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0" y="1583350"/>
            <a:ext cx="9144000" cy="1667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0737" y="216475"/>
            <a:ext cx="3475224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5227125" y="3303550"/>
            <a:ext cx="3917099" cy="5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800"/>
              <a:t>Professor: Marcel Melo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o título 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41025" cy="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o título 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0" y="1208925"/>
            <a:ext cx="9144000" cy="1842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34573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0" y="1319966"/>
            <a:ext cx="9144000" cy="14075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5855917" y="3261285"/>
            <a:ext cx="3288299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Marcel Melo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5013" y="2978063"/>
            <a:ext cx="2415899" cy="12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conteú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253651" y="948846"/>
            <a:ext cx="8661900" cy="38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buSzPct val="100000"/>
              <a:defRPr sz="1700"/>
            </a:lvl4pPr>
            <a:lvl5pPr lvl="4" rtl="0">
              <a:spcBef>
                <a:spcPts val="0"/>
              </a:spcBef>
              <a:buSzPct val="100000"/>
              <a:defRPr sz="1700"/>
            </a:lvl5pPr>
            <a:lvl6pPr lvl="5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def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61"/>
            <a:ext cx="628499" cy="8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751561" y="560"/>
            <a:ext cx="8392499" cy="8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5900" y="935750"/>
            <a:ext cx="88863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150" y="4925800"/>
            <a:ext cx="9144000" cy="2177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1100">
                <a:solidFill>
                  <a:srgbClr val="FFFFFF"/>
                </a:solidFill>
              </a:rPr>
              <a:t>Instituto Federal Goiano - Campus Morrinhos - Professor Marcel Melo - marcel.melo@ifgoiano.edu.br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sublimetext.com/" TargetMode="External"/><Relationship Id="rId4" Type="http://schemas.openxmlformats.org/officeDocument/2006/relationships/hyperlink" Target="http://notepad-plus-plus.org/" TargetMode="External"/><Relationship Id="rId5" Type="http://schemas.openxmlformats.org/officeDocument/2006/relationships/hyperlink" Target="http://www.aptana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0" y="1611652"/>
            <a:ext cx="9144000" cy="1530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800">
                <a:solidFill>
                  <a:srgbClr val="FFFFFF"/>
                </a:solidFill>
              </a:rPr>
              <a:t>Tópicos Especiais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pt-BR" sz="480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475" y="94350"/>
            <a:ext cx="2585050" cy="124157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x="1195425" y="323642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pt-BR" sz="2000">
                <a:solidFill>
                  <a:srgbClr val="666666"/>
                </a:solidFill>
              </a:rPr>
              <a:t>Professor: Marcel Melo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lt1"/>
                </a:solidFill>
              </a:rPr>
              <a:t>DOCTYPE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7" y="1274700"/>
            <a:ext cx="9093625" cy="282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Tag &lt;html&gt;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Todos elementos HTML, com exceção do </a:t>
            </a:r>
            <a:r>
              <a:rPr b="1" lang="pt-BR">
                <a:solidFill>
                  <a:srgbClr val="000000"/>
                </a:solidFill>
              </a:rPr>
              <a:t>DOCTYPE</a:t>
            </a:r>
            <a:r>
              <a:rPr lang="pt-BR">
                <a:solidFill>
                  <a:srgbClr val="000000"/>
                </a:solidFill>
              </a:rPr>
              <a:t>, devem ser inseridos como </a:t>
            </a:r>
            <a:r>
              <a:rPr b="1" lang="pt-BR">
                <a:solidFill>
                  <a:srgbClr val="000000"/>
                </a:solidFill>
              </a:rPr>
              <a:t>conteúdo</a:t>
            </a:r>
            <a:r>
              <a:rPr lang="pt-BR">
                <a:solidFill>
                  <a:srgbClr val="000000"/>
                </a:solidFill>
              </a:rPr>
              <a:t> do elemento </a:t>
            </a:r>
            <a:r>
              <a:rPr b="1" lang="pt-BR">
                <a:solidFill>
                  <a:srgbClr val="000000"/>
                </a:solidFill>
              </a:rPr>
              <a:t>html</a:t>
            </a:r>
            <a:r>
              <a:rPr lang="pt-BR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Esse elemento é aberto com a tag </a:t>
            </a:r>
            <a:r>
              <a:rPr b="1" lang="pt-BR">
                <a:solidFill>
                  <a:srgbClr val="000000"/>
                </a:solidFill>
              </a:rPr>
              <a:t>&lt;html&gt;</a:t>
            </a:r>
            <a:r>
              <a:rPr lang="pt-BR">
                <a:solidFill>
                  <a:srgbClr val="000000"/>
                </a:solidFill>
              </a:rPr>
              <a:t>, fechado com a tag </a:t>
            </a:r>
            <a:r>
              <a:rPr b="1" lang="pt-BR">
                <a:solidFill>
                  <a:srgbClr val="000000"/>
                </a:solidFill>
              </a:rPr>
              <a:t>&lt;/html&gt;</a:t>
            </a:r>
            <a:r>
              <a:rPr lang="pt-BR">
                <a:solidFill>
                  <a:srgbClr val="000000"/>
                </a:solidFill>
              </a:rPr>
              <a:t> e deve conter exatamente um elemento </a:t>
            </a:r>
            <a:r>
              <a:rPr b="1" lang="pt-BR">
                <a:solidFill>
                  <a:srgbClr val="000000"/>
                </a:solidFill>
              </a:rPr>
              <a:t>head</a:t>
            </a:r>
            <a:r>
              <a:rPr lang="pt-BR">
                <a:solidFill>
                  <a:srgbClr val="000000"/>
                </a:solidFill>
              </a:rPr>
              <a:t> seguido de exatamente um elemento </a:t>
            </a:r>
            <a:r>
              <a:rPr b="1" lang="pt-BR">
                <a:solidFill>
                  <a:srgbClr val="000000"/>
                </a:solidFill>
              </a:rPr>
              <a:t>body</a:t>
            </a:r>
            <a:r>
              <a:rPr lang="pt-BR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Diversos autores recomendam a utilização do atributo </a:t>
            </a:r>
            <a:r>
              <a:rPr b="1" lang="pt-BR">
                <a:solidFill>
                  <a:srgbClr val="000000"/>
                </a:solidFill>
              </a:rPr>
              <a:t>lang</a:t>
            </a:r>
            <a:r>
              <a:rPr lang="pt-BR">
                <a:solidFill>
                  <a:srgbClr val="000000"/>
                </a:solidFill>
              </a:rPr>
              <a:t>. Esse atributo indica a </a:t>
            </a:r>
            <a:r>
              <a:rPr b="1" lang="pt-BR">
                <a:solidFill>
                  <a:srgbClr val="000000"/>
                </a:solidFill>
              </a:rPr>
              <a:t>língua utilizada no documento HTML</a:t>
            </a:r>
            <a:r>
              <a:rPr lang="pt-BR">
                <a:solidFill>
                  <a:srgbClr val="000000"/>
                </a:solidFill>
              </a:rPr>
              <a:t> ou na maior parte dele.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 Tag </a:t>
            </a:r>
            <a:r>
              <a:rPr b="1" lang="pt-BR">
                <a:solidFill>
                  <a:srgbClr val="000000"/>
                </a:solidFill>
              </a:rPr>
              <a:t>&lt;html&gt;</a:t>
            </a:r>
            <a:r>
              <a:rPr lang="pt-BR">
                <a:solidFill>
                  <a:srgbClr val="000000"/>
                </a:solidFill>
              </a:rPr>
              <a:t> representa o </a:t>
            </a:r>
            <a:r>
              <a:rPr b="1" lang="pt-BR">
                <a:solidFill>
                  <a:srgbClr val="000000"/>
                </a:solidFill>
              </a:rPr>
              <a:t>inicio</a:t>
            </a:r>
            <a:r>
              <a:rPr lang="pt-BR">
                <a:solidFill>
                  <a:srgbClr val="000000"/>
                </a:solidFill>
              </a:rPr>
              <a:t>, e consequentemente, o </a:t>
            </a:r>
            <a:r>
              <a:rPr b="1" lang="pt-BR">
                <a:solidFill>
                  <a:srgbClr val="000000"/>
                </a:solidFill>
              </a:rPr>
              <a:t>fim</a:t>
            </a:r>
            <a:r>
              <a:rPr lang="pt-BR">
                <a:solidFill>
                  <a:srgbClr val="000000"/>
                </a:solidFill>
              </a:rPr>
              <a:t> de um documento HTML.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Tag &lt;head&gt;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900">
                <a:solidFill>
                  <a:srgbClr val="000000"/>
                </a:solidFill>
              </a:rPr>
              <a:t>A principal função do elemento </a:t>
            </a:r>
            <a:r>
              <a:rPr b="1" lang="pt-BR" sz="1900">
                <a:solidFill>
                  <a:srgbClr val="000000"/>
                </a:solidFill>
              </a:rPr>
              <a:t>head</a:t>
            </a:r>
            <a:r>
              <a:rPr lang="pt-BR" sz="1900">
                <a:solidFill>
                  <a:srgbClr val="000000"/>
                </a:solidFill>
              </a:rPr>
              <a:t> é </a:t>
            </a:r>
            <a:r>
              <a:rPr b="1" lang="pt-BR" sz="1900">
                <a:solidFill>
                  <a:srgbClr val="000000"/>
                </a:solidFill>
              </a:rPr>
              <a:t>agrupar informações</a:t>
            </a:r>
            <a:r>
              <a:rPr lang="pt-BR" sz="1900">
                <a:solidFill>
                  <a:srgbClr val="000000"/>
                </a:solidFill>
              </a:rPr>
              <a:t> sobre o documento </a:t>
            </a:r>
            <a:r>
              <a:rPr b="1" lang="pt-BR" sz="1900">
                <a:solidFill>
                  <a:srgbClr val="000000"/>
                </a:solidFill>
              </a:rPr>
              <a:t>HTML</a:t>
            </a:r>
            <a:r>
              <a:rPr lang="pt-BR" sz="1900">
                <a:solidFill>
                  <a:srgbClr val="000000"/>
                </a:solidFill>
              </a:rPr>
              <a:t> (metainformação).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92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900">
                <a:solidFill>
                  <a:srgbClr val="000000"/>
                </a:solidFill>
              </a:rPr>
              <a:t>São exemplos de </a:t>
            </a:r>
            <a:r>
              <a:rPr b="1" lang="pt-BR" sz="1900">
                <a:solidFill>
                  <a:srgbClr val="000000"/>
                </a:solidFill>
              </a:rPr>
              <a:t>metainformações</a:t>
            </a:r>
            <a:r>
              <a:rPr lang="pt-BR" sz="1900">
                <a:solidFill>
                  <a:srgbClr val="000000"/>
                </a:solidFill>
              </a:rPr>
              <a:t>: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encoding;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taxa de atualização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autor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descrição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palavras chaves do documento HTML.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925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900">
                <a:solidFill>
                  <a:srgbClr val="000000"/>
                </a:solidFill>
              </a:rPr>
              <a:t>Dentro da tag </a:t>
            </a:r>
            <a:r>
              <a:rPr b="1" lang="pt-BR" sz="1900">
                <a:solidFill>
                  <a:srgbClr val="000000"/>
                </a:solidFill>
              </a:rPr>
              <a:t>&lt;head&gt;</a:t>
            </a:r>
            <a:r>
              <a:rPr lang="pt-BR" sz="1900">
                <a:solidFill>
                  <a:srgbClr val="000000"/>
                </a:solidFill>
              </a:rPr>
              <a:t> deve conter um elemento </a:t>
            </a:r>
            <a:r>
              <a:rPr b="1" lang="pt-BR" sz="1900">
                <a:solidFill>
                  <a:srgbClr val="000000"/>
                </a:solidFill>
              </a:rPr>
              <a:t>&lt;title&gt;</a:t>
            </a:r>
            <a:r>
              <a:rPr lang="pt-BR" sz="1900">
                <a:solidFill>
                  <a:srgbClr val="000000"/>
                </a:solidFill>
              </a:rPr>
              <a:t>, que define o </a:t>
            </a:r>
            <a:r>
              <a:rPr b="1" lang="pt-BR" sz="1900">
                <a:solidFill>
                  <a:srgbClr val="000000"/>
                </a:solidFill>
              </a:rPr>
              <a:t>título do documento</a:t>
            </a:r>
            <a:r>
              <a:rPr lang="pt-BR" sz="1900">
                <a:solidFill>
                  <a:srgbClr val="000000"/>
                </a:solidFill>
              </a:rPr>
              <a:t> HTML.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650" y="1714725"/>
            <a:ext cx="3486849" cy="23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Tag &lt;head&gt;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b="1" lang="pt-BR">
                <a:solidFill>
                  <a:srgbClr val="000000"/>
                </a:solidFill>
              </a:rPr>
              <a:t>TITLE</a:t>
            </a:r>
            <a:r>
              <a:rPr lang="pt-BR">
                <a:solidFill>
                  <a:srgbClr val="000000"/>
                </a:solidFill>
              </a:rPr>
              <a:t> – Título da página a ser exibido (texto que fica na aba de seu navegador quando uma página esta aberta)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&lt;title&gt;Página de texte&lt;/title&gt;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b="1" lang="pt-BR">
                <a:solidFill>
                  <a:srgbClr val="000000"/>
                </a:solidFill>
              </a:rPr>
              <a:t>LINK</a:t>
            </a:r>
            <a:r>
              <a:rPr lang="pt-BR">
                <a:solidFill>
                  <a:srgbClr val="000000"/>
                </a:solidFill>
              </a:rPr>
              <a:t> – Geralmente usado para selecionar arquivo externo no HTML.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Um uso comum dele é para selecionar arquivos CSS.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&lt;link href=“estilo.css" type=“text/css" rel=“stylesheet" 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b="1" lang="pt-BR">
                <a:solidFill>
                  <a:srgbClr val="000000"/>
                </a:solidFill>
              </a:rPr>
              <a:t>STYLE - </a:t>
            </a:r>
            <a:r>
              <a:rPr lang="pt-BR">
                <a:solidFill>
                  <a:srgbClr val="000000"/>
                </a:solidFill>
              </a:rPr>
              <a:t>Geralmente usado para selecionar arquivo externo no HTML.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Um uso comum dele é para selecionar arquivos JavaScript.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/>
              <a:t>&lt;script src="//code.jquery.com/jquery-1.11.2.min.js"&gt;&lt;/script&gt;</a:t>
            </a:r>
          </a:p>
          <a:p>
            <a:pPr indent="1543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Tag &lt;head&gt;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800">
                <a:solidFill>
                  <a:srgbClr val="000000"/>
                </a:solidFill>
              </a:rPr>
              <a:t>Metatags</a:t>
            </a:r>
            <a:r>
              <a:rPr lang="pt-BR" sz="1800">
                <a:solidFill>
                  <a:srgbClr val="000000"/>
                </a:solidFill>
              </a:rPr>
              <a:t> – São tags HTML que descrevem o conteúdo do site para os buscadores e fornecem informações adicionais sobre seu site.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800">
                <a:solidFill>
                  <a:srgbClr val="000000"/>
                </a:solidFill>
              </a:rPr>
              <a:t>Definir palavras-chave: 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600">
                <a:solidFill>
                  <a:srgbClr val="000000"/>
                </a:solidFill>
              </a:rPr>
              <a:t>&lt;meta name="keywords" content="sites, web, desenvolvimento, html, design"&gt;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800">
                <a:solidFill>
                  <a:srgbClr val="000000"/>
                </a:solidFill>
              </a:rPr>
              <a:t>Definir a autoria do código-fonte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600">
                <a:solidFill>
                  <a:srgbClr val="000000"/>
                </a:solidFill>
              </a:rPr>
              <a:t>&lt;meta name=“author" content=" Marcel Melo "&gt;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800">
                <a:solidFill>
                  <a:srgbClr val="000000"/>
                </a:solidFill>
              </a:rPr>
              <a:t>Define a linguagem primária da página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600">
                <a:solidFill>
                  <a:srgbClr val="000000"/>
                </a:solidFill>
              </a:rPr>
              <a:t>&lt;meta http-equiv="content-language" content="pt-br"&gt;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800">
                <a:solidFill>
                  <a:srgbClr val="000000"/>
                </a:solidFill>
              </a:rPr>
              <a:t>Especifica o tipo de conteúdo da página e o conjunto de caracteres que ela usa.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600">
                <a:solidFill>
                  <a:srgbClr val="000000"/>
                </a:solidFill>
              </a:rPr>
              <a:t>HTML 5</a:t>
            </a:r>
            <a:r>
              <a:rPr lang="pt-BR" sz="1600">
                <a:solidFill>
                  <a:srgbClr val="000000"/>
                </a:solidFill>
              </a:rPr>
              <a:t> - &lt;meta charset=“UTF-8"&gt;</a:t>
            </a:r>
          </a:p>
          <a:p>
            <a:pPr indent="-330200" lvl="2" marL="1371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600">
                <a:solidFill>
                  <a:srgbClr val="000000"/>
                </a:solidFill>
              </a:rPr>
              <a:t>Demais </a:t>
            </a:r>
            <a:r>
              <a:rPr lang="pt-BR" sz="1600">
                <a:solidFill>
                  <a:srgbClr val="000000"/>
                </a:solidFill>
              </a:rPr>
              <a:t>- &lt;meta http-equiv=”Content-Type” content=”text/html;charset=utf-8″ /&gt;</a:t>
            </a:r>
          </a:p>
          <a:p>
            <a:pPr indent="1543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Tag &lt;body&gt;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O </a:t>
            </a:r>
            <a:r>
              <a:rPr b="1" lang="pt-BR">
                <a:solidFill>
                  <a:srgbClr val="000000"/>
                </a:solidFill>
              </a:rPr>
              <a:t>conteúdo</a:t>
            </a:r>
            <a:r>
              <a:rPr lang="pt-BR">
                <a:solidFill>
                  <a:srgbClr val="000000"/>
                </a:solidFill>
              </a:rPr>
              <a:t> de uma </a:t>
            </a:r>
            <a:r>
              <a:rPr b="1" lang="pt-BR">
                <a:solidFill>
                  <a:srgbClr val="000000"/>
                </a:solidFill>
              </a:rPr>
              <a:t>página web</a:t>
            </a:r>
            <a:r>
              <a:rPr lang="pt-BR">
                <a:solidFill>
                  <a:srgbClr val="000000"/>
                </a:solidFill>
              </a:rPr>
              <a:t> deve ser definido no corpo do elemento </a:t>
            </a:r>
            <a:r>
              <a:rPr b="1" lang="pt-BR">
                <a:solidFill>
                  <a:srgbClr val="000000"/>
                </a:solidFill>
              </a:rPr>
              <a:t>body</a:t>
            </a:r>
            <a:r>
              <a:rPr lang="pt-BR">
                <a:solidFill>
                  <a:srgbClr val="000000"/>
                </a:solidFill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Estão todos elementos </a:t>
            </a:r>
            <a:r>
              <a:rPr b="1" lang="pt-BR">
                <a:solidFill>
                  <a:srgbClr val="000000"/>
                </a:solidFill>
              </a:rPr>
              <a:t>visíveis</a:t>
            </a:r>
            <a:r>
              <a:rPr lang="pt-BR">
                <a:solidFill>
                  <a:srgbClr val="000000"/>
                </a:solidFill>
              </a:rPr>
              <a:t> aos </a:t>
            </a:r>
            <a:r>
              <a:rPr b="1" lang="pt-BR">
                <a:solidFill>
                  <a:srgbClr val="000000"/>
                </a:solidFill>
              </a:rPr>
              <a:t>usuários</a:t>
            </a:r>
            <a:r>
              <a:rPr lang="pt-BR">
                <a:solidFill>
                  <a:srgbClr val="000000"/>
                </a:solidFill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O elemento </a:t>
            </a:r>
            <a:r>
              <a:rPr b="1" lang="pt-BR">
                <a:solidFill>
                  <a:srgbClr val="000000"/>
                </a:solidFill>
              </a:rPr>
              <a:t>&lt;body&gt;</a:t>
            </a:r>
            <a:r>
              <a:rPr lang="pt-BR">
                <a:solidFill>
                  <a:srgbClr val="000000"/>
                </a:solidFill>
              </a:rPr>
              <a:t> contémt </a:t>
            </a:r>
            <a:r>
              <a:rPr b="1" lang="pt-BR">
                <a:solidFill>
                  <a:srgbClr val="000000"/>
                </a:solidFill>
              </a:rPr>
              <a:t>odo o conteúdo</a:t>
            </a:r>
            <a:r>
              <a:rPr lang="pt-BR">
                <a:solidFill>
                  <a:srgbClr val="000000"/>
                </a:solidFill>
              </a:rPr>
              <a:t> de um documento </a:t>
            </a:r>
            <a:r>
              <a:rPr b="1" lang="pt-BR">
                <a:solidFill>
                  <a:srgbClr val="000000"/>
                </a:solidFill>
              </a:rPr>
              <a:t>HTML</a:t>
            </a:r>
            <a:r>
              <a:rPr lang="pt-BR">
                <a:solidFill>
                  <a:srgbClr val="000000"/>
                </a:solidFill>
              </a:rPr>
              <a:t>, como: textos, </a:t>
            </a:r>
            <a:r>
              <a:rPr i="1" lang="pt-BR">
                <a:solidFill>
                  <a:srgbClr val="000000"/>
                </a:solidFill>
              </a:rPr>
              <a:t>hiperlinks</a:t>
            </a:r>
            <a:r>
              <a:rPr lang="pt-BR">
                <a:solidFill>
                  <a:srgbClr val="000000"/>
                </a:solidFill>
              </a:rPr>
              <a:t>, imagens, tabelas e listas.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Elementos HTML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2200">
                <a:solidFill>
                  <a:srgbClr val="000000"/>
                </a:solidFill>
              </a:rPr>
              <a:t>Um </a:t>
            </a:r>
            <a:r>
              <a:rPr b="1" lang="pt-BR" sz="2200">
                <a:solidFill>
                  <a:srgbClr val="000000"/>
                </a:solidFill>
              </a:rPr>
              <a:t>element HTML</a:t>
            </a:r>
            <a:r>
              <a:rPr lang="pt-BR" sz="2200">
                <a:solidFill>
                  <a:srgbClr val="000000"/>
                </a:solidFill>
              </a:rPr>
              <a:t> inicia com uma</a:t>
            </a:r>
            <a:r>
              <a:rPr b="1" lang="pt-BR" sz="2200">
                <a:solidFill>
                  <a:srgbClr val="000000"/>
                </a:solidFill>
              </a:rPr>
              <a:t> tag ínicio / tag de abertura;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</a:pPr>
            <a:r>
              <a:rPr lang="pt-BR">
                <a:solidFill>
                  <a:srgbClr val="000000"/>
                </a:solidFill>
              </a:rPr>
              <a:t>Um </a:t>
            </a:r>
            <a:r>
              <a:rPr b="1" lang="pt-BR">
                <a:solidFill>
                  <a:srgbClr val="000000"/>
                </a:solidFill>
              </a:rPr>
              <a:t>element HTML</a:t>
            </a:r>
            <a:r>
              <a:rPr lang="pt-BR">
                <a:solidFill>
                  <a:srgbClr val="000000"/>
                </a:solidFill>
              </a:rPr>
              <a:t> termina com a </a:t>
            </a:r>
            <a:r>
              <a:rPr b="1" lang="pt-BR">
                <a:solidFill>
                  <a:srgbClr val="000000"/>
                </a:solidFill>
              </a:rPr>
              <a:t>tag final/ tag de fechamento</a:t>
            </a:r>
            <a:r>
              <a:rPr lang="pt-BR">
                <a:solidFill>
                  <a:srgbClr val="000000"/>
                </a:solidFill>
              </a:rPr>
              <a:t>;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</a:pPr>
            <a:r>
              <a:rPr lang="pt-BR">
                <a:solidFill>
                  <a:srgbClr val="000000"/>
                </a:solidFill>
              </a:rPr>
              <a:t>O </a:t>
            </a:r>
            <a:r>
              <a:rPr b="1" lang="pt-BR">
                <a:solidFill>
                  <a:srgbClr val="000000"/>
                </a:solidFill>
              </a:rPr>
              <a:t>conteúdo do elemento</a:t>
            </a:r>
            <a:r>
              <a:rPr lang="pt-BR">
                <a:solidFill>
                  <a:srgbClr val="000000"/>
                </a:solidFill>
              </a:rPr>
              <a:t> é tudo que está entre as </a:t>
            </a:r>
            <a:r>
              <a:rPr b="1" lang="pt-BR">
                <a:solidFill>
                  <a:srgbClr val="000000"/>
                </a:solidFill>
              </a:rPr>
              <a:t>tags de ínicio e fim</a:t>
            </a:r>
            <a:r>
              <a:rPr lang="pt-BR">
                <a:solidFill>
                  <a:srgbClr val="000000"/>
                </a:solidFill>
              </a:rPr>
              <a:t>;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</a:pPr>
            <a:r>
              <a:rPr lang="pt-BR">
                <a:solidFill>
                  <a:srgbClr val="000000"/>
                </a:solidFill>
              </a:rPr>
              <a:t>Alguns elementos HTML não possuem conteúdo (</a:t>
            </a:r>
            <a:r>
              <a:rPr b="1" lang="pt-BR">
                <a:solidFill>
                  <a:srgbClr val="000000"/>
                </a:solidFill>
              </a:rPr>
              <a:t>Elementos vazios</a:t>
            </a:r>
            <a:r>
              <a:rPr lang="pt-BR">
                <a:solidFill>
                  <a:srgbClr val="000000"/>
                </a:solidFill>
              </a:rPr>
              <a:t>);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</a:pPr>
            <a:r>
              <a:rPr lang="pt-BR">
                <a:solidFill>
                  <a:srgbClr val="000000"/>
                </a:solidFill>
              </a:rPr>
              <a:t>Elementos vazios são fechados na </a:t>
            </a:r>
            <a:r>
              <a:rPr b="1" lang="pt-BR">
                <a:solidFill>
                  <a:srgbClr val="000000"/>
                </a:solidFill>
              </a:rPr>
              <a:t>tag de início</a:t>
            </a:r>
            <a:r>
              <a:rPr lang="pt-BR">
                <a:solidFill>
                  <a:srgbClr val="000000"/>
                </a:solidFill>
              </a:rPr>
              <a:t>;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</a:pPr>
            <a:r>
              <a:rPr lang="pt-BR">
                <a:solidFill>
                  <a:srgbClr val="000000"/>
                </a:solidFill>
              </a:rPr>
              <a:t>Muitos elementos HTML têm </a:t>
            </a:r>
            <a:r>
              <a:rPr b="1" lang="pt-BR">
                <a:solidFill>
                  <a:srgbClr val="000000"/>
                </a:solidFill>
              </a:rPr>
              <a:t>atributos</a:t>
            </a:r>
            <a:r>
              <a:rPr lang="pt-BR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Atributos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800">
                <a:solidFill>
                  <a:srgbClr val="000000"/>
                </a:solidFill>
              </a:rPr>
              <a:t>Elementos HTML podem possuir atributos;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800">
                <a:solidFill>
                  <a:srgbClr val="000000"/>
                </a:solidFill>
              </a:rPr>
              <a:t>Atributos</a:t>
            </a:r>
            <a:r>
              <a:rPr lang="pt-BR" sz="1800">
                <a:solidFill>
                  <a:srgbClr val="000000"/>
                </a:solidFill>
              </a:rPr>
              <a:t> fornecem</a:t>
            </a:r>
            <a:r>
              <a:rPr b="1" lang="pt-BR" sz="1800">
                <a:solidFill>
                  <a:srgbClr val="000000"/>
                </a:solidFill>
              </a:rPr>
              <a:t> informação adicional</a:t>
            </a:r>
            <a:r>
              <a:rPr lang="pt-BR" sz="1800">
                <a:solidFill>
                  <a:srgbClr val="000000"/>
                </a:solidFill>
              </a:rPr>
              <a:t> sobre o </a:t>
            </a:r>
            <a:r>
              <a:rPr b="1" lang="pt-BR" sz="1800">
                <a:solidFill>
                  <a:srgbClr val="000000"/>
                </a:solidFill>
              </a:rPr>
              <a:t>elemento</a:t>
            </a:r>
            <a:r>
              <a:rPr lang="pt-BR" sz="1800">
                <a:solidFill>
                  <a:srgbClr val="000000"/>
                </a:solidFill>
              </a:rPr>
              <a:t>;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800">
                <a:solidFill>
                  <a:srgbClr val="000000"/>
                </a:solidFill>
              </a:rPr>
              <a:t>Atributos</a:t>
            </a:r>
            <a:r>
              <a:rPr lang="pt-BR" sz="1800">
                <a:solidFill>
                  <a:srgbClr val="000000"/>
                </a:solidFill>
              </a:rPr>
              <a:t> são </a:t>
            </a:r>
            <a:r>
              <a:rPr b="1" lang="pt-BR" sz="1800">
                <a:solidFill>
                  <a:srgbClr val="000000"/>
                </a:solidFill>
              </a:rPr>
              <a:t>sempre</a:t>
            </a:r>
            <a:r>
              <a:rPr lang="pt-BR" sz="1800">
                <a:solidFill>
                  <a:srgbClr val="000000"/>
                </a:solidFill>
              </a:rPr>
              <a:t> especificados na </a:t>
            </a:r>
            <a:r>
              <a:rPr b="1" lang="pt-BR" sz="1800">
                <a:solidFill>
                  <a:srgbClr val="000000"/>
                </a:solidFill>
              </a:rPr>
              <a:t>tag de inicio</a:t>
            </a:r>
            <a:r>
              <a:rPr lang="pt-BR" sz="1800">
                <a:solidFill>
                  <a:srgbClr val="000000"/>
                </a:solidFill>
              </a:rPr>
              <a:t>;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Atributos são especificados em pares nome/valor como: </a:t>
            </a:r>
            <a:r>
              <a:rPr b="1" lang="pt-BR" sz="1800">
                <a:solidFill>
                  <a:srgbClr val="000000"/>
                </a:solidFill>
              </a:rPr>
              <a:t>name=“value”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pt-BR" sz="1800">
                <a:solidFill>
                  <a:srgbClr val="000000"/>
                </a:solidFill>
              </a:rPr>
              <a:t>Valores de atributos</a:t>
            </a:r>
            <a:r>
              <a:rPr lang="pt-BR" sz="1800">
                <a:solidFill>
                  <a:srgbClr val="000000"/>
                </a:solidFill>
              </a:rPr>
              <a:t> devem </a:t>
            </a:r>
            <a:r>
              <a:rPr b="1" lang="pt-BR" sz="1800">
                <a:solidFill>
                  <a:srgbClr val="000000"/>
                </a:solidFill>
              </a:rPr>
              <a:t>sempre</a:t>
            </a:r>
            <a:r>
              <a:rPr lang="pt-BR" sz="1800">
                <a:solidFill>
                  <a:srgbClr val="000000"/>
                </a:solidFill>
              </a:rPr>
              <a:t> estar inclusos </a:t>
            </a:r>
            <a:r>
              <a:rPr b="1" lang="pt-BR" sz="1800">
                <a:solidFill>
                  <a:srgbClr val="000000"/>
                </a:solidFill>
              </a:rPr>
              <a:t>entre aspas</a:t>
            </a:r>
            <a:r>
              <a:rPr lang="pt-BR" sz="1800">
                <a:solidFill>
                  <a:srgbClr val="000000"/>
                </a:solidFill>
              </a:rPr>
              <a:t>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Nomes e valores de atributos são </a:t>
            </a:r>
            <a:r>
              <a:rPr b="1" lang="pt-BR" sz="1800">
                <a:solidFill>
                  <a:srgbClr val="000000"/>
                </a:solidFill>
              </a:rPr>
              <a:t>case-insensitive</a:t>
            </a:r>
            <a:r>
              <a:rPr lang="pt-BR" sz="1800">
                <a:solidFill>
                  <a:srgbClr val="000000"/>
                </a:solidFill>
              </a:rPr>
              <a:t>, mas o W3C recomenda utilizar atributo/atributos com letra minúscula (</a:t>
            </a:r>
            <a:r>
              <a:rPr b="1" lang="pt-BR" sz="1800">
                <a:solidFill>
                  <a:srgbClr val="000000"/>
                </a:solidFill>
              </a:rPr>
              <a:t>lowercase</a:t>
            </a:r>
            <a:r>
              <a:rPr lang="pt-BR" sz="1800">
                <a:solidFill>
                  <a:srgbClr val="000000"/>
                </a:solidFill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Editores HTML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Bloco de Notas ^.^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Sublime -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http://www.sublimetext.com/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Notepad++ -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http://notepad-plus-plus.org/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Aptana - 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http://www.aptana.com/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HTML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HTML é uma linguagem de marcação para criação de páginas WEB.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b="1" lang="pt-BR" sz="2000"/>
              <a:t>HTML</a:t>
            </a:r>
            <a:r>
              <a:rPr lang="pt-BR" sz="2000"/>
              <a:t> significa </a:t>
            </a:r>
            <a:r>
              <a:rPr b="1" i="1" lang="pt-BR" sz="2000"/>
              <a:t>H</a:t>
            </a:r>
            <a:r>
              <a:rPr i="1" lang="pt-BR" sz="2000"/>
              <a:t>yper </a:t>
            </a:r>
            <a:r>
              <a:rPr b="1" i="1" lang="pt-BR" sz="2000"/>
              <a:t>T</a:t>
            </a:r>
            <a:r>
              <a:rPr i="1" lang="pt-BR" sz="2000"/>
              <a:t>ext </a:t>
            </a:r>
            <a:r>
              <a:rPr b="1" i="1" lang="pt-BR" sz="2000"/>
              <a:t>M</a:t>
            </a:r>
            <a:r>
              <a:rPr i="1" lang="pt-BR" sz="2000"/>
              <a:t>arkup </a:t>
            </a:r>
            <a:r>
              <a:rPr b="1" i="1" lang="pt-BR" sz="2000"/>
              <a:t>L</a:t>
            </a:r>
            <a:r>
              <a:rPr i="1" lang="pt-BR" sz="2000"/>
              <a:t>anguag</a:t>
            </a:r>
            <a:r>
              <a:rPr lang="pt-BR" sz="2000"/>
              <a:t>e;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b="1" lang="pt-BR" sz="2000"/>
              <a:t>HTML</a:t>
            </a:r>
            <a:r>
              <a:rPr lang="pt-BR" sz="2000"/>
              <a:t> é uma </a:t>
            </a:r>
            <a:r>
              <a:rPr b="1" lang="pt-BR" sz="2000"/>
              <a:t>linguagem de marcaçã</a:t>
            </a:r>
            <a:r>
              <a:rPr lang="pt-BR" sz="2000"/>
              <a:t>o (</a:t>
            </a:r>
            <a:r>
              <a:rPr i="1" lang="pt-BR" sz="2000"/>
              <a:t>markup language</a:t>
            </a:r>
            <a:r>
              <a:rPr lang="pt-BR" sz="2000"/>
              <a:t>);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000"/>
              <a:t>Uma linguagem de marcação é um conjunto de </a:t>
            </a:r>
            <a:r>
              <a:rPr b="1" lang="pt-BR" sz="2000"/>
              <a:t>tags</a:t>
            </a:r>
            <a:r>
              <a:rPr lang="pt-BR" sz="2000"/>
              <a:t> de marcação;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000"/>
              <a:t>As </a:t>
            </a:r>
            <a:r>
              <a:rPr b="1" lang="pt-BR" sz="2000"/>
              <a:t>tags</a:t>
            </a:r>
            <a:r>
              <a:rPr lang="pt-BR" sz="2000"/>
              <a:t> descrevem o conteúdo do documento;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000"/>
              <a:t>Um documento </a:t>
            </a:r>
            <a:r>
              <a:rPr b="1" lang="pt-BR" sz="2000"/>
              <a:t>HTML</a:t>
            </a:r>
            <a:r>
              <a:rPr lang="pt-BR" sz="2000"/>
              <a:t> contem </a:t>
            </a:r>
            <a:r>
              <a:rPr b="1" lang="pt-BR" sz="2000"/>
              <a:t>tags HTML</a:t>
            </a:r>
            <a:r>
              <a:rPr lang="pt-BR" sz="2000"/>
              <a:t> e </a:t>
            </a:r>
            <a:r>
              <a:rPr b="1" lang="pt-BR" sz="2000"/>
              <a:t>texto simples</a:t>
            </a:r>
            <a:r>
              <a:rPr lang="pt-BR" sz="2000"/>
              <a:t>;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000"/>
              <a:t>Documentos </a:t>
            </a:r>
            <a:r>
              <a:rPr b="1" lang="pt-BR" sz="2000"/>
              <a:t>HTML</a:t>
            </a:r>
            <a:r>
              <a:rPr lang="pt-BR" sz="2000"/>
              <a:t> também são chamados de </a:t>
            </a:r>
            <a:r>
              <a:rPr b="1" lang="pt-BR" sz="2000"/>
              <a:t>páginas web</a:t>
            </a:r>
            <a:r>
              <a:rPr lang="pt-BR" sz="2000"/>
              <a:t>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Tags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As </a:t>
            </a:r>
            <a:r>
              <a:rPr b="1" i="1" lang="pt-BR"/>
              <a:t>tags</a:t>
            </a:r>
            <a:r>
              <a:rPr b="1" lang="pt-BR"/>
              <a:t> de marcação do HTML são normalmente chamadas de tags HTML.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As tags HTML são palavras-chaves (</a:t>
            </a:r>
            <a:r>
              <a:rPr i="1" lang="pt-BR"/>
              <a:t>tag names</a:t>
            </a:r>
            <a:r>
              <a:rPr lang="pt-BR"/>
              <a:t>) no seguinte formato: &lt;tag-name&gt;;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As tags HTML normalmente </a:t>
            </a:r>
            <a:r>
              <a:rPr b="1" lang="pt-BR"/>
              <a:t>aparecem em pares </a:t>
            </a:r>
            <a:r>
              <a:rPr lang="pt-BR"/>
              <a:t>como &lt;p&gt; e &lt;/p&gt;;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 primeira tag no par é chamada de </a:t>
            </a:r>
            <a:r>
              <a:rPr b="1" lang="pt-BR"/>
              <a:t>tag início</a:t>
            </a:r>
            <a:r>
              <a:rPr lang="pt-BR"/>
              <a:t>, e a segunda tag é chamda de </a:t>
            </a:r>
            <a:r>
              <a:rPr b="1" lang="pt-BR"/>
              <a:t>tag final</a:t>
            </a:r>
            <a:r>
              <a:rPr lang="pt-BR"/>
              <a:t>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Responsáveis pela estruturação e formatação do texto.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pt-BR"/>
              <a:t>Abra o bloco de notas, e escreva um pequeno texto sobre você. Por exemplo: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	</a:t>
            </a:r>
            <a:r>
              <a:rPr b="1" lang="pt-BR" sz="1800"/>
              <a:t>MARCEL DA SILVA MELO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pt-BR" sz="1800"/>
              <a:t>Idade: 25 anos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pt-BR" sz="1800"/>
              <a:t>Naturalidade: Uberlândia - MG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pt-BR" sz="1800"/>
              <a:t>Cor favorita: Verde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pt-BR" sz="1800"/>
              <a:t>Gosto músical: Eclético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2. </a:t>
            </a:r>
            <a:r>
              <a:rPr b="1" lang="pt-BR" sz="1800"/>
              <a:t>Salve o documento como index.html e abra no navegador.</a:t>
            </a:r>
          </a:p>
        </p:txBody>
      </p:sp>
      <p:sp>
        <p:nvSpPr>
          <p:cNvPr id="69" name="Shape 69"/>
          <p:cNvSpPr/>
          <p:nvPr/>
        </p:nvSpPr>
        <p:spPr>
          <a:xfrm>
            <a:off x="514350" y="1912025"/>
            <a:ext cx="4975799" cy="207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Lindo, não ???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50" y="1055625"/>
            <a:ext cx="4856899" cy="36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pt-BR"/>
              <a:t>Com o resultado apresentado, podemos concluir: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O navegador não exibe caracteres acentuados;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Não exibe quebra de linhas;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Apesar de ser capaz de exibir texto puro, os navegadores exigem que uma marcação seja realizada afim de formatar esse texto e adicionar significado a ele.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Utilizando o HTML podemos exibir a informação desejada com a formatação.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Para isso, é necessário que cada trecho possua uma marcação apropriada.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00" y="935675"/>
            <a:ext cx="5695525" cy="401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024" y="0"/>
            <a:ext cx="8005975" cy="49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84075" y="0"/>
            <a:ext cx="8360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&lt;!DOCTYPE&gt;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81200" y="920000"/>
            <a:ext cx="8781600" cy="39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A declaração &lt;!DOCTYPE&gt; ajuda o navegador a exibir uma página web corretamente.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Existem diferentes tipos de documentos na web, e o navegador pode exibir uma página HTML 100% corretamente se ele saber qual a versão do HTML que está sendo utilizada.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A declaração &lt;!DOCTYPE&gt; deve ser a primeira tag no documento HTML, antes mesmo da tag &lt;html&gt;.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>
                <a:solidFill>
                  <a:srgbClr val="000000"/>
                </a:solidFill>
              </a:rPr>
              <a:t>A declaração &lt;!DOCTYPE&gt; não é uma tag HTML; ela é uma instrução para o navegador web sobre a versão do HTML na qual a página HTML foi escrita 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FGoiano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