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0" y="1583350"/>
            <a:ext cx="9144000" cy="1668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pic>
        <p:nvPicPr>
          <p:cNvPr id="11" name="Shape 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0737" y="216474"/>
            <a:ext cx="3475224" cy="12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5227125" y="3303549"/>
            <a:ext cx="39171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800"/>
              <a:t>Professor: Marcel Melo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 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311700" y="2834124"/>
            <a:ext cx="8520600" cy="792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 sz="1400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 3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pic>
        <p:nvPicPr>
          <p:cNvPr id="16" name="Shape 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41025" cy="8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41025" cy="8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41025" cy="8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40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o título 3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x="0" y="1208925"/>
            <a:ext cx="9144000" cy="1842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685800" y="3457378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 sz="1400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 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0" y="1319967"/>
            <a:ext cx="9144000" cy="1407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/>
        </p:nvSpPr>
        <p:spPr>
          <a:xfrm>
            <a:off x="5855917" y="3261285"/>
            <a:ext cx="3288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Professor: Marcel Melo</a:t>
            </a:r>
          </a:p>
        </p:txBody>
      </p:sp>
      <p:pic>
        <p:nvPicPr>
          <p:cNvPr id="35" name="Shape 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5013" y="2978063"/>
            <a:ext cx="2415900" cy="125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ítulo e conteúd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253651" y="948846"/>
            <a:ext cx="8661900" cy="3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SzPct val="100000"/>
              <a:defRPr sz="19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buSzPct val="100000"/>
              <a:defRPr sz="1700"/>
            </a:lvl4pPr>
            <a:lvl5pPr lvl="4" rtl="0">
              <a:spcBef>
                <a:spcPts val="0"/>
              </a:spcBef>
              <a:buSzPct val="100000"/>
              <a:defRPr sz="1700"/>
            </a:lvl5pPr>
            <a:lvl6pPr lvl="5" rtl="0">
              <a:spcBef>
                <a:spcPts val="0"/>
              </a:spcBef>
              <a:buSzPct val="100000"/>
              <a:def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SzPct val="100000"/>
              <a:def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SzPct val="100000"/>
              <a:def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SzPct val="100000"/>
              <a:def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61"/>
            <a:ext cx="628500" cy="8078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title"/>
          </p:nvPr>
        </p:nvSpPr>
        <p:spPr>
          <a:xfrm>
            <a:off x="751561" y="560"/>
            <a:ext cx="8392500" cy="8078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35900" y="935750"/>
            <a:ext cx="8886300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5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5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/>
        </p:nvSpPr>
        <p:spPr>
          <a:xfrm>
            <a:off x="150" y="4925800"/>
            <a:ext cx="9144000" cy="217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pt-BR" sz="1100">
                <a:solidFill>
                  <a:srgbClr val="FFFFFF"/>
                </a:solidFill>
              </a:rPr>
              <a:t>Instituto Federal Goiano - Campus Morrinhos - Professor Marcel Melo - marcel.melo@ifgoiano.edu.br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w3.org/TR/html5/text-level-semantics.html#the-time-element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ctrTitle"/>
          </p:nvPr>
        </p:nvSpPr>
        <p:spPr>
          <a:xfrm>
            <a:off x="0" y="1790575"/>
            <a:ext cx="9144000" cy="146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600"/>
              <a:t>Tópicos Especiais</a:t>
            </a:r>
          </a:p>
          <a:p>
            <a:pPr lvl="0">
              <a:spcBef>
                <a:spcPts val="0"/>
              </a:spcBef>
              <a:buNone/>
            </a:pPr>
            <a:r>
              <a:rPr lang="pt-BR" sz="3600"/>
              <a:t>Texto - HTML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Elemento &lt;pre&gt;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pt-BR"/>
              <a:t>Navegadores costumam ignorar espaços excedentes entre as palavras no texto, assim como desconsideram quebra de linha.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Utilizando o elemento &lt;pre&gt; é possível exibir um texto no navegador exatamente como ele é adicionado no elemento HTML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Mantendo número de espaços e quebras de linha.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Assim como nos títulos e parágrafos, elementos pre são normalmente definidos pelos navegadores como elementos de bloco. </a:t>
            </a:r>
          </a:p>
          <a:p>
            <a:pPr indent="-228600" lvl="1" marL="914400">
              <a:spcBef>
                <a:spcPts val="0"/>
              </a:spcBef>
            </a:pPr>
            <a:r>
              <a:rPr lang="pt-BR"/>
              <a:t>Existe uma quebra de linha após o elemento.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Elemento pre - Exemplo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909550"/>
            <a:ext cx="866775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Elemento pre - Resultado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37" y="1481500"/>
            <a:ext cx="8440125" cy="23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Formatação de texto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75" y="920000"/>
            <a:ext cx="8125637" cy="36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Elemento i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62" y="966175"/>
            <a:ext cx="745807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5225" y="2989475"/>
            <a:ext cx="6013550" cy="18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Elemento b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966175"/>
            <a:ext cx="718185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137" y="3077750"/>
            <a:ext cx="8725725" cy="13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Elemento sub e sup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63" y="1068940"/>
            <a:ext cx="8360100" cy="1990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550" y="3515950"/>
            <a:ext cx="8782924" cy="110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Elemento strong e em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487" y="914850"/>
            <a:ext cx="7109024" cy="201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600" y="3275975"/>
            <a:ext cx="8662799" cy="136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Exemplo Alterações: ins e del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87" y="930450"/>
            <a:ext cx="8034624" cy="21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700" y="3344925"/>
            <a:ext cx="8034599" cy="1346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Saída de computador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25" y="1481474"/>
            <a:ext cx="8645348" cy="27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Títulos HTML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pt-BR"/>
              <a:t>Os títulos no HTML, ou headings, são definidos utilizando as tags &lt;h1&gt;, &lt;h2&gt;, &lt;h3&gt;, &lt;h4&gt;, &lt;h5&gt; e &lt;h6&gt;;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A tag &lt;h1&gt; define o título mais importante enquanto a tag &lt;h6&gt; define o título menos importante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É importante utilizar os títulos apenas quando for para destacar textos que representam títulos ou cabeçalhos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Não use as tags títulos para fazer o texto ficar grande ou negrito.</a:t>
            </a:r>
          </a:p>
          <a:p>
            <a:pPr indent="-228600" lvl="1" marL="914400">
              <a:spcBef>
                <a:spcPts val="0"/>
              </a:spcBef>
            </a:pPr>
            <a:r>
              <a:rPr lang="pt-BR"/>
              <a:t>Normalmente, os motores de busca utilizam os headings para indexar a estrutura e o conteúdo de suas páginas web.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Elemento code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pt-BR"/>
              <a:t>O elemento code é usado para adicionar códigos definidos utilizando uma linguagem de programação em um documentos HTML.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Diferente dos títulos, parágrafos e dos textos pré-formatados (pre), os navegadores definem os elementos code como inline-level.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Não existe uma quebra de linha após o elemento.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Elemento Code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37" y="1049625"/>
            <a:ext cx="8849725" cy="14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75" y="3067325"/>
            <a:ext cx="8711225" cy="161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Citações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00" y="1013325"/>
            <a:ext cx="8828875" cy="37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Exemplo elementos: blockquote, q e cite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75" y="951300"/>
            <a:ext cx="783907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chemeClr val="lt1"/>
                </a:solidFill>
              </a:rPr>
              <a:t>Exemplo elementos: blockquote, q e cite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50" y="1487975"/>
            <a:ext cx="8217100" cy="26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chemeClr val="lt1"/>
                </a:solidFill>
              </a:rPr>
              <a:t>Exemplo elementos: blockquote, q e cite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100" y="1070525"/>
            <a:ext cx="8491799" cy="34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Exemplo abbr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62" y="1077375"/>
            <a:ext cx="8613874" cy="151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9750" y="2938025"/>
            <a:ext cx="5024499" cy="12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Exemplo dfn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87" y="959850"/>
            <a:ext cx="8439625" cy="172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62" y="3104494"/>
            <a:ext cx="8360099" cy="1342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Texto marcado - Elemento mark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pt-BR"/>
              <a:t>Permite que </a:t>
            </a:r>
            <a:r>
              <a:rPr b="1" lang="pt-BR"/>
              <a:t>determinados trechos</a:t>
            </a:r>
            <a:r>
              <a:rPr lang="pt-BR"/>
              <a:t> do texto sejam </a:t>
            </a:r>
            <a:r>
              <a:rPr b="1" lang="pt-BR"/>
              <a:t>marcados</a:t>
            </a:r>
            <a:r>
              <a:rPr lang="pt-BR"/>
              <a:t>. Para isso é utilizado o elemento </a:t>
            </a:r>
            <a:r>
              <a:rPr b="1" lang="pt-BR"/>
              <a:t>mark.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62" y="1807012"/>
            <a:ext cx="8112875" cy="15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2775" y="3672425"/>
            <a:ext cx="5038450" cy="108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Formatação de texto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75" y="920000"/>
            <a:ext cx="8125638" cy="36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Títulos HTML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pt-BR"/>
              <a:t>O número que identifica a tag do título indica a hierarquia do título.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Normalmente um título &lt;h2&gt; deve ser precedido de um título &lt;h1&gt;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Um título aparece logo abaixo do outro, e não lado a lado com outros elementos HTML.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Block-level Elements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Normalmente os navegadores utilizam tamanhos diferentes para cada título.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Não existe um padrão entre os navegadores, ou seja, os títulos de uma página web podem aparecer diferentes em diferentes navegadores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Data e Hora - Elemento time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pt-BR"/>
              <a:t>O elemento time permite que datas e horários sejam definidos em um documento HTML.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Existe duas formas de se utilizar tal elemento.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Definir data e hora no </a:t>
            </a:r>
            <a:r>
              <a:rPr b="1" lang="pt-BR"/>
              <a:t>conteúdo</a:t>
            </a:r>
            <a:r>
              <a:rPr lang="pt-BR"/>
              <a:t> do elemento time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Definir data e hora no atributo </a:t>
            </a:r>
            <a:r>
              <a:rPr b="1" lang="pt-BR"/>
              <a:t>datetime</a:t>
            </a:r>
            <a:r>
              <a:rPr lang="pt-BR"/>
              <a:t> do elemento </a:t>
            </a:r>
            <a:r>
              <a:rPr b="1" lang="pt-BR"/>
              <a:t>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b="1" lang="pt-BR"/>
              <a:t>Datas e horas devem ser definidos seguindo o formato definido em: </a:t>
            </a:r>
            <a:r>
              <a:rPr lang="pt-BR" sz="1800" u="sng">
                <a:solidFill>
                  <a:schemeClr val="hlink"/>
                </a:solidFill>
                <a:hlinkClick r:id="rId3"/>
              </a:rPr>
              <a:t>http://www.w3.org/TR/html5/text-level-semantics.html#the-time-element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chemeClr val="lt1"/>
                </a:solidFill>
              </a:rPr>
              <a:t>Data e Hora - Elemento time</a:t>
            </a:r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75" y="1049650"/>
            <a:ext cx="8437449" cy="34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chemeClr val="lt1"/>
                </a:solidFill>
              </a:rPr>
              <a:t>Data e Hora - Elemento time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75" y="1091400"/>
            <a:ext cx="4828924" cy="327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Elemento span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pt-BR"/>
              <a:t>Tag </a:t>
            </a:r>
            <a:r>
              <a:rPr b="1" i="1" lang="pt-BR"/>
              <a:t>inline</a:t>
            </a:r>
            <a:r>
              <a:rPr b="1" lang="pt-BR"/>
              <a:t> usada para marcar um trecho de texto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Normalmente utilizada para personalizar um trecho de texto em um parágrafo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pt-BR"/>
              <a:t>Inline</a:t>
            </a:r>
            <a:r>
              <a:rPr lang="pt-BR"/>
              <a:t> - Elementos são agrupado na horizontalmente, não havendo a quebra de linha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Quando usada sem CSS não altera em nada o 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/>
              <a:t>&lt;p&gt;Sou um&lt;span&gt;pequeno parágrafo&lt;/span&gt;&lt;/p&gt;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Comentário HTML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Para inserir um comentário em HTML basta adicionar o comentário entre as tags &lt;!-- e --&gt;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pt-BR"/>
              <a:t>Pode-se inserir comentários condicionais em HTML.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>
                <a:solidFill>
                  <a:srgbClr val="00BB00"/>
                </a:solidFill>
              </a:rPr>
              <a:t>&lt;!--[if IE 8]&gt;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>
                <a:solidFill>
                  <a:srgbClr val="00BB00"/>
                </a:solidFill>
              </a:rPr>
              <a:t>		</a:t>
            </a:r>
            <a:r>
              <a:rPr b="1" lang="pt-BR">
                <a:solidFill>
                  <a:srgbClr val="000000"/>
                </a:solidFill>
              </a:rPr>
              <a:t>.... some HTML here ....</a:t>
            </a:r>
          </a:p>
          <a:p>
            <a:pPr lvl="0">
              <a:spcBef>
                <a:spcPts val="0"/>
              </a:spcBef>
              <a:buNone/>
            </a:pPr>
            <a:r>
              <a:rPr b="1" lang="pt-BR">
                <a:solidFill>
                  <a:srgbClr val="00BB00"/>
                </a:solidFill>
              </a:rPr>
              <a:t>    &lt;![endif]--&gt;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Style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Todo elemento HTML tem um </a:t>
            </a:r>
            <a:r>
              <a:rPr b="1" lang="pt-BR"/>
              <a:t>estilo padrão</a:t>
            </a:r>
            <a:r>
              <a:rPr lang="pt-BR"/>
              <a:t>, mas esse estilo pode ser </a:t>
            </a:r>
            <a:r>
              <a:rPr b="1" lang="pt-BR"/>
              <a:t>alterado</a:t>
            </a:r>
            <a:r>
              <a:rPr lang="pt-BR"/>
              <a:t> utilizando o </a:t>
            </a:r>
            <a:r>
              <a:rPr b="1" lang="pt-BR"/>
              <a:t>atributo style</a:t>
            </a:r>
            <a:r>
              <a:rPr lang="pt-BR"/>
              <a:t> dos elementos HTML.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pt-BR"/>
              <a:t>Sintaxe</a:t>
            </a:r>
            <a:r>
              <a:rPr lang="pt-BR"/>
              <a:t> - style=”property:value”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914400" rtl="0">
              <a:spcBef>
                <a:spcPts val="0"/>
              </a:spcBef>
            </a:pPr>
            <a:r>
              <a:rPr b="1" lang="pt-BR"/>
              <a:t>background-color</a:t>
            </a:r>
            <a:r>
              <a:rPr lang="pt-BR"/>
              <a:t> - Alterar a cor de fundo de um elemento HTML.</a:t>
            </a:r>
          </a:p>
          <a:p>
            <a:pPr indent="-228600" lvl="0" marL="914400" rtl="0">
              <a:spcBef>
                <a:spcPts val="0"/>
              </a:spcBef>
            </a:pPr>
            <a:r>
              <a:rPr b="1" lang="pt-BR"/>
              <a:t>color</a:t>
            </a:r>
            <a:r>
              <a:rPr lang="pt-BR"/>
              <a:t> - Altera a cor do texto do elemento HTML.</a:t>
            </a:r>
          </a:p>
          <a:p>
            <a:pPr indent="-228600" lvl="0" marL="914400" rtl="0">
              <a:spcBef>
                <a:spcPts val="0"/>
              </a:spcBef>
            </a:pPr>
            <a:r>
              <a:rPr b="1" lang="pt-BR"/>
              <a:t>font-family</a:t>
            </a:r>
            <a:r>
              <a:rPr lang="pt-BR"/>
              <a:t> - Altera o tipo de fonte do texto do elemento HTML</a:t>
            </a:r>
          </a:p>
          <a:p>
            <a:pPr indent="-228600" lvl="0" marL="914400" rtl="0">
              <a:spcBef>
                <a:spcPts val="0"/>
              </a:spcBef>
            </a:pPr>
            <a:r>
              <a:rPr b="1" lang="pt-BR"/>
              <a:t>font-size</a:t>
            </a:r>
            <a:r>
              <a:rPr lang="pt-BR"/>
              <a:t> - Altera o tamanho da fonte do texto do elemento HTML</a:t>
            </a:r>
          </a:p>
          <a:p>
            <a:pPr indent="-228600" lvl="0" marL="914400" rtl="0">
              <a:spcBef>
                <a:spcPts val="0"/>
              </a:spcBef>
            </a:pPr>
            <a:r>
              <a:rPr b="1" lang="pt-BR"/>
              <a:t>text-align</a:t>
            </a:r>
            <a:r>
              <a:rPr lang="pt-BR"/>
              <a:t> - Altera o alinhamento do texto do elemento 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background-color</a:t>
            </a: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75" y="1327137"/>
            <a:ext cx="7744250" cy="24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color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75" y="1426475"/>
            <a:ext cx="7663824" cy="269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font-family</a:t>
            </a:r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75" y="1398200"/>
            <a:ext cx="8073674" cy="24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font-size</a:t>
            </a:r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75" y="1465254"/>
            <a:ext cx="6066074" cy="209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Títulos HTML - Exemplo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62" y="1066800"/>
            <a:ext cx="867727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text-align</a:t>
            </a:r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75" y="1171650"/>
            <a:ext cx="6539974" cy="220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Títulos HTML - Resultado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312" y="1231100"/>
            <a:ext cx="6949375" cy="284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Parágrafos HTML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pt-BR"/>
              <a:t>Os parágrafos de uma página são definidos por meio do elemento p.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Assim como os títulos, os parágrafos são definidos pelos navegadores como elementos de bloco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Ou seja, é efetuado uma quebra de linha logo após o elemento.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pt-BR"/>
              <a:t>Block-level Elements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O texto dos parágrafos são ajustados de acordo à largura do elemento pai.</a:t>
            </a:r>
          </a:p>
          <a:p>
            <a:pPr indent="-228600" lvl="1" marL="914400">
              <a:spcBef>
                <a:spcPts val="0"/>
              </a:spcBef>
            </a:pPr>
            <a:r>
              <a:rPr lang="pt-BR"/>
              <a:t>Quebras de linhas são inseridas automaticamente.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chemeClr val="lt1"/>
                </a:solidFill>
              </a:rPr>
              <a:t>Parágrafos HTML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pt-BR"/>
              <a:t>Para realizar uma quebra de linha manualmente, usamos o elemento br da seguinte maneira: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&lt;br /&gt;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A quebra de linha não gera um novo parágrafo em 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Quando existe palavras longas em um parágrafo, podemos informar ao navegador o melhor momento para quebra da palavra e evitar quebra de layout.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Para isso usamos o elemento </a:t>
            </a:r>
            <a:r>
              <a:rPr b="1" lang="pt-BR"/>
              <a:t>wbr</a:t>
            </a:r>
          </a:p>
          <a:p>
            <a:pPr indent="-228600" lvl="1" marL="914400">
              <a:spcBef>
                <a:spcPts val="0"/>
              </a:spcBef>
            </a:pPr>
            <a:r>
              <a:rPr lang="pt-BR"/>
              <a:t>otorrino&lt;wbr&gt;laringo&lt;wbr&gt;logista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950" y="0"/>
            <a:ext cx="6076100" cy="494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Parágrafos HTML - Resultado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25" y="1199800"/>
            <a:ext cx="8904949" cy="310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IFGoiano 2016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