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  <p:sldMasterId id="2147483712" r:id="rId3"/>
    <p:sldMasterId id="214748371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348" r:id="rId10"/>
    <p:sldId id="262" r:id="rId11"/>
    <p:sldId id="265" r:id="rId12"/>
    <p:sldId id="349" r:id="rId13"/>
    <p:sldId id="264" r:id="rId14"/>
    <p:sldId id="277" r:id="rId15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7"/>
    </p:embeddedFont>
    <p:embeddedFont>
      <p:font typeface="Julius Sans One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Questrial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03D8F-4C1F-4FB7-3477-DAC545690886}" v="211" dt="2023-11-10T22:39:54.007"/>
    <p1510:client id="{0A135317-385E-4371-92EB-4A3C9F3F0A80}" v="75" dt="2023-11-13T22:50:04.114"/>
    <p1510:client id="{1F063AC2-8D36-DB77-9047-502B9CC6E5A8}" v="1006" dt="2023-11-10T23:42:01.032"/>
    <p1510:client id="{27DADA5A-6581-8C0F-B7FF-EBAC0BF745AB}" v="1372" dt="2023-11-11T02:21:20.917"/>
  </p1510:revLst>
</p1510:revInfo>
</file>

<file path=ppt/tableStyles.xml><?xml version="1.0" encoding="utf-8"?>
<a:tblStyleLst xmlns:a="http://schemas.openxmlformats.org/drawingml/2006/main" def="{260FA42C-6CE8-4689-A152-18A1935E1C7E}">
  <a:tblStyle styleId="{260FA42C-6CE8-4689-A152-18A1935E1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6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_1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3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7959050" y="337625"/>
            <a:ext cx="2457300" cy="1152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_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4112556" y="1837728"/>
            <a:ext cx="4677632" cy="1466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0" dirty="0"/>
              <a:t>Counting-sort </a:t>
            </a:r>
            <a:endParaRPr lang="pt-BR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5113345" y="3761256"/>
            <a:ext cx="3738964" cy="116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Gustavo Henrique Morale</a:t>
            </a:r>
            <a:endParaRPr lang="pt-BR" dirty="0"/>
          </a:p>
          <a:p>
            <a:pPr marL="0" indent="0"/>
            <a:r>
              <a:rPr lang="en" dirty="0"/>
              <a:t> Jeferson Aparecido Dela Coleta</a:t>
            </a:r>
          </a:p>
          <a:p>
            <a:pPr marL="0" indent="0"/>
            <a:r>
              <a:rPr lang="en" dirty="0"/>
              <a:t> Mateus </a:t>
            </a:r>
            <a:r>
              <a:rPr lang="en" dirty="0" err="1"/>
              <a:t>Bacce</a:t>
            </a:r>
            <a:r>
              <a:rPr lang="en" dirty="0"/>
              <a:t> Kuhl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/>
              <a:t>Professor: Jonas - Estrutura de Dados</a:t>
            </a:r>
          </a:p>
        </p:txBody>
      </p:sp>
      <p:cxnSp>
        <p:nvCxnSpPr>
          <p:cNvPr id="465" name="Google Shape;465;p67"/>
          <p:cNvCxnSpPr/>
          <p:nvPr/>
        </p:nvCxnSpPr>
        <p:spPr>
          <a:xfrm>
            <a:off x="3997213" y="2795350"/>
            <a:ext cx="46716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245196"/>
            <a:ext cx="4109100" cy="184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SzPts val="1400"/>
              <a:buNone/>
            </a:pPr>
            <a:r>
              <a:rPr lang="en" dirty="0">
                <a:solidFill>
                  <a:srgbClr val="000000"/>
                </a:solidFill>
              </a:rPr>
              <a:t>O </a:t>
            </a:r>
            <a:r>
              <a:rPr lang="en" err="1">
                <a:solidFill>
                  <a:srgbClr val="000000"/>
                </a:solidFill>
              </a:rPr>
              <a:t>método</a:t>
            </a:r>
            <a:r>
              <a:rPr lang="en" dirty="0">
                <a:solidFill>
                  <a:srgbClr val="000000"/>
                </a:solidFill>
              </a:rPr>
              <a:t> é </a:t>
            </a:r>
            <a:r>
              <a:rPr lang="en" err="1">
                <a:solidFill>
                  <a:srgbClr val="000000"/>
                </a:solidFill>
              </a:rPr>
              <a:t>dinâmico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err="1">
                <a:solidFill>
                  <a:srgbClr val="000000"/>
                </a:solidFill>
              </a:rPr>
              <a:t>pórem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err="1">
                <a:solidFill>
                  <a:srgbClr val="000000"/>
                </a:solidFill>
              </a:rPr>
              <a:t>pode</a:t>
            </a:r>
            <a:r>
              <a:rPr lang="en" dirty="0">
                <a:solidFill>
                  <a:srgbClr val="000000"/>
                </a:solidFill>
              </a:rPr>
              <a:t> se </a:t>
            </a:r>
            <a:r>
              <a:rPr lang="en" err="1">
                <a:solidFill>
                  <a:srgbClr val="000000"/>
                </a:solidFill>
              </a:rPr>
              <a:t>tornar</a:t>
            </a:r>
            <a:r>
              <a:rPr lang="en" dirty="0">
                <a:solidFill>
                  <a:srgbClr val="000000"/>
                </a:solidFill>
              </a:rPr>
              <a:t> </a:t>
            </a:r>
            <a:r>
              <a:rPr lang="en" err="1">
                <a:solidFill>
                  <a:srgbClr val="000000"/>
                </a:solidFill>
              </a:rPr>
              <a:t>moroso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err="1">
                <a:solidFill>
                  <a:srgbClr val="000000"/>
                </a:solidFill>
              </a:rPr>
              <a:t>dependendo</a:t>
            </a:r>
            <a:r>
              <a:rPr lang="en" dirty="0">
                <a:solidFill>
                  <a:srgbClr val="000000"/>
                </a:solidFill>
              </a:rPr>
              <a:t> da </a:t>
            </a:r>
            <a:r>
              <a:rPr lang="en" err="1">
                <a:solidFill>
                  <a:srgbClr val="000000"/>
                </a:solidFill>
              </a:rPr>
              <a:t>quantidade</a:t>
            </a:r>
            <a:r>
              <a:rPr lang="en" dirty="0">
                <a:solidFill>
                  <a:srgbClr val="000000"/>
                </a:solidFill>
              </a:rPr>
              <a:t> de </a:t>
            </a:r>
            <a:r>
              <a:rPr lang="en" err="1">
                <a:solidFill>
                  <a:srgbClr val="000000"/>
                </a:solidFill>
              </a:rPr>
              <a:t>valores</a:t>
            </a:r>
            <a:r>
              <a:rPr lang="en" dirty="0">
                <a:solidFill>
                  <a:srgbClr val="000000"/>
                </a:solidFill>
              </a:rPr>
              <a:t> que o </a:t>
            </a:r>
            <a:r>
              <a:rPr lang="en" err="1">
                <a:solidFill>
                  <a:srgbClr val="000000"/>
                </a:solidFill>
              </a:rPr>
              <a:t>usuário</a:t>
            </a:r>
            <a:r>
              <a:rPr lang="en" dirty="0">
                <a:solidFill>
                  <a:srgbClr val="000000"/>
                </a:solidFill>
              </a:rPr>
              <a:t> </a:t>
            </a:r>
            <a:r>
              <a:rPr lang="en" err="1">
                <a:solidFill>
                  <a:srgbClr val="000000"/>
                </a:solidFill>
              </a:rPr>
              <a:t>deseja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err="1">
                <a:solidFill>
                  <a:srgbClr val="000000"/>
                </a:solidFill>
              </a:rPr>
              <a:t>ordenar</a:t>
            </a:r>
            <a:endParaRPr lang="pt-BR"/>
          </a:p>
          <a:p>
            <a:pPr marL="139700" indent="0">
              <a:buSzPts val="1400"/>
              <a:buNone/>
            </a:pPr>
            <a:r>
              <a:rPr lang="en" dirty="0">
                <a:solidFill>
                  <a:srgbClr val="000000"/>
                </a:solidFill>
              </a:rPr>
              <a:t>Como </a:t>
            </a:r>
            <a:r>
              <a:rPr lang="en" dirty="0" err="1">
                <a:solidFill>
                  <a:srgbClr val="000000"/>
                </a:solidFill>
              </a:rPr>
              <a:t>esse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método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trabalha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em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cima</a:t>
            </a:r>
            <a:r>
              <a:rPr lang="en" dirty="0">
                <a:solidFill>
                  <a:srgbClr val="000000"/>
                </a:solidFill>
              </a:rPr>
              <a:t> da </a:t>
            </a:r>
            <a:r>
              <a:rPr lang="en" dirty="0" err="1">
                <a:solidFill>
                  <a:srgbClr val="000000"/>
                </a:solidFill>
              </a:rPr>
              <a:t>quantidade</a:t>
            </a:r>
            <a:r>
              <a:rPr lang="en" dirty="0">
                <a:solidFill>
                  <a:srgbClr val="000000"/>
                </a:solidFill>
              </a:rPr>
              <a:t> de </a:t>
            </a:r>
            <a:r>
              <a:rPr lang="en" dirty="0" err="1">
                <a:solidFill>
                  <a:srgbClr val="000000"/>
                </a:solidFill>
              </a:rPr>
              <a:t>valores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repetidos</a:t>
            </a:r>
            <a:r>
              <a:rPr lang="en" dirty="0">
                <a:solidFill>
                  <a:srgbClr val="000000"/>
                </a:solidFill>
              </a:rPr>
              <a:t> e </a:t>
            </a:r>
            <a:r>
              <a:rPr lang="en" dirty="0" err="1">
                <a:solidFill>
                  <a:srgbClr val="000000"/>
                </a:solidFill>
              </a:rPr>
              <a:t>alocação</a:t>
            </a:r>
            <a:r>
              <a:rPr lang="en" dirty="0">
                <a:solidFill>
                  <a:srgbClr val="000000"/>
                </a:solidFill>
              </a:rPr>
              <a:t> de </a:t>
            </a:r>
            <a:r>
              <a:rPr lang="en" dirty="0" err="1">
                <a:solidFill>
                  <a:srgbClr val="000000"/>
                </a:solidFill>
              </a:rPr>
              <a:t>memória</a:t>
            </a:r>
            <a:r>
              <a:rPr lang="en" dirty="0">
                <a:solidFill>
                  <a:srgbClr val="000000"/>
                </a:solidFill>
              </a:rPr>
              <a:t> para  soma, </a:t>
            </a:r>
            <a:r>
              <a:rPr lang="en" dirty="0" err="1">
                <a:solidFill>
                  <a:srgbClr val="000000"/>
                </a:solidFill>
              </a:rPr>
              <a:t>quanto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menor</a:t>
            </a:r>
            <a:r>
              <a:rPr lang="en" dirty="0">
                <a:solidFill>
                  <a:srgbClr val="000000"/>
                </a:solidFill>
              </a:rPr>
              <a:t> a </a:t>
            </a:r>
            <a:r>
              <a:rPr lang="en" dirty="0" err="1">
                <a:solidFill>
                  <a:srgbClr val="000000"/>
                </a:solidFill>
              </a:rPr>
              <a:t>quantidade</a:t>
            </a:r>
            <a:r>
              <a:rPr lang="en" dirty="0">
                <a:solidFill>
                  <a:srgbClr val="000000"/>
                </a:solidFill>
              </a:rPr>
              <a:t> de </a:t>
            </a:r>
            <a:r>
              <a:rPr lang="en" dirty="0" err="1">
                <a:solidFill>
                  <a:srgbClr val="000000"/>
                </a:solidFill>
              </a:rPr>
              <a:t>números</a:t>
            </a:r>
            <a:r>
              <a:rPr lang="en" dirty="0">
                <a:solidFill>
                  <a:srgbClr val="000000"/>
                </a:solidFill>
              </a:rPr>
              <a:t> que o </a:t>
            </a:r>
            <a:r>
              <a:rPr lang="en" dirty="0" err="1">
                <a:solidFill>
                  <a:srgbClr val="000000"/>
                </a:solidFill>
              </a:rPr>
              <a:t>usuário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necessitar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mais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rápido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ele</a:t>
            </a:r>
            <a:r>
              <a:rPr lang="en" dirty="0">
                <a:solidFill>
                  <a:srgbClr val="000000"/>
                </a:solidFill>
              </a:rPr>
              <a:t> se </a:t>
            </a:r>
            <a:r>
              <a:rPr lang="en" dirty="0" err="1">
                <a:solidFill>
                  <a:srgbClr val="000000"/>
                </a:solidFill>
              </a:rPr>
              <a:t>torna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lang="en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94230" y="130779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Quando é </a:t>
            </a:r>
            <a:r>
              <a:rPr lang="en" dirty="0" err="1"/>
              <a:t>recomendado</a:t>
            </a:r>
            <a:endParaRPr lang="en" b="1" dirty="0" err="1"/>
          </a:p>
        </p:txBody>
      </p:sp>
      <p:cxnSp>
        <p:nvCxnSpPr>
          <p:cNvPr id="552" name="Google Shape;552;p75"/>
          <p:cNvCxnSpPr/>
          <p:nvPr/>
        </p:nvCxnSpPr>
        <p:spPr>
          <a:xfrm>
            <a:off x="2891923" y="1846806"/>
            <a:ext cx="3410396" cy="62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r>
              <a:rPr lang="en" dirty="0"/>
              <a:t>!!!</a:t>
            </a:r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57189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580878" y="542616"/>
            <a:ext cx="605032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História Do Counting Sort</a:t>
            </a:r>
            <a:endParaRPr lang="pt-BR" b="1" dirty="0" err="1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1533575" y="2188918"/>
            <a:ext cx="6075000" cy="181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383838"/>
                </a:solidFill>
              </a:rPr>
              <a:t>O Counting Sort é um </a:t>
            </a:r>
            <a:r>
              <a:rPr lang="en" dirty="0" err="1">
                <a:solidFill>
                  <a:srgbClr val="383838"/>
                </a:solidFill>
              </a:rPr>
              <a:t>método</a:t>
            </a:r>
            <a:r>
              <a:rPr lang="en" dirty="0">
                <a:solidFill>
                  <a:srgbClr val="383838"/>
                </a:solidFill>
              </a:rPr>
              <a:t> de </a:t>
            </a:r>
            <a:r>
              <a:rPr lang="en" dirty="0" err="1">
                <a:solidFill>
                  <a:srgbClr val="383838"/>
                </a:solidFill>
              </a:rPr>
              <a:t>ordenação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criado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em</a:t>
            </a:r>
            <a:r>
              <a:rPr lang="en" dirty="0">
                <a:solidFill>
                  <a:srgbClr val="383838"/>
                </a:solidFill>
              </a:rPr>
              <a:t> 1954, </a:t>
            </a:r>
            <a:r>
              <a:rPr lang="en" dirty="0" err="1">
                <a:solidFill>
                  <a:srgbClr val="383838"/>
                </a:solidFill>
              </a:rPr>
              <a:t>por</a:t>
            </a:r>
            <a:r>
              <a:rPr lang="en" dirty="0">
                <a:solidFill>
                  <a:srgbClr val="383838"/>
                </a:solidFill>
              </a:rPr>
              <a:t> Harold H. Seward, que </a:t>
            </a:r>
            <a:r>
              <a:rPr lang="en" dirty="0" err="1">
                <a:solidFill>
                  <a:srgbClr val="383838"/>
                </a:solidFill>
              </a:rPr>
              <a:t>foi</a:t>
            </a:r>
            <a:r>
              <a:rPr lang="en" dirty="0">
                <a:solidFill>
                  <a:srgbClr val="383838"/>
                </a:solidFill>
              </a:rPr>
              <a:t> um </a:t>
            </a:r>
            <a:r>
              <a:rPr lang="en" dirty="0" err="1">
                <a:solidFill>
                  <a:srgbClr val="383838"/>
                </a:solidFill>
              </a:rPr>
              <a:t>renomado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cientista</a:t>
            </a:r>
            <a:r>
              <a:rPr lang="en" dirty="0">
                <a:solidFill>
                  <a:srgbClr val="383838"/>
                </a:solidFill>
              </a:rPr>
              <a:t> da </a:t>
            </a:r>
            <a:r>
              <a:rPr lang="en" dirty="0" err="1">
                <a:solidFill>
                  <a:srgbClr val="383838"/>
                </a:solidFill>
              </a:rPr>
              <a:t>computação</a:t>
            </a:r>
            <a:r>
              <a:rPr lang="en" dirty="0">
                <a:solidFill>
                  <a:srgbClr val="383838"/>
                </a:solidFill>
              </a:rPr>
              <a:t>, </a:t>
            </a:r>
            <a:r>
              <a:rPr lang="en" dirty="0" err="1">
                <a:solidFill>
                  <a:srgbClr val="383838"/>
                </a:solidFill>
              </a:rPr>
              <a:t>engenheiro</a:t>
            </a:r>
            <a:r>
              <a:rPr lang="en" dirty="0">
                <a:solidFill>
                  <a:srgbClr val="383838"/>
                </a:solidFill>
              </a:rPr>
              <a:t> e inventor.</a:t>
            </a:r>
            <a:endParaRPr lang="pt-BR">
              <a:solidFill>
                <a:srgbClr val="383838"/>
              </a:solidFill>
            </a:endParaRPr>
          </a:p>
          <a:p>
            <a:pPr marL="0" indent="0">
              <a:buNone/>
            </a:pPr>
            <a:endParaRPr lang="en" dirty="0">
              <a:solidFill>
                <a:srgbClr val="383838"/>
              </a:solidFill>
            </a:endParaRPr>
          </a:p>
          <a:p>
            <a:pPr marL="0" indent="0">
              <a:buNone/>
            </a:pPr>
            <a:r>
              <a:rPr lang="en" dirty="0" err="1">
                <a:solidFill>
                  <a:srgbClr val="383838"/>
                </a:solidFill>
              </a:rPr>
              <a:t>Responsável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também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pelo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método</a:t>
            </a:r>
            <a:r>
              <a:rPr lang="en" dirty="0">
                <a:solidFill>
                  <a:srgbClr val="383838"/>
                </a:solidFill>
              </a:rPr>
              <a:t> Radix Sort, </a:t>
            </a:r>
            <a:r>
              <a:rPr lang="en" dirty="0" err="1">
                <a:solidFill>
                  <a:srgbClr val="383838"/>
                </a:solidFill>
              </a:rPr>
              <a:t>contribuiu</a:t>
            </a:r>
            <a:r>
              <a:rPr lang="en" dirty="0">
                <a:solidFill>
                  <a:srgbClr val="383838"/>
                </a:solidFill>
              </a:rPr>
              <a:t> com </a:t>
            </a:r>
            <a:r>
              <a:rPr lang="en" dirty="0" err="1">
                <a:solidFill>
                  <a:srgbClr val="383838"/>
                </a:solidFill>
              </a:rPr>
              <a:t>grandes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marcos</a:t>
            </a:r>
            <a:r>
              <a:rPr lang="en" dirty="0">
                <a:solidFill>
                  <a:srgbClr val="383838"/>
                </a:solidFill>
              </a:rPr>
              <a:t> da </a:t>
            </a:r>
            <a:r>
              <a:rPr lang="en" dirty="0" err="1">
                <a:solidFill>
                  <a:srgbClr val="383838"/>
                </a:solidFill>
              </a:rPr>
              <a:t>tecnologia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como</a:t>
            </a:r>
            <a:r>
              <a:rPr lang="en" dirty="0">
                <a:solidFill>
                  <a:srgbClr val="383838"/>
                </a:solidFill>
              </a:rPr>
              <a:t> o Whirlwind Computer,  um dos </a:t>
            </a:r>
            <a:r>
              <a:rPr lang="en" dirty="0" err="1">
                <a:solidFill>
                  <a:srgbClr val="383838"/>
                </a:solidFill>
              </a:rPr>
              <a:t>primeiros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computadores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eletrônicos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digitais</a:t>
            </a:r>
            <a:r>
              <a:rPr lang="en" dirty="0">
                <a:solidFill>
                  <a:srgbClr val="383838"/>
                </a:solidFill>
              </a:rPr>
              <a:t>, que </a:t>
            </a:r>
            <a:r>
              <a:rPr lang="en" dirty="0" err="1">
                <a:solidFill>
                  <a:srgbClr val="383838"/>
                </a:solidFill>
              </a:rPr>
              <a:t>poderia</a:t>
            </a:r>
            <a:r>
              <a:rPr lang="en" dirty="0">
                <a:solidFill>
                  <a:srgbClr val="383838"/>
                </a:solidFill>
              </a:rPr>
              <a:t> </a:t>
            </a:r>
            <a:r>
              <a:rPr lang="en" dirty="0" err="1">
                <a:solidFill>
                  <a:srgbClr val="383838"/>
                </a:solidFill>
              </a:rPr>
              <a:t>operar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em</a:t>
            </a:r>
            <a:r>
              <a:rPr lang="en" dirty="0">
                <a:solidFill>
                  <a:srgbClr val="383838"/>
                </a:solidFill>
              </a:rPr>
              <a:t> tempo real e </a:t>
            </a:r>
            <a:r>
              <a:rPr lang="en" dirty="0" err="1">
                <a:solidFill>
                  <a:srgbClr val="383838"/>
                </a:solidFill>
              </a:rPr>
              <a:t>criou</a:t>
            </a:r>
            <a:r>
              <a:rPr lang="en" dirty="0">
                <a:solidFill>
                  <a:srgbClr val="383838"/>
                </a:solidFill>
              </a:rPr>
              <a:t> </a:t>
            </a:r>
            <a:r>
              <a:rPr lang="en" dirty="0" err="1">
                <a:solidFill>
                  <a:srgbClr val="383838"/>
                </a:solidFill>
              </a:rPr>
              <a:t>sistemas</a:t>
            </a:r>
            <a:r>
              <a:rPr lang="en" dirty="0">
                <a:solidFill>
                  <a:srgbClr val="383838"/>
                </a:solidFill>
              </a:rPr>
              <a:t> de </a:t>
            </a:r>
            <a:r>
              <a:rPr lang="en" dirty="0" err="1">
                <a:solidFill>
                  <a:srgbClr val="383838"/>
                </a:solidFill>
              </a:rPr>
              <a:t>alimentação</a:t>
            </a:r>
            <a:r>
              <a:rPr lang="en" dirty="0">
                <a:solidFill>
                  <a:srgbClr val="383838"/>
                </a:solidFill>
              </a:rPr>
              <a:t> para a </a:t>
            </a:r>
            <a:r>
              <a:rPr lang="en" dirty="0" err="1">
                <a:solidFill>
                  <a:srgbClr val="383838"/>
                </a:solidFill>
              </a:rPr>
              <a:t>espaçonave</a:t>
            </a:r>
            <a:r>
              <a:rPr lang="en" dirty="0">
                <a:solidFill>
                  <a:srgbClr val="383838"/>
                </a:solidFill>
              </a:rPr>
              <a:t> Apollo e Polaris.</a:t>
            </a:r>
            <a:endParaRPr lang="pt-BR">
              <a:solidFill>
                <a:srgbClr val="383838"/>
              </a:solidFill>
            </a:endParaRPr>
          </a:p>
          <a:p>
            <a:pPr marL="0" indent="0">
              <a:buNone/>
            </a:pPr>
            <a:endParaRPr lang="en" sz="1200" u="none" dirty="0">
              <a:solidFill>
                <a:srgbClr val="383838"/>
              </a:solidFill>
              <a:latin typeface="Didact Gothic"/>
              <a:ea typeface="Didact Gothic"/>
              <a:cs typeface="Didact Gothic"/>
            </a:endParaRPr>
          </a:p>
          <a:p>
            <a:pPr marL="0" indent="0">
              <a:buNone/>
            </a:pPr>
            <a:endParaRPr lang="en" sz="1200" dirty="0">
              <a:solidFill>
                <a:srgbClr val="38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en" sz="1050" u="none" dirty="0">
              <a:solidFill>
                <a:srgbClr val="383838"/>
              </a:solidFill>
              <a:latin typeface="Didact Gothic"/>
              <a:ea typeface="Didact Gothic"/>
              <a:cs typeface="Didact Gothic"/>
            </a:endParaRPr>
          </a:p>
          <a:p>
            <a:pPr marL="0" indent="0">
              <a:buNone/>
            </a:pPr>
            <a:endParaRPr lang="en" sz="1200">
              <a:solidFill>
                <a:srgbClr val="E3E3E3"/>
              </a:solidFill>
            </a:endParaRPr>
          </a:p>
          <a:p>
            <a:pPr marL="161925" indent="0">
              <a:buSzPts val="1050"/>
              <a:buNone/>
            </a:pPr>
            <a:endParaRPr lang="en" sz="1150" dirty="0"/>
          </a:p>
        </p:txBody>
      </p:sp>
      <p:cxnSp>
        <p:nvCxnSpPr>
          <p:cNvPr id="472" name="Google Shape;472;p68"/>
          <p:cNvCxnSpPr/>
          <p:nvPr/>
        </p:nvCxnSpPr>
        <p:spPr>
          <a:xfrm>
            <a:off x="578893" y="1070306"/>
            <a:ext cx="5658251" cy="60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74326" y="189534"/>
            <a:ext cx="5595348" cy="1413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/>
              <a:t>Onde </a:t>
            </a:r>
            <a:r>
              <a:rPr lang="en" sz="3600" dirty="0" err="1"/>
              <a:t>podemos</a:t>
            </a:r>
            <a:r>
              <a:rPr lang="en" sz="3600" dirty="0"/>
              <a:t> </a:t>
            </a:r>
            <a:r>
              <a:rPr lang="en" sz="3600" dirty="0" err="1"/>
              <a:t>utilizar</a:t>
            </a:r>
            <a:r>
              <a:rPr lang="en" sz="3600" dirty="0"/>
              <a:t>?</a:t>
            </a:r>
          </a:p>
        </p:txBody>
      </p:sp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2434275" y="1557103"/>
            <a:ext cx="4275300" cy="2947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Podemos </a:t>
            </a:r>
            <a:r>
              <a:rPr lang="en" dirty="0" err="1"/>
              <a:t>utiliza</a:t>
            </a:r>
            <a:r>
              <a:rPr lang="en" dirty="0"/>
              <a:t>-lo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linguagens</a:t>
            </a:r>
            <a:r>
              <a:rPr lang="en" dirty="0"/>
              <a:t> de </a:t>
            </a:r>
            <a:r>
              <a:rPr lang="en" dirty="0" err="1"/>
              <a:t>programação</a:t>
            </a:r>
            <a:r>
              <a:rPr lang="en" dirty="0"/>
              <a:t>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temos</a:t>
            </a:r>
            <a:r>
              <a:rPr lang="en" dirty="0"/>
              <a:t> </a:t>
            </a:r>
            <a:r>
              <a:rPr lang="en" dirty="0" err="1"/>
              <a:t>alocação</a:t>
            </a:r>
            <a:r>
              <a:rPr lang="en" dirty="0"/>
              <a:t> </a:t>
            </a:r>
            <a:r>
              <a:rPr lang="en" dirty="0" err="1"/>
              <a:t>dinâmica</a:t>
            </a:r>
            <a:r>
              <a:rPr lang="en" dirty="0"/>
              <a:t> de </a:t>
            </a:r>
            <a:r>
              <a:rPr lang="en" dirty="0" err="1"/>
              <a:t>memória</a:t>
            </a:r>
            <a:r>
              <a:rPr lang="en" dirty="0"/>
              <a:t> e </a:t>
            </a:r>
            <a:r>
              <a:rPr lang="en" dirty="0" err="1"/>
              <a:t>também</a:t>
            </a:r>
            <a:r>
              <a:rPr lang="en" dirty="0"/>
              <a:t> de arrays, </a:t>
            </a:r>
            <a:r>
              <a:rPr lang="en" dirty="0" err="1"/>
              <a:t>assim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:</a:t>
            </a:r>
            <a:endParaRPr lang="pt-BR" dirty="0"/>
          </a:p>
          <a:p>
            <a:pPr marL="457200" lvl="1" indent="-323850">
              <a:lnSpc>
                <a:spcPct val="114999"/>
              </a:lnSpc>
              <a:buSzPts val="1500"/>
              <a:buNone/>
            </a:pPr>
            <a:endParaRPr lang="en" dirty="0"/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C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C++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Java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Python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JavaScript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Go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dirty="0"/>
              <a:t>Rust </a:t>
            </a:r>
          </a:p>
          <a:p>
            <a:pPr marL="800100" lvl="1" indent="-342900">
              <a:lnSpc>
                <a:spcPct val="114999"/>
              </a:lnSpc>
              <a:buSzPts val="1500"/>
              <a:buFont typeface="Arial"/>
              <a:buChar char="•"/>
            </a:pPr>
            <a:r>
              <a:rPr lang="en" err="1"/>
              <a:t>Switf</a:t>
            </a:r>
            <a:endParaRPr lang="en"/>
          </a:p>
          <a:p>
            <a:pPr marL="457200" lvl="1" indent="-323850">
              <a:lnSpc>
                <a:spcPct val="114999"/>
              </a:lnSpc>
              <a:buSzPts val="1500"/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183317" y="317714"/>
            <a:ext cx="3617299" cy="1130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FUNCIONAMENTO</a:t>
            </a:r>
            <a:br>
              <a:rPr lang="en" sz="2800" dirty="0"/>
            </a:br>
            <a:endParaRPr lang="en" sz="2800"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60571" y="411162"/>
            <a:ext cx="2454000" cy="597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 </a:t>
            </a:r>
            <a:r>
              <a:rPr lang="en" dirty="0" err="1"/>
              <a:t>busca</a:t>
            </a:r>
            <a:r>
              <a:rPr lang="en" dirty="0"/>
              <a:t> o valor </a:t>
            </a:r>
            <a:r>
              <a:rPr lang="en" dirty="0" err="1"/>
              <a:t>máximo</a:t>
            </a:r>
            <a:r>
              <a:rPr lang="en" dirty="0"/>
              <a:t> no array original.</a:t>
            </a: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48539" y="1055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Busca</a:t>
            </a:r>
            <a:endParaRPr lang="en" sz="1600" dirty="0" err="1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48539" y="109515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Auxiliar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48539" y="1422755"/>
            <a:ext cx="2454000" cy="916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 </a:t>
            </a:r>
            <a:r>
              <a:rPr lang="en" dirty="0" err="1"/>
              <a:t>cria</a:t>
            </a:r>
            <a:r>
              <a:rPr lang="en" dirty="0"/>
              <a:t> um array auxiliar para </a:t>
            </a:r>
            <a:r>
              <a:rPr lang="en" dirty="0" err="1"/>
              <a:t>monitorar</a:t>
            </a:r>
            <a:r>
              <a:rPr lang="en" dirty="0"/>
              <a:t> o </a:t>
            </a:r>
            <a:r>
              <a:rPr lang="en" dirty="0" err="1"/>
              <a:t>tamanho</a:t>
            </a:r>
            <a:r>
              <a:rPr lang="en" dirty="0"/>
              <a:t> do </a:t>
            </a:r>
            <a:r>
              <a:rPr lang="en" dirty="0" err="1"/>
              <a:t>intervalo</a:t>
            </a:r>
            <a:r>
              <a:rPr lang="en" dirty="0"/>
              <a:t> dos </a:t>
            </a:r>
            <a:r>
              <a:rPr lang="en" dirty="0" err="1"/>
              <a:t>valores</a:t>
            </a:r>
            <a:endParaRPr lang="en" sz="1200"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0528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46865" y="111157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60571" y="245956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Soma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78618" y="2786741"/>
            <a:ext cx="2454000" cy="766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 </a:t>
            </a:r>
            <a:r>
              <a:rPr lang="en" dirty="0" err="1"/>
              <a:t>conta</a:t>
            </a:r>
            <a:r>
              <a:rPr lang="en" dirty="0"/>
              <a:t> o </a:t>
            </a:r>
            <a:r>
              <a:rPr lang="en" dirty="0" err="1"/>
              <a:t>número</a:t>
            </a:r>
            <a:r>
              <a:rPr lang="en" dirty="0"/>
              <a:t> de </a:t>
            </a:r>
            <a:r>
              <a:rPr lang="en" dirty="0" err="1"/>
              <a:t>ocorrência</a:t>
            </a:r>
            <a:r>
              <a:rPr lang="en" dirty="0"/>
              <a:t> de </a:t>
            </a:r>
            <a:r>
              <a:rPr lang="en" dirty="0" err="1"/>
              <a:t>cada</a:t>
            </a:r>
            <a:r>
              <a:rPr lang="en" dirty="0"/>
              <a:t> valor no array original</a:t>
            </a: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78618" y="361022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/>
              <a:t>Construção</a:t>
            </a:r>
            <a:endParaRPr lang="en" sz="1600">
              <a:solidFill>
                <a:schemeClr val="dk1"/>
              </a:solidFill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750808" y="4058143"/>
            <a:ext cx="2454000" cy="958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 </a:t>
            </a:r>
            <a:r>
              <a:rPr lang="en" dirty="0" err="1"/>
              <a:t>constroi</a:t>
            </a:r>
            <a:r>
              <a:rPr lang="en" dirty="0"/>
              <a:t> um array </a:t>
            </a:r>
            <a:r>
              <a:rPr lang="en" dirty="0" err="1"/>
              <a:t>ordenado</a:t>
            </a:r>
            <a:r>
              <a:rPr lang="en" dirty="0"/>
              <a:t>, </a:t>
            </a:r>
            <a:r>
              <a:rPr lang="en" dirty="0" err="1"/>
              <a:t>colocando</a:t>
            </a:r>
            <a:r>
              <a:rPr lang="en" dirty="0"/>
              <a:t> </a:t>
            </a:r>
            <a:r>
              <a:rPr lang="en" dirty="0" err="1"/>
              <a:t>cada</a:t>
            </a:r>
            <a:r>
              <a:rPr lang="en" dirty="0"/>
              <a:t> valor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seu</a:t>
            </a:r>
            <a:r>
              <a:rPr lang="en" dirty="0"/>
              <a:t> </a:t>
            </a:r>
            <a:r>
              <a:rPr lang="en" dirty="0" err="1"/>
              <a:t>devido</a:t>
            </a:r>
            <a:r>
              <a:rPr lang="en" dirty="0"/>
              <a:t> </a:t>
            </a:r>
            <a:r>
              <a:rPr lang="en" dirty="0" err="1"/>
              <a:t>índice</a:t>
            </a:r>
            <a:r>
              <a:rPr lang="en" dirty="0"/>
              <a:t> </a:t>
            </a: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46866" y="2459313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46866" y="360997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-16669" y="3060095"/>
            <a:ext cx="4286651" cy="4211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build="p"/>
      <p:bldP spid="488" grpId="0" build="p"/>
      <p:bldP spid="492" grpId="0" build="p"/>
      <p:bldP spid="4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5399521" y="2276518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352272" y="223773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959670" y="2276079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err="1">
                <a:solidFill>
                  <a:schemeClr val="hlink"/>
                </a:solidFill>
                <a:uFill>
                  <a:noFill/>
                </a:uFill>
              </a:rPr>
              <a:t>Busca</a:t>
            </a:r>
            <a:endParaRPr lang="pt-BR" u="sng" dirty="0" err="1"/>
          </a:p>
        </p:txBody>
      </p:sp>
      <p:sp>
        <p:nvSpPr>
          <p:cNvPr id="507" name="Google Shape;507;p71"/>
          <p:cNvSpPr txBox="1">
            <a:spLocks noGrp="1"/>
          </p:cNvSpPr>
          <p:nvPr>
            <p:ph type="subTitle" idx="5"/>
          </p:nvPr>
        </p:nvSpPr>
        <p:spPr>
          <a:xfrm>
            <a:off x="959669" y="2680648"/>
            <a:ext cx="2933400" cy="1440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 </a:t>
            </a:r>
            <a:r>
              <a:rPr lang="en" dirty="0" err="1"/>
              <a:t>necessita</a:t>
            </a:r>
            <a:r>
              <a:rPr lang="en" dirty="0"/>
              <a:t> saber o valor </a:t>
            </a:r>
            <a:r>
              <a:rPr lang="en" dirty="0" err="1"/>
              <a:t>máximo</a:t>
            </a:r>
            <a:r>
              <a:rPr lang="en" dirty="0"/>
              <a:t> no array original para </a:t>
            </a:r>
            <a:r>
              <a:rPr lang="en" dirty="0" err="1"/>
              <a:t>criar</a:t>
            </a:r>
            <a:r>
              <a:rPr lang="en" dirty="0"/>
              <a:t> o array auxiliar, </a:t>
            </a:r>
            <a:r>
              <a:rPr lang="en" dirty="0" err="1"/>
              <a:t>pode</a:t>
            </a:r>
            <a:r>
              <a:rPr lang="en" dirty="0"/>
              <a:t> ser </a:t>
            </a:r>
            <a:r>
              <a:rPr lang="en" dirty="0" err="1"/>
              <a:t>feito</a:t>
            </a:r>
            <a:r>
              <a:rPr lang="en" dirty="0"/>
              <a:t> </a:t>
            </a:r>
            <a:r>
              <a:rPr lang="en" dirty="0" err="1"/>
              <a:t>utilizando</a:t>
            </a:r>
            <a:r>
              <a:rPr lang="en" dirty="0"/>
              <a:t> um loop de </a:t>
            </a:r>
            <a:r>
              <a:rPr lang="en" dirty="0" err="1"/>
              <a:t>repetição</a:t>
            </a:r>
            <a:r>
              <a:rPr lang="en" dirty="0"/>
              <a:t>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denominando</a:t>
            </a:r>
            <a:r>
              <a:rPr lang="en" dirty="0"/>
              <a:t> o valor do array no </a:t>
            </a:r>
            <a:r>
              <a:rPr lang="en" dirty="0" err="1"/>
              <a:t>inicio</a:t>
            </a:r>
            <a:r>
              <a:rPr lang="en" dirty="0"/>
              <a:t> do </a:t>
            </a:r>
            <a:r>
              <a:rPr lang="en" dirty="0" err="1"/>
              <a:t>programa</a:t>
            </a:r>
            <a:r>
              <a:rPr lang="en" dirty="0"/>
              <a:t>.</a:t>
            </a:r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Etapas</a:t>
            </a:r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6049027" y="2308843"/>
            <a:ext cx="1182806" cy="337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Auxiliar</a:t>
            </a:r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45C526-96E0-65E0-66E1-284843DA7870}"/>
              </a:ext>
            </a:extLst>
          </p:cNvPr>
          <p:cNvSpPr txBox="1"/>
          <p:nvPr/>
        </p:nvSpPr>
        <p:spPr>
          <a:xfrm>
            <a:off x="6050379" y="2780798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Didact Gothic"/>
              </a:rPr>
              <a:t>O </a:t>
            </a:r>
            <a:r>
              <a:rPr lang="pt-BR" dirty="0" err="1">
                <a:latin typeface="Didact Gothic"/>
              </a:rPr>
              <a:t>array</a:t>
            </a:r>
            <a:r>
              <a:rPr lang="pt-BR" dirty="0">
                <a:latin typeface="Didact Gothic"/>
              </a:rPr>
              <a:t> auxiliar é usado exclusivamente para armazenar o número de ocorrências de cada valor no </a:t>
            </a:r>
            <a:r>
              <a:rPr lang="pt-BR" dirty="0" err="1">
                <a:latin typeface="Didact Gothic"/>
              </a:rPr>
              <a:t>array</a:t>
            </a:r>
            <a:r>
              <a:rPr lang="pt-BR" dirty="0">
                <a:latin typeface="Didact Gothic"/>
              </a:rPr>
              <a:t> original, sendo incrementado de  1 em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5399521" y="2276518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352272" y="223773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959670" y="2276079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uFill>
                  <a:noFill/>
                </a:uFill>
              </a:rPr>
              <a:t>Soma</a:t>
            </a:r>
          </a:p>
        </p:txBody>
      </p:sp>
      <p:sp>
        <p:nvSpPr>
          <p:cNvPr id="507" name="Google Shape;507;p71"/>
          <p:cNvSpPr txBox="1">
            <a:spLocks noGrp="1"/>
          </p:cNvSpPr>
          <p:nvPr>
            <p:ph type="subTitle" idx="5"/>
          </p:nvPr>
        </p:nvSpPr>
        <p:spPr>
          <a:xfrm>
            <a:off x="959669" y="2680648"/>
            <a:ext cx="2933400" cy="166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 </a:t>
            </a:r>
            <a:r>
              <a:rPr lang="en" dirty="0" err="1"/>
              <a:t>usa</a:t>
            </a:r>
            <a:r>
              <a:rPr lang="en" dirty="0"/>
              <a:t> o loop para </a:t>
            </a:r>
            <a:r>
              <a:rPr lang="en" dirty="0" err="1"/>
              <a:t>percorrer</a:t>
            </a:r>
            <a:r>
              <a:rPr lang="en" dirty="0"/>
              <a:t> o array original e </a:t>
            </a:r>
            <a:r>
              <a:rPr lang="en" dirty="0" err="1"/>
              <a:t>incrementar</a:t>
            </a:r>
            <a:r>
              <a:rPr lang="en" dirty="0"/>
              <a:t> o </a:t>
            </a:r>
            <a:r>
              <a:rPr lang="en" dirty="0" err="1"/>
              <a:t>índice</a:t>
            </a:r>
            <a:r>
              <a:rPr lang="en" dirty="0"/>
              <a:t> </a:t>
            </a:r>
            <a:r>
              <a:rPr lang="en" dirty="0" err="1"/>
              <a:t>apropriado</a:t>
            </a:r>
            <a:r>
              <a:rPr lang="en" dirty="0"/>
              <a:t> no array auxiliar para </a:t>
            </a:r>
            <a:r>
              <a:rPr lang="en" dirty="0" err="1"/>
              <a:t>cada</a:t>
            </a:r>
            <a:r>
              <a:rPr lang="en" dirty="0"/>
              <a:t> valor </a:t>
            </a:r>
            <a:r>
              <a:rPr lang="en" dirty="0" err="1"/>
              <a:t>encontrado</a:t>
            </a:r>
            <a:r>
              <a:rPr lang="en" dirty="0"/>
              <a:t>,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seja</a:t>
            </a:r>
            <a:r>
              <a:rPr lang="en" dirty="0"/>
              <a:t>, se </a:t>
            </a:r>
            <a:r>
              <a:rPr lang="en" dirty="0" err="1"/>
              <a:t>tivermos</a:t>
            </a:r>
            <a:r>
              <a:rPr lang="en" dirty="0"/>
              <a:t> 3 </a:t>
            </a:r>
            <a:r>
              <a:rPr lang="en" dirty="0" err="1"/>
              <a:t>valores</a:t>
            </a:r>
            <a:r>
              <a:rPr lang="en" dirty="0"/>
              <a:t> </a:t>
            </a:r>
            <a:r>
              <a:rPr lang="en" dirty="0" err="1"/>
              <a:t>repetidos</a:t>
            </a:r>
            <a:r>
              <a:rPr lang="en" dirty="0"/>
              <a:t>, o </a:t>
            </a:r>
            <a:r>
              <a:rPr lang="en" dirty="0" err="1"/>
              <a:t>índice</a:t>
            </a:r>
            <a:r>
              <a:rPr lang="en" dirty="0"/>
              <a:t> 3 do </a:t>
            </a:r>
            <a:r>
              <a:rPr lang="en" dirty="0" err="1"/>
              <a:t>vetor</a:t>
            </a:r>
            <a:r>
              <a:rPr lang="en" dirty="0"/>
              <a:t> </a:t>
            </a:r>
            <a:r>
              <a:rPr lang="en" dirty="0" err="1"/>
              <a:t>será</a:t>
            </a:r>
            <a:r>
              <a:rPr lang="en" dirty="0"/>
              <a:t> </a:t>
            </a:r>
            <a:r>
              <a:rPr lang="en" dirty="0" err="1"/>
              <a:t>incrementado</a:t>
            </a:r>
            <a:r>
              <a:rPr lang="en" dirty="0"/>
              <a:t>.</a:t>
            </a:r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Etapas</a:t>
            </a:r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6049027" y="2308843"/>
            <a:ext cx="1886653" cy="331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hlink"/>
                </a:solidFill>
                <a:uFill>
                  <a:noFill/>
                </a:uFill>
              </a:rPr>
              <a:t>Construção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45C526-96E0-65E0-66E1-284843DA7870}"/>
              </a:ext>
            </a:extLst>
          </p:cNvPr>
          <p:cNvSpPr txBox="1"/>
          <p:nvPr/>
        </p:nvSpPr>
        <p:spPr>
          <a:xfrm>
            <a:off x="6050379" y="2780798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Didact Gothic"/>
              </a:rPr>
              <a:t>O algoritmo utiliza  loop para encontrar a devida posição de cada valor e por fim podemos ter o </a:t>
            </a:r>
            <a:r>
              <a:rPr lang="pt-BR" dirty="0" err="1">
                <a:latin typeface="Didact Gothic"/>
              </a:rPr>
              <a:t>array</a:t>
            </a:r>
            <a:r>
              <a:rPr lang="pt-BR" dirty="0">
                <a:latin typeface="Didact Gothic"/>
              </a:rPr>
              <a:t> ordenado.</a:t>
            </a:r>
          </a:p>
        </p:txBody>
      </p:sp>
    </p:spTree>
    <p:extLst>
      <p:ext uri="{BB962C8B-B14F-4D97-AF65-F5344CB8AC3E}">
        <p14:creationId xmlns:p14="http://schemas.microsoft.com/office/powerpoint/2010/main" val="12159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1308788" y="501737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Counting Sort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EFC4BEA-6982-4E32-C556-4D5DB68CA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6594"/>
              </p:ext>
            </p:extLst>
          </p:nvPr>
        </p:nvGraphicFramePr>
        <p:xfrm>
          <a:off x="264694" y="2003257"/>
          <a:ext cx="4342562" cy="270710"/>
        </p:xfrm>
        <a:graphic>
          <a:graphicData uri="http://schemas.openxmlformats.org/drawingml/2006/table">
            <a:tbl>
              <a:tblPr firstRow="1" bandRow="1">
                <a:tableStyleId>{260FA42C-6CE8-4689-A152-18A1935E1C7E}</a:tableStyleId>
              </a:tblPr>
              <a:tblGrid>
                <a:gridCol w="620366">
                  <a:extLst>
                    <a:ext uri="{9D8B030D-6E8A-4147-A177-3AD203B41FA5}">
                      <a16:colId xmlns:a16="http://schemas.microsoft.com/office/drawing/2014/main" val="212479029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3240152269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1864211041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1532841020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1297368971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755342214"/>
                    </a:ext>
                  </a:extLst>
                </a:gridCol>
                <a:gridCol w="620366">
                  <a:extLst>
                    <a:ext uri="{9D8B030D-6E8A-4147-A177-3AD203B41FA5}">
                      <a16:colId xmlns:a16="http://schemas.microsoft.com/office/drawing/2014/main" val="2387638912"/>
                    </a:ext>
                  </a:extLst>
                </a:gridCol>
              </a:tblGrid>
              <a:tr h="2707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04317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46FE3F7D-18CC-E001-42C4-ADDB1B2E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78139"/>
              </p:ext>
            </p:extLst>
          </p:nvPr>
        </p:nvGraphicFramePr>
        <p:xfrm>
          <a:off x="270973" y="2857499"/>
          <a:ext cx="4347981" cy="268605"/>
        </p:xfrm>
        <a:graphic>
          <a:graphicData uri="http://schemas.openxmlformats.org/drawingml/2006/table">
            <a:tbl>
              <a:tblPr firstRow="1" bandRow="1">
                <a:tableStyleId>{260FA42C-6CE8-4689-A152-18A1935E1C7E}</a:tableStyleId>
              </a:tblPr>
              <a:tblGrid>
                <a:gridCol w="395271">
                  <a:extLst>
                    <a:ext uri="{9D8B030D-6E8A-4147-A177-3AD203B41FA5}">
                      <a16:colId xmlns:a16="http://schemas.microsoft.com/office/drawing/2014/main" val="2016431200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49913196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1458740510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350145737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593888222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969861367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620355543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488424534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1214370374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870521287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770373175"/>
                    </a:ext>
                  </a:extLst>
                </a:gridCol>
              </a:tblGrid>
              <a:tr h="2661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0 °</a:t>
                      </a:r>
                      <a:endParaRPr lang="pt-BR" sz="1400" b="1" i="0" u="none" strike="noStrike" noProof="0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2 ¹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0 ²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 ³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0 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⁴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⁵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⁶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⁷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0 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⁸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0 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⁹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 </a:t>
                      </a:r>
                      <a:r>
                        <a:rPr lang="pt-BR" sz="1400" b="1" i="0" u="none" strike="noStrike" noProof="0" dirty="0">
                          <a:effectLst/>
                          <a:latin typeface="Didact Gothic"/>
                        </a:rPr>
                        <a:t>¹</a:t>
                      </a:r>
                      <a:r>
                        <a:rPr lang="pt-BR" sz="1400" b="0" i="0" u="none" strike="noStrike" noProof="0" dirty="0">
                          <a:effectLst/>
                        </a:rPr>
                        <a:t>⁰</a:t>
                      </a:r>
                      <a:endParaRPr lang="pt-BR" sz="1400" b="1" dirty="0">
                        <a:effectLst/>
                        <a:latin typeface="Didact Gothic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5755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F4DE71E8-2419-E5B0-DFD1-23916AC8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42824"/>
              </p:ext>
            </p:extLst>
          </p:nvPr>
        </p:nvGraphicFramePr>
        <p:xfrm>
          <a:off x="278732" y="3892065"/>
          <a:ext cx="4267199" cy="268605"/>
        </p:xfrm>
        <a:graphic>
          <a:graphicData uri="http://schemas.openxmlformats.org/drawingml/2006/table">
            <a:tbl>
              <a:tblPr firstRow="1" bandRow="1">
                <a:tableStyleId>{260FA42C-6CE8-4689-A152-18A1935E1C7E}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18440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3726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29543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486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894521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29060785"/>
                    </a:ext>
                  </a:extLst>
                </a:gridCol>
                <a:gridCol w="619124">
                  <a:extLst>
                    <a:ext uri="{9D8B030D-6E8A-4147-A177-3AD203B41FA5}">
                      <a16:colId xmlns:a16="http://schemas.microsoft.com/office/drawing/2014/main" val="18749860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  <a:latin typeface="Didact Gothic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505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771104" y="716410"/>
            <a:ext cx="5421665" cy="4425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50" dirty="0"/>
              <a:t>//</a:t>
            </a:r>
            <a:r>
              <a:rPr lang="en" sz="1050" err="1"/>
              <a:t>Inclui</a:t>
            </a:r>
            <a:r>
              <a:rPr lang="en" sz="1050" dirty="0"/>
              <a:t> a </a:t>
            </a:r>
            <a:r>
              <a:rPr lang="en" sz="1050" err="1"/>
              <a:t>biblioteca</a:t>
            </a:r>
            <a:r>
              <a:rPr lang="en" sz="1050" dirty="0"/>
              <a:t> </a:t>
            </a:r>
            <a:r>
              <a:rPr lang="en" sz="1050" err="1"/>
              <a:t>stdio</a:t>
            </a:r>
            <a:r>
              <a:rPr lang="en" sz="1050" dirty="0"/>
              <a:t>.</a:t>
            </a:r>
            <a:endParaRPr lang="pt-BR" sz="1050"/>
          </a:p>
          <a:p>
            <a:pPr>
              <a:buNone/>
            </a:pPr>
            <a:r>
              <a:rPr lang="en" sz="1050" dirty="0"/>
              <a:t>#include&lt;stdio.h&gt;</a:t>
            </a:r>
          </a:p>
          <a:p>
            <a:pPr>
              <a:buNone/>
            </a:pPr>
            <a:endParaRPr lang="en" sz="1050" dirty="0"/>
          </a:p>
          <a:p>
            <a:pPr>
              <a:buNone/>
            </a:pPr>
            <a:r>
              <a:rPr lang="en" sz="1050" dirty="0"/>
              <a:t>//</a:t>
            </a:r>
            <a:r>
              <a:rPr lang="en" sz="1050" err="1"/>
              <a:t>Criamos</a:t>
            </a:r>
            <a:r>
              <a:rPr lang="en" sz="1050" dirty="0"/>
              <a:t> </a:t>
            </a:r>
            <a:r>
              <a:rPr lang="en" sz="1050" err="1"/>
              <a:t>uma</a:t>
            </a:r>
            <a:r>
              <a:rPr lang="en" sz="1050" dirty="0"/>
              <a:t> </a:t>
            </a:r>
            <a:r>
              <a:rPr lang="en" sz="1050" err="1"/>
              <a:t>função</a:t>
            </a:r>
            <a:r>
              <a:rPr lang="en" sz="1050" dirty="0"/>
              <a:t> </a:t>
            </a:r>
            <a:r>
              <a:rPr lang="en" sz="1050" err="1"/>
              <a:t>denominada</a:t>
            </a:r>
            <a:r>
              <a:rPr lang="en" sz="1050" dirty="0"/>
              <a:t> </a:t>
            </a:r>
            <a:r>
              <a:rPr lang="en" sz="1050" err="1"/>
              <a:t>couting_sort</a:t>
            </a:r>
            <a:r>
              <a:rPr lang="en" sz="1050" dirty="0"/>
              <a:t> que </a:t>
            </a:r>
            <a:r>
              <a:rPr lang="en" sz="1050" err="1"/>
              <a:t>tem</a:t>
            </a:r>
            <a:r>
              <a:rPr lang="en" sz="1050" dirty="0"/>
              <a:t> 3 </a:t>
            </a:r>
            <a:r>
              <a:rPr lang="en" sz="1050" err="1"/>
              <a:t>parâmetros</a:t>
            </a:r>
            <a:endParaRPr lang="en" sz="1050" dirty="0"/>
          </a:p>
          <a:p>
            <a:pPr>
              <a:buNone/>
            </a:pPr>
            <a:r>
              <a:rPr lang="en" sz="1050" dirty="0"/>
              <a:t>//um </a:t>
            </a:r>
            <a:r>
              <a:rPr lang="en" sz="1050" err="1"/>
              <a:t>vetor</a:t>
            </a:r>
            <a:r>
              <a:rPr lang="en" sz="1050" dirty="0"/>
              <a:t> </a:t>
            </a:r>
            <a:r>
              <a:rPr lang="en" sz="1050" err="1"/>
              <a:t>inteiro</a:t>
            </a:r>
            <a:r>
              <a:rPr lang="en" sz="1050" dirty="0"/>
              <a:t> "a", o </a:t>
            </a:r>
            <a:r>
              <a:rPr lang="en" sz="1050" err="1"/>
              <a:t>tamanho</a:t>
            </a:r>
            <a:r>
              <a:rPr lang="en" sz="1050" dirty="0"/>
              <a:t> do </a:t>
            </a:r>
            <a:r>
              <a:rPr lang="en" sz="1050" err="1"/>
              <a:t>vetor</a:t>
            </a:r>
            <a:r>
              <a:rPr lang="en" sz="1050" dirty="0"/>
              <a:t> n, e o valor </a:t>
            </a:r>
            <a:r>
              <a:rPr lang="en" sz="1050" err="1"/>
              <a:t>máximo</a:t>
            </a:r>
            <a:r>
              <a:rPr lang="en" sz="1050" dirty="0"/>
              <a:t> do </a:t>
            </a:r>
            <a:r>
              <a:rPr lang="en" sz="1050" err="1"/>
              <a:t>vetor</a:t>
            </a:r>
            <a:r>
              <a:rPr lang="en" sz="1050" dirty="0"/>
              <a:t> </a:t>
            </a:r>
            <a:r>
              <a:rPr lang="en" sz="1050" err="1"/>
              <a:t>denominado</a:t>
            </a:r>
            <a:r>
              <a:rPr lang="en" sz="1050" dirty="0"/>
              <a:t> </a:t>
            </a:r>
          </a:p>
          <a:p>
            <a:pPr>
              <a:buNone/>
            </a:pPr>
            <a:r>
              <a:rPr lang="en" sz="1050" dirty="0"/>
              <a:t>//</a:t>
            </a:r>
            <a:r>
              <a:rPr lang="en" sz="1050" err="1"/>
              <a:t>como</a:t>
            </a:r>
            <a:r>
              <a:rPr lang="en" sz="1050" dirty="0"/>
              <a:t> </a:t>
            </a:r>
            <a:r>
              <a:rPr lang="en" sz="1050" err="1"/>
              <a:t>inteiro</a:t>
            </a:r>
            <a:r>
              <a:rPr lang="en" sz="1050" dirty="0"/>
              <a:t> max.</a:t>
            </a:r>
          </a:p>
          <a:p>
            <a:pPr>
              <a:buNone/>
            </a:pPr>
            <a:r>
              <a:rPr lang="en" sz="1050" dirty="0"/>
              <a:t>void </a:t>
            </a:r>
            <a:r>
              <a:rPr lang="en" sz="1050" err="1"/>
              <a:t>counting_sort</a:t>
            </a:r>
            <a:r>
              <a:rPr lang="en" sz="1050" dirty="0"/>
              <a:t>(int a[],int </a:t>
            </a:r>
            <a:r>
              <a:rPr lang="en" sz="1050" err="1"/>
              <a:t>n,int</a:t>
            </a:r>
            <a:r>
              <a:rPr lang="en" sz="1050" dirty="0"/>
              <a:t> max)</a:t>
            </a:r>
          </a:p>
          <a:p>
            <a:pPr>
              <a:buNone/>
            </a:pPr>
            <a:r>
              <a:rPr lang="en" sz="1050" dirty="0"/>
              <a:t>{</a:t>
            </a:r>
          </a:p>
          <a:p>
            <a:pPr>
              <a:buNone/>
            </a:pPr>
            <a:r>
              <a:rPr lang="en" sz="1050" dirty="0"/>
              <a:t>    //</a:t>
            </a:r>
            <a:r>
              <a:rPr lang="en" sz="1050" err="1"/>
              <a:t>declaramos</a:t>
            </a:r>
            <a:r>
              <a:rPr lang="en" sz="1050" dirty="0"/>
              <a:t> um </a:t>
            </a:r>
            <a:r>
              <a:rPr lang="en" sz="1050" err="1"/>
              <a:t>vetor</a:t>
            </a:r>
            <a:r>
              <a:rPr lang="en" sz="1050" dirty="0"/>
              <a:t> </a:t>
            </a:r>
            <a:r>
              <a:rPr lang="en" sz="1050" err="1"/>
              <a:t>chamado</a:t>
            </a:r>
            <a:r>
              <a:rPr lang="en" sz="1050" dirty="0"/>
              <a:t> de count para ser </a:t>
            </a:r>
            <a:r>
              <a:rPr lang="en" sz="1050" err="1"/>
              <a:t>nosso</a:t>
            </a:r>
            <a:r>
              <a:rPr lang="en" sz="1050" dirty="0"/>
              <a:t> </a:t>
            </a:r>
            <a:r>
              <a:rPr lang="en" sz="1050" err="1"/>
              <a:t>contador</a:t>
            </a:r>
            <a:r>
              <a:rPr lang="en" sz="1050" dirty="0"/>
              <a:t>, o </a:t>
            </a:r>
            <a:r>
              <a:rPr lang="en" sz="1050" err="1"/>
              <a:t>mesmo</a:t>
            </a:r>
            <a:r>
              <a:rPr lang="en" sz="1050" dirty="0"/>
              <a:t> </a:t>
            </a:r>
            <a:r>
              <a:rPr lang="en" sz="1050" err="1"/>
              <a:t>irá</a:t>
            </a:r>
            <a:endParaRPr lang="en" sz="1050" dirty="0"/>
          </a:p>
          <a:p>
            <a:pPr>
              <a:buNone/>
            </a:pPr>
            <a:r>
              <a:rPr lang="en" sz="1050" dirty="0"/>
              <a:t>    //</a:t>
            </a:r>
            <a:r>
              <a:rPr lang="en" sz="1050" err="1"/>
              <a:t>armazenar</a:t>
            </a:r>
            <a:r>
              <a:rPr lang="en" sz="1050" dirty="0"/>
              <a:t> o </a:t>
            </a:r>
            <a:r>
              <a:rPr lang="en" sz="1050" err="1"/>
              <a:t>número</a:t>
            </a:r>
            <a:r>
              <a:rPr lang="en" sz="1050" dirty="0"/>
              <a:t> de </a:t>
            </a:r>
            <a:r>
              <a:rPr lang="en" sz="1050" err="1"/>
              <a:t>ocorrências</a:t>
            </a:r>
            <a:r>
              <a:rPr lang="en" sz="1050" dirty="0"/>
              <a:t> de </a:t>
            </a:r>
            <a:r>
              <a:rPr lang="en" sz="1050" err="1"/>
              <a:t>cada</a:t>
            </a:r>
            <a:r>
              <a:rPr lang="en" sz="1050" dirty="0"/>
              <a:t> valor.</a:t>
            </a:r>
          </a:p>
          <a:p>
            <a:pPr>
              <a:buNone/>
            </a:pPr>
            <a:r>
              <a:rPr lang="en" sz="1050" dirty="0"/>
              <a:t>     int count[50]={0},</a:t>
            </a:r>
            <a:r>
              <a:rPr lang="en" sz="1050" err="1"/>
              <a:t>i,j</a:t>
            </a:r>
            <a:r>
              <a:rPr lang="en" sz="1050" dirty="0"/>
              <a:t>;</a:t>
            </a:r>
          </a:p>
          <a:p>
            <a:pPr>
              <a:buNone/>
            </a:pPr>
            <a:r>
              <a:rPr lang="en" sz="1050" dirty="0"/>
              <a:t>    </a:t>
            </a:r>
          </a:p>
          <a:p>
            <a:pPr>
              <a:buNone/>
            </a:pPr>
            <a:r>
              <a:rPr lang="en" sz="1050" dirty="0"/>
              <a:t>    //</a:t>
            </a:r>
            <a:r>
              <a:rPr lang="en" sz="1050" err="1"/>
              <a:t>percorre</a:t>
            </a:r>
            <a:r>
              <a:rPr lang="en" sz="1050" dirty="0"/>
              <a:t> </a:t>
            </a:r>
            <a:r>
              <a:rPr lang="en" sz="1050" err="1"/>
              <a:t>nosso</a:t>
            </a:r>
            <a:r>
              <a:rPr lang="en" sz="1050" dirty="0"/>
              <a:t> </a:t>
            </a:r>
            <a:r>
              <a:rPr lang="en" sz="1050" err="1"/>
              <a:t>vetor</a:t>
            </a:r>
            <a:r>
              <a:rPr lang="en" sz="1050" dirty="0"/>
              <a:t> "a" e </a:t>
            </a:r>
            <a:r>
              <a:rPr lang="en" sz="1050" err="1"/>
              <a:t>incrementa</a:t>
            </a:r>
            <a:r>
              <a:rPr lang="en" sz="1050" dirty="0"/>
              <a:t> o </a:t>
            </a:r>
            <a:r>
              <a:rPr lang="en" sz="1050" err="1"/>
              <a:t>elemento</a:t>
            </a:r>
            <a:r>
              <a:rPr lang="en" sz="1050" dirty="0"/>
              <a:t> </a:t>
            </a:r>
            <a:r>
              <a:rPr lang="en" sz="1050" err="1"/>
              <a:t>correspondente</a:t>
            </a:r>
            <a:r>
              <a:rPr lang="en" sz="1050" dirty="0"/>
              <a:t> no array count,</a:t>
            </a:r>
          </a:p>
          <a:p>
            <a:pPr>
              <a:buNone/>
            </a:pPr>
            <a:r>
              <a:rPr lang="en" sz="1050" dirty="0"/>
              <a:t>    //</a:t>
            </a:r>
            <a:r>
              <a:rPr lang="en" sz="1050" err="1"/>
              <a:t>ele</a:t>
            </a:r>
            <a:r>
              <a:rPr lang="en" sz="1050" dirty="0"/>
              <a:t> </a:t>
            </a:r>
            <a:r>
              <a:rPr lang="en" sz="1050" err="1"/>
              <a:t>conta</a:t>
            </a:r>
            <a:r>
              <a:rPr lang="en" sz="1050" dirty="0"/>
              <a:t> o </a:t>
            </a:r>
            <a:r>
              <a:rPr lang="en" sz="1050" err="1"/>
              <a:t>número</a:t>
            </a:r>
            <a:r>
              <a:rPr lang="en" sz="1050" dirty="0"/>
              <a:t> de </a:t>
            </a:r>
            <a:r>
              <a:rPr lang="en" sz="1050" err="1"/>
              <a:t>ocorrências</a:t>
            </a:r>
            <a:r>
              <a:rPr lang="en" sz="1050" dirty="0"/>
              <a:t> de </a:t>
            </a:r>
            <a:r>
              <a:rPr lang="en" sz="1050" err="1"/>
              <a:t>cada</a:t>
            </a:r>
            <a:r>
              <a:rPr lang="en" sz="1050" dirty="0"/>
              <a:t> valor no array a.</a:t>
            </a:r>
          </a:p>
          <a:p>
            <a:pPr>
              <a:buNone/>
            </a:pPr>
            <a:r>
              <a:rPr lang="en" sz="1050" dirty="0"/>
              <a:t>     for(</a:t>
            </a:r>
            <a:r>
              <a:rPr lang="en" sz="1050" err="1"/>
              <a:t>i</a:t>
            </a:r>
            <a:r>
              <a:rPr lang="en" sz="1050" dirty="0"/>
              <a:t>=0;i&lt;n;++</a:t>
            </a:r>
            <a:r>
              <a:rPr lang="en" sz="1050" err="1"/>
              <a:t>i</a:t>
            </a:r>
            <a:r>
              <a:rPr lang="en" sz="1050" dirty="0"/>
              <a:t>)</a:t>
            </a:r>
          </a:p>
          <a:p>
            <a:pPr>
              <a:buNone/>
            </a:pPr>
            <a:r>
              <a:rPr lang="en" sz="1050" dirty="0"/>
              <a:t>      count[a[</a:t>
            </a:r>
            <a:r>
              <a:rPr lang="en" sz="1050" err="1"/>
              <a:t>i</a:t>
            </a:r>
            <a:r>
              <a:rPr lang="en" sz="1050" dirty="0"/>
              <a:t>]]=count[a[</a:t>
            </a:r>
            <a:r>
              <a:rPr lang="en" sz="1050" err="1"/>
              <a:t>i</a:t>
            </a:r>
            <a:r>
              <a:rPr lang="en" sz="1050" dirty="0"/>
              <a:t>]]+1;</a:t>
            </a:r>
          </a:p>
          <a:p>
            <a:pPr>
              <a:buNone/>
            </a:pPr>
            <a:r>
              <a:rPr lang="en" sz="1050" dirty="0"/>
              <a:t>      </a:t>
            </a:r>
          </a:p>
          <a:p>
            <a:pPr>
              <a:buNone/>
            </a:pPr>
            <a:r>
              <a:rPr lang="en" sz="1050" dirty="0"/>
              <a:t>      //</a:t>
            </a:r>
            <a:r>
              <a:rPr lang="en" sz="1050" err="1"/>
              <a:t>imprime</a:t>
            </a:r>
            <a:r>
              <a:rPr lang="en" sz="1050" dirty="0"/>
              <a:t> o </a:t>
            </a:r>
            <a:r>
              <a:rPr lang="en" sz="1050" err="1"/>
              <a:t>resultado</a:t>
            </a:r>
            <a:r>
              <a:rPr lang="en" sz="1050" dirty="0"/>
              <a:t> final </a:t>
            </a:r>
            <a:r>
              <a:rPr lang="en" sz="1050" err="1"/>
              <a:t>na</a:t>
            </a:r>
            <a:r>
              <a:rPr lang="en" sz="1050" dirty="0"/>
              <a:t> </a:t>
            </a:r>
            <a:r>
              <a:rPr lang="en" sz="1050" err="1"/>
              <a:t>tela</a:t>
            </a:r>
            <a:r>
              <a:rPr lang="en" sz="1050" dirty="0"/>
              <a:t>.</a:t>
            </a:r>
          </a:p>
          <a:p>
            <a:pPr>
              <a:buNone/>
            </a:pPr>
            <a:r>
              <a:rPr lang="en" sz="1050" dirty="0"/>
              <a:t>     </a:t>
            </a:r>
            <a:r>
              <a:rPr lang="en" sz="1050" err="1"/>
              <a:t>printf</a:t>
            </a:r>
            <a:r>
              <a:rPr lang="en" sz="1050" dirty="0"/>
              <a:t>("\</a:t>
            </a:r>
            <a:r>
              <a:rPr lang="en" sz="1050" err="1"/>
              <a:t>nSaida</a:t>
            </a:r>
            <a:r>
              <a:rPr lang="en" sz="1050" dirty="0"/>
              <a:t>:");</a:t>
            </a:r>
          </a:p>
          <a:p>
            <a:pPr>
              <a:buNone/>
            </a:pPr>
            <a:r>
              <a:rPr lang="en" sz="1050" dirty="0"/>
              <a:t>    </a:t>
            </a:r>
          </a:p>
          <a:p>
            <a:pPr>
              <a:buNone/>
            </a:pPr>
            <a:r>
              <a:rPr lang="en" sz="1050" dirty="0"/>
              <a:t>    </a:t>
            </a:r>
          </a:p>
          <a:p>
            <a:pPr>
              <a:buNone/>
            </a:pPr>
            <a:r>
              <a:rPr lang="en" sz="1050" dirty="0"/>
              <a:t>    //</a:t>
            </a:r>
            <a:r>
              <a:rPr lang="en" sz="1050" err="1"/>
              <a:t>Percorre</a:t>
            </a:r>
            <a:r>
              <a:rPr lang="en" sz="1050" dirty="0"/>
              <a:t> o </a:t>
            </a:r>
            <a:r>
              <a:rPr lang="en" sz="1050" err="1"/>
              <a:t>vetor</a:t>
            </a:r>
            <a:r>
              <a:rPr lang="en" sz="1050" dirty="0"/>
              <a:t> count e </a:t>
            </a:r>
            <a:r>
              <a:rPr lang="en" sz="1050" err="1"/>
              <a:t>imprime</a:t>
            </a:r>
            <a:r>
              <a:rPr lang="en" sz="1050" dirty="0"/>
              <a:t> o valor de </a:t>
            </a:r>
            <a:r>
              <a:rPr lang="en" sz="1050" err="1"/>
              <a:t>cada</a:t>
            </a:r>
            <a:r>
              <a:rPr lang="en" sz="1050" dirty="0"/>
              <a:t> </a:t>
            </a:r>
            <a:r>
              <a:rPr lang="en" sz="1050" err="1"/>
              <a:t>elemento</a:t>
            </a:r>
            <a:r>
              <a:rPr lang="en" sz="1050" dirty="0"/>
              <a:t>,</a:t>
            </a:r>
          </a:p>
          <a:p>
            <a:pPr>
              <a:buNone/>
            </a:pPr>
            <a:r>
              <a:rPr lang="en" sz="1050" dirty="0"/>
              <a:t>     for(</a:t>
            </a:r>
            <a:r>
              <a:rPr lang="en" sz="1050" err="1"/>
              <a:t>i</a:t>
            </a:r>
            <a:r>
              <a:rPr lang="en" sz="1050" dirty="0"/>
              <a:t>=0;i&lt;=max;++</a:t>
            </a:r>
            <a:r>
              <a:rPr lang="en" sz="1050" err="1"/>
              <a:t>i</a:t>
            </a:r>
            <a:r>
              <a:rPr lang="en" sz="1050" dirty="0"/>
              <a:t>)</a:t>
            </a:r>
          </a:p>
          <a:p>
            <a:pPr>
              <a:buNone/>
            </a:pPr>
            <a:r>
              <a:rPr lang="en" sz="1050" dirty="0"/>
              <a:t>      for(j=1;j&lt;=count[</a:t>
            </a:r>
            <a:r>
              <a:rPr lang="en" sz="1050" err="1"/>
              <a:t>i</a:t>
            </a:r>
            <a:r>
              <a:rPr lang="en" sz="1050" dirty="0"/>
              <a:t>];++j)</a:t>
            </a:r>
          </a:p>
          <a:p>
            <a:pPr>
              <a:buNone/>
            </a:pPr>
            <a:r>
              <a:rPr lang="en" sz="1050" dirty="0"/>
              <a:t>       </a:t>
            </a:r>
            <a:r>
              <a:rPr lang="en" sz="1050" err="1"/>
              <a:t>printf</a:t>
            </a:r>
            <a:r>
              <a:rPr lang="en" sz="1050" dirty="0"/>
              <a:t>("%d ",</a:t>
            </a:r>
            <a:r>
              <a:rPr lang="en" sz="1050" err="1"/>
              <a:t>i</a:t>
            </a:r>
            <a:r>
              <a:rPr lang="en" sz="1050" dirty="0"/>
              <a:t>);</a:t>
            </a:r>
          </a:p>
          <a:p>
            <a:pPr>
              <a:buNone/>
            </a:pPr>
            <a:r>
              <a:rPr lang="en" sz="1050" dirty="0"/>
              <a:t>}</a:t>
            </a:r>
          </a:p>
          <a:p>
            <a:pPr>
              <a:buNone/>
            </a:pPr>
            <a:endParaRPr lang="en" sz="1050" dirty="0"/>
          </a:p>
          <a:p>
            <a:pPr>
              <a:buNone/>
            </a:pPr>
            <a:endParaRPr lang="en" sz="1050" dirty="0"/>
          </a:p>
          <a:p>
            <a:pPr>
              <a:buNone/>
            </a:pPr>
            <a:endParaRPr lang="en" sz="1050" dirty="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1613544" y="-3050"/>
            <a:ext cx="1865211" cy="50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966647" y="468984"/>
            <a:ext cx="5421665" cy="463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/>
              <a:t>//define a </a:t>
            </a:r>
            <a:r>
              <a:rPr lang="en" sz="1100" err="1"/>
              <a:t>função</a:t>
            </a:r>
            <a:r>
              <a:rPr lang="en" sz="1100"/>
              <a:t> main do programa.</a:t>
            </a:r>
            <a:endParaRPr lang="pt-BR" sz="1600"/>
          </a:p>
          <a:p>
            <a:pPr>
              <a:buNone/>
            </a:pPr>
            <a:r>
              <a:rPr lang="en" sz="1100"/>
              <a:t>int main()</a:t>
            </a:r>
            <a:endParaRPr lang="en" sz="1600"/>
          </a:p>
          <a:p>
            <a:pPr>
              <a:buNone/>
            </a:pPr>
            <a:r>
              <a:rPr lang="en" sz="1100"/>
              <a:t>{</a:t>
            </a:r>
            <a:endParaRPr lang="en" sz="1600"/>
          </a:p>
          <a:p>
            <a:pPr>
              <a:buNone/>
            </a:pPr>
            <a:r>
              <a:rPr lang="en" sz="1100" dirty="0"/>
              <a:t>    </a:t>
            </a:r>
            <a:endParaRPr lang="en" sz="1600"/>
          </a:p>
          <a:p>
            <a:pPr>
              <a:buNone/>
            </a:pPr>
            <a:r>
              <a:rPr lang="en" sz="1100"/>
              <a:t>    //</a:t>
            </a:r>
            <a:r>
              <a:rPr lang="en" sz="1100" err="1"/>
              <a:t>Declara</a:t>
            </a:r>
            <a:r>
              <a:rPr lang="en" sz="1100"/>
              <a:t> e cria as variaveis, a, n, i e max,</a:t>
            </a:r>
            <a:endParaRPr lang="en" sz="1600"/>
          </a:p>
          <a:p>
            <a:pPr>
              <a:buNone/>
            </a:pPr>
            <a:r>
              <a:rPr lang="en" sz="1100"/>
              <a:t>    //</a:t>
            </a:r>
            <a:r>
              <a:rPr lang="en" sz="1100" err="1"/>
              <a:t>pergunta</a:t>
            </a:r>
            <a:r>
              <a:rPr lang="en" sz="1100"/>
              <a:t> a quantidade de numeros que deseja ordenar, e pede os mesmos em seguida.</a:t>
            </a:r>
            <a:endParaRPr lang="en" sz="1600"/>
          </a:p>
          <a:p>
            <a:pPr>
              <a:buNone/>
            </a:pPr>
            <a:r>
              <a:rPr lang="en" sz="1100"/>
              <a:t>    int a[50],</a:t>
            </a:r>
            <a:r>
              <a:rPr lang="en" sz="1100" err="1"/>
              <a:t>n,i,max</a:t>
            </a:r>
            <a:r>
              <a:rPr lang="en" sz="1100"/>
              <a:t>=0;</a:t>
            </a:r>
            <a:endParaRPr lang="en" sz="1600"/>
          </a:p>
          <a:p>
            <a:pPr>
              <a:buNone/>
            </a:pPr>
            <a:r>
              <a:rPr lang="en" sz="1100" dirty="0"/>
              <a:t>    </a:t>
            </a:r>
            <a:r>
              <a:rPr lang="en" sz="1100" err="1"/>
              <a:t>printf</a:t>
            </a:r>
            <a:r>
              <a:rPr lang="en" sz="1100"/>
              <a:t>("</a:t>
            </a:r>
            <a:r>
              <a:rPr lang="en" sz="1100" err="1"/>
              <a:t>Digite</a:t>
            </a:r>
            <a:r>
              <a:rPr lang="en" sz="1100"/>
              <a:t> o numero de elementos que deseja ordenar:");</a:t>
            </a:r>
            <a:endParaRPr lang="en" sz="1600"/>
          </a:p>
          <a:p>
            <a:pPr>
              <a:buNone/>
            </a:pPr>
            <a:r>
              <a:rPr lang="en" sz="1100" dirty="0"/>
              <a:t>    </a:t>
            </a:r>
            <a:r>
              <a:rPr lang="en" sz="1100" err="1"/>
              <a:t>scanf</a:t>
            </a:r>
            <a:r>
              <a:rPr lang="en" sz="1100"/>
              <a:t>("%</a:t>
            </a:r>
            <a:r>
              <a:rPr lang="en" sz="1100" err="1"/>
              <a:t>d",&amp;n</a:t>
            </a:r>
            <a:r>
              <a:rPr lang="en" sz="1100"/>
              <a:t>);</a:t>
            </a:r>
            <a:endParaRPr lang="en" sz="1600"/>
          </a:p>
          <a:p>
            <a:pPr>
              <a:buNone/>
            </a:pPr>
            <a:r>
              <a:rPr lang="en" sz="1100" dirty="0"/>
              <a:t>    </a:t>
            </a:r>
            <a:r>
              <a:rPr lang="en" sz="1100" err="1"/>
              <a:t>printf</a:t>
            </a:r>
            <a:r>
              <a:rPr lang="en" sz="1100"/>
              <a:t>("\</a:t>
            </a:r>
            <a:r>
              <a:rPr lang="en" sz="1100" err="1"/>
              <a:t>nDigite</a:t>
            </a:r>
            <a:r>
              <a:rPr lang="en" sz="1100"/>
              <a:t> </a:t>
            </a:r>
            <a:r>
              <a:rPr lang="en" sz="1100" err="1"/>
              <a:t>os</a:t>
            </a:r>
            <a:r>
              <a:rPr lang="en" sz="1100"/>
              <a:t> elementos:");</a:t>
            </a:r>
            <a:endParaRPr lang="en" sz="1600"/>
          </a:p>
          <a:p>
            <a:pPr>
              <a:buNone/>
            </a:pPr>
            <a:endParaRPr lang="en" sz="1600"/>
          </a:p>
          <a:p>
            <a:pPr>
              <a:buNone/>
            </a:pPr>
            <a:r>
              <a:rPr lang="en" sz="1100"/>
              <a:t>    //</a:t>
            </a:r>
            <a:r>
              <a:rPr lang="en" sz="1100" err="1"/>
              <a:t>percorre</a:t>
            </a:r>
            <a:r>
              <a:rPr lang="en" sz="1100"/>
              <a:t> o array a.              </a:t>
            </a:r>
            <a:endParaRPr lang="en" sz="1600"/>
          </a:p>
          <a:p>
            <a:pPr>
              <a:buNone/>
            </a:pPr>
            <a:r>
              <a:rPr lang="en" sz="1100"/>
              <a:t>    for(</a:t>
            </a:r>
            <a:r>
              <a:rPr lang="en" sz="1100" err="1"/>
              <a:t>i</a:t>
            </a:r>
            <a:r>
              <a:rPr lang="en" sz="1100"/>
              <a:t>=0;i&lt;n;++</a:t>
            </a:r>
            <a:r>
              <a:rPr lang="en" sz="1100" err="1"/>
              <a:t>i</a:t>
            </a:r>
            <a:r>
              <a:rPr lang="en" sz="1100"/>
              <a:t>)</a:t>
            </a:r>
            <a:endParaRPr lang="en" sz="1600"/>
          </a:p>
          <a:p>
            <a:pPr>
              <a:buNone/>
            </a:pPr>
            <a:r>
              <a:rPr lang="en" sz="1100"/>
              <a:t>    {</a:t>
            </a:r>
            <a:endParaRPr lang="en" sz="1600"/>
          </a:p>
          <a:p>
            <a:pPr>
              <a:buNone/>
            </a:pPr>
            <a:r>
              <a:rPr lang="en" sz="1100" dirty="0"/>
              <a:t>     </a:t>
            </a:r>
            <a:r>
              <a:rPr lang="en" sz="1100" dirty="0" err="1"/>
              <a:t>scanf</a:t>
            </a:r>
            <a:r>
              <a:rPr lang="en" sz="1100" dirty="0"/>
              <a:t>("%</a:t>
            </a:r>
            <a:r>
              <a:rPr lang="en" sz="1100" dirty="0" err="1"/>
              <a:t>d",&amp;a</a:t>
            </a:r>
            <a:r>
              <a:rPr lang="en" sz="1100" dirty="0"/>
              <a:t>[</a:t>
            </a:r>
            <a:r>
              <a:rPr lang="en" sz="1100" dirty="0" err="1"/>
              <a:t>i</a:t>
            </a:r>
            <a:r>
              <a:rPr lang="en" sz="1100" dirty="0"/>
              <a:t>]);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  if(a[</a:t>
            </a:r>
            <a:r>
              <a:rPr lang="en" sz="1100" dirty="0" err="1"/>
              <a:t>i</a:t>
            </a:r>
            <a:r>
              <a:rPr lang="en" sz="1100" dirty="0"/>
              <a:t>]&gt;max)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   max=a[</a:t>
            </a:r>
            <a:r>
              <a:rPr lang="en" sz="1100" dirty="0" err="1"/>
              <a:t>i</a:t>
            </a:r>
            <a:r>
              <a:rPr lang="en" sz="1100" dirty="0"/>
              <a:t>];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 }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 </a:t>
            </a:r>
            <a:endParaRPr lang="en" sz="1600"/>
          </a:p>
          <a:p>
            <a:pPr>
              <a:buNone/>
            </a:pPr>
            <a:r>
              <a:rPr lang="en" sz="1100" dirty="0"/>
              <a:t>    </a:t>
            </a:r>
            <a:endParaRPr lang="en" sz="1600"/>
          </a:p>
          <a:p>
            <a:pPr>
              <a:buNone/>
            </a:pPr>
            <a:r>
              <a:rPr lang="en" sz="1100" dirty="0"/>
              <a:t>    //chama a </a:t>
            </a:r>
            <a:r>
              <a:rPr lang="en" sz="1100" dirty="0" err="1"/>
              <a:t>função</a:t>
            </a:r>
            <a:r>
              <a:rPr lang="en" sz="1100" dirty="0"/>
              <a:t> </a:t>
            </a:r>
            <a:r>
              <a:rPr lang="en" sz="1100" dirty="0" err="1"/>
              <a:t>couting_sort</a:t>
            </a:r>
            <a:r>
              <a:rPr lang="en" sz="1100" dirty="0"/>
              <a:t> para </a:t>
            </a:r>
            <a:r>
              <a:rPr lang="en" sz="1100" dirty="0" err="1"/>
              <a:t>ordenar</a:t>
            </a:r>
            <a:r>
              <a:rPr lang="en" sz="1100" dirty="0"/>
              <a:t> </a:t>
            </a:r>
            <a:r>
              <a:rPr lang="en" sz="1100" dirty="0" err="1"/>
              <a:t>os</a:t>
            </a:r>
            <a:r>
              <a:rPr lang="en" sz="1100" dirty="0"/>
              <a:t> </a:t>
            </a:r>
            <a:r>
              <a:rPr lang="en" sz="1100" dirty="0" err="1"/>
              <a:t>vetores</a:t>
            </a:r>
            <a:r>
              <a:rPr lang="en" sz="1100" dirty="0"/>
              <a:t>, e </a:t>
            </a:r>
            <a:r>
              <a:rPr lang="en" sz="1100" dirty="0" err="1"/>
              <a:t>em</a:t>
            </a:r>
            <a:r>
              <a:rPr lang="en" sz="1100" dirty="0"/>
              <a:t> </a:t>
            </a:r>
            <a:r>
              <a:rPr lang="en" sz="1100" dirty="0" err="1"/>
              <a:t>seguida</a:t>
            </a:r>
            <a:r>
              <a:rPr lang="en" sz="1100" dirty="0"/>
              <a:t> </a:t>
            </a:r>
            <a:r>
              <a:rPr lang="en" sz="1100" dirty="0" err="1"/>
              <a:t>mostra</a:t>
            </a:r>
            <a:r>
              <a:rPr lang="en" sz="1100" dirty="0"/>
              <a:t> o </a:t>
            </a:r>
            <a:r>
              <a:rPr lang="en" sz="1100" dirty="0" err="1"/>
              <a:t>resultado</a:t>
            </a:r>
            <a:r>
              <a:rPr lang="en" sz="1100" dirty="0"/>
              <a:t>.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 </a:t>
            </a:r>
            <a:r>
              <a:rPr lang="en" sz="1100" dirty="0" err="1"/>
              <a:t>counting_sort</a:t>
            </a:r>
            <a:r>
              <a:rPr lang="en" sz="1100" dirty="0"/>
              <a:t>(</a:t>
            </a:r>
            <a:r>
              <a:rPr lang="en" sz="1100" dirty="0" err="1"/>
              <a:t>a,n,max</a:t>
            </a:r>
            <a:r>
              <a:rPr lang="en" sz="1100" dirty="0"/>
              <a:t>);</a:t>
            </a:r>
            <a:endParaRPr lang="en" sz="1600" dirty="0"/>
          </a:p>
          <a:p>
            <a:pPr>
              <a:buNone/>
            </a:pPr>
            <a:r>
              <a:rPr lang="en" sz="1100" dirty="0"/>
              <a:t>    return 0;</a:t>
            </a:r>
            <a:endParaRPr lang="en" sz="1600" dirty="0"/>
          </a:p>
          <a:p>
            <a:pPr>
              <a:buNone/>
            </a:pPr>
            <a:r>
              <a:rPr lang="en" sz="1100" dirty="0"/>
              <a:t>}</a:t>
            </a:r>
            <a:endParaRPr lang="en" sz="1600" dirty="0"/>
          </a:p>
          <a:p>
            <a:pPr>
              <a:buNone/>
            </a:pPr>
            <a:endParaRPr lang="en" sz="1100" dirty="0"/>
          </a:p>
          <a:p>
            <a:pPr>
              <a:buNone/>
            </a:pPr>
            <a:endParaRPr lang="en" sz="1100" dirty="0"/>
          </a:p>
          <a:p>
            <a:pPr>
              <a:buNone/>
            </a:pPr>
            <a:endParaRPr lang="en" sz="1100" dirty="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1557022" y="-3050"/>
            <a:ext cx="1865211" cy="50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4442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Minimalist Grayscale Pitch Deck XL by Slidesgo</vt:lpstr>
      <vt:lpstr>Slidesgo Final Pages</vt:lpstr>
      <vt:lpstr>Slidesgo Final Pages</vt:lpstr>
      <vt:lpstr>Slidesgo Final Pages</vt:lpstr>
      <vt:lpstr>Counting-sort </vt:lpstr>
      <vt:lpstr>História Do Counting Sort</vt:lpstr>
      <vt:lpstr>Onde podemos utilizar?</vt:lpstr>
      <vt:lpstr>FUNCIONAMENTO </vt:lpstr>
      <vt:lpstr>02</vt:lpstr>
      <vt:lpstr>04</vt:lpstr>
      <vt:lpstr>Counting Sort</vt:lpstr>
      <vt:lpstr>Código</vt:lpstr>
      <vt:lpstr>Código</vt:lpstr>
      <vt:lpstr>Quando é recomendado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</dc:title>
  <cp:revision>686</cp:revision>
  <dcterms:modified xsi:type="dcterms:W3CDTF">2023-11-13T22:50:26Z</dcterms:modified>
</cp:coreProperties>
</file>