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72" r:id="rId8"/>
    <p:sldId id="273" r:id="rId9"/>
    <p:sldId id="274" r:id="rId10"/>
    <p:sldId id="262" r:id="rId11"/>
    <p:sldId id="263" r:id="rId12"/>
    <p:sldId id="264" r:id="rId13"/>
    <p:sldId id="265" r:id="rId14"/>
    <p:sldId id="266" r:id="rId15"/>
    <p:sldId id="267" r:id="rId16"/>
    <p:sldId id="268" r:id="rId17"/>
    <p:sldId id="269" r:id="rId18"/>
    <p:sldId id="270" r:id="rId19"/>
    <p:sldId id="271"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100" d="100"/>
          <a:sy n="100" d="100"/>
        </p:scale>
        <p:origin x="-7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0881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939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1487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97563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5545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69363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029391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461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5896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5552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298440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9485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2054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8332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94442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8734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2174717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l"/>
            <a:r>
              <a:rPr lang="es-CO" sz="2400" dirty="0"/>
              <a:t>SISTEMA DE INFORMACIÓN PARA LA GESTIÓN DE ADMISIONES, EXPEDIENTES, SOLICITUDES ADMINISTRATIVAS, CITAS, REPARACIONES, ESPACIOS, INVENTARIOS Y EMPLEADOS DE LA CORPORACIÓN DE RESIDENCIAS </a:t>
            </a:r>
            <a:r>
              <a:rPr lang="es-CO" sz="2400" dirty="0" smtClean="0"/>
              <a:t>UNIVERSITARIAS</a:t>
            </a:r>
            <a:endParaRPr lang="es-CO" sz="2400" dirty="0"/>
          </a:p>
        </p:txBody>
      </p:sp>
      <p:sp>
        <p:nvSpPr>
          <p:cNvPr id="3" name="Subtítulo 2"/>
          <p:cNvSpPr>
            <a:spLocks noGrp="1"/>
          </p:cNvSpPr>
          <p:nvPr>
            <p:ph type="subTitle" idx="1"/>
          </p:nvPr>
        </p:nvSpPr>
        <p:spPr/>
        <p:txBody>
          <a:bodyPr/>
          <a:lstStyle/>
          <a:p>
            <a:r>
              <a:rPr lang="es-CO" dirty="0" smtClean="0"/>
              <a:t>Jefersson Steven Guevara</a:t>
            </a:r>
            <a:endParaRPr lang="es-CO" dirty="0"/>
          </a:p>
        </p:txBody>
      </p:sp>
    </p:spTree>
    <p:extLst>
      <p:ext uri="{BB962C8B-B14F-4D97-AF65-F5344CB8AC3E}">
        <p14:creationId xmlns:p14="http://schemas.microsoft.com/office/powerpoint/2010/main" val="2619531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Modelo Relacional</a:t>
            </a:r>
            <a:endParaRPr lang="es-CO"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151" y="1270000"/>
            <a:ext cx="4587667" cy="5229225"/>
          </a:xfrm>
        </p:spPr>
      </p:pic>
    </p:spTree>
    <p:extLst>
      <p:ext uri="{BB962C8B-B14F-4D97-AF65-F5344CB8AC3E}">
        <p14:creationId xmlns:p14="http://schemas.microsoft.com/office/powerpoint/2010/main" val="1832244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Actores y Roles</a:t>
            </a:r>
            <a:endParaRPr lang="es-CO" dirty="0"/>
          </a:p>
        </p:txBody>
      </p:sp>
      <p:sp>
        <p:nvSpPr>
          <p:cNvPr id="3" name="Marcador de contenido 2"/>
          <p:cNvSpPr>
            <a:spLocks noGrp="1"/>
          </p:cNvSpPr>
          <p:nvPr>
            <p:ph idx="1"/>
          </p:nvPr>
        </p:nvSpPr>
        <p:spPr>
          <a:xfrm>
            <a:off x="677334" y="1379539"/>
            <a:ext cx="8596668" cy="3880773"/>
          </a:xfrm>
        </p:spPr>
        <p:txBody>
          <a:bodyPr>
            <a:normAutofit/>
          </a:bodyPr>
          <a:lstStyle/>
          <a:p>
            <a:r>
              <a:rPr lang="es-CO" sz="3600" dirty="0" smtClean="0"/>
              <a:t>Director</a:t>
            </a:r>
          </a:p>
          <a:p>
            <a:r>
              <a:rPr lang="es-CO" sz="3600" dirty="0" smtClean="0"/>
              <a:t>Gestor Social</a:t>
            </a:r>
          </a:p>
          <a:p>
            <a:r>
              <a:rPr lang="es-CO" sz="3600" dirty="0" smtClean="0"/>
              <a:t>Psicólogo</a:t>
            </a:r>
          </a:p>
          <a:p>
            <a:r>
              <a:rPr lang="es-CO" sz="3600" dirty="0" smtClean="0"/>
              <a:t>Mantenimiento</a:t>
            </a:r>
          </a:p>
          <a:p>
            <a:r>
              <a:rPr lang="es-CO" sz="3600" dirty="0" smtClean="0"/>
              <a:t>Estudiante</a:t>
            </a:r>
            <a:endParaRPr lang="es-CO" sz="3600" dirty="0"/>
          </a:p>
        </p:txBody>
      </p:sp>
    </p:spTree>
    <p:extLst>
      <p:ext uri="{BB962C8B-B14F-4D97-AF65-F5344CB8AC3E}">
        <p14:creationId xmlns:p14="http://schemas.microsoft.com/office/powerpoint/2010/main" val="2701512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Requerimientos</a:t>
            </a:r>
            <a:endParaRPr lang="es-CO" dirty="0"/>
          </a:p>
        </p:txBody>
      </p:sp>
      <p:sp>
        <p:nvSpPr>
          <p:cNvPr id="3" name="Marcador de contenido 2"/>
          <p:cNvSpPr>
            <a:spLocks noGrp="1"/>
          </p:cNvSpPr>
          <p:nvPr>
            <p:ph idx="1"/>
          </p:nvPr>
        </p:nvSpPr>
        <p:spPr>
          <a:xfrm>
            <a:off x="677334" y="1350964"/>
            <a:ext cx="8596668" cy="4887911"/>
          </a:xfrm>
        </p:spPr>
        <p:txBody>
          <a:bodyPr>
            <a:normAutofit/>
          </a:bodyPr>
          <a:lstStyle/>
          <a:p>
            <a:r>
              <a:rPr lang="es-ES" dirty="0"/>
              <a:t>Se debe permitir consultar por espacio, que elementos tiene asignado, donde se mencione la descripción y cantidad y la fecha en que se le asigno.</a:t>
            </a:r>
            <a:endParaRPr lang="es-ES" dirty="0" smtClean="0"/>
          </a:p>
          <a:p>
            <a:r>
              <a:rPr lang="es-ES" dirty="0" smtClean="0"/>
              <a:t>Se </a:t>
            </a:r>
            <a:r>
              <a:rPr lang="es-ES" dirty="0"/>
              <a:t>debe permitir realizar el registro de elementos a los diferentes espacios disponibles</a:t>
            </a:r>
            <a:r>
              <a:rPr lang="es-ES" dirty="0" smtClean="0"/>
              <a:t>.</a:t>
            </a:r>
          </a:p>
          <a:p>
            <a:r>
              <a:rPr lang="es-ES" dirty="0"/>
              <a:t>Se debe realizar la actualización y  consulta  de la información personal, acudientes, universidad y solicitudes o citas asociadas durante el proceso de estancia en la residencia</a:t>
            </a:r>
            <a:r>
              <a:rPr lang="es-ES" dirty="0" smtClean="0"/>
              <a:t>.</a:t>
            </a:r>
          </a:p>
          <a:p>
            <a:r>
              <a:rPr lang="es-ES" dirty="0"/>
              <a:t>El estudiante debe poder realizar el agendamiento de una cita para apoyo psicológico</a:t>
            </a:r>
            <a:r>
              <a:rPr lang="es-ES" dirty="0" smtClean="0"/>
              <a:t>.</a:t>
            </a:r>
          </a:p>
          <a:p>
            <a:r>
              <a:rPr lang="es-ES" dirty="0"/>
              <a:t>Debe permitir realizar el registro de la solicitud de reparación donde se encuentra </a:t>
            </a:r>
            <a:r>
              <a:rPr lang="es-ES" dirty="0" smtClean="0"/>
              <a:t>alojado</a:t>
            </a:r>
          </a:p>
          <a:p>
            <a:r>
              <a:rPr lang="es-ES" dirty="0"/>
              <a:t>Debe permitir realizar el registro de la solicitud de documentos o proceso administrativo</a:t>
            </a:r>
            <a:endParaRPr lang="es-ES" dirty="0" smtClean="0"/>
          </a:p>
        </p:txBody>
      </p:sp>
    </p:spTree>
    <p:extLst>
      <p:ext uri="{BB962C8B-B14F-4D97-AF65-F5344CB8AC3E}">
        <p14:creationId xmlns:p14="http://schemas.microsoft.com/office/powerpoint/2010/main" val="755534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Requerimientos</a:t>
            </a:r>
            <a:endParaRPr lang="es-CO" dirty="0"/>
          </a:p>
        </p:txBody>
      </p:sp>
      <p:sp>
        <p:nvSpPr>
          <p:cNvPr id="3" name="Marcador de contenido 2"/>
          <p:cNvSpPr>
            <a:spLocks noGrp="1"/>
          </p:cNvSpPr>
          <p:nvPr>
            <p:ph idx="1"/>
          </p:nvPr>
        </p:nvSpPr>
        <p:spPr>
          <a:xfrm>
            <a:off x="582084" y="1436689"/>
            <a:ext cx="8596668" cy="4792661"/>
          </a:xfrm>
        </p:spPr>
        <p:txBody>
          <a:bodyPr>
            <a:noAutofit/>
          </a:bodyPr>
          <a:lstStyle/>
          <a:p>
            <a:r>
              <a:rPr lang="es-ES" sz="2000" dirty="0"/>
              <a:t>Debe permitir realizar el registro anotaciones a la solicitud con el fin de tener un </a:t>
            </a:r>
            <a:r>
              <a:rPr lang="es-ES" sz="2000" dirty="0" smtClean="0"/>
              <a:t>histórico </a:t>
            </a:r>
            <a:r>
              <a:rPr lang="es-ES" sz="2000" dirty="0"/>
              <a:t>de la misma y dar </a:t>
            </a:r>
            <a:r>
              <a:rPr lang="es-ES" sz="2000" dirty="0" smtClean="0"/>
              <a:t>solución</a:t>
            </a:r>
          </a:p>
          <a:p>
            <a:r>
              <a:rPr lang="es-ES" sz="2000" dirty="0"/>
              <a:t>Debe permitir realizar el registro del formulario de admisión público, de manera que cualquier estudiante interesado lo diligencie sin necesidad usuario y </a:t>
            </a:r>
            <a:r>
              <a:rPr lang="es-ES" sz="2000" dirty="0" smtClean="0"/>
              <a:t>contraseña</a:t>
            </a:r>
          </a:p>
          <a:p>
            <a:r>
              <a:rPr lang="es-ES" sz="2000" dirty="0"/>
              <a:t>Debe permitir realizar actualizar el estado  de la admisión  con el fin de informar al estudiante en qué etapa se encuentra del proceso de </a:t>
            </a:r>
            <a:r>
              <a:rPr lang="es-ES" sz="2000" dirty="0" smtClean="0"/>
              <a:t>admisión</a:t>
            </a:r>
          </a:p>
          <a:p>
            <a:r>
              <a:rPr lang="es-ES" sz="2000" dirty="0"/>
              <a:t>Debe consultar todas las modificaciones que ha tenido el  expediente de cada estudiante</a:t>
            </a:r>
            <a:r>
              <a:rPr lang="es-ES" sz="2000" dirty="0" smtClean="0"/>
              <a:t>.</a:t>
            </a:r>
          </a:p>
          <a:p>
            <a:r>
              <a:rPr lang="es-ES" sz="2000" dirty="0"/>
              <a:t>Debe permitir realizar el registro anotaciones de tipo expediente, con el fin de documentar toda la cita</a:t>
            </a:r>
            <a:endParaRPr lang="es-CO" sz="2000" dirty="0"/>
          </a:p>
        </p:txBody>
      </p:sp>
    </p:spTree>
    <p:extLst>
      <p:ext uri="{BB962C8B-B14F-4D97-AF65-F5344CB8AC3E}">
        <p14:creationId xmlns:p14="http://schemas.microsoft.com/office/powerpoint/2010/main" val="41110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Diagrama de Clases</a:t>
            </a: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115" y="989013"/>
            <a:ext cx="5038835" cy="5786355"/>
          </a:xfrm>
        </p:spPr>
      </p:pic>
    </p:spTree>
    <p:extLst>
      <p:ext uri="{BB962C8B-B14F-4D97-AF65-F5344CB8AC3E}">
        <p14:creationId xmlns:p14="http://schemas.microsoft.com/office/powerpoint/2010/main" val="1959239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Diagrama de Casos de Uso</a:t>
            </a: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721" y="1270000"/>
            <a:ext cx="8113912" cy="5640387"/>
          </a:xfrm>
        </p:spPr>
      </p:pic>
    </p:spTree>
    <p:extLst>
      <p:ext uri="{BB962C8B-B14F-4D97-AF65-F5344CB8AC3E}">
        <p14:creationId xmlns:p14="http://schemas.microsoft.com/office/powerpoint/2010/main" val="672294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Diagrama de Casos de Uso</a:t>
            </a: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8066" y="1141413"/>
            <a:ext cx="6504884" cy="5960896"/>
          </a:xfrm>
        </p:spPr>
      </p:pic>
    </p:spTree>
    <p:extLst>
      <p:ext uri="{BB962C8B-B14F-4D97-AF65-F5344CB8AC3E}">
        <p14:creationId xmlns:p14="http://schemas.microsoft.com/office/powerpoint/2010/main" val="2901475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Diagrama de caso de Uso extendido</a:t>
            </a: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 y="1415164"/>
            <a:ext cx="9324137" cy="3946815"/>
          </a:xfrm>
        </p:spPr>
      </p:pic>
    </p:spTree>
    <p:extLst>
      <p:ext uri="{BB962C8B-B14F-4D97-AF65-F5344CB8AC3E}">
        <p14:creationId xmlns:p14="http://schemas.microsoft.com/office/powerpoint/2010/main" val="2746312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de caso de Uso extendido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00" y="1673225"/>
            <a:ext cx="9261167" cy="4679950"/>
          </a:xfrm>
        </p:spPr>
      </p:pic>
    </p:spTree>
    <p:extLst>
      <p:ext uri="{BB962C8B-B14F-4D97-AF65-F5344CB8AC3E}">
        <p14:creationId xmlns:p14="http://schemas.microsoft.com/office/powerpoint/2010/main" val="1125900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Diagrama de Secuencia</a:t>
            </a: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239" y="1370013"/>
            <a:ext cx="8173361" cy="4904592"/>
          </a:xfrm>
        </p:spPr>
      </p:pic>
    </p:spTree>
    <p:extLst>
      <p:ext uri="{BB962C8B-B14F-4D97-AF65-F5344CB8AC3E}">
        <p14:creationId xmlns:p14="http://schemas.microsoft.com/office/powerpoint/2010/main" val="39306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Planteamiento del </a:t>
            </a:r>
            <a:r>
              <a:rPr lang="es-CO" b="1" dirty="0" smtClean="0"/>
              <a:t>problema</a:t>
            </a:r>
            <a:endParaRPr lang="es-CO" dirty="0"/>
          </a:p>
        </p:txBody>
      </p:sp>
      <p:sp>
        <p:nvSpPr>
          <p:cNvPr id="3" name="Marcador de contenido 2"/>
          <p:cNvSpPr>
            <a:spLocks noGrp="1"/>
          </p:cNvSpPr>
          <p:nvPr>
            <p:ph idx="1"/>
          </p:nvPr>
        </p:nvSpPr>
        <p:spPr/>
        <p:txBody>
          <a:bodyPr>
            <a:normAutofit fontScale="92500" lnSpcReduction="10000"/>
          </a:bodyPr>
          <a:lstStyle/>
          <a:p>
            <a:r>
              <a:rPr lang="es-CO" dirty="0"/>
              <a:t>José Primo, director de la CRU, como eje administrativo de la corporación, tiene a cargo cuatro (4) áreas que tienen como función, la gestión social, atención psicológica, mantenimiento  y tesorería, esta última es la única que tiene un software contable.</a:t>
            </a:r>
            <a:endParaRPr lang="es-CO" dirty="0"/>
          </a:p>
          <a:p>
            <a:r>
              <a:rPr lang="es-CO" dirty="0"/>
              <a:t>Debido a la falta de control y seguridad de la información que se evidencia en los procesos que desarrollan en cada una de las áreas, se ven afectados los estudiantes, en las solicitudes que se generen y por consiguiente la calidad del tiempo de hospedaje en la CRU.</a:t>
            </a:r>
            <a:endParaRPr lang="es-CO" dirty="0"/>
          </a:p>
          <a:p>
            <a:r>
              <a:rPr lang="es-CO" dirty="0"/>
              <a:t>¿Se puede dar el desarrollo de un </a:t>
            </a:r>
            <a:r>
              <a:rPr lang="es-CO" dirty="0">
                <a:solidFill>
                  <a:srgbClr val="92D050"/>
                </a:solidFill>
              </a:rPr>
              <a:t>sistema de información </a:t>
            </a:r>
            <a:r>
              <a:rPr lang="es-CO" dirty="0"/>
              <a:t>que permita apoyar al proceso de </a:t>
            </a:r>
            <a:r>
              <a:rPr lang="es-CO" dirty="0">
                <a:solidFill>
                  <a:srgbClr val="92D050"/>
                </a:solidFill>
              </a:rPr>
              <a:t>gestión de admisiones</a:t>
            </a:r>
            <a:r>
              <a:rPr lang="es-CO" dirty="0"/>
              <a:t>, </a:t>
            </a:r>
            <a:r>
              <a:rPr lang="es-CO" dirty="0">
                <a:solidFill>
                  <a:srgbClr val="92D050"/>
                </a:solidFill>
              </a:rPr>
              <a:t>expedientes, solicitudes administrativas, citas psicológicas, reparaciones, inventario y espacios, </a:t>
            </a:r>
            <a:r>
              <a:rPr lang="es-CO" dirty="0"/>
              <a:t>para los administrativos y  los estudiantes, así lograr una mejor visualización y manipulación de los datos, en tiempo real desde cualquier dispositivo con acceso a </a:t>
            </a:r>
            <a:r>
              <a:rPr lang="es-CO" dirty="0">
                <a:solidFill>
                  <a:schemeClr val="tx1"/>
                </a:solidFill>
              </a:rPr>
              <a:t>internet</a:t>
            </a:r>
            <a:r>
              <a:rPr lang="es-CO" dirty="0">
                <a:solidFill>
                  <a:srgbClr val="92D050"/>
                </a:solidFill>
              </a:rPr>
              <a:t> para </a:t>
            </a:r>
            <a:r>
              <a:rPr lang="es-CO" dirty="0"/>
              <a:t>disminuir los tiempos de atención y respuesta y </a:t>
            </a:r>
            <a:r>
              <a:rPr lang="es-CO" dirty="0">
                <a:solidFill>
                  <a:srgbClr val="92D050"/>
                </a:solidFill>
              </a:rPr>
              <a:t>mejorar el calidad de la estadía en la Corporación de Residencias Universitarias CRU</a:t>
            </a:r>
            <a:r>
              <a:rPr lang="es-CO" dirty="0"/>
              <a:t>?</a:t>
            </a:r>
            <a:endParaRPr lang="es-CO" dirty="0"/>
          </a:p>
          <a:p>
            <a:endParaRPr lang="es-CO" dirty="0"/>
          </a:p>
        </p:txBody>
      </p:sp>
    </p:spTree>
    <p:extLst>
      <p:ext uri="{BB962C8B-B14F-4D97-AF65-F5344CB8AC3E}">
        <p14:creationId xmlns:p14="http://schemas.microsoft.com/office/powerpoint/2010/main" val="651714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095500"/>
            <a:ext cx="8596668" cy="1320800"/>
          </a:xfrm>
        </p:spPr>
        <p:txBody>
          <a:bodyPr>
            <a:noAutofit/>
          </a:bodyPr>
          <a:lstStyle/>
          <a:p>
            <a:r>
              <a:rPr lang="es-CO" sz="13800" dirty="0" smtClean="0"/>
              <a:t>Prototipo</a:t>
            </a:r>
            <a:endParaRPr lang="es-CO" sz="13800" dirty="0"/>
          </a:p>
        </p:txBody>
      </p:sp>
    </p:spTree>
    <p:extLst>
      <p:ext uri="{BB962C8B-B14F-4D97-AF65-F5344CB8AC3E}">
        <p14:creationId xmlns:p14="http://schemas.microsoft.com/office/powerpoint/2010/main" val="1550278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 General</a:t>
            </a:r>
            <a:endParaRPr lang="es-CO" dirty="0"/>
          </a:p>
        </p:txBody>
      </p:sp>
      <p:sp>
        <p:nvSpPr>
          <p:cNvPr id="3" name="Marcador de contenido 2"/>
          <p:cNvSpPr>
            <a:spLocks noGrp="1"/>
          </p:cNvSpPr>
          <p:nvPr>
            <p:ph idx="1"/>
          </p:nvPr>
        </p:nvSpPr>
        <p:spPr>
          <a:xfrm>
            <a:off x="543984" y="1930400"/>
            <a:ext cx="8596668" cy="3135310"/>
          </a:xfrm>
        </p:spPr>
        <p:txBody>
          <a:bodyPr>
            <a:normAutofit/>
          </a:bodyPr>
          <a:lstStyle/>
          <a:p>
            <a:r>
              <a:rPr lang="es-CO" sz="2800" dirty="0"/>
              <a:t>Desarrollar un sistema de información para la gestión de admisiones, expedientes, solicitudes administrativas, citas, reparaciones, espacios, inventarios y empleados de la corporación de residencias universitarias por medio de un entorno web.</a:t>
            </a:r>
            <a:endParaRPr lang="es-CO" sz="2800" dirty="0"/>
          </a:p>
          <a:p>
            <a:endParaRPr lang="es-CO" dirty="0"/>
          </a:p>
        </p:txBody>
      </p:sp>
    </p:spTree>
    <p:extLst>
      <p:ext uri="{BB962C8B-B14F-4D97-AF65-F5344CB8AC3E}">
        <p14:creationId xmlns:p14="http://schemas.microsoft.com/office/powerpoint/2010/main" val="3654942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 Específicos</a:t>
            </a:r>
            <a:endParaRPr lang="es-CO" dirty="0"/>
          </a:p>
        </p:txBody>
      </p:sp>
      <p:sp>
        <p:nvSpPr>
          <p:cNvPr id="3" name="Marcador de contenido 2"/>
          <p:cNvSpPr>
            <a:spLocks noGrp="1"/>
          </p:cNvSpPr>
          <p:nvPr>
            <p:ph idx="1"/>
          </p:nvPr>
        </p:nvSpPr>
        <p:spPr>
          <a:xfrm>
            <a:off x="439209" y="1270000"/>
            <a:ext cx="8596668" cy="4997450"/>
          </a:xfrm>
        </p:spPr>
        <p:txBody>
          <a:bodyPr>
            <a:normAutofit fontScale="32500" lnSpcReduction="20000"/>
          </a:bodyPr>
          <a:lstStyle/>
          <a:p>
            <a:pPr lvl="0"/>
            <a:r>
              <a:rPr lang="es-ES" sz="5600" dirty="0"/>
              <a:t>Diseñar la interfaz y la base de datos del sistema de información con los datos y las especificaciones dadas por los requerimientos funcionales y diagramas de proceso.</a:t>
            </a:r>
            <a:endParaRPr lang="es-CO" sz="5600" dirty="0"/>
          </a:p>
          <a:p>
            <a:pPr lvl="0"/>
            <a:r>
              <a:rPr lang="es-ES" sz="5600" dirty="0" smtClean="0"/>
              <a:t>Desarrollar </a:t>
            </a:r>
            <a:r>
              <a:rPr lang="es-ES" sz="5600" dirty="0"/>
              <a:t>un módulo de citas psicológicas, que permita registrar las intervenciones realizadas en cada sesión.</a:t>
            </a:r>
            <a:endParaRPr lang="es-CO" sz="5600" dirty="0"/>
          </a:p>
          <a:p>
            <a:pPr lvl="0"/>
            <a:r>
              <a:rPr lang="es-ES" sz="5600" dirty="0" smtClean="0"/>
              <a:t>Desarrollar </a:t>
            </a:r>
            <a:r>
              <a:rPr lang="es-ES" sz="5600" dirty="0"/>
              <a:t>un módulo de reparaciones  de espacios, que ayude a llevar el control de los costos utilizados.</a:t>
            </a:r>
            <a:endParaRPr lang="es-CO" sz="5600" dirty="0"/>
          </a:p>
          <a:p>
            <a:pPr lvl="0"/>
            <a:r>
              <a:rPr lang="es-ES" sz="5600" dirty="0"/>
              <a:t>Desarrollar un módulo de gestión de solicitudes administrativas que permita tener el control y seguimiento de las solicitudes realizadas por los estudiantes, por medio de reportes estadísticos.</a:t>
            </a:r>
            <a:endParaRPr lang="es-CO" sz="5600" dirty="0"/>
          </a:p>
          <a:p>
            <a:pPr lvl="0"/>
            <a:r>
              <a:rPr lang="es-ES" sz="5600" dirty="0"/>
              <a:t>Desarrollar un módulo de admisiones que ayude a mejorar el proceso de registro, y a su vez la consulta de los resultados.</a:t>
            </a:r>
            <a:endParaRPr lang="es-CO" sz="5600" dirty="0"/>
          </a:p>
          <a:p>
            <a:pPr lvl="0"/>
            <a:r>
              <a:rPr lang="es-ES" sz="5600" dirty="0"/>
              <a:t> Desarrollar un módulo gestión  de expedientes de estudiantes que permita la mejora de los procesos de consulta, y actualización de información.</a:t>
            </a:r>
            <a:endParaRPr lang="es-CO" sz="5600" dirty="0"/>
          </a:p>
          <a:p>
            <a:pPr lvl="0"/>
            <a:r>
              <a:rPr lang="es-ES" sz="5600" dirty="0"/>
              <a:t>Generar la documentación del sistema de información para la CRU, de acuerdo a la metodología RUP en cada una de sus etapas.</a:t>
            </a:r>
            <a:endParaRPr lang="es-CO" sz="5600" dirty="0"/>
          </a:p>
          <a:p>
            <a:pPr lvl="0"/>
            <a:r>
              <a:rPr lang="es-ES" sz="5600" dirty="0"/>
              <a:t>Realizar una encuesta de percepción de los estudiantes, respecto a los módulos que se implementaran en la APP.</a:t>
            </a:r>
            <a:endParaRPr lang="es-CO" sz="5600" dirty="0"/>
          </a:p>
          <a:p>
            <a:endParaRPr lang="es-CO" dirty="0"/>
          </a:p>
        </p:txBody>
      </p:sp>
    </p:spTree>
    <p:extLst>
      <p:ext uri="{BB962C8B-B14F-4D97-AF65-F5344CB8AC3E}">
        <p14:creationId xmlns:p14="http://schemas.microsoft.com/office/powerpoint/2010/main" val="3997913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677334" y="904875"/>
            <a:ext cx="8219016" cy="5229450"/>
          </a:xfrm>
          <a:prstGeom prst="rect">
            <a:avLst/>
          </a:prstGeom>
        </p:spPr>
      </p:pic>
    </p:spTree>
    <p:extLst>
      <p:ext uri="{BB962C8B-B14F-4D97-AF65-F5344CB8AC3E}">
        <p14:creationId xmlns:p14="http://schemas.microsoft.com/office/powerpoint/2010/main" val="1653422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Metodología Cuantitativa</a:t>
            </a:r>
            <a:endParaRPr lang="es-CO" dirty="0"/>
          </a:p>
        </p:txBody>
      </p:sp>
      <p:sp>
        <p:nvSpPr>
          <p:cNvPr id="3" name="Marcador de contenido 2"/>
          <p:cNvSpPr>
            <a:spLocks noGrp="1"/>
          </p:cNvSpPr>
          <p:nvPr>
            <p:ph idx="1"/>
          </p:nvPr>
        </p:nvSpPr>
        <p:spPr/>
        <p:txBody>
          <a:bodyPr>
            <a:normAutofit/>
          </a:bodyPr>
          <a:lstStyle/>
          <a:p>
            <a:r>
              <a:rPr lang="es-CO" sz="4000" dirty="0" smtClean="0"/>
              <a:t>Basada en encuestas a la población objetivo, sobre los procesos que se desarrollan en la corporación de residencia universitaria CRU</a:t>
            </a:r>
            <a:endParaRPr lang="es-CO" sz="4000" dirty="0"/>
          </a:p>
        </p:txBody>
      </p:sp>
    </p:spTree>
    <p:extLst>
      <p:ext uri="{BB962C8B-B14F-4D97-AF65-F5344CB8AC3E}">
        <p14:creationId xmlns:p14="http://schemas.microsoft.com/office/powerpoint/2010/main" val="1865405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Alcance</a:t>
            </a:r>
            <a:endParaRPr lang="es-CO" dirty="0"/>
          </a:p>
        </p:txBody>
      </p:sp>
      <p:sp>
        <p:nvSpPr>
          <p:cNvPr id="3" name="Marcador de contenido 2"/>
          <p:cNvSpPr>
            <a:spLocks noGrp="1"/>
          </p:cNvSpPr>
          <p:nvPr>
            <p:ph idx="1"/>
          </p:nvPr>
        </p:nvSpPr>
        <p:spPr/>
        <p:txBody>
          <a:bodyPr/>
          <a:lstStyle/>
          <a:p>
            <a:r>
              <a:rPr lang="es-CO" sz="2400" dirty="0"/>
              <a:t>En este proyecto se va realizar el desarrollo de un sistema de información el cual cumpla con los modelos descritos, por medio de un componente WEB, al cual podrá tener acceso desde cualquier explorador de internet por medio de un usuario y contraseña asignado, al igual que en el componente a innovar, la APP, esta aplicación será compatible con el sistema operativo Android 4.0 o superior. Estos módulos se caracterizaran por la descripción de las funcionalidades y la información a manejar en cada módulo y su disponibilidad. </a:t>
            </a:r>
          </a:p>
          <a:p>
            <a:endParaRPr lang="es-CO" dirty="0"/>
          </a:p>
        </p:txBody>
      </p:sp>
    </p:spTree>
    <p:extLst>
      <p:ext uri="{BB962C8B-B14F-4D97-AF65-F5344CB8AC3E}">
        <p14:creationId xmlns:p14="http://schemas.microsoft.com/office/powerpoint/2010/main" val="1564685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2904752265"/>
              </p:ext>
            </p:extLst>
          </p:nvPr>
        </p:nvGraphicFramePr>
        <p:xfrm>
          <a:off x="478203" y="310356"/>
          <a:ext cx="8865822" cy="5319847"/>
        </p:xfrm>
        <a:graphic>
          <a:graphicData uri="http://schemas.openxmlformats.org/drawingml/2006/table">
            <a:tbl>
              <a:tblPr firstRow="1" firstCol="1" bandRow="1">
                <a:tableStyleId>{5C22544A-7EE6-4342-B048-85BDC9FD1C3A}</a:tableStyleId>
              </a:tblPr>
              <a:tblGrid>
                <a:gridCol w="1683972"/>
                <a:gridCol w="7181850"/>
              </a:tblGrid>
              <a:tr h="416266">
                <a:tc>
                  <a:txBody>
                    <a:bodyPr/>
                    <a:lstStyle/>
                    <a:p>
                      <a:pPr algn="just">
                        <a:lnSpc>
                          <a:spcPct val="200000"/>
                        </a:lnSpc>
                        <a:spcAft>
                          <a:spcPts val="0"/>
                        </a:spcAft>
                      </a:pPr>
                      <a:r>
                        <a:rPr lang="es-CO" sz="1400" dirty="0">
                          <a:effectLst/>
                        </a:rPr>
                        <a:t>Nombre Modulo</a:t>
                      </a:r>
                      <a:endParaRPr lang="es-CO" sz="1200" dirty="0">
                        <a:solidFill>
                          <a:srgbClr val="000000"/>
                        </a:solidFill>
                        <a:effectLst/>
                        <a:latin typeface="Arial" panose="020B0604020202020204" pitchFamily="34" charset="0"/>
                        <a:ea typeface="Arial" panose="020B0604020202020204" pitchFamily="34" charset="0"/>
                      </a:endParaRPr>
                    </a:p>
                  </a:txBody>
                  <a:tcPr marL="55982" marR="55982" marT="0" marB="0"/>
                </a:tc>
                <a:tc>
                  <a:txBody>
                    <a:bodyPr/>
                    <a:lstStyle/>
                    <a:p>
                      <a:pPr algn="just">
                        <a:lnSpc>
                          <a:spcPct val="200000"/>
                        </a:lnSpc>
                        <a:spcAft>
                          <a:spcPts val="0"/>
                        </a:spcAft>
                      </a:pPr>
                      <a:r>
                        <a:rPr lang="es-CO" sz="1400">
                          <a:effectLst/>
                        </a:rPr>
                        <a:t>Citas</a:t>
                      </a:r>
                      <a:endParaRPr lang="es-CO" sz="1200">
                        <a:solidFill>
                          <a:srgbClr val="000000"/>
                        </a:solidFill>
                        <a:effectLst/>
                        <a:latin typeface="Arial" panose="020B0604020202020204" pitchFamily="34" charset="0"/>
                        <a:ea typeface="Arial" panose="020B0604020202020204" pitchFamily="34" charset="0"/>
                      </a:endParaRPr>
                    </a:p>
                  </a:txBody>
                  <a:tcPr marL="55982" marR="55982" marT="0" marB="0"/>
                </a:tc>
              </a:tr>
              <a:tr h="1223282">
                <a:tc>
                  <a:txBody>
                    <a:bodyPr/>
                    <a:lstStyle/>
                    <a:p>
                      <a:pPr algn="just">
                        <a:lnSpc>
                          <a:spcPct val="200000"/>
                        </a:lnSpc>
                        <a:spcAft>
                          <a:spcPts val="0"/>
                        </a:spcAft>
                      </a:pPr>
                      <a:r>
                        <a:rPr lang="es-CO" sz="1400" dirty="0">
                          <a:effectLst/>
                        </a:rPr>
                        <a:t>Funcionalidades</a:t>
                      </a:r>
                      <a:endParaRPr lang="es-CO" sz="1200" dirty="0">
                        <a:solidFill>
                          <a:srgbClr val="000000"/>
                        </a:solidFill>
                        <a:effectLst/>
                        <a:latin typeface="Arial" panose="020B0604020202020204" pitchFamily="34" charset="0"/>
                        <a:ea typeface="Arial" panose="020B0604020202020204" pitchFamily="34" charset="0"/>
                      </a:endParaRPr>
                    </a:p>
                  </a:txBody>
                  <a:tcPr marL="55982" marR="55982" marT="0" marB="0"/>
                </a:tc>
                <a:tc>
                  <a:txBody>
                    <a:bodyPr/>
                    <a:lstStyle/>
                    <a:p>
                      <a:pPr algn="just">
                        <a:lnSpc>
                          <a:spcPct val="200000"/>
                        </a:lnSpc>
                        <a:spcAft>
                          <a:spcPts val="0"/>
                        </a:spcAft>
                      </a:pPr>
                      <a:r>
                        <a:rPr lang="es-CO" sz="1400">
                          <a:effectLst/>
                        </a:rPr>
                        <a:t>Asignar, consultar, actualizar citas, agregar solución, agregar  descripción de las intervenciones realizadas y ver histórico de cambios.</a:t>
                      </a:r>
                      <a:endParaRPr lang="es-CO" sz="1200">
                        <a:solidFill>
                          <a:srgbClr val="000000"/>
                        </a:solidFill>
                        <a:effectLst/>
                        <a:latin typeface="Arial" panose="020B0604020202020204" pitchFamily="34" charset="0"/>
                        <a:ea typeface="Arial" panose="020B0604020202020204" pitchFamily="34" charset="0"/>
                      </a:endParaRPr>
                    </a:p>
                  </a:txBody>
                  <a:tcPr marL="55982" marR="55982" marT="0" marB="0"/>
                </a:tc>
              </a:tr>
              <a:tr h="2854324">
                <a:tc>
                  <a:txBody>
                    <a:bodyPr/>
                    <a:lstStyle/>
                    <a:p>
                      <a:pPr algn="just">
                        <a:lnSpc>
                          <a:spcPct val="200000"/>
                        </a:lnSpc>
                        <a:spcAft>
                          <a:spcPts val="0"/>
                        </a:spcAft>
                      </a:pPr>
                      <a:r>
                        <a:rPr lang="es-CO" sz="1400">
                          <a:effectLst/>
                        </a:rPr>
                        <a:t>Información a manejar</a:t>
                      </a:r>
                      <a:endParaRPr lang="es-CO" sz="1200">
                        <a:solidFill>
                          <a:srgbClr val="000000"/>
                        </a:solidFill>
                        <a:effectLst/>
                        <a:latin typeface="Arial" panose="020B0604020202020204" pitchFamily="34" charset="0"/>
                        <a:ea typeface="Arial" panose="020B0604020202020204" pitchFamily="34" charset="0"/>
                      </a:endParaRPr>
                    </a:p>
                  </a:txBody>
                  <a:tcPr marL="55982" marR="55982" marT="0" marB="0"/>
                </a:tc>
                <a:tc>
                  <a:txBody>
                    <a:bodyPr/>
                    <a:lstStyle/>
                    <a:p>
                      <a:pPr algn="just">
                        <a:lnSpc>
                          <a:spcPct val="200000"/>
                        </a:lnSpc>
                        <a:spcAft>
                          <a:spcPts val="0"/>
                        </a:spcAft>
                      </a:pPr>
                      <a:r>
                        <a:rPr lang="es-CO" sz="1400">
                          <a:effectLst/>
                        </a:rPr>
                        <a:t>Datos del estudiante, espacio, prioridad, descripción, el empleado que atenderá la solicitud, fecha de cita, intervenciones generadas durante la cita.</a:t>
                      </a:r>
                      <a:endParaRPr lang="es-CO" sz="1200">
                        <a:effectLst/>
                      </a:endParaRPr>
                    </a:p>
                    <a:p>
                      <a:pPr algn="just">
                        <a:lnSpc>
                          <a:spcPct val="200000"/>
                        </a:lnSpc>
                        <a:spcAft>
                          <a:spcPts val="0"/>
                        </a:spcAft>
                      </a:pPr>
                      <a:r>
                        <a:rPr lang="es-CO" sz="1400">
                          <a:effectLst/>
                        </a:rPr>
                        <a:t>Se aclara que no se manejara ningún tipo de historia clínica, ni orden de medicamentos, debido a que los psicólogos y gestores sociales no están en la capacidad de recetar medicamentos.</a:t>
                      </a:r>
                      <a:endParaRPr lang="es-CO" sz="1200">
                        <a:solidFill>
                          <a:srgbClr val="000000"/>
                        </a:solidFill>
                        <a:effectLst/>
                        <a:latin typeface="Arial" panose="020B0604020202020204" pitchFamily="34" charset="0"/>
                        <a:ea typeface="Arial" panose="020B0604020202020204" pitchFamily="34" charset="0"/>
                      </a:endParaRPr>
                    </a:p>
                  </a:txBody>
                  <a:tcPr marL="55982" marR="55982" marT="0" marB="0"/>
                </a:tc>
              </a:tr>
              <a:tr h="815521">
                <a:tc>
                  <a:txBody>
                    <a:bodyPr/>
                    <a:lstStyle/>
                    <a:p>
                      <a:pPr algn="just">
                        <a:lnSpc>
                          <a:spcPct val="200000"/>
                        </a:lnSpc>
                        <a:spcAft>
                          <a:spcPts val="0"/>
                        </a:spcAft>
                      </a:pPr>
                      <a:r>
                        <a:rPr lang="es-CO" sz="1400">
                          <a:effectLst/>
                        </a:rPr>
                        <a:t>Disponibilidad</a:t>
                      </a:r>
                      <a:endParaRPr lang="es-CO" sz="1200">
                        <a:solidFill>
                          <a:srgbClr val="000000"/>
                        </a:solidFill>
                        <a:effectLst/>
                        <a:latin typeface="Arial" panose="020B0604020202020204" pitchFamily="34" charset="0"/>
                        <a:ea typeface="Arial" panose="020B0604020202020204" pitchFamily="34" charset="0"/>
                      </a:endParaRPr>
                    </a:p>
                  </a:txBody>
                  <a:tcPr marL="55982" marR="55982" marT="0" marB="0"/>
                </a:tc>
                <a:tc>
                  <a:txBody>
                    <a:bodyPr/>
                    <a:lstStyle/>
                    <a:p>
                      <a:pPr algn="just">
                        <a:lnSpc>
                          <a:spcPct val="200000"/>
                        </a:lnSpc>
                        <a:spcAft>
                          <a:spcPts val="0"/>
                        </a:spcAft>
                      </a:pPr>
                      <a:r>
                        <a:rPr lang="es-CO" sz="1400" dirty="0">
                          <a:effectLst/>
                        </a:rPr>
                        <a:t>Web Roles Director, Psicólogo, Gestor Social, Estudiantes / App Estudiantes</a:t>
                      </a:r>
                      <a:endParaRPr lang="es-CO" sz="1200" dirty="0">
                        <a:solidFill>
                          <a:srgbClr val="000000"/>
                        </a:solidFill>
                        <a:effectLst/>
                        <a:latin typeface="Arial" panose="020B0604020202020204" pitchFamily="34" charset="0"/>
                        <a:ea typeface="Arial" panose="020B0604020202020204" pitchFamily="34" charset="0"/>
                      </a:endParaRPr>
                    </a:p>
                  </a:txBody>
                  <a:tcPr marL="55982" marR="55982" marT="0" marB="0"/>
                </a:tc>
              </a:tr>
            </a:tbl>
          </a:graphicData>
        </a:graphic>
      </p:graphicFrame>
    </p:spTree>
    <p:extLst>
      <p:ext uri="{BB962C8B-B14F-4D97-AF65-F5344CB8AC3E}">
        <p14:creationId xmlns:p14="http://schemas.microsoft.com/office/powerpoint/2010/main" val="1876475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864830033"/>
              </p:ext>
            </p:extLst>
          </p:nvPr>
        </p:nvGraphicFramePr>
        <p:xfrm>
          <a:off x="725328" y="571500"/>
          <a:ext cx="8094821" cy="5200649"/>
        </p:xfrm>
        <a:graphic>
          <a:graphicData uri="http://schemas.openxmlformats.org/drawingml/2006/table">
            <a:tbl>
              <a:tblPr firstRow="1" firstCol="1" bandRow="1">
                <a:tableStyleId>{5C22544A-7EE6-4342-B048-85BDC9FD1C3A}</a:tableStyleId>
              </a:tblPr>
              <a:tblGrid>
                <a:gridCol w="2594964"/>
                <a:gridCol w="5499857"/>
              </a:tblGrid>
              <a:tr h="942130">
                <a:tc>
                  <a:txBody>
                    <a:bodyPr/>
                    <a:lstStyle/>
                    <a:p>
                      <a:pPr algn="just">
                        <a:lnSpc>
                          <a:spcPct val="200000"/>
                        </a:lnSpc>
                        <a:spcAft>
                          <a:spcPts val="0"/>
                        </a:spcAft>
                      </a:pPr>
                      <a:r>
                        <a:rPr lang="es-CO" sz="1800" dirty="0">
                          <a:effectLst/>
                        </a:rPr>
                        <a:t>Nombre Modulo</a:t>
                      </a:r>
                      <a:endParaRPr lang="es-CO"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lgn="just">
                        <a:lnSpc>
                          <a:spcPct val="200000"/>
                        </a:lnSpc>
                        <a:spcAft>
                          <a:spcPts val="0"/>
                        </a:spcAft>
                      </a:pPr>
                      <a:r>
                        <a:rPr lang="es-CO" sz="1800">
                          <a:effectLst/>
                        </a:rPr>
                        <a:t>Expedientes</a:t>
                      </a:r>
                      <a:endParaRPr lang="es-CO" sz="1600">
                        <a:solidFill>
                          <a:srgbClr val="000000"/>
                        </a:solidFill>
                        <a:effectLst/>
                        <a:latin typeface="Arial" panose="020B0604020202020204" pitchFamily="34" charset="0"/>
                        <a:ea typeface="Arial" panose="020B0604020202020204" pitchFamily="34" charset="0"/>
                      </a:endParaRPr>
                    </a:p>
                  </a:txBody>
                  <a:tcPr marL="68580" marR="68580" marT="0" marB="0"/>
                </a:tc>
              </a:tr>
              <a:tr h="1894061">
                <a:tc>
                  <a:txBody>
                    <a:bodyPr/>
                    <a:lstStyle/>
                    <a:p>
                      <a:pPr algn="just">
                        <a:lnSpc>
                          <a:spcPct val="200000"/>
                        </a:lnSpc>
                        <a:spcAft>
                          <a:spcPts val="0"/>
                        </a:spcAft>
                      </a:pPr>
                      <a:r>
                        <a:rPr lang="es-CO" sz="1800">
                          <a:effectLst/>
                        </a:rPr>
                        <a:t>Funcionalidades</a:t>
                      </a:r>
                      <a:endParaRPr lang="es-CO"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lgn="just">
                        <a:lnSpc>
                          <a:spcPct val="200000"/>
                        </a:lnSpc>
                        <a:spcAft>
                          <a:spcPts val="0"/>
                        </a:spcAft>
                      </a:pPr>
                      <a:r>
                        <a:rPr lang="es-CO" sz="1800">
                          <a:effectLst/>
                        </a:rPr>
                        <a:t>Consultar, actualizar información del estudiante, ver histórico de cambios, ver anotaciones de citas.</a:t>
                      </a:r>
                      <a:endParaRPr lang="es-CO" sz="1600">
                        <a:solidFill>
                          <a:srgbClr val="000000"/>
                        </a:solidFill>
                        <a:effectLst/>
                        <a:latin typeface="Arial" panose="020B0604020202020204" pitchFamily="34" charset="0"/>
                        <a:ea typeface="Arial" panose="020B0604020202020204" pitchFamily="34" charset="0"/>
                      </a:endParaRPr>
                    </a:p>
                  </a:txBody>
                  <a:tcPr marL="68580" marR="68580" marT="0" marB="0"/>
                </a:tc>
              </a:tr>
              <a:tr h="1894061">
                <a:tc>
                  <a:txBody>
                    <a:bodyPr/>
                    <a:lstStyle/>
                    <a:p>
                      <a:pPr algn="just">
                        <a:lnSpc>
                          <a:spcPct val="200000"/>
                        </a:lnSpc>
                        <a:spcAft>
                          <a:spcPts val="0"/>
                        </a:spcAft>
                      </a:pPr>
                      <a:r>
                        <a:rPr lang="es-CO" sz="1800">
                          <a:effectLst/>
                        </a:rPr>
                        <a:t>Información a manejar</a:t>
                      </a:r>
                      <a:endParaRPr lang="es-CO"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lgn="just">
                        <a:lnSpc>
                          <a:spcPct val="200000"/>
                        </a:lnSpc>
                        <a:spcAft>
                          <a:spcPts val="0"/>
                        </a:spcAft>
                      </a:pPr>
                      <a:r>
                        <a:rPr lang="es-CO" sz="1800" dirty="0">
                          <a:effectLst/>
                        </a:rPr>
                        <a:t>Datos del estudiante de acuerdo al formato de admisiones de la CRU.</a:t>
                      </a:r>
                      <a:endParaRPr lang="es-CO" sz="1600" dirty="0">
                        <a:solidFill>
                          <a:srgbClr val="000000"/>
                        </a:solidFill>
                        <a:effectLst/>
                        <a:latin typeface="Arial" panose="020B0604020202020204" pitchFamily="34" charset="0"/>
                        <a:ea typeface="Arial" panose="020B0604020202020204" pitchFamily="34" charset="0"/>
                      </a:endParaRPr>
                    </a:p>
                  </a:txBody>
                  <a:tcPr marL="68580" marR="68580" marT="0" marB="0"/>
                </a:tc>
              </a:tr>
              <a:tr h="470397">
                <a:tc>
                  <a:txBody>
                    <a:bodyPr/>
                    <a:lstStyle/>
                    <a:p>
                      <a:pPr algn="ctr">
                        <a:spcAft>
                          <a:spcPts val="1000"/>
                        </a:spcAft>
                      </a:pPr>
                      <a:r>
                        <a:rPr lang="es-CO" sz="1600">
                          <a:effectLst/>
                        </a:rPr>
                        <a:t>Disponibilidad</a:t>
                      </a:r>
                      <a:endParaRPr lang="es-CO" sz="1100" i="1">
                        <a:solidFill>
                          <a:srgbClr val="44546A"/>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1000"/>
                        </a:spcAft>
                      </a:pPr>
                      <a:r>
                        <a:rPr lang="es-CO" sz="1600" dirty="0">
                          <a:effectLst/>
                        </a:rPr>
                        <a:t>Web Roles Director, Psicólogo, Gestor Social, Estudiantes</a:t>
                      </a:r>
                      <a:endParaRPr lang="es-CO" sz="1100" i="1" dirty="0">
                        <a:solidFill>
                          <a:srgbClr val="44546A"/>
                        </a:solidFill>
                        <a:effectLst/>
                        <a:latin typeface="Arial" panose="020B0604020202020204" pitchFamily="34" charset="0"/>
                        <a:ea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2852646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54</TotalTime>
  <Words>976</Words>
  <Application>Microsoft Office PowerPoint</Application>
  <PresentationFormat>Panorámica</PresentationFormat>
  <Paragraphs>65</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Trebuchet MS</vt:lpstr>
      <vt:lpstr>Wingdings 3</vt:lpstr>
      <vt:lpstr>Faceta</vt:lpstr>
      <vt:lpstr>SISTEMA DE INFORMACIÓN PARA LA GESTIÓN DE ADMISIONES, EXPEDIENTES, SOLICITUDES ADMINISTRATIVAS, CITAS, REPARACIONES, ESPACIOS, INVENTARIOS Y EMPLEADOS DE LA CORPORACIÓN DE RESIDENCIAS UNIVERSITARIAS</vt:lpstr>
      <vt:lpstr>Planteamiento del problema</vt:lpstr>
      <vt:lpstr>Objetivos General</vt:lpstr>
      <vt:lpstr>Objetivos Específicos</vt:lpstr>
      <vt:lpstr>Presentación de PowerPoint</vt:lpstr>
      <vt:lpstr>Metodología Cuantitativa</vt:lpstr>
      <vt:lpstr>Alcance</vt:lpstr>
      <vt:lpstr>Presentación de PowerPoint</vt:lpstr>
      <vt:lpstr>Presentación de PowerPoint</vt:lpstr>
      <vt:lpstr>Modelo Relacional</vt:lpstr>
      <vt:lpstr>Actores y Roles</vt:lpstr>
      <vt:lpstr>Requerimientos</vt:lpstr>
      <vt:lpstr>Requerimientos</vt:lpstr>
      <vt:lpstr>Diagrama de Clases</vt:lpstr>
      <vt:lpstr>Diagrama de Casos de Uso</vt:lpstr>
      <vt:lpstr>Diagrama de Casos de Uso</vt:lpstr>
      <vt:lpstr>Diagrama de caso de Uso extendido</vt:lpstr>
      <vt:lpstr>Diagrama de caso de Uso extendido</vt:lpstr>
      <vt:lpstr>Diagrama de Secuencia</vt:lpstr>
      <vt:lpstr>Prototipo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INFORMACIÓN PARA LA GESTIÓN DE ADMISIONES, EXPEDIENTES, SOLICITUDES ADMINISTRATIVAS, CITAS, REPARACIONES, ESPACIOS, INVENTARIOS Y EMPLEADOS DE LA CORPORACIÓN DE RESIDENCIAS UNIVERSITARIAS</dc:title>
  <dc:creator>JEFERSON</dc:creator>
  <cp:lastModifiedBy>JEFERSON</cp:lastModifiedBy>
  <cp:revision>5</cp:revision>
  <dcterms:created xsi:type="dcterms:W3CDTF">2017-04-21T11:38:43Z</dcterms:created>
  <dcterms:modified xsi:type="dcterms:W3CDTF">2017-04-21T12:32:59Z</dcterms:modified>
</cp:coreProperties>
</file>