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85" r:id="rId7"/>
    <p:sldId id="286" r:id="rId8"/>
    <p:sldId id="272" r:id="rId9"/>
    <p:sldId id="273" r:id="rId10"/>
    <p:sldId id="274" r:id="rId11"/>
    <p:sldId id="277" r:id="rId12"/>
    <p:sldId id="262" r:id="rId13"/>
    <p:sldId id="263" r:id="rId14"/>
    <p:sldId id="278" r:id="rId15"/>
    <p:sldId id="267" r:id="rId16"/>
    <p:sldId id="268" r:id="rId17"/>
    <p:sldId id="270" r:id="rId18"/>
    <p:sldId id="287" r:id="rId19"/>
    <p:sldId id="266" r:id="rId20"/>
    <p:sldId id="282" r:id="rId21"/>
    <p:sldId id="283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rvis" initials="J" lastIdx="1" clrIdx="0">
    <p:extLst>
      <p:ext uri="{19B8F6BF-5375-455C-9EA6-DF929625EA0E}">
        <p15:presenceInfo xmlns:p15="http://schemas.microsoft.com/office/powerpoint/2012/main" userId="Jarv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67786" autoAdjust="0"/>
  </p:normalViewPr>
  <p:slideViewPr>
    <p:cSldViewPr snapToGrid="0">
      <p:cViewPr varScale="1">
        <p:scale>
          <a:sx n="73" d="100"/>
          <a:sy n="73" d="100"/>
        </p:scale>
        <p:origin x="2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7F99B-E123-4CCA-9945-80901561A909}" type="datetimeFigureOut">
              <a:rPr lang="es-CO" smtClean="0"/>
              <a:t>3/05/2018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55455-94B8-4934-B379-32E65E0379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3497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Buenos días……….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55455-94B8-4934-B379-32E65E0379F5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5917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Lastimosamente debido a revisiones</a:t>
            </a:r>
            <a:r>
              <a:rPr lang="es-CO" baseline="0" dirty="0" smtClean="0"/>
              <a:t> del manual técnico, no tengo mucho avances.</a:t>
            </a:r>
          </a:p>
          <a:p>
            <a:r>
              <a:rPr lang="es-CO" baseline="0" dirty="0" smtClean="0"/>
              <a:t>Por los cambios en la base de datos.</a:t>
            </a:r>
          </a:p>
          <a:p>
            <a:r>
              <a:rPr lang="es-CO" baseline="0" dirty="0" smtClean="0"/>
              <a:t>Como tiene el profesor Alejandro un leyenda ,,,</a:t>
            </a:r>
            <a:endParaRPr lang="es-CO" dirty="0" smtClean="0"/>
          </a:p>
          <a:p>
            <a:pPr rtl="0"/>
            <a:r>
              <a:rPr lang="es-MX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Programar sin una arquitectura o diseño en mente es como </a:t>
            </a:r>
            <a:endParaRPr lang="es-MX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s-MX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explorar una gruta sólo con una linterna: </a:t>
            </a:r>
            <a:endParaRPr lang="es-MX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s-MX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sabes dónde estás, dónde has estado ni hacia dónde vas"</a:t>
            </a:r>
            <a:endParaRPr lang="es-MX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s-MX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Danny </a:t>
            </a:r>
            <a:r>
              <a:rPr lang="es-MX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Thorpe</a:t>
            </a:r>
            <a:endParaRPr lang="es-MX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dirty="0" smtClean="0"/>
              <a:t/>
            </a:r>
            <a:br>
              <a:rPr lang="es-MX" dirty="0" smtClean="0"/>
            </a:b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55455-94B8-4934-B379-32E65E0379F5}" type="slidenum">
              <a:rPr lang="es-CO" smtClean="0"/>
              <a:t>22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849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Bueno con</a:t>
            </a:r>
            <a:r>
              <a:rPr lang="es-CO" baseline="0" dirty="0" smtClean="0"/>
              <a:t> el fin de tomar la mejor decisión respecto ala viabilidad del proyecto, por medio de la </a:t>
            </a:r>
            <a:r>
              <a:rPr lang="es-CO" baseline="0" dirty="0" err="1" smtClean="0"/>
              <a:t>metodoligia</a:t>
            </a:r>
            <a:r>
              <a:rPr lang="es-CO" baseline="0" dirty="0" smtClean="0"/>
              <a:t> </a:t>
            </a:r>
            <a:r>
              <a:rPr lang="es-CO" baseline="0" dirty="0" err="1" smtClean="0"/>
              <a:t>cuantitvativa</a:t>
            </a:r>
            <a:r>
              <a:rPr lang="es-CO" baseline="0" dirty="0" smtClean="0"/>
              <a:t> se logra</a:t>
            </a:r>
          </a:p>
          <a:p>
            <a:pPr marL="0" indent="0">
              <a:buNone/>
            </a:pPr>
            <a:r>
              <a:rPr lang="es-CO" baseline="0" dirty="0" smtClean="0"/>
              <a:t>Recoger la investigación de campo, en la </a:t>
            </a:r>
            <a:r>
              <a:rPr lang="es-CO" baseline="0" dirty="0" err="1" smtClean="0"/>
              <a:t>cru</a:t>
            </a:r>
            <a:r>
              <a:rPr lang="es-CO" baseline="0" dirty="0" smtClean="0"/>
              <a:t>, es mas claro se realizara la investigación aplicada, de nuestros </a:t>
            </a:r>
            <a:r>
              <a:rPr lang="es-CO" baseline="0" dirty="0" err="1" smtClean="0"/>
              <a:t>concimeintos</a:t>
            </a:r>
            <a:r>
              <a:rPr lang="es-CO" baseline="0" dirty="0" smtClean="0"/>
              <a:t>, </a:t>
            </a:r>
          </a:p>
          <a:p>
            <a:pPr marL="0" indent="0">
              <a:buNone/>
            </a:pPr>
            <a:r>
              <a:rPr lang="es-CO" baseline="0" dirty="0" smtClean="0"/>
              <a:t>Con un </a:t>
            </a:r>
            <a:r>
              <a:rPr lang="es-CO" baseline="0" dirty="0" err="1" smtClean="0"/>
              <a:t>uestreo</a:t>
            </a:r>
            <a:r>
              <a:rPr lang="es-CO" baseline="0" dirty="0" smtClean="0"/>
              <a:t> aleatorio de los estudiantes.</a:t>
            </a:r>
          </a:p>
          <a:p>
            <a:pPr marL="0" indent="0">
              <a:buNone/>
            </a:pPr>
            <a:r>
              <a:rPr lang="es-CO" baseline="0" dirty="0" smtClean="0"/>
              <a:t>Y total de los empleados</a:t>
            </a:r>
            <a:endParaRPr lang="es-CO" dirty="0" smtClean="0"/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55455-94B8-4934-B379-32E65E0379F5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3542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Los módulos que tengan disponibilidad APP, serán de consulta, </a:t>
            </a:r>
          </a:p>
          <a:p>
            <a:r>
              <a:rPr lang="es-CO" dirty="0" smtClean="0"/>
              <a:t>el único requisito será el usuario y contraseña de un estudiante con esta activo.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55455-94B8-4934-B379-32E65E0379F5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9929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55455-94B8-4934-B379-32E65E0379F5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9874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55455-94B8-4934-B379-32E65E0379F5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7679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55455-94B8-4934-B379-32E65E0379F5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4418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55455-94B8-4934-B379-32E65E0379F5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5259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Con el fin de dar mayor modularidad</a:t>
            </a:r>
            <a:r>
              <a:rPr lang="es-CO" baseline="0" dirty="0" smtClean="0"/>
              <a:t> al proyecto, se </a:t>
            </a:r>
            <a:r>
              <a:rPr lang="es-CO" baseline="0" dirty="0" err="1" smtClean="0"/>
              <a:t>establecio</a:t>
            </a:r>
            <a:r>
              <a:rPr lang="es-CO" baseline="0" dirty="0" smtClean="0"/>
              <a:t> esta </a:t>
            </a:r>
            <a:r>
              <a:rPr lang="es-CO" baseline="0" dirty="0" err="1" smtClean="0"/>
              <a:t>estructra</a:t>
            </a:r>
            <a:endParaRPr lang="es-CO" baseline="0" dirty="0" smtClean="0"/>
          </a:p>
          <a:p>
            <a:r>
              <a:rPr lang="es-CO" baseline="0" dirty="0" smtClean="0"/>
              <a:t>Con el fin de que en la capa presentación se validaran resultados y se mostraran notificación,</a:t>
            </a:r>
          </a:p>
          <a:p>
            <a:r>
              <a:rPr lang="es-CO" baseline="0" dirty="0" smtClean="0"/>
              <a:t>En el controlador, la valides de estas peticiones, o de los modelos </a:t>
            </a:r>
            <a:r>
              <a:rPr lang="es-CO" baseline="0" dirty="0" smtClean="0"/>
              <a:t>tuviesen </a:t>
            </a:r>
            <a:r>
              <a:rPr lang="es-CO" baseline="0" dirty="0" smtClean="0"/>
              <a:t>la información completa</a:t>
            </a:r>
          </a:p>
          <a:p>
            <a:r>
              <a:rPr lang="es-CO" baseline="0" dirty="0" smtClean="0"/>
              <a:t>En la capa de servicio se encuentra el </a:t>
            </a:r>
            <a:r>
              <a:rPr lang="es-CO" baseline="0" dirty="0" smtClean="0"/>
              <a:t>servicio </a:t>
            </a:r>
            <a:r>
              <a:rPr lang="es-CO" baseline="0" dirty="0" smtClean="0"/>
              <a:t>para la app, y una </a:t>
            </a:r>
            <a:r>
              <a:rPr lang="es-CO" baseline="0" dirty="0" smtClean="0"/>
              <a:t>solución </a:t>
            </a:r>
            <a:r>
              <a:rPr lang="es-CO" baseline="0" dirty="0" smtClean="0"/>
              <a:t>que se encuentra de realizar </a:t>
            </a:r>
            <a:r>
              <a:rPr lang="es-CO" baseline="0" dirty="0" smtClean="0"/>
              <a:t>validaciones </a:t>
            </a:r>
            <a:r>
              <a:rPr lang="es-CO" baseline="0" dirty="0" smtClean="0"/>
              <a:t>de objetos de consultas o enviar los atributos por separados,</a:t>
            </a:r>
          </a:p>
          <a:p>
            <a:r>
              <a:rPr lang="es-CO" baseline="0" dirty="0" smtClean="0"/>
              <a:t>Por ultimo la capa de  conexión se encarga de llamar los </a:t>
            </a:r>
            <a:r>
              <a:rPr lang="es-CO" baseline="0" dirty="0" smtClean="0"/>
              <a:t>procedimientos </a:t>
            </a:r>
            <a:r>
              <a:rPr lang="es-CO" baseline="0" dirty="0" smtClean="0"/>
              <a:t>almacenados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55455-94B8-4934-B379-32E65E0379F5}" type="slidenum">
              <a:rPr lang="es-CO" smtClean="0"/>
              <a:t>20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823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55455-94B8-4934-B379-32E65E0379F5}" type="slidenum">
              <a:rPr lang="es-CO" smtClean="0"/>
              <a:t>21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7268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1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1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1487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63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5545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63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91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1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6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2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40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5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4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32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42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4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47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CO" sz="2400" dirty="0"/>
              <a:t>SISTEMA DE INFORMACIÓN PARA LA GESTIÓN DE ADMISIONES, EXPEDIENTES, SOLICITUDES ADMINISTRATIVAS, CITAS, REPARACIONES, ESPACIOS, INVENTARIOS Y EMPLEADOS DE LA CORPORACIÓN DE RESIDENCIAS </a:t>
            </a:r>
            <a:r>
              <a:rPr lang="es-CO" sz="2400" dirty="0" smtClean="0"/>
              <a:t>UNIVERSITARIAS</a:t>
            </a:r>
            <a:endParaRPr lang="es-CO" sz="2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Jefersson Steven Guevara</a:t>
            </a:r>
            <a:endParaRPr lang="es-CO" dirty="0"/>
          </a:p>
        </p:txBody>
      </p:sp>
      <p:pic>
        <p:nvPicPr>
          <p:cNvPr id="7170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89" y="6012348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53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Marcador de conteni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262219"/>
              </p:ext>
            </p:extLst>
          </p:nvPr>
        </p:nvGraphicFramePr>
        <p:xfrm>
          <a:off x="795088" y="1315357"/>
          <a:ext cx="9176226" cy="2511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88113">
                  <a:extLst>
                    <a:ext uri="{9D8B030D-6E8A-4147-A177-3AD203B41FA5}">
                      <a16:colId xmlns:a16="http://schemas.microsoft.com/office/drawing/2014/main" val="2633711309"/>
                    </a:ext>
                  </a:extLst>
                </a:gridCol>
                <a:gridCol w="4588113">
                  <a:extLst>
                    <a:ext uri="{9D8B030D-6E8A-4147-A177-3AD203B41FA5}">
                      <a16:colId xmlns:a16="http://schemas.microsoft.com/office/drawing/2014/main" val="97279365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Nombre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RF03-Gestion de solicitudes administrativas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5093479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Resumen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Se debe permitir el registro, consulta y actualización de las solicitudes administrativas que genere los estudiantes, también realizar el registro anotaciones a la solicitud con el fin de tener un histórico de la misma y dar solución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177572241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Entradas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10989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Descripción de la solicitud, datos adicionales.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90419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Resultados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474922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Numero de solicitud, con tiempo máximo de solución y responsable de la solución.</a:t>
                      </a:r>
                      <a:endParaRPr lang="es-CO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Se agrega un registro con la anotación, la fecha y hora, el empleado que realiza la anotación.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27841"/>
                  </a:ext>
                </a:extLst>
              </a:tr>
            </a:tbl>
          </a:graphicData>
        </a:graphic>
      </p:graphicFrame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es-CO" dirty="0" smtClean="0"/>
              <a:t>Requerimientos funcionales</a:t>
            </a:r>
            <a:endParaRPr lang="es-CO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410853"/>
              </p:ext>
            </p:extLst>
          </p:nvPr>
        </p:nvGraphicFramePr>
        <p:xfrm>
          <a:off x="795088" y="4117235"/>
          <a:ext cx="9176226" cy="2511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88113">
                  <a:extLst>
                    <a:ext uri="{9D8B030D-6E8A-4147-A177-3AD203B41FA5}">
                      <a16:colId xmlns:a16="http://schemas.microsoft.com/office/drawing/2014/main" val="2594664825"/>
                    </a:ext>
                  </a:extLst>
                </a:gridCol>
                <a:gridCol w="4588113">
                  <a:extLst>
                    <a:ext uri="{9D8B030D-6E8A-4147-A177-3AD203B41FA5}">
                      <a16:colId xmlns:a16="http://schemas.microsoft.com/office/drawing/2014/main" val="30608040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Nombre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RF04-Gestion de Citas Psicológicas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28417759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Resumen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Se debe permitir el agendamiento, consulta y actualización de las citas psicológicas genere los estudiantes</a:t>
                      </a:r>
                      <a:endParaRPr lang="es-CO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Debe permitir realizar el registro anotaciones de tipo expediente, con el fin de documentar toda la cita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597810905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Entradas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846479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Fecha, Psicólogo, descripción breve del motivo, datos adicionales.</a:t>
                      </a:r>
                      <a:endParaRPr lang="es-CO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Anotación y solución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544395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Resultados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47680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Numero de cita, Fecha, Psicólogo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782818"/>
                  </a:ext>
                </a:extLst>
              </a:tr>
            </a:tbl>
          </a:graphicData>
        </a:graphic>
      </p:graphicFrame>
      <p:pic>
        <p:nvPicPr>
          <p:cNvPr id="7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768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64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Requerimientos funcionales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736800"/>
              </p:ext>
            </p:extLst>
          </p:nvPr>
        </p:nvGraphicFramePr>
        <p:xfrm>
          <a:off x="780572" y="1282503"/>
          <a:ext cx="9829370" cy="26090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8799">
                  <a:extLst>
                    <a:ext uri="{9D8B030D-6E8A-4147-A177-3AD203B41FA5}">
                      <a16:colId xmlns:a16="http://schemas.microsoft.com/office/drawing/2014/main" val="2227023441"/>
                    </a:ext>
                  </a:extLst>
                </a:gridCol>
                <a:gridCol w="8200571">
                  <a:extLst>
                    <a:ext uri="{9D8B030D-6E8A-4147-A177-3AD203B41FA5}">
                      <a16:colId xmlns:a16="http://schemas.microsoft.com/office/drawing/2014/main" val="347121842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Nombre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RF05-Gestion de reparaciones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3574359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Resumen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 debe permitir el registro, consulta y actualización de las reparaciones que genere los estudiantes en los espacios asignados.</a:t>
                      </a:r>
                      <a:endParaRPr lang="es-CO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Debe permitir realizar el registro anotaciones a la solicitud de reparación , con el fin de documentar todo lo que se realizó en la reparación incluyendo el costo total de los elementos comprados de ser necesario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3093836235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Entradas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992057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Descripción del daño presentado, fecha y hora de disponibilidad.</a:t>
                      </a:r>
                      <a:endParaRPr lang="es-CO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Anotación, costo, solución.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143909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Resultados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139543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Numero de solicitud de reparación, tiempo máximo de solución y nombre de responsable.</a:t>
                      </a:r>
                      <a:endParaRPr lang="es-CO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Se agrega un registro con la anotación, la fecha y hora, el empleado que realiza la anotación y la solicitud cambia de estado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54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770219"/>
              </p:ext>
            </p:extLst>
          </p:nvPr>
        </p:nvGraphicFramePr>
        <p:xfrm>
          <a:off x="780572" y="4225857"/>
          <a:ext cx="9829370" cy="18262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1085">
                  <a:extLst>
                    <a:ext uri="{9D8B030D-6E8A-4147-A177-3AD203B41FA5}">
                      <a16:colId xmlns:a16="http://schemas.microsoft.com/office/drawing/2014/main" val="263338431"/>
                    </a:ext>
                  </a:extLst>
                </a:gridCol>
                <a:gridCol w="8418285">
                  <a:extLst>
                    <a:ext uri="{9D8B030D-6E8A-4147-A177-3AD203B41FA5}">
                      <a16:colId xmlns:a16="http://schemas.microsoft.com/office/drawing/2014/main" val="82619803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Nombre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RF06-Gestion de Admisiones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37945747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Resumen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Debe permitir realizar el registro del formulario de admisión público, de manera que cualquier estudiante interesado lo diligencie sin necesidad usuario y contraseña.</a:t>
                      </a:r>
                      <a:endParaRPr lang="es-CO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También actualizar la gestión realizada por los administrativos para emitir el resultado de la admisión.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591569738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Entradas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81270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Formulario diligenciado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848989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Resultados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050061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Admisión registrada y lista para evaluar, resultado de la admisión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047552"/>
                  </a:ext>
                </a:extLst>
              </a:tr>
            </a:tbl>
          </a:graphicData>
        </a:graphic>
      </p:graphicFrame>
      <p:pic>
        <p:nvPicPr>
          <p:cNvPr id="6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8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13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Modelo Relacional</a:t>
            </a:r>
            <a:endParaRPr lang="es-CO" dirty="0"/>
          </a:p>
        </p:txBody>
      </p:sp>
      <p:pic>
        <p:nvPicPr>
          <p:cNvPr id="5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450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189" y="1358538"/>
            <a:ext cx="7432765" cy="4683488"/>
          </a:xfrm>
        </p:spPr>
      </p:pic>
    </p:spTree>
    <p:extLst>
      <p:ext uri="{BB962C8B-B14F-4D97-AF65-F5344CB8AC3E}">
        <p14:creationId xmlns:p14="http://schemas.microsoft.com/office/powerpoint/2010/main" val="183224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3100"/>
          </a:xfrm>
        </p:spPr>
        <p:txBody>
          <a:bodyPr/>
          <a:lstStyle/>
          <a:p>
            <a:r>
              <a:rPr lang="es-CO" dirty="0" smtClean="0"/>
              <a:t>Actores y Roles</a:t>
            </a:r>
            <a:endParaRPr lang="es-CO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059096"/>
              </p:ext>
            </p:extLst>
          </p:nvPr>
        </p:nvGraphicFramePr>
        <p:xfrm>
          <a:off x="458258" y="1426267"/>
          <a:ext cx="4634441" cy="51072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4832">
                  <a:extLst>
                    <a:ext uri="{9D8B030D-6E8A-4147-A177-3AD203B41FA5}">
                      <a16:colId xmlns:a16="http://schemas.microsoft.com/office/drawing/2014/main" val="3769258859"/>
                    </a:ext>
                  </a:extLst>
                </a:gridCol>
                <a:gridCol w="3649609">
                  <a:extLst>
                    <a:ext uri="{9D8B030D-6E8A-4147-A177-3AD203B41FA5}">
                      <a16:colId xmlns:a16="http://schemas.microsoft.com/office/drawing/2014/main" val="4013452096"/>
                    </a:ext>
                  </a:extLst>
                </a:gridCol>
              </a:tblGrid>
              <a:tr h="1854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Actor</a:t>
                      </a:r>
                      <a:endParaRPr lang="es-CO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8" marR="7058" marT="7058" marB="7058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ACT. 001 Director</a:t>
                      </a:r>
                      <a:endParaRPr lang="es-CO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8" marR="7058" marT="7058" marB="7058"/>
                </a:tc>
                <a:extLst>
                  <a:ext uri="{0D108BD9-81ED-4DB2-BD59-A6C34878D82A}">
                    <a16:rowId xmlns:a16="http://schemas.microsoft.com/office/drawing/2014/main" val="2366928654"/>
                  </a:ext>
                </a:extLst>
              </a:tr>
              <a:tr h="1854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Descripción</a:t>
                      </a:r>
                      <a:endParaRPr lang="es-CO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8" marR="7058" marT="7058" marB="7058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Corresponde al máximo cargo de la CRU</a:t>
                      </a:r>
                      <a:endParaRPr lang="es-CO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8" marR="7058" marT="7058" marB="7058"/>
                </a:tc>
                <a:extLst>
                  <a:ext uri="{0D108BD9-81ED-4DB2-BD59-A6C34878D82A}">
                    <a16:rowId xmlns:a16="http://schemas.microsoft.com/office/drawing/2014/main" val="1958043892"/>
                  </a:ext>
                </a:extLst>
              </a:tr>
              <a:tr h="44817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Responsabilidades</a:t>
                      </a:r>
                      <a:endParaRPr lang="es-CO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8" marR="7058" marT="7058" marB="7058"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100" dirty="0">
                          <a:effectLst/>
                        </a:rPr>
                        <a:t>Ingreso seguro al sistema</a:t>
                      </a:r>
                      <a:endParaRPr lang="es-CO" sz="105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100" dirty="0">
                          <a:effectLst/>
                        </a:rPr>
                        <a:t>Registro, consulta y actualización de información de Empleados</a:t>
                      </a:r>
                      <a:endParaRPr lang="es-CO" sz="105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100" dirty="0">
                          <a:effectLst/>
                        </a:rPr>
                        <a:t>Consulta y actualización de estado  de admisiones</a:t>
                      </a:r>
                      <a:endParaRPr lang="es-CO" sz="105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100" dirty="0">
                          <a:effectLst/>
                        </a:rPr>
                        <a:t>Consulta y actualización de información de expedientes  de estudiantes</a:t>
                      </a:r>
                      <a:endParaRPr lang="es-CO" sz="105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100" dirty="0">
                          <a:effectLst/>
                        </a:rPr>
                        <a:t>Registro, Consulta y modificación de información de espacios físicos.</a:t>
                      </a:r>
                      <a:endParaRPr lang="es-CO" sz="105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100" dirty="0">
                          <a:effectLst/>
                        </a:rPr>
                        <a:t>Consulta de información de reparaciones de los espacios físicos y citas</a:t>
                      </a:r>
                      <a:endParaRPr lang="es-CO" sz="105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100" dirty="0">
                          <a:effectLst/>
                        </a:rPr>
                        <a:t>Registro, Consulta y modificación de información de inventario de elementos de cada espacio </a:t>
                      </a:r>
                      <a:endParaRPr lang="es-CO" sz="105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100" dirty="0">
                          <a:effectLst/>
                        </a:rPr>
                        <a:t>Consulta y modificación de información de solicitudes administrativas</a:t>
                      </a:r>
                      <a:endParaRPr lang="es-CO" sz="105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</a:rPr>
                        <a:t> </a:t>
                      </a:r>
                      <a:endParaRPr lang="es-CO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8" marR="7058" marT="7058" marB="7058"/>
                </a:tc>
                <a:extLst>
                  <a:ext uri="{0D108BD9-81ED-4DB2-BD59-A6C34878D82A}">
                    <a16:rowId xmlns:a16="http://schemas.microsoft.com/office/drawing/2014/main" val="4044008326"/>
                  </a:ext>
                </a:extLst>
              </a:tr>
              <a:tr h="1854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Fuentes</a:t>
                      </a:r>
                      <a:endParaRPr lang="es-CO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8" marR="7058" marT="7058" marB="7058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José Primo, Director Ejecutivo</a:t>
                      </a:r>
                      <a:endParaRPr lang="es-CO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8" marR="7058" marT="7058" marB="7058"/>
                </a:tc>
                <a:extLst>
                  <a:ext uri="{0D108BD9-81ED-4DB2-BD59-A6C34878D82A}">
                    <a16:rowId xmlns:a16="http://schemas.microsoft.com/office/drawing/2014/main" val="2719805099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65255"/>
              </p:ext>
            </p:extLst>
          </p:nvPr>
        </p:nvGraphicFramePr>
        <p:xfrm>
          <a:off x="5311775" y="1426265"/>
          <a:ext cx="6372225" cy="49745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3953900641"/>
                    </a:ext>
                  </a:extLst>
                </a:gridCol>
                <a:gridCol w="5343525">
                  <a:extLst>
                    <a:ext uri="{9D8B030D-6E8A-4147-A177-3AD203B41FA5}">
                      <a16:colId xmlns:a16="http://schemas.microsoft.com/office/drawing/2014/main" val="586869367"/>
                    </a:ext>
                  </a:extLst>
                </a:gridCol>
              </a:tblGrid>
              <a:tr h="3990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Actor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ACT. 002 Psicólogo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857931399"/>
                  </a:ext>
                </a:extLst>
              </a:tr>
              <a:tr h="3990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Descripción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Corresponde a empleado de la CRU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4067677551"/>
                  </a:ext>
                </a:extLst>
              </a:tr>
              <a:tr h="37773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Responsabilidades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200">
                          <a:effectLst/>
                        </a:rPr>
                        <a:t>Ingreso seguro al sistema</a:t>
                      </a:r>
                      <a:endParaRPr lang="es-CO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200">
                          <a:effectLst/>
                        </a:rPr>
                        <a:t>Consulta y actualización de información de expedientes de estudiantes.</a:t>
                      </a:r>
                      <a:endParaRPr lang="es-CO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200">
                          <a:effectLst/>
                        </a:rPr>
                        <a:t>Consulta de espacios y sus respectivos inventarios asignados a estudiantes.</a:t>
                      </a:r>
                      <a:endParaRPr lang="es-CO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200">
                          <a:effectLst/>
                        </a:rPr>
                        <a:t>Consulta y modificación de información de solicitudes administrativas y citas psicológicas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107207131"/>
                  </a:ext>
                </a:extLst>
              </a:tr>
              <a:tr h="3990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Fuentes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José Primo, Director Ejecutivo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6359467"/>
                  </a:ext>
                </a:extLst>
              </a:tr>
            </a:tbl>
          </a:graphicData>
        </a:graphic>
      </p:graphicFrame>
      <p:pic>
        <p:nvPicPr>
          <p:cNvPr id="5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450" y="6432808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51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35423"/>
            <a:ext cx="8596668" cy="673100"/>
          </a:xfrm>
        </p:spPr>
        <p:txBody>
          <a:bodyPr/>
          <a:lstStyle/>
          <a:p>
            <a:r>
              <a:rPr lang="es-CO" dirty="0" smtClean="0"/>
              <a:t>Actores y Roles</a:t>
            </a:r>
            <a:endParaRPr lang="es-C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128904"/>
              </p:ext>
            </p:extLst>
          </p:nvPr>
        </p:nvGraphicFramePr>
        <p:xfrm>
          <a:off x="677334" y="1008523"/>
          <a:ext cx="9355666" cy="26660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0332">
                  <a:extLst>
                    <a:ext uri="{9D8B030D-6E8A-4147-A177-3AD203B41FA5}">
                      <a16:colId xmlns:a16="http://schemas.microsoft.com/office/drawing/2014/main" val="3862464198"/>
                    </a:ext>
                  </a:extLst>
                </a:gridCol>
                <a:gridCol w="7845334">
                  <a:extLst>
                    <a:ext uri="{9D8B030D-6E8A-4147-A177-3AD203B41FA5}">
                      <a16:colId xmlns:a16="http://schemas.microsoft.com/office/drawing/2014/main" val="1316464992"/>
                    </a:ext>
                  </a:extLst>
                </a:gridCol>
              </a:tblGrid>
              <a:tr h="133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Actor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ACT. 003 Estudiante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300356755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Descripción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Corresponde a los residentes de la CRU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043942967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Responsabilidades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400">
                          <a:effectLst/>
                        </a:rPr>
                        <a:t>Ingreso seguro al sistema</a:t>
                      </a:r>
                      <a:endParaRPr lang="es-CO" sz="12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400">
                          <a:effectLst/>
                        </a:rPr>
                        <a:t>Registro y consulta de información de admisión</a:t>
                      </a:r>
                      <a:endParaRPr lang="es-CO" sz="12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400">
                          <a:effectLst/>
                        </a:rPr>
                        <a:t>Consulta y actualización de información de expediente propio</a:t>
                      </a:r>
                      <a:endParaRPr lang="es-CO" sz="12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400">
                          <a:effectLst/>
                        </a:rPr>
                        <a:t>Registra y Consulta de información de solicitudes administrativas, reparaciones y citas psicológicas.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803856114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Fuentes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José Primo, Director Ejecutivo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710359519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086266"/>
              </p:ext>
            </p:extLst>
          </p:nvPr>
        </p:nvGraphicFramePr>
        <p:xfrm>
          <a:off x="677334" y="3716263"/>
          <a:ext cx="9355666" cy="27676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0332">
                  <a:extLst>
                    <a:ext uri="{9D8B030D-6E8A-4147-A177-3AD203B41FA5}">
                      <a16:colId xmlns:a16="http://schemas.microsoft.com/office/drawing/2014/main" val="142215336"/>
                    </a:ext>
                  </a:extLst>
                </a:gridCol>
                <a:gridCol w="7845334">
                  <a:extLst>
                    <a:ext uri="{9D8B030D-6E8A-4147-A177-3AD203B41FA5}">
                      <a16:colId xmlns:a16="http://schemas.microsoft.com/office/drawing/2014/main" val="3111469723"/>
                    </a:ext>
                  </a:extLst>
                </a:gridCol>
              </a:tblGrid>
              <a:tr h="133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Actor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ACT. 004 Mantenimiento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655010551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Descripción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Corresponde a empleado que realiza las reparaciones en la CRU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344049167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Responsabilidades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400" dirty="0">
                          <a:effectLst/>
                        </a:rPr>
                        <a:t>Ingreso seguro al sistema</a:t>
                      </a:r>
                      <a:endParaRPr lang="es-CO" sz="12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400" dirty="0">
                          <a:effectLst/>
                        </a:rPr>
                        <a:t>Consulta de espacios</a:t>
                      </a:r>
                      <a:endParaRPr lang="es-CO" sz="12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400" dirty="0">
                          <a:effectLst/>
                        </a:rPr>
                        <a:t>Consulta de información de contacto del estudiante</a:t>
                      </a:r>
                      <a:endParaRPr lang="es-CO" sz="12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400" dirty="0">
                          <a:effectLst/>
                        </a:rPr>
                        <a:t>Consulta y modificaciones reparaciones de espacios.</a:t>
                      </a:r>
                      <a:endParaRPr lang="es-CO" sz="12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400" dirty="0">
                          <a:effectLst/>
                        </a:rPr>
                        <a:t>Consulta de inventarios de Espacios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664388756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Fuentes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José Primo, Director Ejecutivo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874941402"/>
                  </a:ext>
                </a:extLst>
              </a:tr>
            </a:tbl>
          </a:graphicData>
        </a:graphic>
      </p:graphicFrame>
      <p:pic>
        <p:nvPicPr>
          <p:cNvPr id="6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10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Diagrama de Casos de Uso</a:t>
            </a:r>
            <a:endParaRPr lang="es-CO" dirty="0"/>
          </a:p>
        </p:txBody>
      </p:sp>
      <p:pic>
        <p:nvPicPr>
          <p:cNvPr id="5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44"/>
          <a:stretch/>
        </p:blipFill>
        <p:spPr>
          <a:xfrm>
            <a:off x="1067914" y="1235755"/>
            <a:ext cx="5050940" cy="505754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063" y="1235755"/>
            <a:ext cx="4632148" cy="505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9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Diagrama de Casos de Uso</a:t>
            </a:r>
            <a:endParaRPr lang="es-CO" dirty="0"/>
          </a:p>
        </p:txBody>
      </p:sp>
      <p:pic>
        <p:nvPicPr>
          <p:cNvPr id="5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450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82"/>
          <a:stretch/>
        </p:blipFill>
        <p:spPr>
          <a:xfrm>
            <a:off x="867064" y="1270000"/>
            <a:ext cx="4214388" cy="4987109"/>
          </a:xfrm>
          <a:prstGeom prst="rect">
            <a:avLst/>
          </a:prstGeom>
        </p:spPr>
      </p:pic>
      <p:pic>
        <p:nvPicPr>
          <p:cNvPr id="7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52"/>
          <a:stretch/>
        </p:blipFill>
        <p:spPr>
          <a:xfrm>
            <a:off x="6650596" y="1270000"/>
            <a:ext cx="3812754" cy="5000603"/>
          </a:xfrm>
        </p:spPr>
      </p:pic>
    </p:spTree>
    <p:extLst>
      <p:ext uri="{BB962C8B-B14F-4D97-AF65-F5344CB8AC3E}">
        <p14:creationId xmlns:p14="http://schemas.microsoft.com/office/powerpoint/2010/main" val="290147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 de caso de Uso extendido</a:t>
            </a:r>
          </a:p>
        </p:txBody>
      </p:sp>
      <p:pic>
        <p:nvPicPr>
          <p:cNvPr id="4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48" y="1270000"/>
            <a:ext cx="5656217" cy="5104752"/>
          </a:xfrm>
        </p:spPr>
      </p:pic>
    </p:spTree>
    <p:extLst>
      <p:ext uri="{BB962C8B-B14F-4D97-AF65-F5344CB8AC3E}">
        <p14:creationId xmlns:p14="http://schemas.microsoft.com/office/powerpoint/2010/main" val="11259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 de caso de Uso extendido</a:t>
            </a:r>
          </a:p>
        </p:txBody>
      </p:sp>
      <p:pic>
        <p:nvPicPr>
          <p:cNvPr id="4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234" y="1369132"/>
            <a:ext cx="7182092" cy="500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Diagrama de Clases</a:t>
            </a:r>
            <a:endParaRPr lang="es-CO" dirty="0"/>
          </a:p>
        </p:txBody>
      </p:sp>
      <p:pic>
        <p:nvPicPr>
          <p:cNvPr id="4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784" y="1270000"/>
            <a:ext cx="3889480" cy="5512674"/>
          </a:xfrm>
        </p:spPr>
      </p:pic>
    </p:spTree>
    <p:extLst>
      <p:ext uri="{BB962C8B-B14F-4D97-AF65-F5344CB8AC3E}">
        <p14:creationId xmlns:p14="http://schemas.microsoft.com/office/powerpoint/2010/main" val="195923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Planteamiento del </a:t>
            </a:r>
            <a:r>
              <a:rPr lang="es-CO" b="1" dirty="0" smtClean="0"/>
              <a:t>problema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34887"/>
            <a:ext cx="10034210" cy="4996542"/>
          </a:xfrm>
        </p:spPr>
        <p:txBody>
          <a:bodyPr>
            <a:normAutofit/>
          </a:bodyPr>
          <a:lstStyle/>
          <a:p>
            <a:r>
              <a:rPr lang="es-CO" sz="2000" dirty="0"/>
              <a:t>José Primo, director de la CRU, como eje administrativo de la corporación, tiene a cargo cuatro </a:t>
            </a:r>
            <a:r>
              <a:rPr lang="es-CO" sz="2000" dirty="0" smtClean="0"/>
              <a:t>(3) </a:t>
            </a:r>
            <a:r>
              <a:rPr lang="es-CO" sz="2000" dirty="0"/>
              <a:t>áreas que tienen como </a:t>
            </a:r>
            <a:r>
              <a:rPr lang="es-CO" sz="2000" dirty="0" smtClean="0"/>
              <a:t>función, </a:t>
            </a:r>
            <a:r>
              <a:rPr lang="es-CO" sz="2000" dirty="0"/>
              <a:t>atención psicológica, mantenimiento  y tesorería, esta última es la única que tiene un software contable.</a:t>
            </a:r>
          </a:p>
          <a:p>
            <a:r>
              <a:rPr lang="es-CO" sz="2000" dirty="0"/>
              <a:t>Debido a la falta de control y seguridad de la información que se evidencia en los procesos que desarrollan en cada una de las áreas, se ven afectados los estudiantes, en las solicitudes que se generen y por consiguiente la calidad del tiempo de hospedaje en la CRU.</a:t>
            </a:r>
          </a:p>
          <a:p>
            <a:r>
              <a:rPr lang="es-CO" sz="2000" dirty="0"/>
              <a:t>¿Se puede dar el desarrollo de un </a:t>
            </a:r>
            <a:r>
              <a:rPr lang="es-CO" sz="2000" dirty="0">
                <a:solidFill>
                  <a:srgbClr val="92D050"/>
                </a:solidFill>
              </a:rPr>
              <a:t>sistema de información </a:t>
            </a:r>
            <a:r>
              <a:rPr lang="es-CO" sz="2000" dirty="0"/>
              <a:t>que permita apoyar al proceso de </a:t>
            </a:r>
            <a:r>
              <a:rPr lang="es-CO" sz="2000" dirty="0">
                <a:solidFill>
                  <a:srgbClr val="92D050"/>
                </a:solidFill>
              </a:rPr>
              <a:t>gestión de admisiones</a:t>
            </a:r>
            <a:r>
              <a:rPr lang="es-CO" sz="2000" dirty="0"/>
              <a:t>, </a:t>
            </a:r>
            <a:r>
              <a:rPr lang="es-CO" sz="2000" dirty="0">
                <a:solidFill>
                  <a:srgbClr val="92D050"/>
                </a:solidFill>
              </a:rPr>
              <a:t>expedientes, solicitudes administrativas, citas psicológicas, reparaciones, inventario y espacios, </a:t>
            </a:r>
            <a:r>
              <a:rPr lang="es-CO" sz="2000" dirty="0"/>
              <a:t>para los administrativos y  los estudiantes, así lograr una mejor visualización y manipulación de los datos, en tiempo real desde cualquier dispositivo con acceso a </a:t>
            </a:r>
            <a:r>
              <a:rPr lang="es-CO" sz="2000" dirty="0">
                <a:solidFill>
                  <a:schemeClr val="tx1"/>
                </a:solidFill>
              </a:rPr>
              <a:t>internet</a:t>
            </a:r>
            <a:r>
              <a:rPr lang="es-CO" sz="2000" dirty="0">
                <a:solidFill>
                  <a:srgbClr val="92D050"/>
                </a:solidFill>
              </a:rPr>
              <a:t> para </a:t>
            </a:r>
            <a:r>
              <a:rPr lang="es-CO" sz="2000" dirty="0"/>
              <a:t>disminuir los tiempos de atención y respuesta y </a:t>
            </a:r>
            <a:r>
              <a:rPr lang="es-CO" sz="2000" dirty="0">
                <a:solidFill>
                  <a:srgbClr val="92D050"/>
                </a:solidFill>
              </a:rPr>
              <a:t>mejorar el calidad de la estadía en la Corporación de Residencias Universitarias CRU</a:t>
            </a:r>
            <a:r>
              <a:rPr lang="es-CO" sz="2000" dirty="0"/>
              <a:t>?</a:t>
            </a:r>
          </a:p>
          <a:p>
            <a:endParaRPr lang="es-CO" sz="2000" dirty="0"/>
          </a:p>
        </p:txBody>
      </p:sp>
      <p:pic>
        <p:nvPicPr>
          <p:cNvPr id="4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9805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71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Diagrama de Paquetes </a:t>
            </a:r>
            <a:endParaRPr lang="es-CO" dirty="0"/>
          </a:p>
        </p:txBody>
      </p:sp>
      <p:pic>
        <p:nvPicPr>
          <p:cNvPr id="4" name="Marcador de contenido 3" descr="C:\Users\Jarvis\Documents\GitHub\Cru_Portal\Fase de Elaboracion\Diagramas\jpg\Paquetes__Diagrama de Paquetes_20.jp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92" y="1549400"/>
            <a:ext cx="5569751" cy="4287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05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Diagrama de Componentes</a:t>
            </a:r>
            <a:endParaRPr lang="es-CO" dirty="0"/>
          </a:p>
        </p:txBody>
      </p:sp>
      <p:pic>
        <p:nvPicPr>
          <p:cNvPr id="4" name="Imagen 3" descr="C:\Users\Jarvis\Desktop\Diagrama de Componentes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75" y="1270000"/>
            <a:ext cx="5759450" cy="5388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90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095500"/>
            <a:ext cx="8596668" cy="1320800"/>
          </a:xfrm>
        </p:spPr>
        <p:txBody>
          <a:bodyPr>
            <a:noAutofit/>
          </a:bodyPr>
          <a:lstStyle/>
          <a:p>
            <a:r>
              <a:rPr lang="es-CO" sz="13800" dirty="0" smtClean="0"/>
              <a:t>Prototipo</a:t>
            </a:r>
            <a:endParaRPr lang="es-CO" sz="13800" dirty="0"/>
          </a:p>
        </p:txBody>
      </p:sp>
      <p:pic>
        <p:nvPicPr>
          <p:cNvPr id="3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27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Objetivos General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3984" y="1930400"/>
            <a:ext cx="8596668" cy="3135310"/>
          </a:xfrm>
        </p:spPr>
        <p:txBody>
          <a:bodyPr>
            <a:normAutofit/>
          </a:bodyPr>
          <a:lstStyle/>
          <a:p>
            <a:r>
              <a:rPr lang="es-MX" sz="2800" dirty="0"/>
              <a:t>Desarrollar un sistema de información para la gestión de admisiones, expedientes, solicitudes administrativas, citas, reparaciones, espacios, inventarios y empleados de la corporación de residencias universitarias por medio de un entorno </a:t>
            </a:r>
            <a:r>
              <a:rPr lang="es-MX" sz="2800" dirty="0" smtClean="0"/>
              <a:t>web y app.</a:t>
            </a:r>
            <a:endParaRPr lang="es-CO" dirty="0"/>
          </a:p>
        </p:txBody>
      </p:sp>
      <p:pic>
        <p:nvPicPr>
          <p:cNvPr id="4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6510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94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Objetivos Específicos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9209" y="1270000"/>
            <a:ext cx="8596668" cy="4997450"/>
          </a:xfrm>
        </p:spPr>
        <p:txBody>
          <a:bodyPr>
            <a:noAutofit/>
          </a:bodyPr>
          <a:lstStyle/>
          <a:p>
            <a:pPr lvl="0"/>
            <a:r>
              <a:rPr lang="es-ES" sz="2000" dirty="0"/>
              <a:t>Realizar el levantamiento de la información de los procesos de la CRU, mediante encuestas.</a:t>
            </a:r>
            <a:r>
              <a:rPr lang="es-CO" sz="2000" dirty="0"/>
              <a:t> </a:t>
            </a:r>
          </a:p>
          <a:p>
            <a:pPr lvl="0"/>
            <a:r>
              <a:rPr lang="es-ES" sz="2000" dirty="0"/>
              <a:t>Realizar un estudio económico que defina la viabilidad del desarrollo y de la infraestructura para la CRU</a:t>
            </a:r>
            <a:r>
              <a:rPr lang="es-CO" sz="2000" dirty="0"/>
              <a:t> </a:t>
            </a:r>
          </a:p>
          <a:p>
            <a:pPr lvl="0"/>
            <a:r>
              <a:rPr lang="es-ES" sz="2000" dirty="0"/>
              <a:t>Diseñar la interfaz y la base de datos del sistema de información con los datos y las especificaciones dadas por los requerimientos funcionales y diagramas de proceso.</a:t>
            </a:r>
            <a:r>
              <a:rPr lang="es-CO" sz="2000" dirty="0"/>
              <a:t> </a:t>
            </a:r>
          </a:p>
          <a:p>
            <a:pPr lvl="0"/>
            <a:r>
              <a:rPr lang="es-ES" sz="2000" dirty="0"/>
              <a:t>Desarrollar un módulo de citas psicológicas, que permita registrar las intervenciones realizadas en cada sesión.</a:t>
            </a:r>
            <a:endParaRPr lang="es-CO" sz="2000" dirty="0"/>
          </a:p>
          <a:p>
            <a:pPr lvl="0"/>
            <a:r>
              <a:rPr lang="es-ES" sz="2000" dirty="0"/>
              <a:t>Desarrollar un módulo de reparaciones  de espacios, que ayude a llevar el control de los costos utilizados.</a:t>
            </a:r>
            <a:r>
              <a:rPr lang="es-CO" sz="2000" dirty="0"/>
              <a:t> </a:t>
            </a:r>
          </a:p>
          <a:p>
            <a:pPr lvl="0"/>
            <a:r>
              <a:rPr lang="es-CO" sz="2000" dirty="0"/>
              <a:t> </a:t>
            </a:r>
            <a:r>
              <a:rPr lang="es-ES" sz="2000" dirty="0"/>
              <a:t>Desarrollar app que permita consultar el estado de las solicitudes, reparaciones y citas por los estudiantes.</a:t>
            </a:r>
            <a:r>
              <a:rPr lang="es-CO" sz="2000" dirty="0"/>
              <a:t> </a:t>
            </a:r>
            <a:endParaRPr lang="es-CO" sz="2000" dirty="0" smtClean="0"/>
          </a:p>
          <a:p>
            <a:pPr lvl="0"/>
            <a:endParaRPr lang="es-CO" sz="2000" dirty="0"/>
          </a:p>
        </p:txBody>
      </p:sp>
      <p:pic>
        <p:nvPicPr>
          <p:cNvPr id="4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91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904875"/>
            <a:ext cx="8219016" cy="5229450"/>
          </a:xfrm>
          <a:prstGeom prst="rect">
            <a:avLst/>
          </a:prstGeom>
        </p:spPr>
      </p:pic>
      <p:pic>
        <p:nvPicPr>
          <p:cNvPr id="3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42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Metodología  Cuantitativa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7034" y="1551941"/>
            <a:ext cx="8596668" cy="1752600"/>
          </a:xfrm>
        </p:spPr>
        <p:txBody>
          <a:bodyPr>
            <a:normAutofit/>
          </a:bodyPr>
          <a:lstStyle/>
          <a:p>
            <a:r>
              <a:rPr lang="es-CO" sz="2400" dirty="0" smtClean="0">
                <a:solidFill>
                  <a:schemeClr val="accent1"/>
                </a:solidFill>
              </a:rPr>
              <a:t>¿Porque? 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accent1"/>
                </a:solidFill>
              </a:rPr>
              <a:t>	</a:t>
            </a:r>
            <a:r>
              <a:rPr lang="es-CO" sz="2400" dirty="0" smtClean="0"/>
              <a:t>Su </a:t>
            </a:r>
            <a:r>
              <a:rPr lang="es-CO" sz="2400" dirty="0"/>
              <a:t>principal objetivo se basa en resolver problemas </a:t>
            </a:r>
            <a:r>
              <a:rPr lang="es-CO" sz="2400" dirty="0" smtClean="0"/>
              <a:t>prácticos,  en este caso la CRU cuenta estos procesos, </a:t>
            </a:r>
            <a:r>
              <a:rPr lang="es-CO" sz="2400" dirty="0"/>
              <a:t>con un margen de generalización limitado. 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740714" y="3304541"/>
            <a:ext cx="8596668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CO" sz="2400" dirty="0" smtClean="0">
                <a:solidFill>
                  <a:schemeClr val="accent1"/>
                </a:solidFill>
              </a:rPr>
              <a:t>¿Paraqué? </a:t>
            </a:r>
          </a:p>
          <a:p>
            <a:pPr marL="0" indent="0" algn="r">
              <a:buFont typeface="Wingdings 3" charset="2"/>
              <a:buNone/>
            </a:pPr>
            <a:r>
              <a:rPr lang="es-CO" sz="2400" dirty="0" smtClean="0">
                <a:solidFill>
                  <a:schemeClr val="accent1"/>
                </a:solidFill>
              </a:rPr>
              <a:t>	</a:t>
            </a:r>
            <a:r>
              <a:rPr lang="es-CO" sz="2400" dirty="0" smtClean="0"/>
              <a:t>Caracterizar la población objeto de la problemática, y así determinar el numero de repeticiones de los procesos</a:t>
            </a:r>
            <a:endParaRPr lang="es-CO" sz="2400" dirty="0"/>
          </a:p>
        </p:txBody>
      </p:sp>
      <p:pic>
        <p:nvPicPr>
          <p:cNvPr id="6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6493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2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9936" y="429346"/>
            <a:ext cx="8596668" cy="853440"/>
          </a:xfrm>
        </p:spPr>
        <p:txBody>
          <a:bodyPr/>
          <a:lstStyle/>
          <a:p>
            <a:r>
              <a:rPr lang="es-CO" dirty="0" smtClean="0"/>
              <a:t>Justificación de Metodología</a:t>
            </a:r>
            <a:endParaRPr lang="es-CO" dirty="0"/>
          </a:p>
        </p:txBody>
      </p:sp>
      <p:pic>
        <p:nvPicPr>
          <p:cNvPr id="2050" name="Picture 2" descr="Resultado de imagen para cifr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41" y="1528352"/>
            <a:ext cx="3455722" cy="253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1459936" y="4509205"/>
            <a:ext cx="2207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 smtClean="0"/>
              <a:t>Cifras</a:t>
            </a:r>
            <a:endParaRPr lang="es-CO" sz="4000" dirty="0"/>
          </a:p>
        </p:txBody>
      </p:sp>
      <p:pic>
        <p:nvPicPr>
          <p:cNvPr id="2052" name="Picture 4" descr="Resultado de imagen para decision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07" y="1671774"/>
            <a:ext cx="36957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echa derecha 6"/>
          <p:cNvSpPr/>
          <p:nvPr/>
        </p:nvSpPr>
        <p:spPr>
          <a:xfrm>
            <a:off x="4402183" y="2050869"/>
            <a:ext cx="1881051" cy="1345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7281616" y="4451537"/>
            <a:ext cx="2972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 smtClean="0"/>
              <a:t>Decisiones</a:t>
            </a:r>
            <a:endParaRPr lang="es-CO" sz="4000" dirty="0"/>
          </a:p>
        </p:txBody>
      </p:sp>
      <p:pic>
        <p:nvPicPr>
          <p:cNvPr id="11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1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23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Alcance</a:t>
            </a:r>
            <a:endParaRPr lang="es-C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492773"/>
              </p:ext>
            </p:extLst>
          </p:nvPr>
        </p:nvGraphicFramePr>
        <p:xfrm>
          <a:off x="374638" y="1167598"/>
          <a:ext cx="4601030" cy="48202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8841">
                  <a:extLst>
                    <a:ext uri="{9D8B030D-6E8A-4147-A177-3AD203B41FA5}">
                      <a16:colId xmlns:a16="http://schemas.microsoft.com/office/drawing/2014/main" val="181795604"/>
                    </a:ext>
                  </a:extLst>
                </a:gridCol>
                <a:gridCol w="1493835">
                  <a:extLst>
                    <a:ext uri="{9D8B030D-6E8A-4147-A177-3AD203B41FA5}">
                      <a16:colId xmlns:a16="http://schemas.microsoft.com/office/drawing/2014/main" val="481821667"/>
                    </a:ext>
                  </a:extLst>
                </a:gridCol>
                <a:gridCol w="566611">
                  <a:extLst>
                    <a:ext uri="{9D8B030D-6E8A-4147-A177-3AD203B41FA5}">
                      <a16:colId xmlns:a16="http://schemas.microsoft.com/office/drawing/2014/main" val="4254087848"/>
                    </a:ext>
                  </a:extLst>
                </a:gridCol>
                <a:gridCol w="1041743">
                  <a:extLst>
                    <a:ext uri="{9D8B030D-6E8A-4147-A177-3AD203B41FA5}">
                      <a16:colId xmlns:a16="http://schemas.microsoft.com/office/drawing/2014/main" val="2713411152"/>
                    </a:ext>
                  </a:extLst>
                </a:gridCol>
              </a:tblGrid>
              <a:tr h="31042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cap="all" dirty="0">
                          <a:effectLst/>
                        </a:rPr>
                        <a:t>Modulo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cap="all">
                          <a:effectLst/>
                        </a:rPr>
                        <a:t>Web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cap="all">
                          <a:effectLst/>
                        </a:rPr>
                        <a:t>App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1440266"/>
                  </a:ext>
                </a:extLst>
              </a:tr>
              <a:tr h="310429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cap="all" dirty="0">
                          <a:effectLst/>
                        </a:rPr>
                        <a:t>Empleados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Registro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309922"/>
                  </a:ext>
                </a:extLst>
              </a:tr>
              <a:tr h="31042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Consulta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3561292"/>
                  </a:ext>
                </a:extLst>
              </a:tr>
              <a:tr h="506593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Actualización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2984576"/>
                  </a:ext>
                </a:extLst>
              </a:tr>
              <a:tr h="310429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cap="all" dirty="0">
                          <a:effectLst/>
                        </a:rPr>
                        <a:t>Solicitudes </a:t>
                      </a:r>
                      <a:br>
                        <a:rPr lang="es-CO" sz="1600" cap="all" dirty="0">
                          <a:effectLst/>
                        </a:rPr>
                      </a:br>
                      <a:r>
                        <a:rPr lang="es-CO" sz="1600" cap="all" dirty="0">
                          <a:effectLst/>
                        </a:rPr>
                        <a:t>Administrativas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Registro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3044974"/>
                  </a:ext>
                </a:extLst>
              </a:tr>
              <a:tr h="31042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Consulta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886077"/>
                  </a:ext>
                </a:extLst>
              </a:tr>
              <a:tr h="506593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Actualización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6894437"/>
                  </a:ext>
                </a:extLst>
              </a:tr>
              <a:tr h="310429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cap="all">
                          <a:effectLst/>
                        </a:rPr>
                        <a:t>Reparaciones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Registro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7139105"/>
                  </a:ext>
                </a:extLst>
              </a:tr>
              <a:tr h="31042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Consulta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SI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6626031"/>
                  </a:ext>
                </a:extLst>
              </a:tr>
              <a:tr h="506593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Actualización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SI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9320758"/>
                  </a:ext>
                </a:extLst>
              </a:tr>
              <a:tr h="310429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cap="all">
                          <a:effectLst/>
                        </a:rPr>
                        <a:t>Citas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Registro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SI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 NO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351539"/>
                  </a:ext>
                </a:extLst>
              </a:tr>
              <a:tr h="31042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Consulta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SI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804011"/>
                  </a:ext>
                </a:extLst>
              </a:tr>
              <a:tr h="506593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Actualización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 </a:t>
                      </a:r>
                      <a:r>
                        <a:rPr lang="es-CO" sz="1600" dirty="0" smtClean="0">
                          <a:effectLst/>
                        </a:rPr>
                        <a:t>NO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796524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769108"/>
              </p:ext>
            </p:extLst>
          </p:nvPr>
        </p:nvGraphicFramePr>
        <p:xfrm>
          <a:off x="5399791" y="1167598"/>
          <a:ext cx="5703638" cy="48202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8576">
                  <a:extLst>
                    <a:ext uri="{9D8B030D-6E8A-4147-A177-3AD203B41FA5}">
                      <a16:colId xmlns:a16="http://schemas.microsoft.com/office/drawing/2014/main" val="2617267363"/>
                    </a:ext>
                  </a:extLst>
                </a:gridCol>
                <a:gridCol w="1590147">
                  <a:extLst>
                    <a:ext uri="{9D8B030D-6E8A-4147-A177-3AD203B41FA5}">
                      <a16:colId xmlns:a16="http://schemas.microsoft.com/office/drawing/2014/main" val="791753831"/>
                    </a:ext>
                  </a:extLst>
                </a:gridCol>
                <a:gridCol w="771126">
                  <a:extLst>
                    <a:ext uri="{9D8B030D-6E8A-4147-A177-3AD203B41FA5}">
                      <a16:colId xmlns:a16="http://schemas.microsoft.com/office/drawing/2014/main" val="4146642326"/>
                    </a:ext>
                  </a:extLst>
                </a:gridCol>
                <a:gridCol w="1173789">
                  <a:extLst>
                    <a:ext uri="{9D8B030D-6E8A-4147-A177-3AD203B41FA5}">
                      <a16:colId xmlns:a16="http://schemas.microsoft.com/office/drawing/2014/main" val="1030462360"/>
                    </a:ext>
                  </a:extLst>
                </a:gridCol>
              </a:tblGrid>
              <a:tr h="27450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cap="all">
                          <a:effectLst/>
                        </a:rPr>
                        <a:t>Modulo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cap="all">
                          <a:effectLst/>
                        </a:rPr>
                        <a:t>Web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cap="all">
                          <a:effectLst/>
                        </a:rPr>
                        <a:t>App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8722579"/>
                  </a:ext>
                </a:extLst>
              </a:tr>
              <a:tr h="274509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cap="all" dirty="0">
                          <a:effectLst/>
                        </a:rPr>
                        <a:t>Expedientes </a:t>
                      </a:r>
                      <a:br>
                        <a:rPr lang="es-CO" sz="1600" cap="all" dirty="0">
                          <a:effectLst/>
                        </a:rPr>
                      </a:br>
                      <a:r>
                        <a:rPr lang="es-CO" sz="1600" cap="all" dirty="0">
                          <a:effectLst/>
                        </a:rPr>
                        <a:t>de Estudiantes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Registro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9225198"/>
                  </a:ext>
                </a:extLst>
              </a:tr>
              <a:tr h="27450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Consulta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3883005"/>
                  </a:ext>
                </a:extLst>
              </a:tr>
              <a:tr h="57412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Actualización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9212026"/>
                  </a:ext>
                </a:extLst>
              </a:tr>
              <a:tr h="274509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cap="all">
                          <a:effectLst/>
                        </a:rPr>
                        <a:t>Admisiones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Registro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058688"/>
                  </a:ext>
                </a:extLst>
              </a:tr>
              <a:tr h="27450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Consulta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9404095"/>
                  </a:ext>
                </a:extLst>
              </a:tr>
              <a:tr h="57412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Actualización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1606084"/>
                  </a:ext>
                </a:extLst>
              </a:tr>
              <a:tr h="274509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cap="all" dirty="0">
                          <a:effectLst/>
                        </a:rPr>
                        <a:t>Espacios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Registro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2020068"/>
                  </a:ext>
                </a:extLst>
              </a:tr>
              <a:tr h="27450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Consulta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2096750"/>
                  </a:ext>
                </a:extLst>
              </a:tr>
              <a:tr h="57412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Actualización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0944008"/>
                  </a:ext>
                </a:extLst>
              </a:tr>
              <a:tr h="274509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cap="all">
                          <a:effectLst/>
                        </a:rPr>
                        <a:t>Inventario de Elementos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Registro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1086238"/>
                  </a:ext>
                </a:extLst>
              </a:tr>
              <a:tr h="27450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Consulta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4988587"/>
                  </a:ext>
                </a:extLst>
              </a:tr>
              <a:tr h="57412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Actualización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 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93416"/>
                  </a:ext>
                </a:extLst>
              </a:tr>
            </a:tbl>
          </a:graphicData>
        </a:graphic>
      </p:graphicFrame>
      <p:pic>
        <p:nvPicPr>
          <p:cNvPr id="7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4205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68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es-CO" dirty="0" smtClean="0"/>
              <a:t>Requerimientos funcionales</a:t>
            </a:r>
            <a:endParaRPr lang="es-CO" dirty="0"/>
          </a:p>
        </p:txBody>
      </p:sp>
      <p:graphicFrame>
        <p:nvGraphicFramePr>
          <p:cNvPr id="3" name="Marcador de conteni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592604"/>
              </p:ext>
            </p:extLst>
          </p:nvPr>
        </p:nvGraphicFramePr>
        <p:xfrm>
          <a:off x="696685" y="1257300"/>
          <a:ext cx="8577316" cy="23540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79718">
                  <a:extLst>
                    <a:ext uri="{9D8B030D-6E8A-4147-A177-3AD203B41FA5}">
                      <a16:colId xmlns:a16="http://schemas.microsoft.com/office/drawing/2014/main" val="601608831"/>
                    </a:ext>
                  </a:extLst>
                </a:gridCol>
                <a:gridCol w="4297598">
                  <a:extLst>
                    <a:ext uri="{9D8B030D-6E8A-4147-A177-3AD203B41FA5}">
                      <a16:colId xmlns:a16="http://schemas.microsoft.com/office/drawing/2014/main" val="1272239435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Nombre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864" marR="2386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RF01-Gestion de los elementos 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864" marR="23864" marT="0" marB="0" anchor="ctr"/>
                </a:tc>
                <a:extLst>
                  <a:ext uri="{0D108BD9-81ED-4DB2-BD59-A6C34878D82A}">
                    <a16:rowId xmlns:a16="http://schemas.microsoft.com/office/drawing/2014/main" val="25823269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Resumen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864" marR="2386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Se debe permitir agregar, consultar y actualizar elementos por espacio, donde se mencione la descripción y cantidad y la fecha en que se le asigno.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864" marR="23864" marT="0" marB="0" anchor="ctr"/>
                </a:tc>
                <a:extLst>
                  <a:ext uri="{0D108BD9-81ED-4DB2-BD59-A6C34878D82A}">
                    <a16:rowId xmlns:a16="http://schemas.microsoft.com/office/drawing/2014/main" val="440730464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Entradas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864" marR="23864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212962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Descripción, Cantidad, Nombre de Espacio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864" marR="23864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812000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Resultados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864" marR="23864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505668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Reportes Elementos por espacio y por elemento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864" marR="23864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433568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453916"/>
              </p:ext>
            </p:extLst>
          </p:nvPr>
        </p:nvGraphicFramePr>
        <p:xfrm>
          <a:off x="696685" y="3946489"/>
          <a:ext cx="8596668" cy="26092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98334">
                  <a:extLst>
                    <a:ext uri="{9D8B030D-6E8A-4147-A177-3AD203B41FA5}">
                      <a16:colId xmlns:a16="http://schemas.microsoft.com/office/drawing/2014/main" val="1361988774"/>
                    </a:ext>
                  </a:extLst>
                </a:gridCol>
                <a:gridCol w="4298334">
                  <a:extLst>
                    <a:ext uri="{9D8B030D-6E8A-4147-A177-3AD203B41FA5}">
                      <a16:colId xmlns:a16="http://schemas.microsoft.com/office/drawing/2014/main" val="308483252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Nombre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RF02-Gestion de Expedientes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31125933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Resumen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Se debe realizar la actualización y  consulta  de la información personal, acudientes, universidad y solicitudes o citas asociadas durante el proceso de estancia en la residencia.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346919577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Entradas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181346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Número de identificación del estudiante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972519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Resultados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372480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Reporte del expediente para consulta 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064398"/>
                  </a:ext>
                </a:extLst>
              </a:tr>
            </a:tbl>
          </a:graphicData>
        </a:graphic>
      </p:graphicFrame>
      <p:pic>
        <p:nvPicPr>
          <p:cNvPr id="5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099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47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749</TotalTime>
  <Words>1321</Words>
  <Application>Microsoft Office PowerPoint</Application>
  <PresentationFormat>Panorámica</PresentationFormat>
  <Paragraphs>259</Paragraphs>
  <Slides>22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Calibri</vt:lpstr>
      <vt:lpstr>Symbol</vt:lpstr>
      <vt:lpstr>Times New Roman</vt:lpstr>
      <vt:lpstr>Trebuchet MS</vt:lpstr>
      <vt:lpstr>Wingdings 3</vt:lpstr>
      <vt:lpstr>Faceta</vt:lpstr>
      <vt:lpstr>SISTEMA DE INFORMACIÓN PARA LA GESTIÓN DE ADMISIONES, EXPEDIENTES, SOLICITUDES ADMINISTRATIVAS, CITAS, REPARACIONES, ESPACIOS, INVENTARIOS Y EMPLEADOS DE LA CORPORACIÓN DE RESIDENCIAS UNIVERSITARIAS</vt:lpstr>
      <vt:lpstr>Planteamiento del problema</vt:lpstr>
      <vt:lpstr>Objetivos General</vt:lpstr>
      <vt:lpstr>Objetivos Específicos</vt:lpstr>
      <vt:lpstr>Presentación de PowerPoint</vt:lpstr>
      <vt:lpstr>Metodología  Cuantitativa</vt:lpstr>
      <vt:lpstr>Justificación de Metodología</vt:lpstr>
      <vt:lpstr>Alcance</vt:lpstr>
      <vt:lpstr>Requerimientos funcionales</vt:lpstr>
      <vt:lpstr>Requerimientos funcionales</vt:lpstr>
      <vt:lpstr>Requerimientos funcionales</vt:lpstr>
      <vt:lpstr>Modelo Relacional</vt:lpstr>
      <vt:lpstr>Actores y Roles</vt:lpstr>
      <vt:lpstr>Actores y Roles</vt:lpstr>
      <vt:lpstr>Diagrama de Casos de Uso</vt:lpstr>
      <vt:lpstr>Diagrama de Casos de Uso</vt:lpstr>
      <vt:lpstr>Diagrama de caso de Uso extendido</vt:lpstr>
      <vt:lpstr>Diagrama de caso de Uso extendido</vt:lpstr>
      <vt:lpstr>Diagrama de Clases</vt:lpstr>
      <vt:lpstr>Diagrama de Paquetes </vt:lpstr>
      <vt:lpstr>Diagrama de Componentes</vt:lpstr>
      <vt:lpstr>Prototipo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INFORMACIÓN PARA LA GESTIÓN DE ADMISIONES, EXPEDIENTES, SOLICITUDES ADMINISTRATIVAS, CITAS, REPARACIONES, ESPACIOS, INVENTARIOS Y EMPLEADOS DE LA CORPORACIÓN DE RESIDENCIAS UNIVERSITARIAS</dc:title>
  <dc:creator>JEFERSON</dc:creator>
  <cp:lastModifiedBy>Jarvis</cp:lastModifiedBy>
  <cp:revision>26</cp:revision>
  <dcterms:created xsi:type="dcterms:W3CDTF">2017-04-21T11:38:43Z</dcterms:created>
  <dcterms:modified xsi:type="dcterms:W3CDTF">2018-05-03T20:55:01Z</dcterms:modified>
</cp:coreProperties>
</file>