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8" r:id="rId9"/>
    <p:sldId id="289" r:id="rId10"/>
    <p:sldId id="287" r:id="rId11"/>
    <p:sldId id="290" r:id="rId12"/>
    <p:sldId id="276" r:id="rId13"/>
    <p:sldId id="272" r:id="rId14"/>
    <p:sldId id="273" r:id="rId15"/>
    <p:sldId id="274" r:id="rId16"/>
    <p:sldId id="277" r:id="rId17"/>
    <p:sldId id="262" r:id="rId18"/>
    <p:sldId id="263" r:id="rId19"/>
    <p:sldId id="278" r:id="rId20"/>
    <p:sldId id="266" r:id="rId21"/>
    <p:sldId id="280" r:id="rId22"/>
    <p:sldId id="281" r:id="rId23"/>
    <p:sldId id="267" r:id="rId24"/>
    <p:sldId id="268" r:id="rId25"/>
    <p:sldId id="270" r:id="rId26"/>
    <p:sldId id="279" r:id="rId27"/>
    <p:sldId id="271" r:id="rId28"/>
    <p:sldId id="282" r:id="rId29"/>
    <p:sldId id="283" r:id="rId30"/>
    <p:sldId id="28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vis" initials="J" lastIdx="1" clrIdx="0">
    <p:extLst>
      <p:ext uri="{19B8F6BF-5375-455C-9EA6-DF929625EA0E}">
        <p15:presenceInfo xmlns:p15="http://schemas.microsoft.com/office/powerpoint/2012/main" userId="Jarv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7786" autoAdjust="0"/>
  </p:normalViewPr>
  <p:slideViewPr>
    <p:cSldViewPr snapToGrid="0">
      <p:cViewPr varScale="1">
        <p:scale>
          <a:sx n="50" d="100"/>
          <a:sy n="50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7F99B-E123-4CCA-9945-80901561A909}" type="datetimeFigureOut">
              <a:rPr lang="es-CO" smtClean="0"/>
              <a:t>02/09/2017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5455-94B8-4934-B379-32E65E0379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49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Buenos días……….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917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7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 el fin de dar mayor modularidad</a:t>
            </a:r>
            <a:r>
              <a:rPr lang="es-CO" baseline="0" dirty="0" smtClean="0"/>
              <a:t> al proyecto, se </a:t>
            </a:r>
            <a:r>
              <a:rPr lang="es-CO" baseline="0" dirty="0" err="1" smtClean="0"/>
              <a:t>establecio</a:t>
            </a:r>
            <a:r>
              <a:rPr lang="es-CO" baseline="0" dirty="0" smtClean="0"/>
              <a:t> esta </a:t>
            </a:r>
            <a:r>
              <a:rPr lang="es-CO" baseline="0" dirty="0" err="1" smtClean="0"/>
              <a:t>estrucutra</a:t>
            </a:r>
            <a:endParaRPr lang="es-CO" baseline="0" dirty="0" smtClean="0"/>
          </a:p>
          <a:p>
            <a:r>
              <a:rPr lang="es-CO" baseline="0" dirty="0" smtClean="0"/>
              <a:t>Con el fin de que en la capa presentación se validaran resultados y se mostraran notificación,</a:t>
            </a:r>
          </a:p>
          <a:p>
            <a:r>
              <a:rPr lang="es-CO" baseline="0" dirty="0" smtClean="0"/>
              <a:t>En el controlador, la valides de estas peticiones, o de los modelos </a:t>
            </a:r>
            <a:r>
              <a:rPr lang="es-CO" baseline="0" dirty="0" err="1" smtClean="0"/>
              <a:t>tuviecen</a:t>
            </a:r>
            <a:r>
              <a:rPr lang="es-CO" baseline="0" dirty="0" smtClean="0"/>
              <a:t> la información completa</a:t>
            </a:r>
          </a:p>
          <a:p>
            <a:r>
              <a:rPr lang="es-CO" baseline="0" dirty="0" smtClean="0"/>
              <a:t>En la capa de servicio se encuentra el </a:t>
            </a:r>
            <a:r>
              <a:rPr lang="es-CO" baseline="0" dirty="0" err="1" smtClean="0"/>
              <a:t>ervicio</a:t>
            </a:r>
            <a:r>
              <a:rPr lang="es-CO" baseline="0" dirty="0" smtClean="0"/>
              <a:t> para la app, y una </a:t>
            </a:r>
            <a:r>
              <a:rPr lang="es-CO" baseline="0" dirty="0" err="1" smtClean="0"/>
              <a:t>solucion</a:t>
            </a:r>
            <a:r>
              <a:rPr lang="es-CO" baseline="0" dirty="0" smtClean="0"/>
              <a:t> que se encuentra de realizar </a:t>
            </a:r>
            <a:r>
              <a:rPr lang="es-CO" baseline="0" dirty="0" err="1" smtClean="0"/>
              <a:t>realizar</a:t>
            </a:r>
            <a:r>
              <a:rPr lang="es-CO" baseline="0" dirty="0" smtClean="0"/>
              <a:t> validaciones de objetos de consultas o enviar los atributos por separados,</a:t>
            </a:r>
          </a:p>
          <a:p>
            <a:r>
              <a:rPr lang="es-CO" baseline="0" dirty="0" smtClean="0"/>
              <a:t>Por ultimo la capa de  conexión se encarga de llamar los </a:t>
            </a:r>
            <a:r>
              <a:rPr lang="es-CO" baseline="0" dirty="0" err="1" smtClean="0"/>
              <a:t>prcedimientos</a:t>
            </a:r>
            <a:r>
              <a:rPr lang="es-CO" baseline="0" dirty="0" smtClean="0"/>
              <a:t> almacenados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2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Lastimosamente debido a revisiones</a:t>
            </a:r>
            <a:r>
              <a:rPr lang="es-CO" baseline="0" dirty="0" smtClean="0"/>
              <a:t> del manual técnico, no tengo mucho avances.</a:t>
            </a:r>
          </a:p>
          <a:p>
            <a:r>
              <a:rPr lang="es-CO" baseline="0" dirty="0" smtClean="0"/>
              <a:t>Por los cambios en la base de datos.</a:t>
            </a:r>
          </a:p>
          <a:p>
            <a:r>
              <a:rPr lang="es-CO" baseline="0" dirty="0" smtClean="0"/>
              <a:t>Como tiene el profesor Alejandro un leyenda ,,,</a:t>
            </a:r>
            <a:endParaRPr lang="es-CO" dirty="0" smtClean="0"/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 sin una arquitectura o diseño en mente es como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 una gruta sólo con una linterna: 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sabes dónde estás, dónde has estado ni hacia dónde vas"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MX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Danny </a:t>
            </a:r>
            <a:r>
              <a:rPr lang="es-MX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Thorpe</a:t>
            </a:r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dirty="0" smtClean="0"/>
              <a:t/>
            </a:r>
            <a:br>
              <a:rPr lang="es-MX" dirty="0" smtClean="0"/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4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Bueno con</a:t>
            </a:r>
            <a:r>
              <a:rPr lang="es-CO" baseline="0" dirty="0" smtClean="0"/>
              <a:t> el fin de tomar la mejor decisión respecto ala viabilidad del proyecto, por medio de la </a:t>
            </a:r>
            <a:r>
              <a:rPr lang="es-CO" baseline="0" dirty="0" err="1" smtClean="0"/>
              <a:t>metodoligia</a:t>
            </a:r>
            <a:r>
              <a:rPr lang="es-CO" baseline="0" dirty="0" smtClean="0"/>
              <a:t> </a:t>
            </a:r>
            <a:r>
              <a:rPr lang="es-CO" baseline="0" dirty="0" err="1" smtClean="0"/>
              <a:t>cuantitvativa</a:t>
            </a:r>
            <a:r>
              <a:rPr lang="es-CO" baseline="0" dirty="0" smtClean="0"/>
              <a:t> se logra</a:t>
            </a:r>
          </a:p>
          <a:p>
            <a:pPr marL="0" indent="0">
              <a:buNone/>
            </a:pPr>
            <a:r>
              <a:rPr lang="es-CO" baseline="0" dirty="0" smtClean="0"/>
              <a:t>Recoger la investigación de campo, en la </a:t>
            </a:r>
            <a:r>
              <a:rPr lang="es-CO" baseline="0" dirty="0" err="1" smtClean="0"/>
              <a:t>cru</a:t>
            </a:r>
            <a:r>
              <a:rPr lang="es-CO" baseline="0" dirty="0" smtClean="0"/>
              <a:t>, es mas claro se realizara la investigación aplicada, de nuestros </a:t>
            </a:r>
            <a:r>
              <a:rPr lang="es-CO" baseline="0" dirty="0" err="1" smtClean="0"/>
              <a:t>concimeintos</a:t>
            </a:r>
            <a:r>
              <a:rPr lang="es-CO" baseline="0" dirty="0" smtClean="0"/>
              <a:t>, </a:t>
            </a:r>
          </a:p>
          <a:p>
            <a:pPr marL="0" indent="0">
              <a:buNone/>
            </a:pPr>
            <a:r>
              <a:rPr lang="es-CO" baseline="0" dirty="0" smtClean="0"/>
              <a:t>Con un </a:t>
            </a:r>
            <a:r>
              <a:rPr lang="es-CO" baseline="0" dirty="0" err="1" smtClean="0"/>
              <a:t>uestreo</a:t>
            </a:r>
            <a:r>
              <a:rPr lang="es-CO" baseline="0" dirty="0" smtClean="0"/>
              <a:t> aleatorio de los estudiantes.</a:t>
            </a:r>
          </a:p>
          <a:p>
            <a:pPr marL="0" indent="0">
              <a:buNone/>
            </a:pPr>
            <a:r>
              <a:rPr lang="es-CO" baseline="0" dirty="0" smtClean="0"/>
              <a:t>Y total de los empleados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54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Se escogió una muestra representativa del  25%</a:t>
            </a:r>
          </a:p>
          <a:p>
            <a:r>
              <a:rPr lang="es-CO" dirty="0" smtClean="0"/>
              <a:t>El tiempo es muy valioso así que veamos cuanto</a:t>
            </a:r>
            <a:r>
              <a:rPr lang="es-CO" baseline="0" dirty="0" smtClean="0"/>
              <a:t> tardan en los procesos</a:t>
            </a:r>
          </a:p>
          <a:p>
            <a:r>
              <a:rPr lang="es-CO" baseline="0" dirty="0" smtClean="0"/>
              <a:t>Como el eje de los procesos son las solicitudes se analizo este factor.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73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Ahora por que tardan tanto los empleados, aquí la falla.</a:t>
            </a:r>
          </a:p>
          <a:p>
            <a:r>
              <a:rPr lang="es-CO" dirty="0" smtClean="0"/>
              <a:t>Si son 76 estudiantes, * 10 Nos</a:t>
            </a:r>
            <a:r>
              <a:rPr lang="es-CO" baseline="0" dirty="0" smtClean="0"/>
              <a:t> darían 7600 Minutos , 126 Horas,  5 Días</a:t>
            </a:r>
          </a:p>
          <a:p>
            <a:r>
              <a:rPr lang="es-CO" baseline="0" dirty="0" smtClean="0"/>
              <a:t>Donde obviamente se podría reducir el tiempo con una solución sistematizada.</a:t>
            </a:r>
          </a:p>
          <a:p>
            <a:r>
              <a:rPr lang="es-CO" baseline="0" dirty="0" smtClean="0"/>
              <a:t>Otro factor que también fue identificado es el registro de estas solicitudes. Que puede ser visto en  el anteproyecto con los demás resultados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79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Ahora bien,</a:t>
            </a:r>
            <a:r>
              <a:rPr lang="es-CO" baseline="0" dirty="0" smtClean="0"/>
              <a:t> con los datos recogidos que podemos llegar a determinar, la solución</a:t>
            </a:r>
          </a:p>
          <a:p>
            <a:r>
              <a:rPr lang="es-CO" baseline="0" dirty="0" smtClean="0"/>
              <a:t>Y la solución es el desarrollo este proyecto, </a:t>
            </a:r>
          </a:p>
          <a:p>
            <a:r>
              <a:rPr lang="es-CO" baseline="0" dirty="0" smtClean="0"/>
              <a:t>Pero claro esta las tres bases de todo proyecto son el alcance tiempo y costo</a:t>
            </a:r>
          </a:p>
          <a:p>
            <a:r>
              <a:rPr lang="es-CO" baseline="0" dirty="0" smtClean="0"/>
              <a:t>El costo para este el desarrollo de este proyecto es de ………</a:t>
            </a:r>
          </a:p>
          <a:p>
            <a:r>
              <a:rPr lang="es-CO" baseline="0" dirty="0" smtClean="0"/>
              <a:t>Sin embargo como se puede notar la licencia de vs y </a:t>
            </a:r>
            <a:r>
              <a:rPr lang="es-CO" baseline="0" dirty="0" err="1" smtClean="0"/>
              <a:t>sql</a:t>
            </a:r>
            <a:r>
              <a:rPr lang="es-CO" baseline="0" dirty="0" smtClean="0"/>
              <a:t> server Developer, es de 0.0, pero por que?</a:t>
            </a:r>
          </a:p>
          <a:p>
            <a:r>
              <a:rPr lang="es-CO" baseline="0" dirty="0" smtClean="0"/>
              <a:t>En consultorio con Microsoft, pregunte si podría trabajar en un proyecto y pasarlo a producción sin pagar las licencias</a:t>
            </a:r>
          </a:p>
          <a:p>
            <a:r>
              <a:rPr lang="es-CO" baseline="0" dirty="0" smtClean="0"/>
              <a:t>Su respuesta fue que si, siempre y cuando </a:t>
            </a:r>
            <a:r>
              <a:rPr lang="es-CO" baseline="0" dirty="0" err="1" smtClean="0"/>
              <a:t>lso</a:t>
            </a:r>
            <a:r>
              <a:rPr lang="es-CO" baseline="0" dirty="0" smtClean="0"/>
              <a:t> entornos donde este alojado tenga las licencias correspondientes.</a:t>
            </a:r>
          </a:p>
          <a:p>
            <a:r>
              <a:rPr lang="es-CO" baseline="0" dirty="0" smtClean="0"/>
              <a:t>Además si me permiten me remito a las licencias de estos entornos, suministradas por ellos</a:t>
            </a:r>
          </a:p>
          <a:p>
            <a:r>
              <a:rPr lang="es-CO" baseline="0" dirty="0" smtClean="0"/>
              <a:t>Sin embargo por que </a:t>
            </a:r>
            <a:r>
              <a:rPr lang="es-CO" baseline="0" dirty="0" err="1" smtClean="0"/>
              <a:t>c#</a:t>
            </a:r>
            <a:r>
              <a:rPr lang="es-CO" baseline="0" dirty="0" smtClean="0"/>
              <a:t> y no java o </a:t>
            </a:r>
            <a:r>
              <a:rPr lang="es-CO" baseline="0" dirty="0" err="1" smtClean="0"/>
              <a:t>php</a:t>
            </a:r>
            <a:endParaRPr lang="es-CO" baseline="0" dirty="0" smtClean="0"/>
          </a:p>
          <a:p>
            <a:r>
              <a:rPr lang="es-CO" baseline="0" dirty="0" smtClean="0"/>
              <a:t>El director </a:t>
            </a:r>
            <a:r>
              <a:rPr lang="es-CO" baseline="0" dirty="0" err="1" smtClean="0"/>
              <a:t>Jose</a:t>
            </a:r>
            <a:r>
              <a:rPr lang="es-CO" baseline="0" dirty="0" smtClean="0"/>
              <a:t> de la corporación lo exigió de esta manera, debido a que se asesoro con la universidad nacional ya que se están actualizando las plataformas de la universidad.</a:t>
            </a:r>
          </a:p>
          <a:p>
            <a:r>
              <a:rPr lang="es-CO" baseline="0" dirty="0" smtClean="0"/>
              <a:t>Ya solicite una carta de aprobación con estos requerimientos no funcionales,</a:t>
            </a:r>
          </a:p>
          <a:p>
            <a:r>
              <a:rPr lang="es-CO" baseline="0" dirty="0" smtClean="0"/>
              <a:t>La próxima semana la traerá para su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1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se observa, los costos de implementación en la nube en la plataforma de </a:t>
            </a:r>
            <a:r>
              <a:rPr lang="es-C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más bajos que la implementación en sitio,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puesto que la primera es un 21% del costo anual de la solución en sitio, y es más accesible económicamente.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no incluyen</a:t>
            </a:r>
            <a:r>
              <a:rPr lang="es-C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licencias ni nada de esto</a:t>
            </a:r>
            <a:endParaRPr lang="es-C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81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Para la metodología como se menciono en sustentaciones anteriores, se dará con bases de Rup,</a:t>
            </a:r>
            <a:r>
              <a:rPr lang="es-CO" baseline="0" dirty="0" smtClean="0"/>
              <a:t> pero llevaran los procesos de Scrum.</a:t>
            </a:r>
          </a:p>
          <a:p>
            <a:r>
              <a:rPr lang="es-CO" baseline="0" dirty="0" smtClean="0"/>
              <a:t>Como evidencia de esto se tiene la plataforma </a:t>
            </a:r>
            <a:r>
              <a:rPr lang="es-CO" baseline="0" dirty="0" err="1" smtClean="0"/>
              <a:t>vsts</a:t>
            </a:r>
            <a:r>
              <a:rPr lang="es-CO" baseline="0" dirty="0" smtClean="0"/>
              <a:t>, la cual nos permite interactuar con el director respecto a los avances.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78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Los módulos que tengan disponibilidad APP, serán de consulta, </a:t>
            </a:r>
          </a:p>
          <a:p>
            <a:r>
              <a:rPr lang="es-CO" dirty="0" smtClean="0"/>
              <a:t>el único requisito será el usuario y contraseña de un estudiante con esta activo.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2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55455-94B8-4934-B379-32E65E0379F5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7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48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54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3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9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O" sz="2400" dirty="0"/>
              <a:t>SISTEMA DE INFORMACIÓN PARA LA GESTIÓN DE ADMISIONES, EXPEDIENTES, SOLICITUDES ADMINISTRATIVAS, CITAS, REPARACIONES, ESPACIOS, INVENTARIOS Y EMPLEADOS DE LA CORPORACIÓN DE RESIDENCIAS </a:t>
            </a:r>
            <a:r>
              <a:rPr lang="es-CO" sz="2400" dirty="0" smtClean="0"/>
              <a:t>UNIVERSITARIAS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Jefersson Steven Guevara</a:t>
            </a:r>
            <a:endParaRPr lang="es-CO" dirty="0"/>
          </a:p>
        </p:txBody>
      </p:sp>
      <p:pic>
        <p:nvPicPr>
          <p:cNvPr id="7170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9" y="601234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Viabilidad Económica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51239"/>
              </p:ext>
            </p:extLst>
          </p:nvPr>
        </p:nvGraphicFramePr>
        <p:xfrm>
          <a:off x="677334" y="1270000"/>
          <a:ext cx="8997097" cy="5107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353">
                  <a:extLst>
                    <a:ext uri="{9D8B030D-6E8A-4147-A177-3AD203B41FA5}">
                      <a16:colId xmlns:a16="http://schemas.microsoft.com/office/drawing/2014/main" xmlns="" val="2348935093"/>
                    </a:ext>
                  </a:extLst>
                </a:gridCol>
                <a:gridCol w="2999372">
                  <a:extLst>
                    <a:ext uri="{9D8B030D-6E8A-4147-A177-3AD203B41FA5}">
                      <a16:colId xmlns:a16="http://schemas.microsoft.com/office/drawing/2014/main" xmlns="" val="13147252"/>
                    </a:ext>
                  </a:extLst>
                </a:gridCol>
                <a:gridCol w="2999372">
                  <a:extLst>
                    <a:ext uri="{9D8B030D-6E8A-4147-A177-3AD203B41FA5}">
                      <a16:colId xmlns:a16="http://schemas.microsoft.com/office/drawing/2014/main" xmlns="" val="4056392590"/>
                    </a:ext>
                  </a:extLst>
                </a:gridCol>
              </a:tblGrid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Recurso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1159682062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Director de Proyecto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720 Horas / Vlr Hr 20.000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14.400.000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2622654617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Analista funcional 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40.000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12.800.000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1507632732"/>
                  </a:ext>
                </a:extLst>
              </a:tr>
              <a:tr h="391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Desarrollador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50.000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16.000.000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703116281"/>
                  </a:ext>
                </a:extLst>
              </a:tr>
              <a:tr h="374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Tester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JEFERSSON GUEVARA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320 Horas / Vlr Hr 20.000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6.400.000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844276463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Equipo en Alquiler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1.200.000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999357667"/>
                  </a:ext>
                </a:extLst>
              </a:tr>
              <a:tr h="564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**Licencia </a:t>
                      </a:r>
                      <a:r>
                        <a:rPr lang="es-CO" sz="1400" dirty="0">
                          <a:effectLst/>
                        </a:rPr>
                        <a:t>de Visual Studio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err="1">
                          <a:effectLst/>
                        </a:rPr>
                        <a:t>Commnity</a:t>
                      </a:r>
                      <a:r>
                        <a:rPr lang="es-CO" sz="1400" dirty="0">
                          <a:effectLst/>
                        </a:rPr>
                        <a:t> 2017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6 Meses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0.00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2345874104"/>
                  </a:ext>
                </a:extLst>
              </a:tr>
              <a:tr h="371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**SQL </a:t>
                      </a:r>
                      <a:r>
                        <a:rPr lang="es-CO" sz="1400" dirty="0">
                          <a:effectLst/>
                        </a:rPr>
                        <a:t>Server Developer 2017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0.00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88775312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Servicio de Internet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480.000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960156829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Luz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900.000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687694094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Agua y Alcantarillado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360.000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805926948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Papelería y otros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300.000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842764319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Instalaciones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6 Meses Arriendo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1.800.000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1163644436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Transporte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500.000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817368536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Total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56.440.000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0271" marR="60271" marT="0" marB="0"/>
                </a:tc>
                <a:extLst>
                  <a:ext uri="{0D108BD9-81ED-4DB2-BD59-A6C34878D82A}">
                    <a16:rowId xmlns:a16="http://schemas.microsoft.com/office/drawing/2014/main" xmlns="" val="37110861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206445" y="628323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**Licenciamiento de IDE</a:t>
            </a:r>
            <a:endParaRPr lang="es-CO" dirty="0"/>
          </a:p>
        </p:txBody>
      </p:sp>
      <p:pic>
        <p:nvPicPr>
          <p:cNvPr id="8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42463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Infraestructura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36113"/>
              </p:ext>
            </p:extLst>
          </p:nvPr>
        </p:nvGraphicFramePr>
        <p:xfrm>
          <a:off x="6948160" y="1493959"/>
          <a:ext cx="4455716" cy="437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902">
                  <a:extLst>
                    <a:ext uri="{9D8B030D-6E8A-4147-A177-3AD203B41FA5}">
                      <a16:colId xmlns:a16="http://schemas.microsoft.com/office/drawing/2014/main" xmlns="" val="804453113"/>
                    </a:ext>
                  </a:extLst>
                </a:gridCol>
                <a:gridCol w="1485407">
                  <a:extLst>
                    <a:ext uri="{9D8B030D-6E8A-4147-A177-3AD203B41FA5}">
                      <a16:colId xmlns:a16="http://schemas.microsoft.com/office/drawing/2014/main" xmlns="" val="2482513901"/>
                    </a:ext>
                  </a:extLst>
                </a:gridCol>
                <a:gridCol w="1485407">
                  <a:extLst>
                    <a:ext uri="{9D8B030D-6E8A-4147-A177-3AD203B41FA5}">
                      <a16:colId xmlns:a16="http://schemas.microsoft.com/office/drawing/2014/main" xmlns="" val="1636302278"/>
                    </a:ext>
                  </a:extLst>
                </a:gridCol>
              </a:tblGrid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Recurso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7142635"/>
                  </a:ext>
                </a:extLst>
              </a:tr>
              <a:tr h="1355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Hosting, Api, y Sitio 10GB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 Core, 1.75 Ram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480 Horas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225.000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1860754"/>
                  </a:ext>
                </a:extLst>
              </a:tr>
              <a:tr h="1009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Base de datos única,  Estándar tier, S0 level, 10 DTUs, 250 GB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8616753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Almacenamiento 20GB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3285276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Ancho de Banda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0.00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3744693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 Días por Mes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5605438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660.000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2209882"/>
                  </a:ext>
                </a:extLst>
              </a:tr>
              <a:tr h="317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Anual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7’920.000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959021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55971"/>
              </p:ext>
            </p:extLst>
          </p:nvPr>
        </p:nvGraphicFramePr>
        <p:xfrm>
          <a:off x="292077" y="1493959"/>
          <a:ext cx="4345236" cy="4370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084">
                  <a:extLst>
                    <a:ext uri="{9D8B030D-6E8A-4147-A177-3AD203B41FA5}">
                      <a16:colId xmlns:a16="http://schemas.microsoft.com/office/drawing/2014/main" xmlns="" val="72358246"/>
                    </a:ext>
                  </a:extLst>
                </a:gridCol>
                <a:gridCol w="1448576">
                  <a:extLst>
                    <a:ext uri="{9D8B030D-6E8A-4147-A177-3AD203B41FA5}">
                      <a16:colId xmlns:a16="http://schemas.microsoft.com/office/drawing/2014/main" xmlns="" val="4260488372"/>
                    </a:ext>
                  </a:extLst>
                </a:gridCol>
                <a:gridCol w="1448576">
                  <a:extLst>
                    <a:ext uri="{9D8B030D-6E8A-4147-A177-3AD203B41FA5}">
                      <a16:colId xmlns:a16="http://schemas.microsoft.com/office/drawing/2014/main" xmlns="" val="1241227216"/>
                    </a:ext>
                  </a:extLst>
                </a:gridCol>
              </a:tblGrid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Recurso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Costo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98522075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Servidor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PowerEdge-T130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 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6’200.000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131760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Licencia Windows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Server2016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2’700.000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7046078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Licencia de Sql Server 2014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2’880.000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91425834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Energía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3813695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Internet 10MB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Mensual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67.000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599839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Administración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1.800.000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78385312"/>
                  </a:ext>
                </a:extLst>
              </a:tr>
              <a:tr h="5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Instalación de 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Infraestructura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2’000.000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1444410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Mensual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1.957.000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18780638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costo único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13’780.000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72565706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Total Anual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23’484.000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7383063"/>
                  </a:ext>
                </a:extLst>
              </a:tr>
              <a:tr h="267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Valor Total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effectLst/>
                        </a:rPr>
                        <a:t>37’264.000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99014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277394" y="3161211"/>
            <a:ext cx="888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VS</a:t>
            </a:r>
            <a:endParaRPr lang="es-CO" dirty="0"/>
          </a:p>
        </p:txBody>
      </p:sp>
      <p:pic>
        <p:nvPicPr>
          <p:cNvPr id="6146" name="Picture 2" descr="Resultado de imagen para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15" y="6017577"/>
            <a:ext cx="1600805" cy="8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ra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781" y="4455455"/>
            <a:ext cx="1673225" cy="27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41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s-CO" dirty="0" smtClean="0"/>
              <a:t>Metodología de Desarrollo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57300"/>
            <a:ext cx="9315752" cy="481692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CO" sz="2000" dirty="0"/>
              <a:t>Para este proyecto se utilizarán los procesos y actividades de la Metodología Rup, pero el desarrollo será con el Método Scrum</a:t>
            </a:r>
            <a:r>
              <a:rPr lang="es-CO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CO" sz="2000" dirty="0"/>
              <a:t>Esta metodología </a:t>
            </a:r>
            <a:r>
              <a:rPr lang="es-CO" sz="2000" dirty="0" smtClean="0"/>
              <a:t>es </a:t>
            </a:r>
            <a:r>
              <a:rPr lang="es-CO" sz="2000" dirty="0"/>
              <a:t>importante porque permite aumentar la eficiencia de las personas que intervienen en el proyecto permitiendo la optimización de recursos y obteniendo resultados en tiempos más </a:t>
            </a:r>
            <a:r>
              <a:rPr lang="es-CO" sz="2000" dirty="0" smtClean="0"/>
              <a:t>cortos, con la participación del cliente.</a:t>
            </a:r>
            <a:endParaRPr lang="es-CO" sz="2000" dirty="0"/>
          </a:p>
          <a:p>
            <a:pPr>
              <a:lnSpc>
                <a:spcPct val="200000"/>
              </a:lnSpc>
            </a:pPr>
            <a:r>
              <a:rPr lang="es-CO" sz="2000" dirty="0"/>
              <a:t>Se tendrán en cuenta las </a:t>
            </a:r>
            <a:r>
              <a:rPr lang="es-CO" sz="2000" dirty="0" smtClean="0"/>
              <a:t>fases</a:t>
            </a:r>
            <a:r>
              <a:rPr lang="es-CO" sz="2000" dirty="0"/>
              <a:t>: Inicio, elaboración, construcción y transición.</a:t>
            </a:r>
          </a:p>
          <a:p>
            <a:endParaRPr lang="es-CO" sz="2000" dirty="0"/>
          </a:p>
          <a:p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681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92773"/>
              </p:ext>
            </p:extLst>
          </p:nvPr>
        </p:nvGraphicFramePr>
        <p:xfrm>
          <a:off x="374638" y="1167598"/>
          <a:ext cx="4601030" cy="4820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841">
                  <a:extLst>
                    <a:ext uri="{9D8B030D-6E8A-4147-A177-3AD203B41FA5}">
                      <a16:colId xmlns:a16="http://schemas.microsoft.com/office/drawing/2014/main" xmlns="" val="181795604"/>
                    </a:ext>
                  </a:extLst>
                </a:gridCol>
                <a:gridCol w="1493835">
                  <a:extLst>
                    <a:ext uri="{9D8B030D-6E8A-4147-A177-3AD203B41FA5}">
                      <a16:colId xmlns:a16="http://schemas.microsoft.com/office/drawing/2014/main" xmlns="" val="481821667"/>
                    </a:ext>
                  </a:extLst>
                </a:gridCol>
                <a:gridCol w="566611">
                  <a:extLst>
                    <a:ext uri="{9D8B030D-6E8A-4147-A177-3AD203B41FA5}">
                      <a16:colId xmlns:a16="http://schemas.microsoft.com/office/drawing/2014/main" xmlns="" val="4254087848"/>
                    </a:ext>
                  </a:extLst>
                </a:gridCol>
                <a:gridCol w="1041743">
                  <a:extLst>
                    <a:ext uri="{9D8B030D-6E8A-4147-A177-3AD203B41FA5}">
                      <a16:colId xmlns:a16="http://schemas.microsoft.com/office/drawing/2014/main" xmlns="" val="2713411152"/>
                    </a:ext>
                  </a:extLst>
                </a:gridCol>
              </a:tblGrid>
              <a:tr h="31042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Modulo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144026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Empleados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309922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3561292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2984576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Solicitudes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Administrativas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3044974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886077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Actualización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76894437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Reparaciones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Registro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77139105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Consulta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662603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99320758"/>
                  </a:ext>
                </a:extLst>
              </a:tr>
              <a:tr h="31042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Citas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351539"/>
                  </a:ext>
                </a:extLst>
              </a:tr>
              <a:tr h="3104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SI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3804011"/>
                  </a:ext>
                </a:extLst>
              </a:tr>
              <a:tr h="5065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r>
                        <a:rPr lang="es-CO" sz="1600" dirty="0" smtClean="0">
                          <a:effectLst/>
                        </a:rPr>
                        <a:t>NO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9796524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9108"/>
              </p:ext>
            </p:extLst>
          </p:nvPr>
        </p:nvGraphicFramePr>
        <p:xfrm>
          <a:off x="5399791" y="1167598"/>
          <a:ext cx="5703638" cy="4820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576">
                  <a:extLst>
                    <a:ext uri="{9D8B030D-6E8A-4147-A177-3AD203B41FA5}">
                      <a16:colId xmlns:a16="http://schemas.microsoft.com/office/drawing/2014/main" xmlns="" val="2617267363"/>
                    </a:ext>
                  </a:extLst>
                </a:gridCol>
                <a:gridCol w="1590147">
                  <a:extLst>
                    <a:ext uri="{9D8B030D-6E8A-4147-A177-3AD203B41FA5}">
                      <a16:colId xmlns:a16="http://schemas.microsoft.com/office/drawing/2014/main" xmlns="" val="791753831"/>
                    </a:ext>
                  </a:extLst>
                </a:gridCol>
                <a:gridCol w="771126">
                  <a:extLst>
                    <a:ext uri="{9D8B030D-6E8A-4147-A177-3AD203B41FA5}">
                      <a16:colId xmlns:a16="http://schemas.microsoft.com/office/drawing/2014/main" xmlns="" val="4146642326"/>
                    </a:ext>
                  </a:extLst>
                </a:gridCol>
                <a:gridCol w="1173789">
                  <a:extLst>
                    <a:ext uri="{9D8B030D-6E8A-4147-A177-3AD203B41FA5}">
                      <a16:colId xmlns:a16="http://schemas.microsoft.com/office/drawing/2014/main" xmlns="" val="1030462360"/>
                    </a:ext>
                  </a:extLst>
                </a:gridCol>
              </a:tblGrid>
              <a:tr h="2745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Modulo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Web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App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98722579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Expedientes </a:t>
                      </a:r>
                      <a:br>
                        <a:rPr lang="es-CO" sz="1600" cap="all" dirty="0">
                          <a:effectLst/>
                        </a:rPr>
                      </a:br>
                      <a:r>
                        <a:rPr lang="es-CO" sz="1600" cap="all" dirty="0">
                          <a:effectLst/>
                        </a:rPr>
                        <a:t>de Estudiantes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4922519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388300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9212026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Admisiones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05868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9404095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1606084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 dirty="0">
                          <a:effectLst/>
                        </a:rPr>
                        <a:t>Espacios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202006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2096750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0944008"/>
                  </a:ext>
                </a:extLst>
              </a:tr>
              <a:tr h="2745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cap="all">
                          <a:effectLst/>
                        </a:rPr>
                        <a:t>Inventario de Elementos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Registro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1086238"/>
                  </a:ext>
                </a:extLst>
              </a:tr>
              <a:tr h="2745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Consulta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NO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4988587"/>
                  </a:ext>
                </a:extLst>
              </a:tr>
              <a:tr h="5741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Actualización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</a:t>
                      </a:r>
                      <a:endParaRPr lang="es-CO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endParaRPr lang="es-CO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93416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2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592604"/>
              </p:ext>
            </p:extLst>
          </p:nvPr>
        </p:nvGraphicFramePr>
        <p:xfrm>
          <a:off x="696685" y="1257300"/>
          <a:ext cx="8577316" cy="2354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9718">
                  <a:extLst>
                    <a:ext uri="{9D8B030D-6E8A-4147-A177-3AD203B41FA5}">
                      <a16:colId xmlns:a16="http://schemas.microsoft.com/office/drawing/2014/main" xmlns="" val="601608831"/>
                    </a:ext>
                  </a:extLst>
                </a:gridCol>
                <a:gridCol w="4297598">
                  <a:extLst>
                    <a:ext uri="{9D8B030D-6E8A-4147-A177-3AD203B41FA5}">
                      <a16:colId xmlns:a16="http://schemas.microsoft.com/office/drawing/2014/main" xmlns="" val="127223943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RF01-Gestion de los elementos 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xmlns="" val="25823269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permitir agregar, consultar y actualizar elementos por espacio, donde se mencione la descripción y cantidad y la fecha en que se le asigno.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/>
                </a:tc>
                <a:extLst>
                  <a:ext uri="{0D108BD9-81ED-4DB2-BD59-A6C34878D82A}">
                    <a16:rowId xmlns:a16="http://schemas.microsoft.com/office/drawing/2014/main" xmlns="" val="440730464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5212962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Descripción, Cantidad, Nombre de Espacio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812000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50566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Reportes Elementos por espacio y por elemento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864" marR="23864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243356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53916"/>
              </p:ext>
            </p:extLst>
          </p:nvPr>
        </p:nvGraphicFramePr>
        <p:xfrm>
          <a:off x="696685" y="3946489"/>
          <a:ext cx="8596668" cy="2609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xmlns="" val="1361988774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xmlns="" val="30848325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RF02-Gestion de Expedientes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11259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Resumen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Se debe realizar la actualización y  consulta  de la información personal, acudientes, universidad y solicitudes o citas asociadas durante el proceso de estancia en la residencia.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4691957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3181346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Número de identificación del estudiante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59725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73724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Reporte del expediente para consulta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064398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99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62219"/>
              </p:ext>
            </p:extLst>
          </p:nvPr>
        </p:nvGraphicFramePr>
        <p:xfrm>
          <a:off x="795088" y="1315357"/>
          <a:ext cx="9176226" cy="251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xmlns="" val="2633711309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xmlns="" val="972793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RF03-Gestion de solicitudes administrativas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509347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registro, consulta y actualización de las solicitudes administrativas que genere los estudiantes, también realizar el registro anotaciones a la solicitud con el fin de tener un histórico de la misma y dar solución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17757224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310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 la solicitud, datos adicionales.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159041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24749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solicitud, con tiempo máximo de solución y responsable de la solución.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0627841"/>
                  </a:ext>
                </a:extLst>
              </a:tr>
            </a:tbl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10853"/>
              </p:ext>
            </p:extLst>
          </p:nvPr>
        </p:nvGraphicFramePr>
        <p:xfrm>
          <a:off x="795088" y="4117235"/>
          <a:ext cx="9176226" cy="2511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8113">
                  <a:extLst>
                    <a:ext uri="{9D8B030D-6E8A-4147-A177-3AD203B41FA5}">
                      <a16:colId xmlns:a16="http://schemas.microsoft.com/office/drawing/2014/main" xmlns="" val="2594664825"/>
                    </a:ext>
                  </a:extLst>
                </a:gridCol>
                <a:gridCol w="4588113">
                  <a:extLst>
                    <a:ext uri="{9D8B030D-6E8A-4147-A177-3AD203B41FA5}">
                      <a16:colId xmlns:a16="http://schemas.microsoft.com/office/drawing/2014/main" xmlns="" val="30608040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RF04-Gestion de Citas Psicológicas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284177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Se debe permitir el agendamiento, consulta y actualización de las citas psicológicas genere los estudiantes</a:t>
                      </a:r>
                      <a:endParaRPr lang="es-CO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Debe permitir realizar el registro anotaciones de tipo expediente, con el fin de documentar toda la cita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5978109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84647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Fecha, Psicólogo, descripción breve del motivo, datos adicionales.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 y solución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54439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4768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cita, Fecha, Psicólogo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782818"/>
                  </a:ext>
                </a:extLst>
              </a:tr>
            </a:tbl>
          </a:graphicData>
        </a:graphic>
      </p:graphicFrame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6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funcionales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36800"/>
              </p:ext>
            </p:extLst>
          </p:nvPr>
        </p:nvGraphicFramePr>
        <p:xfrm>
          <a:off x="780572" y="1282503"/>
          <a:ext cx="9829370" cy="2609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8799">
                  <a:extLst>
                    <a:ext uri="{9D8B030D-6E8A-4147-A177-3AD203B41FA5}">
                      <a16:colId xmlns:a16="http://schemas.microsoft.com/office/drawing/2014/main" xmlns="" val="2227023441"/>
                    </a:ext>
                  </a:extLst>
                </a:gridCol>
                <a:gridCol w="8200571">
                  <a:extLst>
                    <a:ext uri="{9D8B030D-6E8A-4147-A177-3AD203B41FA5}">
                      <a16:colId xmlns:a16="http://schemas.microsoft.com/office/drawing/2014/main" xmlns="" val="3471218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RF05-Gestion de reparaciones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57435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 debe permitir el registro, consulta y actualización de las reparaciones que genere los estudiantes en los espacios asignados.</a:t>
                      </a:r>
                      <a:endParaRPr lang="es-CO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Debe permitir realizar el registro anotaciones a la solicitud de reparación , con el fin de documentar todo lo que se realizó en la reparación incluyendo el costo total de los elementos comprados de ser necesario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09383623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899205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 del daño presentado, fecha y hora de disponibilidad.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Anotación, costo, solución.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01439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13954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Numero de solicitud de reparación, tiempo máximo de solución y nombre de responsable.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agrega un registro con la anotación, la fecha y hora, el empleado que realiza la anotación y la solicitud cambia de estado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104154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0219"/>
              </p:ext>
            </p:extLst>
          </p:nvPr>
        </p:nvGraphicFramePr>
        <p:xfrm>
          <a:off x="780572" y="4225857"/>
          <a:ext cx="9829370" cy="182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85">
                  <a:extLst>
                    <a:ext uri="{9D8B030D-6E8A-4147-A177-3AD203B41FA5}">
                      <a16:colId xmlns:a16="http://schemas.microsoft.com/office/drawing/2014/main" xmlns="" val="263338431"/>
                    </a:ext>
                  </a:extLst>
                </a:gridCol>
                <a:gridCol w="8418285">
                  <a:extLst>
                    <a:ext uri="{9D8B030D-6E8A-4147-A177-3AD203B41FA5}">
                      <a16:colId xmlns:a16="http://schemas.microsoft.com/office/drawing/2014/main" xmlns="" val="826198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Nombre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RF06-Gestion de Admisiones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3794574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Resumen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Debe permitir realizar el registro del formulario de admisión público, de manera que cualquier estudiante interesado lo diligencie sin necesidad usuario y contraseña.</a:t>
                      </a:r>
                      <a:endParaRPr lang="es-CO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También actualizar la gestión realizada por los administrativos para emitir el resultado de la admisión.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591569738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Entradas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68127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Formulario diligenciado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884898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Resultados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05006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Admisión registrada y lista para evaluar, resultado de la admisión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904755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Relacional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32" y="1376816"/>
            <a:ext cx="7502071" cy="4926962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9096"/>
              </p:ext>
            </p:extLst>
          </p:nvPr>
        </p:nvGraphicFramePr>
        <p:xfrm>
          <a:off x="458258" y="1426267"/>
          <a:ext cx="4634441" cy="5107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832">
                  <a:extLst>
                    <a:ext uri="{9D8B030D-6E8A-4147-A177-3AD203B41FA5}">
                      <a16:colId xmlns:a16="http://schemas.microsoft.com/office/drawing/2014/main" xmlns="" val="3769258859"/>
                    </a:ext>
                  </a:extLst>
                </a:gridCol>
                <a:gridCol w="3649609">
                  <a:extLst>
                    <a:ext uri="{9D8B030D-6E8A-4147-A177-3AD203B41FA5}">
                      <a16:colId xmlns:a16="http://schemas.microsoft.com/office/drawing/2014/main" xmlns="" val="4013452096"/>
                    </a:ext>
                  </a:extLst>
                </a:gridCol>
              </a:tblGrid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Actor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ACT. 001 Director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xmlns="" val="2366928654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Corresponde al máximo cargo de la CRU</a:t>
                      </a:r>
                      <a:endParaRPr lang="es-C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xmlns="" val="1958043892"/>
                  </a:ext>
                </a:extLst>
              </a:tr>
              <a:tr h="4481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Responsabilidades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Ingreso seguro al sistema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actualización de información de Empleados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estado  de admisiones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actualización de información de expedientes  de estudiantes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espacios físicos.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de información de reparaciones de los espacios físicos y citas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Registro, Consulta y modificación de información de inventario de elementos de cada espacio </a:t>
                      </a:r>
                      <a:endParaRPr lang="es-CO" sz="105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100" dirty="0">
                          <a:effectLst/>
                        </a:rPr>
                        <a:t>Consulta y modificación de información de solicitudes administrativas</a:t>
                      </a:r>
                      <a:endParaRPr lang="es-CO" sz="10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xmlns="" val="4044008326"/>
                  </a:ext>
                </a:extLst>
              </a:tr>
              <a:tr h="185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José Primo, Director Ejecutivo</a:t>
                      </a:r>
                      <a:endParaRPr lang="es-C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8" marR="7058" marT="7058" marB="7058"/>
                </a:tc>
                <a:extLst>
                  <a:ext uri="{0D108BD9-81ED-4DB2-BD59-A6C34878D82A}">
                    <a16:rowId xmlns:a16="http://schemas.microsoft.com/office/drawing/2014/main" xmlns="" val="271980509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5255"/>
              </p:ext>
            </p:extLst>
          </p:nvPr>
        </p:nvGraphicFramePr>
        <p:xfrm>
          <a:off x="5311775" y="1426265"/>
          <a:ext cx="6372225" cy="497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3953900641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xmlns="" val="586869367"/>
                    </a:ext>
                  </a:extLst>
                </a:gridCol>
              </a:tblGrid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Actor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ACT. 002 Psicólogo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857931399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Descripción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Corresponde a empleado de la CRU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4067677551"/>
                  </a:ext>
                </a:extLst>
              </a:tr>
              <a:tr h="3777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Responsabilidades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Ingreso seguro al sistema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actualización de información de expedientes de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de espacios y sus respectivos inventarios asignados a estudiantes.</a:t>
                      </a:r>
                      <a:endParaRPr lang="es-CO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200">
                          <a:effectLst/>
                        </a:rPr>
                        <a:t>Consulta y modificación de información de solicitudes administrativas y citas psicológicas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3107207131"/>
                  </a:ext>
                </a:extLst>
              </a:tr>
              <a:tr h="399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José Primo, Director Ejecutivo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6359467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432808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5423"/>
            <a:ext cx="8596668" cy="673100"/>
          </a:xfrm>
        </p:spPr>
        <p:txBody>
          <a:bodyPr/>
          <a:lstStyle/>
          <a:p>
            <a:r>
              <a:rPr lang="es-CO" dirty="0" smtClean="0"/>
              <a:t>Actores y Roles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128904"/>
              </p:ext>
            </p:extLst>
          </p:nvPr>
        </p:nvGraphicFramePr>
        <p:xfrm>
          <a:off x="677334" y="1008523"/>
          <a:ext cx="9355666" cy="2666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xmlns="" val="3862464198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xmlns="" val="131646499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003 Estudiante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30035675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los residentes de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20439429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Ingreso seguro al sistema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Registro y consulta de información de admisión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Consulta y actualización de información de expediente propio</a:t>
                      </a:r>
                      <a:endParaRPr lang="es-CO" sz="12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Registra y Consulta de información de solicitudes administrativas, reparaciones y citas psicológicas.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380385611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271035951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86266"/>
              </p:ext>
            </p:extLst>
          </p:nvPr>
        </p:nvGraphicFramePr>
        <p:xfrm>
          <a:off x="677334" y="3716263"/>
          <a:ext cx="9355666" cy="2767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32">
                  <a:extLst>
                    <a:ext uri="{9D8B030D-6E8A-4147-A177-3AD203B41FA5}">
                      <a16:colId xmlns:a16="http://schemas.microsoft.com/office/drawing/2014/main" xmlns="" val="142215336"/>
                    </a:ext>
                  </a:extLst>
                </a:gridCol>
                <a:gridCol w="7845334">
                  <a:extLst>
                    <a:ext uri="{9D8B030D-6E8A-4147-A177-3AD203B41FA5}">
                      <a16:colId xmlns:a16="http://schemas.microsoft.com/office/drawing/2014/main" xmlns="" val="3111469723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ACT. 004 Mantenimiento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6550105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Descripción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Corresponde a empleado que realiza las reparaciones en la CRU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23440491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Responsabilidades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Ingreso seguro al sistema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espacios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información de contacto del estudiante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y modificaciones reparaciones de espacios.</a:t>
                      </a:r>
                      <a:endParaRPr lang="es-CO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Consulta de inventarios de Espacios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66438875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Fuentes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José Primo, Director Ejecutivo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874941402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del </a:t>
            </a:r>
            <a:r>
              <a:rPr lang="es-CO" b="1" dirty="0" smtClean="0"/>
              <a:t>problema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4887"/>
            <a:ext cx="10034210" cy="4996542"/>
          </a:xfrm>
        </p:spPr>
        <p:txBody>
          <a:bodyPr>
            <a:normAutofit/>
          </a:bodyPr>
          <a:lstStyle/>
          <a:p>
            <a:r>
              <a:rPr lang="es-CO" sz="2000" dirty="0"/>
              <a:t>José Primo, director de la CRU, como eje administrativo de la corporación, tiene a cargo cuatro </a:t>
            </a:r>
            <a:r>
              <a:rPr lang="es-CO" sz="2000" dirty="0" smtClean="0"/>
              <a:t>(3) </a:t>
            </a:r>
            <a:r>
              <a:rPr lang="es-CO" sz="2000" dirty="0"/>
              <a:t>áreas que tienen como </a:t>
            </a:r>
            <a:r>
              <a:rPr lang="es-CO" sz="2000" dirty="0" smtClean="0"/>
              <a:t>función, </a:t>
            </a:r>
            <a:r>
              <a:rPr lang="es-CO" sz="2000" dirty="0"/>
              <a:t>atención psicológica, mantenimiento  y tesorería, esta última es la única que tiene un software contable.</a:t>
            </a:r>
          </a:p>
          <a:p>
            <a:r>
              <a:rPr lang="es-CO" sz="2000" dirty="0"/>
              <a:t>Debido a la falta de control y seguridad de la información que se evidencia en los procesos que desarrollan en cada una de las áreas, se ven afectados los estudiantes, en las solicitudes que se generen y por consiguiente la calidad del tiempo de hospedaje en la CRU.</a:t>
            </a:r>
          </a:p>
          <a:p>
            <a:r>
              <a:rPr lang="es-CO" sz="2000" dirty="0"/>
              <a:t>¿Se puede dar el desarrollo de un </a:t>
            </a:r>
            <a:r>
              <a:rPr lang="es-CO" sz="2000" dirty="0">
                <a:solidFill>
                  <a:srgbClr val="92D050"/>
                </a:solidFill>
              </a:rPr>
              <a:t>sistema de información </a:t>
            </a:r>
            <a:r>
              <a:rPr lang="es-CO" sz="2000" dirty="0"/>
              <a:t>que permita apoyar al proceso de </a:t>
            </a:r>
            <a:r>
              <a:rPr lang="es-CO" sz="2000" dirty="0">
                <a:solidFill>
                  <a:srgbClr val="92D050"/>
                </a:solidFill>
              </a:rPr>
              <a:t>gestión de admisiones</a:t>
            </a:r>
            <a:r>
              <a:rPr lang="es-CO" sz="2000" dirty="0"/>
              <a:t>, </a:t>
            </a:r>
            <a:r>
              <a:rPr lang="es-CO" sz="2000" dirty="0">
                <a:solidFill>
                  <a:srgbClr val="92D050"/>
                </a:solidFill>
              </a:rPr>
              <a:t>expedientes, solicitudes administrativas, citas psicológicas, reparaciones, inventario y espacios, </a:t>
            </a:r>
            <a:r>
              <a:rPr lang="es-CO" sz="2000" dirty="0"/>
              <a:t>para los administrativos y  los estudiantes, así lograr una mejor visualización y manipulación de los datos, en tiempo real desde cualquier dispositivo con acceso a </a:t>
            </a:r>
            <a:r>
              <a:rPr lang="es-CO" sz="2000" dirty="0">
                <a:solidFill>
                  <a:schemeClr val="tx1"/>
                </a:solidFill>
              </a:rPr>
              <a:t>internet</a:t>
            </a:r>
            <a:r>
              <a:rPr lang="es-CO" sz="2000" dirty="0">
                <a:solidFill>
                  <a:srgbClr val="92D050"/>
                </a:solidFill>
              </a:rPr>
              <a:t> para </a:t>
            </a:r>
            <a:r>
              <a:rPr lang="es-CO" sz="2000" dirty="0"/>
              <a:t>disminuir los tiempos de atención y respuesta y </a:t>
            </a:r>
            <a:r>
              <a:rPr lang="es-CO" sz="2000" dirty="0">
                <a:solidFill>
                  <a:srgbClr val="92D050"/>
                </a:solidFill>
              </a:rPr>
              <a:t>mejorar el calidad de la estadía en la Corporación de Residencias Universitarias CRU</a:t>
            </a:r>
            <a:r>
              <a:rPr lang="es-CO" sz="2000" dirty="0"/>
              <a:t>?</a:t>
            </a:r>
          </a:p>
          <a:p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980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18" y="1460500"/>
            <a:ext cx="3696100" cy="4918066"/>
          </a:xfrm>
        </p:spPr>
      </p:pic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 de Control</a:t>
            </a:r>
            <a:endParaRPr lang="es-CO" dirty="0"/>
          </a:p>
        </p:txBody>
      </p:sp>
      <p:pic>
        <p:nvPicPr>
          <p:cNvPr id="4" name="Imagen 3" descr="C:\Users\Jarvis\Desktop\Daigrama deClasesContro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43" y="1545417"/>
            <a:ext cx="5759450" cy="511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Clases de Navegación</a:t>
            </a:r>
            <a:endParaRPr lang="es-CO" dirty="0"/>
          </a:p>
        </p:txBody>
      </p:sp>
      <p:pic>
        <p:nvPicPr>
          <p:cNvPr id="4" name="Imagen 3" descr="C:\Users\Jarvis\Desktop\DiagramaMapadeNavegacio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1"/>
          <a:stretch/>
        </p:blipFill>
        <p:spPr bwMode="auto">
          <a:xfrm>
            <a:off x="2530475" y="1270000"/>
            <a:ext cx="5759450" cy="54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1" y="1270000"/>
            <a:ext cx="8113912" cy="5640387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66" y="1141413"/>
            <a:ext cx="6504884" cy="5960896"/>
          </a:xfrm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 de Uso extendido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0" y="1398588"/>
            <a:ext cx="8665129" cy="4900612"/>
          </a:xfrm>
        </p:spPr>
      </p:pic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Colaboración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 descr="C:\Users\Jarvis\Desktop\Gestion de Emplea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3874"/>
            <a:ext cx="9228666" cy="45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Secuencia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C:\Users\Jarvis\Documents\GitHub\Cru_Portal\Fase de Elaboracion\Diagramas\Diagrama de Secuencia Director Gestion de  Espacio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363" b="25535"/>
          <a:stretch/>
        </p:blipFill>
        <p:spPr bwMode="auto">
          <a:xfrm>
            <a:off x="677334" y="1636077"/>
            <a:ext cx="9571566" cy="47266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51265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Paquetes </a:t>
            </a:r>
            <a:endParaRPr lang="es-CO" dirty="0"/>
          </a:p>
        </p:txBody>
      </p:sp>
      <p:pic>
        <p:nvPicPr>
          <p:cNvPr id="4" name="Marcador de contenido 3" descr="C:\Users\Jarvis\Documents\GitHub\Cru_Portal\Fase de Elaboracion\Diagramas\jpg\Paquetes__Diagrama de Paquetes_20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92" y="1549400"/>
            <a:ext cx="5569751" cy="428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Componentes</a:t>
            </a:r>
            <a:endParaRPr lang="es-CO" dirty="0"/>
          </a:p>
        </p:txBody>
      </p:sp>
      <p:pic>
        <p:nvPicPr>
          <p:cNvPr id="4" name="Imagen 3" descr="C:\Users\Jarvis\Desktop\Diagrama de Component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1270000"/>
            <a:ext cx="5759450" cy="538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984" y="1930400"/>
            <a:ext cx="8596668" cy="3135310"/>
          </a:xfrm>
        </p:spPr>
        <p:txBody>
          <a:bodyPr>
            <a:normAutofit/>
          </a:bodyPr>
          <a:lstStyle/>
          <a:p>
            <a:r>
              <a:rPr lang="es-MX" sz="2800" dirty="0"/>
              <a:t>Desarrollar un sistema de información para la gestión de admisiones, expedientes, solicitudes administrativas, citas, reparaciones, espacios, inventarios y empleados de la corporación de residencias universitarias por medio de un entorno web.</a:t>
            </a:r>
            <a:endParaRPr lang="es-CO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6510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Flujo</a:t>
            </a:r>
            <a:endParaRPr lang="es-CO" dirty="0"/>
          </a:p>
        </p:txBody>
      </p:sp>
      <p:pic>
        <p:nvPicPr>
          <p:cNvPr id="4" name="Marcador de contenido 3" descr="C:\Users\Jarvis\Documents\GitHub\Cru_Portal\Fase de Elaboracion\Diagramas\jpg\Flujo__Flujo Registro Admision_17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94" y="1270000"/>
            <a:ext cx="4028305" cy="5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095500"/>
            <a:ext cx="8596668" cy="1320800"/>
          </a:xfrm>
        </p:spPr>
        <p:txBody>
          <a:bodyPr>
            <a:noAutofit/>
          </a:bodyPr>
          <a:lstStyle/>
          <a:p>
            <a:r>
              <a:rPr lang="es-CO" sz="13800" dirty="0" smtClean="0"/>
              <a:t>Prototipo</a:t>
            </a:r>
            <a:endParaRPr lang="es-CO" sz="13800" dirty="0"/>
          </a:p>
        </p:txBody>
      </p:sp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209" y="1270000"/>
            <a:ext cx="8596668" cy="4997450"/>
          </a:xfrm>
        </p:spPr>
        <p:txBody>
          <a:bodyPr>
            <a:noAutofit/>
          </a:bodyPr>
          <a:lstStyle/>
          <a:p>
            <a:pPr lvl="0"/>
            <a:r>
              <a:rPr lang="es-ES" sz="2000" dirty="0"/>
              <a:t>Realizar el levantamiento de la información de los procesos de la CRU, mediante encuestas.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Realizar un estudio económico que defina la viabilidad del desarrollo y de la infraestructura para la CRU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Diseñar la interfaz y la base de datos del sistema de información con los datos y las especificaciones dadas por los requerimientos funcionales y diagramas de proceso.</a:t>
            </a:r>
            <a:r>
              <a:rPr lang="es-CO" sz="2000" dirty="0"/>
              <a:t> </a:t>
            </a:r>
          </a:p>
          <a:p>
            <a:pPr lvl="0"/>
            <a:r>
              <a:rPr lang="es-ES" sz="2000" dirty="0"/>
              <a:t>Desarrollar un módulo de citas psicológicas, que permita registrar las intervenciones realizadas en cada sesión.</a:t>
            </a:r>
            <a:endParaRPr lang="es-CO" sz="2000" dirty="0"/>
          </a:p>
          <a:p>
            <a:pPr lvl="0"/>
            <a:r>
              <a:rPr lang="es-ES" sz="2000" dirty="0"/>
              <a:t>Desarrollar un módulo de reparaciones  de espacios, que ayude a llevar el control de los costos utilizados.</a:t>
            </a:r>
            <a:r>
              <a:rPr lang="es-CO" sz="2000" dirty="0"/>
              <a:t> </a:t>
            </a:r>
          </a:p>
          <a:p>
            <a:pPr lvl="0"/>
            <a:r>
              <a:rPr lang="es-CO" sz="2000" dirty="0"/>
              <a:t> </a:t>
            </a:r>
            <a:r>
              <a:rPr lang="es-ES" sz="2000" dirty="0"/>
              <a:t>Desarrollar app que permita consultar el estado de las solicitudes, reparaciones y citas por los estudiantes.</a:t>
            </a:r>
            <a:r>
              <a:rPr lang="es-CO" sz="2000" dirty="0"/>
              <a:t> </a:t>
            </a:r>
            <a:endParaRPr lang="es-CO" sz="2000" dirty="0" smtClean="0"/>
          </a:p>
          <a:p>
            <a:pPr lvl="0"/>
            <a:endParaRPr lang="es-CO" sz="2000" dirty="0"/>
          </a:p>
        </p:txBody>
      </p:sp>
      <p:pic>
        <p:nvPicPr>
          <p:cNvPr id="4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04875"/>
            <a:ext cx="8219016" cy="5229450"/>
          </a:xfrm>
          <a:prstGeom prst="rect">
            <a:avLst/>
          </a:prstGeom>
        </p:spPr>
      </p:pic>
      <p:pic>
        <p:nvPicPr>
          <p:cNvPr id="3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  Cuantitativa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7034" y="1551941"/>
            <a:ext cx="8596668" cy="1752600"/>
          </a:xfrm>
        </p:spPr>
        <p:txBody>
          <a:bodyPr>
            <a:normAutofit/>
          </a:bodyPr>
          <a:lstStyle/>
          <a:p>
            <a:r>
              <a:rPr lang="es-CO" sz="2400" dirty="0" smtClean="0">
                <a:solidFill>
                  <a:schemeClr val="accent1"/>
                </a:solidFill>
              </a:rPr>
              <a:t>¿Porque?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Su </a:t>
            </a:r>
            <a:r>
              <a:rPr lang="es-CO" sz="2400" dirty="0"/>
              <a:t>principal objetivo se basa en resolver problemas </a:t>
            </a:r>
            <a:r>
              <a:rPr lang="es-CO" sz="2400" dirty="0" smtClean="0"/>
              <a:t>prácticos,  en este caso la CRU cuenta estos procesos, </a:t>
            </a:r>
            <a:r>
              <a:rPr lang="es-CO" sz="2400" dirty="0"/>
              <a:t>con un margen de generalización limitado.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40714" y="3304541"/>
            <a:ext cx="85966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sz="2400" dirty="0" smtClean="0">
                <a:solidFill>
                  <a:schemeClr val="accent1"/>
                </a:solidFill>
              </a:rPr>
              <a:t>¿Paraqué? </a:t>
            </a:r>
          </a:p>
          <a:p>
            <a:pPr marL="0" indent="0" algn="r">
              <a:buFont typeface="Wingdings 3" charset="2"/>
              <a:buNone/>
            </a:pPr>
            <a:r>
              <a:rPr lang="es-CO" sz="2400" dirty="0" smtClean="0">
                <a:solidFill>
                  <a:schemeClr val="accent1"/>
                </a:solidFill>
              </a:rPr>
              <a:t>	</a:t>
            </a:r>
            <a:r>
              <a:rPr lang="es-CO" sz="2400" dirty="0" smtClean="0"/>
              <a:t>Caracterizar la población objeto de la problemática, y así determinar el numero de repeticiones de los procesos</a:t>
            </a:r>
            <a:endParaRPr lang="es-CO" sz="2400" dirty="0"/>
          </a:p>
        </p:txBody>
      </p:sp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6493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936" y="429346"/>
            <a:ext cx="8596668" cy="853440"/>
          </a:xfrm>
        </p:spPr>
        <p:txBody>
          <a:bodyPr/>
          <a:lstStyle/>
          <a:p>
            <a:r>
              <a:rPr lang="es-CO" dirty="0" smtClean="0"/>
              <a:t>Justificación de Metodología</a:t>
            </a:r>
            <a:endParaRPr lang="es-CO" dirty="0"/>
          </a:p>
        </p:txBody>
      </p:sp>
      <p:pic>
        <p:nvPicPr>
          <p:cNvPr id="2050" name="Picture 2" descr="Resultado de imagen para cif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1" y="1528352"/>
            <a:ext cx="3455722" cy="25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459936" y="4509205"/>
            <a:ext cx="220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Cifras</a:t>
            </a:r>
            <a:endParaRPr lang="es-CO" sz="4000" dirty="0"/>
          </a:p>
        </p:txBody>
      </p:sp>
      <p:pic>
        <p:nvPicPr>
          <p:cNvPr id="2052" name="Picture 4" descr="Resultado de imagen para decis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07" y="1671774"/>
            <a:ext cx="3695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4402183" y="2050869"/>
            <a:ext cx="1881051" cy="1345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7281616" y="4451537"/>
            <a:ext cx="297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Decisiones</a:t>
            </a:r>
            <a:endParaRPr lang="es-CO" sz="4000" dirty="0"/>
          </a:p>
        </p:txBody>
      </p:sp>
      <p:pic>
        <p:nvPicPr>
          <p:cNvPr id="11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975360"/>
            <a:ext cx="8596668" cy="1320800"/>
          </a:xfrm>
        </p:spPr>
        <p:txBody>
          <a:bodyPr/>
          <a:lstStyle/>
          <a:p>
            <a:r>
              <a:rPr lang="es-CO" dirty="0" smtClean="0"/>
              <a:t>Encuestas</a:t>
            </a:r>
            <a:endParaRPr lang="es-CO" dirty="0"/>
          </a:p>
        </p:txBody>
      </p:sp>
      <p:pic>
        <p:nvPicPr>
          <p:cNvPr id="3074" name="Picture 2" descr="Resultado de imagen para tiempo dibujo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46" y="2296160"/>
            <a:ext cx="2341153" cy="23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26315"/>
              </p:ext>
            </p:extLst>
          </p:nvPr>
        </p:nvGraphicFramePr>
        <p:xfrm>
          <a:off x="831556" y="2181067"/>
          <a:ext cx="7175976" cy="343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728">
                  <a:extLst>
                    <a:ext uri="{9D8B030D-6E8A-4147-A177-3AD203B41FA5}">
                      <a16:colId xmlns:a16="http://schemas.microsoft.com/office/drawing/2014/main" xmlns="" val="680192463"/>
                    </a:ext>
                  </a:extLst>
                </a:gridCol>
                <a:gridCol w="2942728">
                  <a:extLst>
                    <a:ext uri="{9D8B030D-6E8A-4147-A177-3AD203B41FA5}">
                      <a16:colId xmlns:a16="http://schemas.microsoft.com/office/drawing/2014/main" xmlns="" val="2323833393"/>
                    </a:ext>
                  </a:extLst>
                </a:gridCol>
                <a:gridCol w="1290520">
                  <a:extLst>
                    <a:ext uri="{9D8B030D-6E8A-4147-A177-3AD203B41FA5}">
                      <a16:colId xmlns:a16="http://schemas.microsoft.com/office/drawing/2014/main" xmlns="" val="2144765810"/>
                    </a:ext>
                  </a:extLst>
                </a:gridCol>
              </a:tblGrid>
              <a:tr h="4908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Tiempo de Solución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80172427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a 3 Días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14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18.4%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1138552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Más de 3 días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22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28.9%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7603484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Semana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37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48.7%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4923473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 Mes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2.6%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6124907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Más de 1 Mes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1.3%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1605584"/>
                  </a:ext>
                </a:extLst>
              </a:tr>
              <a:tr h="490852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 General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76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100%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7635494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1556" y="1687373"/>
            <a:ext cx="980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 a los estudiantes </a:t>
            </a:r>
            <a:r>
              <a:rPr lang="es-CO" dirty="0" smtClean="0"/>
              <a:t> ¿Cuál es el tiempo de solución de las solicitudes administrativas ? </a:t>
            </a:r>
            <a:endParaRPr lang="es-CO" dirty="0"/>
          </a:p>
        </p:txBody>
      </p:sp>
      <p:pic>
        <p:nvPicPr>
          <p:cNvPr id="7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21800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Pregunta Dirigida a Empleados ¿Cuánto </a:t>
            </a:r>
            <a:r>
              <a:rPr lang="es-CO" dirty="0"/>
              <a:t>tiempo tarda en realizar la búsqueda de una carpeta de un estudiante?</a:t>
            </a:r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02259"/>
              </p:ext>
            </p:extLst>
          </p:nvPr>
        </p:nvGraphicFramePr>
        <p:xfrm>
          <a:off x="677334" y="2917167"/>
          <a:ext cx="8479729" cy="2765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7381">
                  <a:extLst>
                    <a:ext uri="{9D8B030D-6E8A-4147-A177-3AD203B41FA5}">
                      <a16:colId xmlns:a16="http://schemas.microsoft.com/office/drawing/2014/main" xmlns="" val="4063706990"/>
                    </a:ext>
                  </a:extLst>
                </a:gridCol>
                <a:gridCol w="3477381">
                  <a:extLst>
                    <a:ext uri="{9D8B030D-6E8A-4147-A177-3AD203B41FA5}">
                      <a16:colId xmlns:a16="http://schemas.microsoft.com/office/drawing/2014/main" xmlns="" val="1795733244"/>
                    </a:ext>
                  </a:extLst>
                </a:gridCol>
                <a:gridCol w="1524967">
                  <a:extLst>
                    <a:ext uri="{9D8B030D-6E8A-4147-A177-3AD203B41FA5}">
                      <a16:colId xmlns:a16="http://schemas.microsoft.com/office/drawing/2014/main" xmlns="" val="1782122646"/>
                    </a:ext>
                  </a:extLst>
                </a:gridCol>
              </a:tblGrid>
              <a:tr h="77449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	Respuesta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Cantidad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90251672"/>
                  </a:ext>
                </a:extLst>
              </a:tr>
              <a:tr h="78563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 Minutos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66.6%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9244004"/>
                  </a:ext>
                </a:extLst>
              </a:tr>
              <a:tr h="602524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30 Minutos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33.3%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8705271"/>
                  </a:ext>
                </a:extLst>
              </a:tr>
              <a:tr h="60252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 General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100%</a:t>
                      </a:r>
                      <a:endParaRPr lang="es-CO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6511486"/>
                  </a:ext>
                </a:extLst>
              </a:tr>
            </a:tbl>
          </a:graphicData>
        </a:graphic>
      </p:graphicFrame>
      <p:pic>
        <p:nvPicPr>
          <p:cNvPr id="5" name="Picture 2" descr="Resultado de imagen para tiempo dibujo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52" y="3129178"/>
            <a:ext cx="2341153" cy="23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niversitaria de colombi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50" y="6374752"/>
            <a:ext cx="1513568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41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2116</Words>
  <Application>Microsoft Office PowerPoint</Application>
  <PresentationFormat>Panorámica</PresentationFormat>
  <Paragraphs>450</Paragraphs>
  <Slides>31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Trebuchet MS</vt:lpstr>
      <vt:lpstr>Wingdings 3</vt:lpstr>
      <vt:lpstr>Faceta</vt:lpstr>
      <vt:lpstr>SISTEMA DE INFORMACIÓN PARA LA GESTIÓN DE ADMISIONES, EXPEDIENTES, SOLICITUDES ADMINISTRATIVAS, CITAS, REPARACIONES, ESPACIOS, INVENTARIOS Y EMPLEADOS DE LA CORPORACIÓN DE RESIDENCIAS UNIVERSITARIAS</vt:lpstr>
      <vt:lpstr>Planteamiento del problema</vt:lpstr>
      <vt:lpstr>Objetivos General</vt:lpstr>
      <vt:lpstr>Objetivos Específicos</vt:lpstr>
      <vt:lpstr>Presentación de PowerPoint</vt:lpstr>
      <vt:lpstr>Metodología  Cuantitativa</vt:lpstr>
      <vt:lpstr>Justificación de Metodología</vt:lpstr>
      <vt:lpstr>Encuestas</vt:lpstr>
      <vt:lpstr>Encuestas</vt:lpstr>
      <vt:lpstr>Viabilidad Económica</vt:lpstr>
      <vt:lpstr>Infraestructura</vt:lpstr>
      <vt:lpstr>Metodología de Desarrollo</vt:lpstr>
      <vt:lpstr>Alcance</vt:lpstr>
      <vt:lpstr>Requerimientos funcionales</vt:lpstr>
      <vt:lpstr>Requerimientos funcionales</vt:lpstr>
      <vt:lpstr>Requerimientos funcionales</vt:lpstr>
      <vt:lpstr>Modelo Relacional</vt:lpstr>
      <vt:lpstr>Actores y Roles</vt:lpstr>
      <vt:lpstr>Actores y Roles</vt:lpstr>
      <vt:lpstr>Diagrama de Clases</vt:lpstr>
      <vt:lpstr>Diagrama de Clases de Control</vt:lpstr>
      <vt:lpstr>Diagrama de Clases de Navegación</vt:lpstr>
      <vt:lpstr>Diagrama de Casos de Uso</vt:lpstr>
      <vt:lpstr>Diagrama de Casos de Uso</vt:lpstr>
      <vt:lpstr>Diagrama de caso de Uso extendido</vt:lpstr>
      <vt:lpstr>Diagrama de Colaboración</vt:lpstr>
      <vt:lpstr>Diagrama de Secuencia</vt:lpstr>
      <vt:lpstr>Diagrama de Paquetes </vt:lpstr>
      <vt:lpstr>Diagrama de Componentes</vt:lpstr>
      <vt:lpstr>Diagrama de Flujo</vt:lpstr>
      <vt:lpstr>Prototipo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LA GESTIÓN DE ADMISIONES, EXPEDIENTES, SOLICITUDES ADMINISTRATIVAS, CITAS, REPARACIONES, ESPACIOS, INVENTARIOS Y EMPLEADOS DE LA CORPORACIÓN DE RESIDENCIAS UNIVERSITARIAS</dc:title>
  <dc:creator>JEFERSON</dc:creator>
  <cp:lastModifiedBy>Mantus</cp:lastModifiedBy>
  <cp:revision>23</cp:revision>
  <dcterms:created xsi:type="dcterms:W3CDTF">2017-04-21T11:38:43Z</dcterms:created>
  <dcterms:modified xsi:type="dcterms:W3CDTF">2017-09-02T13:56:59Z</dcterms:modified>
</cp:coreProperties>
</file>