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7" r:id="rId3"/>
    <p:sldId id="261" r:id="rId4"/>
    <p:sldId id="262" r:id="rId5"/>
    <p:sldId id="263" r:id="rId6"/>
    <p:sldId id="264" r:id="rId7"/>
    <p:sldId id="265" r:id="rId8"/>
    <p:sldId id="266" r:id="rId9"/>
    <p:sldId id="267" r:id="rId10"/>
    <p:sldId id="259" r:id="rId11"/>
    <p:sldId id="268" r:id="rId12"/>
    <p:sldId id="272" r:id="rId13"/>
    <p:sldId id="269" r:id="rId14"/>
    <p:sldId id="274" r:id="rId15"/>
    <p:sldId id="270" r:id="rId16"/>
    <p:sldId id="273" r:id="rId17"/>
    <p:sldId id="275" r:id="rId18"/>
    <p:sldId id="276" r:id="rId19"/>
    <p:sldId id="277" r:id="rId20"/>
    <p:sldId id="278" r:id="rId21"/>
    <p:sldId id="279" r:id="rId22"/>
    <p:sldId id="280" r:id="rId23"/>
    <p:sldId id="281" r:id="rId24"/>
    <p:sldId id="282" r:id="rId25"/>
    <p:sldId id="28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142" y="12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2E157-ECA5-4190-B311-6F5FF2765926}" type="doc">
      <dgm:prSet loTypeId="urn:microsoft.com/office/officeart/2005/8/layout/pyramid1" loCatId="pyramid" qsTypeId="urn:microsoft.com/office/officeart/2005/8/quickstyle/simple5" qsCatId="simple" csTypeId="urn:microsoft.com/office/officeart/2005/8/colors/colorful3" csCatId="colorful" phldr="1"/>
      <dgm:spPr/>
    </dgm:pt>
    <dgm:pt modelId="{C9609B18-F3AB-4590-A7D2-2DB5A56FB576}">
      <dgm:prSet phldrT="[Texto]"/>
      <dgm:spPr/>
      <dgm:t>
        <a:bodyPr/>
        <a:lstStyle/>
        <a:p>
          <a:r>
            <a:rPr lang="es-ES" dirty="0" smtClean="0"/>
            <a:t>Fiscales</a:t>
          </a:r>
          <a:endParaRPr lang="es-ES" dirty="0"/>
        </a:p>
      </dgm:t>
    </dgm:pt>
    <dgm:pt modelId="{39F9D9CF-75DC-4608-BDF4-FCE4AE01AF22}" type="parTrans" cxnId="{548F8383-0FD5-4654-BD34-673F332BF206}">
      <dgm:prSet/>
      <dgm:spPr/>
      <dgm:t>
        <a:bodyPr/>
        <a:lstStyle/>
        <a:p>
          <a:endParaRPr lang="es-ES"/>
        </a:p>
      </dgm:t>
    </dgm:pt>
    <dgm:pt modelId="{6658005F-585E-4CCD-8A70-A54239093A5C}" type="sibTrans" cxnId="{548F8383-0FD5-4654-BD34-673F332BF206}">
      <dgm:prSet/>
      <dgm:spPr/>
      <dgm:t>
        <a:bodyPr/>
        <a:lstStyle/>
        <a:p>
          <a:endParaRPr lang="es-ES"/>
        </a:p>
      </dgm:t>
    </dgm:pt>
    <dgm:pt modelId="{5B9A4EBA-7B9C-4027-9218-FC4BC9D37A42}">
      <dgm:prSet phldrT="[Texto]"/>
      <dgm:spPr/>
      <dgm:t>
        <a:bodyPr/>
        <a:lstStyle/>
        <a:p>
          <a:r>
            <a:rPr lang="es-ES" dirty="0" smtClean="0"/>
            <a:t>PNP</a:t>
          </a:r>
          <a:endParaRPr lang="es-ES" dirty="0"/>
        </a:p>
      </dgm:t>
    </dgm:pt>
    <dgm:pt modelId="{E45603D1-99D1-4414-AF32-45E9C0158EFB}" type="parTrans" cxnId="{7A4C05AC-2F09-4E0F-9AEB-C0AE4BD137C2}">
      <dgm:prSet/>
      <dgm:spPr/>
      <dgm:t>
        <a:bodyPr/>
        <a:lstStyle/>
        <a:p>
          <a:endParaRPr lang="es-ES"/>
        </a:p>
      </dgm:t>
    </dgm:pt>
    <dgm:pt modelId="{D0633CFE-8F4D-4370-BB06-AFDA727AC6BB}" type="sibTrans" cxnId="{7A4C05AC-2F09-4E0F-9AEB-C0AE4BD137C2}">
      <dgm:prSet/>
      <dgm:spPr/>
      <dgm:t>
        <a:bodyPr/>
        <a:lstStyle/>
        <a:p>
          <a:endParaRPr lang="es-ES"/>
        </a:p>
      </dgm:t>
    </dgm:pt>
    <dgm:pt modelId="{7FD0F8EF-DD83-4018-8FEA-7721475B6EF8}">
      <dgm:prSet phldrT="[Texto]"/>
      <dgm:spPr/>
      <dgm:t>
        <a:bodyPr/>
        <a:lstStyle/>
        <a:p>
          <a:r>
            <a:rPr lang="es-ES" dirty="0" smtClean="0"/>
            <a:t>Procesados</a:t>
          </a:r>
          <a:endParaRPr lang="es-ES" dirty="0"/>
        </a:p>
      </dgm:t>
    </dgm:pt>
    <dgm:pt modelId="{1F33372F-2D35-4C38-8D20-CA9390FEDEA8}" type="parTrans" cxnId="{089FED2E-51DF-4E44-B0EC-6F719D495D27}">
      <dgm:prSet/>
      <dgm:spPr/>
      <dgm:t>
        <a:bodyPr/>
        <a:lstStyle/>
        <a:p>
          <a:endParaRPr lang="es-ES"/>
        </a:p>
      </dgm:t>
    </dgm:pt>
    <dgm:pt modelId="{2454C33F-ED62-4335-840F-0F1810AA1C7B}" type="sibTrans" cxnId="{089FED2E-51DF-4E44-B0EC-6F719D495D27}">
      <dgm:prSet/>
      <dgm:spPr/>
      <dgm:t>
        <a:bodyPr/>
        <a:lstStyle/>
        <a:p>
          <a:endParaRPr lang="es-ES"/>
        </a:p>
      </dgm:t>
    </dgm:pt>
    <dgm:pt modelId="{8378F446-44C3-4CEB-8A59-E8488B2A60DA}">
      <dgm:prSet phldrT="[Texto]"/>
      <dgm:spPr/>
      <dgm:t>
        <a:bodyPr/>
        <a:lstStyle/>
        <a:p>
          <a:r>
            <a:rPr lang="es-ES" dirty="0" smtClean="0"/>
            <a:t>Agraviados</a:t>
          </a:r>
          <a:endParaRPr lang="es-ES" dirty="0"/>
        </a:p>
      </dgm:t>
    </dgm:pt>
    <dgm:pt modelId="{3B28445E-05B8-4C36-A92D-EF256D46232B}" type="parTrans" cxnId="{E83FFA9C-C89E-45EA-979A-AA941216A905}">
      <dgm:prSet/>
      <dgm:spPr/>
      <dgm:t>
        <a:bodyPr/>
        <a:lstStyle/>
        <a:p>
          <a:endParaRPr lang="es-ES"/>
        </a:p>
      </dgm:t>
    </dgm:pt>
    <dgm:pt modelId="{BE9A88BF-B7D4-48D5-A3BD-952156E1FF0A}" type="sibTrans" cxnId="{E83FFA9C-C89E-45EA-979A-AA941216A905}">
      <dgm:prSet/>
      <dgm:spPr/>
      <dgm:t>
        <a:bodyPr/>
        <a:lstStyle/>
        <a:p>
          <a:endParaRPr lang="es-ES"/>
        </a:p>
      </dgm:t>
    </dgm:pt>
    <dgm:pt modelId="{4F373E5D-E021-4EE5-BA14-02DB17BFABD3}">
      <dgm:prSet phldrT="[Texto]"/>
      <dgm:spPr/>
      <dgm:t>
        <a:bodyPr/>
        <a:lstStyle/>
        <a:p>
          <a:r>
            <a:rPr lang="es-ES" smtClean="0"/>
            <a:t>Practicantes</a:t>
          </a:r>
          <a:endParaRPr lang="es-ES" dirty="0"/>
        </a:p>
      </dgm:t>
    </dgm:pt>
    <dgm:pt modelId="{29C715CC-FDA6-4316-85EA-4E529548784E}" type="parTrans" cxnId="{43D20366-3ADB-47A2-96DF-A0642F8EB0C3}">
      <dgm:prSet/>
      <dgm:spPr/>
      <dgm:t>
        <a:bodyPr/>
        <a:lstStyle/>
        <a:p>
          <a:endParaRPr lang="es-ES"/>
        </a:p>
      </dgm:t>
    </dgm:pt>
    <dgm:pt modelId="{FDEF675F-4180-488B-97EB-62181B0A4761}" type="sibTrans" cxnId="{43D20366-3ADB-47A2-96DF-A0642F8EB0C3}">
      <dgm:prSet/>
      <dgm:spPr/>
      <dgm:t>
        <a:bodyPr/>
        <a:lstStyle/>
        <a:p>
          <a:endParaRPr lang="es-ES"/>
        </a:p>
      </dgm:t>
    </dgm:pt>
    <dgm:pt modelId="{45A81988-358A-4669-90C9-A1F4DC2B4063}" type="pres">
      <dgm:prSet presAssocID="{31D2E157-ECA5-4190-B311-6F5FF2765926}" presName="Name0" presStyleCnt="0">
        <dgm:presLayoutVars>
          <dgm:dir/>
          <dgm:animLvl val="lvl"/>
          <dgm:resizeHandles val="exact"/>
        </dgm:presLayoutVars>
      </dgm:prSet>
      <dgm:spPr/>
    </dgm:pt>
    <dgm:pt modelId="{969E4125-25B4-4116-8CD9-193F69A451A4}" type="pres">
      <dgm:prSet presAssocID="{C9609B18-F3AB-4590-A7D2-2DB5A56FB576}" presName="Name8" presStyleCnt="0"/>
      <dgm:spPr/>
    </dgm:pt>
    <dgm:pt modelId="{86E8BBA6-2BC8-4BD0-819C-91DF34B79140}" type="pres">
      <dgm:prSet presAssocID="{C9609B18-F3AB-4590-A7D2-2DB5A56FB576}" presName="level" presStyleLbl="node1" presStyleIdx="0" presStyleCnt="5">
        <dgm:presLayoutVars>
          <dgm:chMax val="1"/>
          <dgm:bulletEnabled val="1"/>
        </dgm:presLayoutVars>
      </dgm:prSet>
      <dgm:spPr/>
      <dgm:t>
        <a:bodyPr/>
        <a:lstStyle/>
        <a:p>
          <a:endParaRPr lang="es-ES"/>
        </a:p>
      </dgm:t>
    </dgm:pt>
    <dgm:pt modelId="{1F9B6E5C-DC21-4F67-B48F-A157E8789D46}" type="pres">
      <dgm:prSet presAssocID="{C9609B18-F3AB-4590-A7D2-2DB5A56FB576}" presName="levelTx" presStyleLbl="revTx" presStyleIdx="0" presStyleCnt="0">
        <dgm:presLayoutVars>
          <dgm:chMax val="1"/>
          <dgm:bulletEnabled val="1"/>
        </dgm:presLayoutVars>
      </dgm:prSet>
      <dgm:spPr/>
      <dgm:t>
        <a:bodyPr/>
        <a:lstStyle/>
        <a:p>
          <a:endParaRPr lang="es-ES"/>
        </a:p>
      </dgm:t>
    </dgm:pt>
    <dgm:pt modelId="{46A7D5F2-1905-4F22-8ED4-6339C58B22B6}" type="pres">
      <dgm:prSet presAssocID="{4F373E5D-E021-4EE5-BA14-02DB17BFABD3}" presName="Name8" presStyleCnt="0"/>
      <dgm:spPr/>
    </dgm:pt>
    <dgm:pt modelId="{5BC3FBF4-0AA5-4754-8BB7-1B52037AF19B}" type="pres">
      <dgm:prSet presAssocID="{4F373E5D-E021-4EE5-BA14-02DB17BFABD3}" presName="level" presStyleLbl="node1" presStyleIdx="1" presStyleCnt="5">
        <dgm:presLayoutVars>
          <dgm:chMax val="1"/>
          <dgm:bulletEnabled val="1"/>
        </dgm:presLayoutVars>
      </dgm:prSet>
      <dgm:spPr/>
    </dgm:pt>
    <dgm:pt modelId="{5CB268AE-711E-4DC7-B141-694C384F7BA4}" type="pres">
      <dgm:prSet presAssocID="{4F373E5D-E021-4EE5-BA14-02DB17BFABD3}" presName="levelTx" presStyleLbl="revTx" presStyleIdx="0" presStyleCnt="0">
        <dgm:presLayoutVars>
          <dgm:chMax val="1"/>
          <dgm:bulletEnabled val="1"/>
        </dgm:presLayoutVars>
      </dgm:prSet>
      <dgm:spPr/>
    </dgm:pt>
    <dgm:pt modelId="{70813EF8-6ED9-4E0D-A8D5-43D46F034ED8}" type="pres">
      <dgm:prSet presAssocID="{5B9A4EBA-7B9C-4027-9218-FC4BC9D37A42}" presName="Name8" presStyleCnt="0"/>
      <dgm:spPr/>
    </dgm:pt>
    <dgm:pt modelId="{D1A94AE2-9252-4C6C-A22D-3577A9D669B6}" type="pres">
      <dgm:prSet presAssocID="{5B9A4EBA-7B9C-4027-9218-FC4BC9D37A42}" presName="level" presStyleLbl="node1" presStyleIdx="2" presStyleCnt="5">
        <dgm:presLayoutVars>
          <dgm:chMax val="1"/>
          <dgm:bulletEnabled val="1"/>
        </dgm:presLayoutVars>
      </dgm:prSet>
      <dgm:spPr/>
      <dgm:t>
        <a:bodyPr/>
        <a:lstStyle/>
        <a:p>
          <a:endParaRPr lang="es-ES"/>
        </a:p>
      </dgm:t>
    </dgm:pt>
    <dgm:pt modelId="{05400A77-CE18-42BB-AD1C-C52361A25FBA}" type="pres">
      <dgm:prSet presAssocID="{5B9A4EBA-7B9C-4027-9218-FC4BC9D37A42}" presName="levelTx" presStyleLbl="revTx" presStyleIdx="0" presStyleCnt="0">
        <dgm:presLayoutVars>
          <dgm:chMax val="1"/>
          <dgm:bulletEnabled val="1"/>
        </dgm:presLayoutVars>
      </dgm:prSet>
      <dgm:spPr/>
      <dgm:t>
        <a:bodyPr/>
        <a:lstStyle/>
        <a:p>
          <a:endParaRPr lang="es-ES"/>
        </a:p>
      </dgm:t>
    </dgm:pt>
    <dgm:pt modelId="{026428A1-CCEF-463E-801A-5D113D72F9E7}" type="pres">
      <dgm:prSet presAssocID="{7FD0F8EF-DD83-4018-8FEA-7721475B6EF8}" presName="Name8" presStyleCnt="0"/>
      <dgm:spPr/>
    </dgm:pt>
    <dgm:pt modelId="{DB24F4CC-4894-4964-99BB-467CC8F62729}" type="pres">
      <dgm:prSet presAssocID="{7FD0F8EF-DD83-4018-8FEA-7721475B6EF8}" presName="level" presStyleLbl="node1" presStyleIdx="3" presStyleCnt="5">
        <dgm:presLayoutVars>
          <dgm:chMax val="1"/>
          <dgm:bulletEnabled val="1"/>
        </dgm:presLayoutVars>
      </dgm:prSet>
      <dgm:spPr/>
    </dgm:pt>
    <dgm:pt modelId="{4EFF7616-4C80-4133-8E95-557D8E8AC4DC}" type="pres">
      <dgm:prSet presAssocID="{7FD0F8EF-DD83-4018-8FEA-7721475B6EF8}" presName="levelTx" presStyleLbl="revTx" presStyleIdx="0" presStyleCnt="0">
        <dgm:presLayoutVars>
          <dgm:chMax val="1"/>
          <dgm:bulletEnabled val="1"/>
        </dgm:presLayoutVars>
      </dgm:prSet>
      <dgm:spPr/>
    </dgm:pt>
    <dgm:pt modelId="{15BA12BC-0C69-4162-BE71-FD844D46EF7F}" type="pres">
      <dgm:prSet presAssocID="{8378F446-44C3-4CEB-8A59-E8488B2A60DA}" presName="Name8" presStyleCnt="0"/>
      <dgm:spPr/>
    </dgm:pt>
    <dgm:pt modelId="{4FB59874-48D4-485B-8602-CF3D67B21D96}" type="pres">
      <dgm:prSet presAssocID="{8378F446-44C3-4CEB-8A59-E8488B2A60DA}" presName="level" presStyleLbl="node1" presStyleIdx="4" presStyleCnt="5">
        <dgm:presLayoutVars>
          <dgm:chMax val="1"/>
          <dgm:bulletEnabled val="1"/>
        </dgm:presLayoutVars>
      </dgm:prSet>
      <dgm:spPr/>
      <dgm:t>
        <a:bodyPr/>
        <a:lstStyle/>
        <a:p>
          <a:endParaRPr lang="es-ES"/>
        </a:p>
      </dgm:t>
    </dgm:pt>
    <dgm:pt modelId="{2CE34D54-020A-4C27-972B-E6F0124BA87A}" type="pres">
      <dgm:prSet presAssocID="{8378F446-44C3-4CEB-8A59-E8488B2A60DA}" presName="levelTx" presStyleLbl="revTx" presStyleIdx="0" presStyleCnt="0">
        <dgm:presLayoutVars>
          <dgm:chMax val="1"/>
          <dgm:bulletEnabled val="1"/>
        </dgm:presLayoutVars>
      </dgm:prSet>
      <dgm:spPr/>
      <dgm:t>
        <a:bodyPr/>
        <a:lstStyle/>
        <a:p>
          <a:endParaRPr lang="es-ES"/>
        </a:p>
      </dgm:t>
    </dgm:pt>
  </dgm:ptLst>
  <dgm:cxnLst>
    <dgm:cxn modelId="{994F5C3C-A944-4C5F-92BD-EA1CBE2010E5}" type="presOf" srcId="{4F373E5D-E021-4EE5-BA14-02DB17BFABD3}" destId="{5CB268AE-711E-4DC7-B141-694C384F7BA4}" srcOrd="1" destOrd="0" presId="urn:microsoft.com/office/officeart/2005/8/layout/pyramid1"/>
    <dgm:cxn modelId="{36846B23-3FAF-4225-A6A7-373A1D162EA8}" type="presOf" srcId="{5B9A4EBA-7B9C-4027-9218-FC4BC9D37A42}" destId="{D1A94AE2-9252-4C6C-A22D-3577A9D669B6}" srcOrd="0" destOrd="0" presId="urn:microsoft.com/office/officeart/2005/8/layout/pyramid1"/>
    <dgm:cxn modelId="{7A4C05AC-2F09-4E0F-9AEB-C0AE4BD137C2}" srcId="{31D2E157-ECA5-4190-B311-6F5FF2765926}" destId="{5B9A4EBA-7B9C-4027-9218-FC4BC9D37A42}" srcOrd="2" destOrd="0" parTransId="{E45603D1-99D1-4414-AF32-45E9C0158EFB}" sibTransId="{D0633CFE-8F4D-4370-BB06-AFDA727AC6BB}"/>
    <dgm:cxn modelId="{FE0270C2-E1E6-47C1-9B28-7D247AA33D14}" type="presOf" srcId="{5B9A4EBA-7B9C-4027-9218-FC4BC9D37A42}" destId="{05400A77-CE18-42BB-AD1C-C52361A25FBA}" srcOrd="1" destOrd="0" presId="urn:microsoft.com/office/officeart/2005/8/layout/pyramid1"/>
    <dgm:cxn modelId="{C03B8AD2-7EEA-4E60-A798-5C5BF53FED6A}" type="presOf" srcId="{31D2E157-ECA5-4190-B311-6F5FF2765926}" destId="{45A81988-358A-4669-90C9-A1F4DC2B4063}" srcOrd="0" destOrd="0" presId="urn:microsoft.com/office/officeart/2005/8/layout/pyramid1"/>
    <dgm:cxn modelId="{43D20366-3ADB-47A2-96DF-A0642F8EB0C3}" srcId="{31D2E157-ECA5-4190-B311-6F5FF2765926}" destId="{4F373E5D-E021-4EE5-BA14-02DB17BFABD3}" srcOrd="1" destOrd="0" parTransId="{29C715CC-FDA6-4316-85EA-4E529548784E}" sibTransId="{FDEF675F-4180-488B-97EB-62181B0A4761}"/>
    <dgm:cxn modelId="{2C9BAF61-8150-41CC-9D89-384398E1E4F8}" type="presOf" srcId="{4F373E5D-E021-4EE5-BA14-02DB17BFABD3}" destId="{5BC3FBF4-0AA5-4754-8BB7-1B52037AF19B}" srcOrd="0" destOrd="0" presId="urn:microsoft.com/office/officeart/2005/8/layout/pyramid1"/>
    <dgm:cxn modelId="{089FED2E-51DF-4E44-B0EC-6F719D495D27}" srcId="{31D2E157-ECA5-4190-B311-6F5FF2765926}" destId="{7FD0F8EF-DD83-4018-8FEA-7721475B6EF8}" srcOrd="3" destOrd="0" parTransId="{1F33372F-2D35-4C38-8D20-CA9390FEDEA8}" sibTransId="{2454C33F-ED62-4335-840F-0F1810AA1C7B}"/>
    <dgm:cxn modelId="{C4C267A4-A38B-4F0D-8497-00C0AA8C399B}" type="presOf" srcId="{7FD0F8EF-DD83-4018-8FEA-7721475B6EF8}" destId="{4EFF7616-4C80-4133-8E95-557D8E8AC4DC}" srcOrd="1" destOrd="0" presId="urn:microsoft.com/office/officeart/2005/8/layout/pyramid1"/>
    <dgm:cxn modelId="{548F8383-0FD5-4654-BD34-673F332BF206}" srcId="{31D2E157-ECA5-4190-B311-6F5FF2765926}" destId="{C9609B18-F3AB-4590-A7D2-2DB5A56FB576}" srcOrd="0" destOrd="0" parTransId="{39F9D9CF-75DC-4608-BDF4-FCE4AE01AF22}" sibTransId="{6658005F-585E-4CCD-8A70-A54239093A5C}"/>
    <dgm:cxn modelId="{BCF8DCCE-3702-4430-8790-D4F17CD6BD90}" type="presOf" srcId="{7FD0F8EF-DD83-4018-8FEA-7721475B6EF8}" destId="{DB24F4CC-4894-4964-99BB-467CC8F62729}" srcOrd="0" destOrd="0" presId="urn:microsoft.com/office/officeart/2005/8/layout/pyramid1"/>
    <dgm:cxn modelId="{E83FFA9C-C89E-45EA-979A-AA941216A905}" srcId="{31D2E157-ECA5-4190-B311-6F5FF2765926}" destId="{8378F446-44C3-4CEB-8A59-E8488B2A60DA}" srcOrd="4" destOrd="0" parTransId="{3B28445E-05B8-4C36-A92D-EF256D46232B}" sibTransId="{BE9A88BF-B7D4-48D5-A3BD-952156E1FF0A}"/>
    <dgm:cxn modelId="{B429039A-69EB-4890-9833-31F0AF0403D1}" type="presOf" srcId="{8378F446-44C3-4CEB-8A59-E8488B2A60DA}" destId="{4FB59874-48D4-485B-8602-CF3D67B21D96}" srcOrd="0" destOrd="0" presId="urn:microsoft.com/office/officeart/2005/8/layout/pyramid1"/>
    <dgm:cxn modelId="{F61BDA63-11B4-428D-BC29-ED379711CEC5}" type="presOf" srcId="{C9609B18-F3AB-4590-A7D2-2DB5A56FB576}" destId="{86E8BBA6-2BC8-4BD0-819C-91DF34B79140}" srcOrd="0" destOrd="0" presId="urn:microsoft.com/office/officeart/2005/8/layout/pyramid1"/>
    <dgm:cxn modelId="{E3EC8567-F466-4DD5-B62B-B8CAA4087763}" type="presOf" srcId="{8378F446-44C3-4CEB-8A59-E8488B2A60DA}" destId="{2CE34D54-020A-4C27-972B-E6F0124BA87A}" srcOrd="1" destOrd="0" presId="urn:microsoft.com/office/officeart/2005/8/layout/pyramid1"/>
    <dgm:cxn modelId="{9142C2CF-CB49-4C5D-ACC6-E9DDBDFA8085}" type="presOf" srcId="{C9609B18-F3AB-4590-A7D2-2DB5A56FB576}" destId="{1F9B6E5C-DC21-4F67-B48F-A157E8789D46}" srcOrd="1" destOrd="0" presId="urn:microsoft.com/office/officeart/2005/8/layout/pyramid1"/>
    <dgm:cxn modelId="{638DC7FC-E0FF-4DCC-B785-385E08004A1D}" type="presParOf" srcId="{45A81988-358A-4669-90C9-A1F4DC2B4063}" destId="{969E4125-25B4-4116-8CD9-193F69A451A4}" srcOrd="0" destOrd="0" presId="urn:microsoft.com/office/officeart/2005/8/layout/pyramid1"/>
    <dgm:cxn modelId="{D8A4AD94-014C-458F-A209-352C9A034DCB}" type="presParOf" srcId="{969E4125-25B4-4116-8CD9-193F69A451A4}" destId="{86E8BBA6-2BC8-4BD0-819C-91DF34B79140}" srcOrd="0" destOrd="0" presId="urn:microsoft.com/office/officeart/2005/8/layout/pyramid1"/>
    <dgm:cxn modelId="{71DEFD2A-0488-48BC-9895-2EF68F37AF50}" type="presParOf" srcId="{969E4125-25B4-4116-8CD9-193F69A451A4}" destId="{1F9B6E5C-DC21-4F67-B48F-A157E8789D46}" srcOrd="1" destOrd="0" presId="urn:microsoft.com/office/officeart/2005/8/layout/pyramid1"/>
    <dgm:cxn modelId="{CD467063-92CA-4D33-ADA7-C3854251ECD2}" type="presParOf" srcId="{45A81988-358A-4669-90C9-A1F4DC2B4063}" destId="{46A7D5F2-1905-4F22-8ED4-6339C58B22B6}" srcOrd="1" destOrd="0" presId="urn:microsoft.com/office/officeart/2005/8/layout/pyramid1"/>
    <dgm:cxn modelId="{85328B9D-F85B-433A-8422-8102D1DA1EA3}" type="presParOf" srcId="{46A7D5F2-1905-4F22-8ED4-6339C58B22B6}" destId="{5BC3FBF4-0AA5-4754-8BB7-1B52037AF19B}" srcOrd="0" destOrd="0" presId="urn:microsoft.com/office/officeart/2005/8/layout/pyramid1"/>
    <dgm:cxn modelId="{38FE6D86-67F4-468E-8022-8EB55226703F}" type="presParOf" srcId="{46A7D5F2-1905-4F22-8ED4-6339C58B22B6}" destId="{5CB268AE-711E-4DC7-B141-694C384F7BA4}" srcOrd="1" destOrd="0" presId="urn:microsoft.com/office/officeart/2005/8/layout/pyramid1"/>
    <dgm:cxn modelId="{471B94C0-77AB-4C87-8C46-EFBB9B29D9DD}" type="presParOf" srcId="{45A81988-358A-4669-90C9-A1F4DC2B4063}" destId="{70813EF8-6ED9-4E0D-A8D5-43D46F034ED8}" srcOrd="2" destOrd="0" presId="urn:microsoft.com/office/officeart/2005/8/layout/pyramid1"/>
    <dgm:cxn modelId="{E8E79D18-B435-4C9C-A053-E263A23D346A}" type="presParOf" srcId="{70813EF8-6ED9-4E0D-A8D5-43D46F034ED8}" destId="{D1A94AE2-9252-4C6C-A22D-3577A9D669B6}" srcOrd="0" destOrd="0" presId="urn:microsoft.com/office/officeart/2005/8/layout/pyramid1"/>
    <dgm:cxn modelId="{14E77762-9038-43AA-9C9F-CC8E7C8C3D37}" type="presParOf" srcId="{70813EF8-6ED9-4E0D-A8D5-43D46F034ED8}" destId="{05400A77-CE18-42BB-AD1C-C52361A25FBA}" srcOrd="1" destOrd="0" presId="urn:microsoft.com/office/officeart/2005/8/layout/pyramid1"/>
    <dgm:cxn modelId="{82337256-6A7A-45B9-99D2-F7F010EBDA20}" type="presParOf" srcId="{45A81988-358A-4669-90C9-A1F4DC2B4063}" destId="{026428A1-CCEF-463E-801A-5D113D72F9E7}" srcOrd="3" destOrd="0" presId="urn:microsoft.com/office/officeart/2005/8/layout/pyramid1"/>
    <dgm:cxn modelId="{FE8B9DA3-F2A2-4543-89EB-AB238196CF1A}" type="presParOf" srcId="{026428A1-CCEF-463E-801A-5D113D72F9E7}" destId="{DB24F4CC-4894-4964-99BB-467CC8F62729}" srcOrd="0" destOrd="0" presId="urn:microsoft.com/office/officeart/2005/8/layout/pyramid1"/>
    <dgm:cxn modelId="{D48C271E-3C31-4D5B-A3CD-2D69C275E445}" type="presParOf" srcId="{026428A1-CCEF-463E-801A-5D113D72F9E7}" destId="{4EFF7616-4C80-4133-8E95-557D8E8AC4DC}" srcOrd="1" destOrd="0" presId="urn:microsoft.com/office/officeart/2005/8/layout/pyramid1"/>
    <dgm:cxn modelId="{41C1D2FE-61B1-44D3-9459-2DC9C5B59281}" type="presParOf" srcId="{45A81988-358A-4669-90C9-A1F4DC2B4063}" destId="{15BA12BC-0C69-4162-BE71-FD844D46EF7F}" srcOrd="4" destOrd="0" presId="urn:microsoft.com/office/officeart/2005/8/layout/pyramid1"/>
    <dgm:cxn modelId="{4D74C78E-800A-4E9B-95FB-B7DF725699BC}" type="presParOf" srcId="{15BA12BC-0C69-4162-BE71-FD844D46EF7F}" destId="{4FB59874-48D4-485B-8602-CF3D67B21D96}" srcOrd="0" destOrd="0" presId="urn:microsoft.com/office/officeart/2005/8/layout/pyramid1"/>
    <dgm:cxn modelId="{4912DBD2-A373-442C-B925-F71A03235456}" type="presParOf" srcId="{15BA12BC-0C69-4162-BE71-FD844D46EF7F}" destId="{2CE34D54-020A-4C27-972B-E6F0124BA87A}"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8BBA6-2BC8-4BD0-819C-91DF34B79140}">
      <dsp:nvSpPr>
        <dsp:cNvPr id="0" name=""/>
        <dsp:cNvSpPr/>
      </dsp:nvSpPr>
      <dsp:spPr>
        <a:xfrm>
          <a:off x="3114371" y="0"/>
          <a:ext cx="1557185" cy="646899"/>
        </a:xfrm>
        <a:prstGeom prst="trapezoid">
          <a:avLst>
            <a:gd name="adj" fmla="val 12035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Fiscales</a:t>
          </a:r>
          <a:endParaRPr lang="es-ES" sz="3100" kern="1200" dirty="0"/>
        </a:p>
      </dsp:txBody>
      <dsp:txXfrm>
        <a:off x="3114371" y="0"/>
        <a:ext cx="1557185" cy="646899"/>
      </dsp:txXfrm>
    </dsp:sp>
    <dsp:sp modelId="{5BC3FBF4-0AA5-4754-8BB7-1B52037AF19B}">
      <dsp:nvSpPr>
        <dsp:cNvPr id="0" name=""/>
        <dsp:cNvSpPr/>
      </dsp:nvSpPr>
      <dsp:spPr>
        <a:xfrm>
          <a:off x="2335778" y="646899"/>
          <a:ext cx="3114371" cy="646899"/>
        </a:xfrm>
        <a:prstGeom prst="trapezoid">
          <a:avLst>
            <a:gd name="adj" fmla="val 120358"/>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smtClean="0"/>
            <a:t>Practicantes</a:t>
          </a:r>
          <a:endParaRPr lang="es-ES" sz="3100" kern="1200" dirty="0"/>
        </a:p>
      </dsp:txBody>
      <dsp:txXfrm>
        <a:off x="2880793" y="646899"/>
        <a:ext cx="2024341" cy="646899"/>
      </dsp:txXfrm>
    </dsp:sp>
    <dsp:sp modelId="{D1A94AE2-9252-4C6C-A22D-3577A9D669B6}">
      <dsp:nvSpPr>
        <dsp:cNvPr id="0" name=""/>
        <dsp:cNvSpPr/>
      </dsp:nvSpPr>
      <dsp:spPr>
        <a:xfrm>
          <a:off x="1557185" y="1293798"/>
          <a:ext cx="4671556" cy="646899"/>
        </a:xfrm>
        <a:prstGeom prst="trapezoid">
          <a:avLst>
            <a:gd name="adj" fmla="val 120358"/>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PNP</a:t>
          </a:r>
          <a:endParaRPr lang="es-ES" sz="3100" kern="1200" dirty="0"/>
        </a:p>
      </dsp:txBody>
      <dsp:txXfrm>
        <a:off x="2374708" y="1293798"/>
        <a:ext cx="3036511" cy="646899"/>
      </dsp:txXfrm>
    </dsp:sp>
    <dsp:sp modelId="{DB24F4CC-4894-4964-99BB-467CC8F62729}">
      <dsp:nvSpPr>
        <dsp:cNvPr id="0" name=""/>
        <dsp:cNvSpPr/>
      </dsp:nvSpPr>
      <dsp:spPr>
        <a:xfrm>
          <a:off x="778592" y="1940698"/>
          <a:ext cx="6228742" cy="646899"/>
        </a:xfrm>
        <a:prstGeom prst="trapezoid">
          <a:avLst>
            <a:gd name="adj" fmla="val 120358"/>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Procesados</a:t>
          </a:r>
          <a:endParaRPr lang="es-ES" sz="3100" kern="1200" dirty="0"/>
        </a:p>
      </dsp:txBody>
      <dsp:txXfrm>
        <a:off x="1868622" y="1940698"/>
        <a:ext cx="4048682" cy="646899"/>
      </dsp:txXfrm>
    </dsp:sp>
    <dsp:sp modelId="{4FB59874-48D4-485B-8602-CF3D67B21D96}">
      <dsp:nvSpPr>
        <dsp:cNvPr id="0" name=""/>
        <dsp:cNvSpPr/>
      </dsp:nvSpPr>
      <dsp:spPr>
        <a:xfrm>
          <a:off x="0" y="2587597"/>
          <a:ext cx="7785928" cy="646899"/>
        </a:xfrm>
        <a:prstGeom prst="trapezoid">
          <a:avLst>
            <a:gd name="adj" fmla="val 120358"/>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Agraviados</a:t>
          </a:r>
          <a:endParaRPr lang="es-ES" sz="3100" kern="1200" dirty="0"/>
        </a:p>
      </dsp:txBody>
      <dsp:txXfrm>
        <a:off x="1362537" y="2587597"/>
        <a:ext cx="5060853" cy="6468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‹Nº›</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9/30/2019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pfn.gob.pe/escuela/contenido/actividades/docs/3533_dr.rivas.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mpfn.gob.pe/escuela/contenido/actividades/docs/3533_dr.rivas.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ariocorreo.pe/edicion/piura/los-principales-problemas-en-el-sistema-judicial-son-la-lentitud-y-la-corrupcion-832895/"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sbib.unmsm.edu.pe/bibvirtual/libros/csociales/ep_desarrollo/necesidad.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arepublica.pe/sociedad/602905-critican-lentitud-del-poder-judicial-en-procesos-pena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pe.org.pe/portal/comentario-diario-04-2-2008-lentitud-de-procesos-judiciales-nos-tiene-capturados-todos-los-peruano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aley.pe/art/2982/conozca-los-cinco-grandes-problemas-de-la-justicia-en-el-per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pp.pe/politica/elecciones/asi-esta-el-peru-poder-judicial-es-la-segunda-institucion-con-mas-rechazo-noticia-946086" TargetMode="External"/><Relationship Id="rId1" Type="http://schemas.openxmlformats.org/officeDocument/2006/relationships/slideLayout" Target="../slideLayouts/slideLayout2.xml"/><Relationship Id="rId4" Type="http://schemas.openxmlformats.org/officeDocument/2006/relationships/hyperlink" Target="http://rpp.pe/politica/actualidad/cuales-son-las-instituciones-con-mas-desaprobacion-en-el-peru-noticia-799142/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panamericana.pe/tags/justicia" TargetMode="External"/><Relationship Id="rId2" Type="http://schemas.openxmlformats.org/officeDocument/2006/relationships/hyperlink" Target="https://panamericana.pe/buenosdiasperu/locales/222560-grave-crisis-sistema-judicial-familias-denuncian-procesos-interminable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panamericana.pe/tags/poder+judici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incipp.org.pe/archivos/publicaciones/11_10_problemas_de_aplicacion_del_ncpp_a_nivel_de_investigacion_y_juzgamiento.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335" y="1555953"/>
            <a:ext cx="7027605" cy="1334728"/>
          </a:xfrm>
        </p:spPr>
        <p:txBody>
          <a:bodyPr>
            <a:normAutofit/>
          </a:bodyPr>
          <a:lstStyle/>
          <a:p>
            <a:r>
              <a:rPr lang="es-PE" dirty="0" smtClean="0"/>
              <a:t>“Roma”. Administración </a:t>
            </a:r>
            <a:r>
              <a:rPr lang="es-PE" dirty="0"/>
              <a:t>De Casos Penales Y Gestión Documentaria.</a:t>
            </a:r>
            <a:endParaRPr lang="en-US" dirty="0"/>
          </a:p>
        </p:txBody>
      </p:sp>
      <p:sp>
        <p:nvSpPr>
          <p:cNvPr id="3" name="Subtitle 2"/>
          <p:cNvSpPr>
            <a:spLocks noGrp="1"/>
          </p:cNvSpPr>
          <p:nvPr>
            <p:ph type="subTitle" idx="1"/>
          </p:nvPr>
        </p:nvSpPr>
        <p:spPr>
          <a:xfrm>
            <a:off x="1578075" y="2915686"/>
            <a:ext cx="6950307" cy="730043"/>
          </a:xfrm>
        </p:spPr>
        <p:txBody>
          <a:bodyPr/>
          <a:lstStyle/>
          <a:p>
            <a:r>
              <a:rPr lang="en-US" dirty="0" smtClean="0"/>
              <a:t>para el </a:t>
            </a:r>
            <a:r>
              <a:rPr lang="en-US" dirty="0" err="1" smtClean="0"/>
              <a:t>Ministerio</a:t>
            </a:r>
            <a:r>
              <a:rPr lang="en-US" dirty="0" smtClean="0"/>
              <a:t> </a:t>
            </a:r>
            <a:r>
              <a:rPr lang="en-US" dirty="0" err="1" smtClean="0"/>
              <a:t>Público</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6426" y="318046"/>
            <a:ext cx="6881218" cy="725349"/>
          </a:xfrm>
        </p:spPr>
        <p:txBody>
          <a:bodyPr>
            <a:normAutofit/>
          </a:bodyPr>
          <a:lstStyle/>
          <a:p>
            <a:r>
              <a:rPr lang="en-US" dirty="0" err="1" smtClean="0"/>
              <a:t>Problemas</a:t>
            </a:r>
            <a:r>
              <a:rPr lang="en-US" dirty="0" smtClean="0"/>
              <a:t> de la </a:t>
            </a:r>
            <a:r>
              <a:rPr lang="en-US" dirty="0" err="1" smtClean="0"/>
              <a:t>transición</a:t>
            </a:r>
            <a:r>
              <a:rPr lang="en-US" dirty="0" smtClean="0"/>
              <a:t> al NCPP</a:t>
            </a:r>
            <a:endParaRPr lang="en-US" dirty="0"/>
          </a:p>
        </p:txBody>
      </p:sp>
      <p:sp>
        <p:nvSpPr>
          <p:cNvPr id="5" name="Content Placeholder 4"/>
          <p:cNvSpPr>
            <a:spLocks noGrp="1"/>
          </p:cNvSpPr>
          <p:nvPr>
            <p:ph idx="1"/>
          </p:nvPr>
        </p:nvSpPr>
        <p:spPr>
          <a:xfrm>
            <a:off x="1948070" y="1069259"/>
            <a:ext cx="6904382" cy="3223342"/>
          </a:xfrm>
        </p:spPr>
        <p:txBody>
          <a:bodyPr>
            <a:normAutofit/>
          </a:bodyPr>
          <a:lstStyle/>
          <a:p>
            <a:pPr marL="514350" indent="-514350">
              <a:buFont typeface="+mj-lt"/>
              <a:buAutoNum type="arabicPeriod"/>
            </a:pPr>
            <a:r>
              <a:rPr lang="es-PE" sz="1000" dirty="0" smtClean="0"/>
              <a:t>La </a:t>
            </a:r>
            <a:r>
              <a:rPr lang="es-PE" sz="1000" dirty="0"/>
              <a:t>PNP no cumple con informar al Fiscal de Turno inmediatamente de tener conocimiento de un hecho delictivo (Art. 67 CPP). </a:t>
            </a:r>
            <a:endParaRPr lang="es-PE" sz="1000" dirty="0" smtClean="0"/>
          </a:p>
          <a:p>
            <a:pPr marL="514350" indent="-514350">
              <a:buFont typeface="+mj-lt"/>
              <a:buAutoNum type="arabicPeriod"/>
            </a:pPr>
            <a:r>
              <a:rPr lang="es-PE" sz="1000" dirty="0" smtClean="0"/>
              <a:t>La </a:t>
            </a:r>
            <a:r>
              <a:rPr lang="es-PE" sz="1000" dirty="0"/>
              <a:t>PNP no cumple su función, la cual es cuidar la escena del crimen (Inc. 1.B del Art. 68 CPP</a:t>
            </a:r>
            <a:r>
              <a:rPr lang="es-PE" sz="1000" dirty="0" smtClean="0"/>
              <a:t>).</a:t>
            </a:r>
          </a:p>
          <a:p>
            <a:pPr marL="514350" indent="-514350">
              <a:buFont typeface="+mj-lt"/>
              <a:buAutoNum type="arabicPeriod"/>
            </a:pPr>
            <a:r>
              <a:rPr lang="es-PE" sz="1000" dirty="0" smtClean="0"/>
              <a:t>La </a:t>
            </a:r>
            <a:r>
              <a:rPr lang="es-PE" sz="1000" dirty="0"/>
              <a:t>elaboración de las Actas por parte de la PNP es defectuosa (Inc. 2 Art. 68 CPP</a:t>
            </a:r>
            <a:r>
              <a:rPr lang="es-PE" sz="1000" dirty="0" smtClean="0"/>
              <a:t>).</a:t>
            </a:r>
          </a:p>
          <a:p>
            <a:pPr marL="514350" indent="-514350">
              <a:buFont typeface="+mj-lt"/>
              <a:buAutoNum type="arabicPeriod"/>
            </a:pPr>
            <a:r>
              <a:rPr lang="es-PE" sz="1000" dirty="0" smtClean="0"/>
              <a:t>Las </a:t>
            </a:r>
            <a:r>
              <a:rPr lang="es-PE" sz="1000" dirty="0"/>
              <a:t>evidencias no son recogidas como corresponde con la Cadena de Custodia (Art. 1.D del Art. </a:t>
            </a:r>
            <a:r>
              <a:rPr lang="es-PE" sz="1000" dirty="0" smtClean="0"/>
              <a:t>68 </a:t>
            </a:r>
            <a:r>
              <a:rPr lang="es-PE" sz="1000" dirty="0"/>
              <a:t>CPP). </a:t>
            </a:r>
            <a:endParaRPr lang="es-PE" sz="1000" dirty="0" smtClean="0"/>
          </a:p>
          <a:p>
            <a:pPr marL="514350" indent="-514350">
              <a:buFont typeface="+mj-lt"/>
              <a:buAutoNum type="arabicPeriod"/>
            </a:pPr>
            <a:r>
              <a:rPr lang="es-PE" sz="1000" dirty="0" smtClean="0"/>
              <a:t>Los </a:t>
            </a:r>
            <a:r>
              <a:rPr lang="es-PE" sz="1000" dirty="0"/>
              <a:t>abogados “aburren” a los agraviados, peritos o testigos del MP</a:t>
            </a:r>
            <a:r>
              <a:rPr lang="es-PE" sz="1000" dirty="0" smtClean="0"/>
              <a:t>.</a:t>
            </a:r>
          </a:p>
          <a:p>
            <a:pPr marL="514350" indent="-514350">
              <a:buFont typeface="+mj-lt"/>
              <a:buAutoNum type="arabicPeriod"/>
            </a:pPr>
            <a:r>
              <a:rPr lang="es-PE" sz="1000" dirty="0" smtClean="0"/>
              <a:t>Los </a:t>
            </a:r>
            <a:r>
              <a:rPr lang="es-PE" sz="1000" dirty="0"/>
              <a:t>peritos no llegan oportunamente a la escena del crimen</a:t>
            </a:r>
            <a:r>
              <a:rPr lang="es-PE" sz="1000" dirty="0" smtClean="0"/>
              <a:t>.</a:t>
            </a:r>
          </a:p>
          <a:p>
            <a:pPr marL="514350" indent="-514350">
              <a:buFont typeface="+mj-lt"/>
              <a:buAutoNum type="arabicPeriod"/>
            </a:pPr>
            <a:r>
              <a:rPr lang="es-PE" sz="1000" dirty="0" smtClean="0"/>
              <a:t>Los </a:t>
            </a:r>
            <a:r>
              <a:rPr lang="es-PE" sz="1000" dirty="0"/>
              <a:t>agraviados o los testigos del MP varían su declaración, con relación a la primera en la que lo sindicaban como responsable</a:t>
            </a:r>
            <a:r>
              <a:rPr lang="es-PE" sz="1000" dirty="0" smtClean="0"/>
              <a:t>.</a:t>
            </a:r>
          </a:p>
          <a:p>
            <a:pPr marL="514350" indent="-514350">
              <a:buFont typeface="+mj-lt"/>
              <a:buAutoNum type="arabicPeriod"/>
            </a:pPr>
            <a:r>
              <a:rPr lang="es-PE" sz="1000" dirty="0" smtClean="0"/>
              <a:t>Los </a:t>
            </a:r>
            <a:r>
              <a:rPr lang="es-PE" sz="1000" dirty="0"/>
              <a:t>agraviados, peritos o PNP no acuden al juicio oral</a:t>
            </a:r>
            <a:r>
              <a:rPr lang="es-PE" sz="1000" dirty="0" smtClean="0"/>
              <a:t>.</a:t>
            </a:r>
          </a:p>
          <a:p>
            <a:pPr marL="514350" indent="-514350">
              <a:buFont typeface="+mj-lt"/>
              <a:buAutoNum type="arabicPeriod"/>
            </a:pPr>
            <a:r>
              <a:rPr lang="es-PE" sz="1000" dirty="0" smtClean="0"/>
              <a:t>Las </a:t>
            </a:r>
            <a:r>
              <a:rPr lang="es-PE" sz="1000" dirty="0"/>
              <a:t>pericias, documentos, así como los informes solicitados, se demoran mucho en llegar. </a:t>
            </a:r>
            <a:r>
              <a:rPr lang="es-PE" sz="1000" dirty="0" smtClean="0"/>
              <a:t>•</a:t>
            </a:r>
          </a:p>
          <a:p>
            <a:pPr marL="514350" indent="-514350">
              <a:buFont typeface="+mj-lt"/>
              <a:buAutoNum type="arabicPeriod"/>
            </a:pPr>
            <a:r>
              <a:rPr lang="es-PE" sz="1000" dirty="0" smtClean="0"/>
              <a:t>Los </a:t>
            </a:r>
            <a:r>
              <a:rPr lang="es-PE" sz="1000" dirty="0"/>
              <a:t>Fiscales Superiores, en algunas oportunidades declaran Fundada la Queja de derecho, y ordenan ampliar diligencias que en caso de llevarse acabo no variaran el fondo del asunto. </a:t>
            </a:r>
            <a:r>
              <a:rPr lang="es-PE" sz="1000" dirty="0" smtClean="0"/>
              <a:t>•</a:t>
            </a:r>
          </a:p>
          <a:p>
            <a:pPr marL="514350" indent="-514350">
              <a:buFont typeface="+mj-lt"/>
              <a:buAutoNum type="arabicPeriod"/>
            </a:pPr>
            <a:r>
              <a:rPr lang="es-PE" sz="1000" dirty="0" smtClean="0"/>
              <a:t>Es </a:t>
            </a:r>
            <a:r>
              <a:rPr lang="es-PE" sz="1000" dirty="0"/>
              <a:t>necesario supervisar por parte del MP la Ejecución de Sentencias</a:t>
            </a:r>
            <a:r>
              <a:rPr lang="es-PE" sz="1000" dirty="0" smtClean="0"/>
              <a:t>.</a:t>
            </a:r>
          </a:p>
          <a:p>
            <a:pPr marL="514350" indent="-514350">
              <a:buFont typeface="+mj-lt"/>
              <a:buAutoNum type="arabicPeriod"/>
            </a:pPr>
            <a:r>
              <a:rPr lang="es-PE" sz="1000" dirty="0" smtClean="0"/>
              <a:t>Sobrecarga </a:t>
            </a:r>
            <a:r>
              <a:rPr lang="es-PE" sz="1000" dirty="0"/>
              <a:t>procesal, no es posible trabajar objetivamente</a:t>
            </a:r>
            <a:r>
              <a:rPr lang="es-PE" sz="1000" dirty="0" smtClean="0"/>
              <a:t>.</a:t>
            </a:r>
          </a:p>
          <a:p>
            <a:pPr marL="514350" indent="-514350">
              <a:buFont typeface="+mj-lt"/>
              <a:buAutoNum type="arabicPeriod"/>
            </a:pPr>
            <a:r>
              <a:rPr lang="es-PE" sz="1000" dirty="0" smtClean="0"/>
              <a:t>Las </a:t>
            </a:r>
            <a:r>
              <a:rPr lang="es-PE" sz="1000" dirty="0"/>
              <a:t>Penas benignas arribadas por el MP (Principio de Oportunidad, Terminación Anticipada </a:t>
            </a:r>
            <a:r>
              <a:rPr lang="es-PE" sz="1000" dirty="0" smtClean="0"/>
              <a:t>o Conclusión </a:t>
            </a:r>
            <a:r>
              <a:rPr lang="es-PE" sz="1000" dirty="0"/>
              <a:t>Anticipada</a:t>
            </a:r>
            <a:r>
              <a:rPr lang="es-PE" sz="1000" dirty="0" smtClean="0"/>
              <a:t>).</a:t>
            </a:r>
          </a:p>
          <a:p>
            <a:pPr marL="514350" indent="-514350">
              <a:buFont typeface="+mj-lt"/>
              <a:buAutoNum type="arabicPeriod"/>
            </a:pPr>
            <a:r>
              <a:rPr lang="es-PE" sz="1000" dirty="0" smtClean="0"/>
              <a:t>Falta </a:t>
            </a:r>
            <a:r>
              <a:rPr lang="es-PE" sz="1000" dirty="0"/>
              <a:t>publicitar las bondades del NCPP. Y los aciertos fiscales.</a:t>
            </a:r>
            <a:endParaRPr lang="en-US" sz="1000" dirty="0"/>
          </a:p>
        </p:txBody>
      </p:sp>
      <p:sp>
        <p:nvSpPr>
          <p:cNvPr id="3" name="CuadroTexto 2"/>
          <p:cNvSpPr txBox="1"/>
          <p:nvPr/>
        </p:nvSpPr>
        <p:spPr>
          <a:xfrm>
            <a:off x="1945077" y="4727061"/>
            <a:ext cx="6907171" cy="276740"/>
          </a:xfrm>
          <a:prstGeom prst="rect">
            <a:avLst/>
          </a:prstGeom>
          <a:noFill/>
        </p:spPr>
        <p:txBody>
          <a:bodyPr wrap="square" rtlCol="0">
            <a:spAutoFit/>
          </a:bodyPr>
          <a:lstStyle/>
          <a:p>
            <a:pPr algn="ctr"/>
            <a:r>
              <a:rPr lang="es-PE" sz="1200" i="1" dirty="0" smtClean="0"/>
              <a:t>*NCPP : Nuevo código Procesal Penal</a:t>
            </a:r>
            <a:endParaRPr lang="es-PE" sz="1200" i="1" dirty="0"/>
          </a:p>
        </p:txBody>
      </p:sp>
      <p:sp>
        <p:nvSpPr>
          <p:cNvPr id="6" name="CuadroTexto 5"/>
          <p:cNvSpPr txBox="1"/>
          <p:nvPr/>
        </p:nvSpPr>
        <p:spPr>
          <a:xfrm>
            <a:off x="1955358" y="4292601"/>
            <a:ext cx="6896890" cy="276999"/>
          </a:xfrm>
          <a:prstGeom prst="rect">
            <a:avLst/>
          </a:prstGeom>
          <a:noFill/>
        </p:spPr>
        <p:txBody>
          <a:bodyPr wrap="square" rtlCol="0">
            <a:spAutoFit/>
          </a:bodyPr>
          <a:lstStyle/>
          <a:p>
            <a:pPr algn="ctr"/>
            <a:r>
              <a:rPr lang="es-PE" sz="1200" dirty="0">
                <a:hlinkClick r:id="rId2"/>
              </a:rPr>
              <a:t>https://www.mpfn.gob.pe/escuela/contenido/actividades/docs/3533_dr.rivas.pdf</a:t>
            </a:r>
            <a:endParaRPr lang="es-PE" sz="12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6426" y="318046"/>
            <a:ext cx="6980276" cy="725349"/>
          </a:xfrm>
        </p:spPr>
        <p:txBody>
          <a:bodyPr>
            <a:normAutofit fontScale="90000"/>
          </a:bodyPr>
          <a:lstStyle/>
          <a:p>
            <a:r>
              <a:rPr lang="es-PE" dirty="0"/>
              <a:t>Lentitud y descoordinación.</a:t>
            </a:r>
            <a:br>
              <a:rPr lang="es-PE" dirty="0"/>
            </a:br>
            <a:r>
              <a:rPr lang="en-US" dirty="0" err="1" smtClean="0"/>
              <a:t>Recomendaciones</a:t>
            </a:r>
            <a:r>
              <a:rPr lang="en-US" dirty="0" smtClean="0"/>
              <a:t> para </a:t>
            </a:r>
            <a:r>
              <a:rPr lang="en-US" dirty="0" err="1" smtClean="0"/>
              <a:t>mejorar</a:t>
            </a:r>
            <a:endParaRPr lang="en-US" dirty="0"/>
          </a:p>
        </p:txBody>
      </p:sp>
      <p:sp>
        <p:nvSpPr>
          <p:cNvPr id="5" name="Content Placeholder 4"/>
          <p:cNvSpPr>
            <a:spLocks noGrp="1"/>
          </p:cNvSpPr>
          <p:nvPr>
            <p:ph idx="1"/>
          </p:nvPr>
        </p:nvSpPr>
        <p:spPr>
          <a:xfrm>
            <a:off x="1948070" y="1248161"/>
            <a:ext cx="7003773" cy="3223342"/>
          </a:xfrm>
        </p:spPr>
        <p:txBody>
          <a:bodyPr>
            <a:noAutofit/>
          </a:bodyPr>
          <a:lstStyle/>
          <a:p>
            <a:pPr marL="514350" indent="-514350">
              <a:buFont typeface="+mj-lt"/>
              <a:buAutoNum type="arabicPeriod"/>
            </a:pPr>
            <a:r>
              <a:rPr lang="es-PE" sz="950" dirty="0" smtClean="0"/>
              <a:t>Es </a:t>
            </a:r>
            <a:r>
              <a:rPr lang="es-PE" sz="950" dirty="0"/>
              <a:t>muy importante coordinar con el Comisario del sector, para que se de cumplimiento a ello. En ultima instancia procederemos a abrir investigación. (Art. 377 CP.- Omisión o retardo de actos de función</a:t>
            </a:r>
            <a:r>
              <a:rPr lang="es-PE" sz="950" dirty="0" smtClean="0"/>
              <a:t>).</a:t>
            </a:r>
          </a:p>
          <a:p>
            <a:pPr marL="514350" indent="-514350">
              <a:buFont typeface="+mj-lt"/>
              <a:buAutoNum type="arabicPeriod"/>
            </a:pPr>
            <a:r>
              <a:rPr lang="es-PE" sz="950" dirty="0" smtClean="0"/>
              <a:t>Similar </a:t>
            </a:r>
            <a:r>
              <a:rPr lang="es-PE" sz="950" dirty="0"/>
              <a:t>a lo antes señalado, y con la llegada del fiscal al lugar se contribuirá a su </a:t>
            </a:r>
            <a:r>
              <a:rPr lang="es-PE" sz="950" dirty="0" smtClean="0"/>
              <a:t>cumplimiento.</a:t>
            </a:r>
          </a:p>
          <a:p>
            <a:pPr marL="514350" indent="-514350">
              <a:buFont typeface="+mj-lt"/>
              <a:buAutoNum type="arabicPeriod"/>
            </a:pPr>
            <a:r>
              <a:rPr lang="es-PE" sz="950" dirty="0" smtClean="0"/>
              <a:t>Coordinar </a:t>
            </a:r>
            <a:r>
              <a:rPr lang="es-PE" sz="950" dirty="0"/>
              <a:t>con los Comisarios del sector a fin de poder elaborar ACTAS conjuntas que cumplan los requisitos </a:t>
            </a:r>
            <a:r>
              <a:rPr lang="es-PE" sz="950" dirty="0" smtClean="0"/>
              <a:t>exigidos.</a:t>
            </a:r>
          </a:p>
          <a:p>
            <a:pPr marL="514350" indent="-514350">
              <a:buFont typeface="+mj-lt"/>
              <a:buAutoNum type="arabicPeriod"/>
            </a:pPr>
            <a:r>
              <a:rPr lang="es-PE" sz="950" dirty="0" smtClean="0"/>
              <a:t>Capacitación </a:t>
            </a:r>
            <a:r>
              <a:rPr lang="es-PE" sz="950" dirty="0"/>
              <a:t>a los miembros de la PNP por parte del </a:t>
            </a:r>
            <a:r>
              <a:rPr lang="es-PE" sz="950" dirty="0" smtClean="0"/>
              <a:t>MP.</a:t>
            </a:r>
          </a:p>
          <a:p>
            <a:pPr marL="514350" indent="-514350">
              <a:buFont typeface="+mj-lt"/>
              <a:buAutoNum type="arabicPeriod"/>
            </a:pPr>
            <a:r>
              <a:rPr lang="es-PE" sz="950" dirty="0" smtClean="0"/>
              <a:t>Acudimos </a:t>
            </a:r>
            <a:r>
              <a:rPr lang="es-PE" sz="950" dirty="0"/>
              <a:t>a juicio oral sin nuestros agraviados, testigos y/o peritos, recién cuando se ha instalado el juicio, es que acudimos con </a:t>
            </a:r>
            <a:r>
              <a:rPr lang="es-PE" sz="950" dirty="0" smtClean="0"/>
              <a:t>ellos.</a:t>
            </a:r>
          </a:p>
          <a:p>
            <a:pPr marL="514350" indent="-514350">
              <a:buFont typeface="+mj-lt"/>
              <a:buAutoNum type="arabicPeriod"/>
            </a:pPr>
            <a:r>
              <a:rPr lang="es-PE" sz="950" dirty="0" smtClean="0"/>
              <a:t>Coordinar </a:t>
            </a:r>
            <a:r>
              <a:rPr lang="es-PE" sz="950" dirty="0"/>
              <a:t>con el jefe de criminalística, a fin que cumplan con acudir oportunamente, en caso contrario levantaremos acta y la remitiremos a su </a:t>
            </a:r>
            <a:r>
              <a:rPr lang="es-PE" sz="950" dirty="0" err="1"/>
              <a:t>inspectoria</a:t>
            </a:r>
            <a:r>
              <a:rPr lang="es-PE" sz="950" dirty="0"/>
              <a:t>. </a:t>
            </a:r>
            <a:endParaRPr lang="es-PE" sz="950" dirty="0" smtClean="0"/>
          </a:p>
          <a:p>
            <a:pPr marL="514350" indent="-514350">
              <a:buFont typeface="+mj-lt"/>
              <a:buAutoNum type="arabicPeriod"/>
            </a:pPr>
            <a:r>
              <a:rPr lang="es-PE" sz="950" dirty="0" smtClean="0"/>
              <a:t>Si </a:t>
            </a:r>
            <a:r>
              <a:rPr lang="es-PE" sz="950" dirty="0"/>
              <a:t>al ampliar su declaración varían la misma, tenemos que ver el caso objetivamente, si con lo que tenemos podemos </a:t>
            </a:r>
            <a:r>
              <a:rPr lang="es-PE" sz="950" dirty="0" smtClean="0"/>
              <a:t>acusar.</a:t>
            </a:r>
          </a:p>
          <a:p>
            <a:pPr marL="514350" indent="-514350">
              <a:buFont typeface="+mj-lt"/>
              <a:buAutoNum type="arabicPeriod"/>
            </a:pPr>
            <a:r>
              <a:rPr lang="es-PE" sz="950" dirty="0" smtClean="0"/>
              <a:t>Nosotros </a:t>
            </a:r>
            <a:r>
              <a:rPr lang="es-PE" sz="950" dirty="0"/>
              <a:t>mismos tenemos que comunicarnos con ellos, hacerles recordar su obligación de acudir, e incluso si esta en nuestro alcance llevarlos al </a:t>
            </a:r>
            <a:r>
              <a:rPr lang="es-PE" sz="950" dirty="0" smtClean="0"/>
              <a:t>JO.</a:t>
            </a:r>
          </a:p>
          <a:p>
            <a:pPr marL="514350" indent="-514350">
              <a:buFont typeface="+mj-lt"/>
              <a:buAutoNum type="arabicPeriod"/>
            </a:pPr>
            <a:r>
              <a:rPr lang="es-PE" sz="950" dirty="0" smtClean="0"/>
              <a:t>No </a:t>
            </a:r>
            <a:r>
              <a:rPr lang="es-PE" sz="950" dirty="0"/>
              <a:t>solo hay que remitir oficios, hay que reiterarlos, llamar por teléfono, faxear, y sino acudir personalmente para </a:t>
            </a:r>
            <a:r>
              <a:rPr lang="es-PE" sz="950" dirty="0" smtClean="0"/>
              <a:t>solicitarlos.</a:t>
            </a:r>
          </a:p>
          <a:p>
            <a:pPr marL="514350" indent="-514350">
              <a:buFont typeface="+mj-lt"/>
              <a:buAutoNum type="arabicPeriod"/>
            </a:pPr>
            <a:r>
              <a:rPr lang="es-PE" sz="950" dirty="0" smtClean="0"/>
              <a:t>Es </a:t>
            </a:r>
            <a:r>
              <a:rPr lang="es-PE" sz="950" dirty="0"/>
              <a:t>importante tener constantes reuniones de trabajo con los Fiscales Superiores Penales del sector a fin de hacerles ver sus inquietudes, de forma tal que se pueda trabajar de mejor forma, por el bienestar de la </a:t>
            </a:r>
            <a:r>
              <a:rPr lang="es-PE" sz="950" dirty="0" smtClean="0"/>
              <a:t>población.</a:t>
            </a:r>
          </a:p>
          <a:p>
            <a:pPr marL="514350" indent="-514350">
              <a:buFont typeface="+mj-lt"/>
              <a:buAutoNum type="arabicPeriod"/>
            </a:pPr>
            <a:r>
              <a:rPr lang="es-PE" sz="950" dirty="0" smtClean="0"/>
              <a:t>Es </a:t>
            </a:r>
            <a:r>
              <a:rPr lang="es-PE" sz="950" dirty="0"/>
              <a:t>necesario verificar su cumplimiento, de lo contrario la fiscalía lograría sentencias en </a:t>
            </a:r>
            <a:r>
              <a:rPr lang="es-PE" sz="950" dirty="0" smtClean="0"/>
              <a:t>vano.</a:t>
            </a:r>
          </a:p>
          <a:p>
            <a:pPr marL="514350" indent="-514350">
              <a:buFont typeface="+mj-lt"/>
              <a:buAutoNum type="arabicPeriod"/>
            </a:pPr>
            <a:r>
              <a:rPr lang="es-PE" sz="950" dirty="0" smtClean="0"/>
              <a:t>Hay </a:t>
            </a:r>
            <a:r>
              <a:rPr lang="es-PE" sz="950" dirty="0"/>
              <a:t>que evitarla, y si se da hay que buscar solucionarla, de lo contrario no se va a trabajar </a:t>
            </a:r>
            <a:r>
              <a:rPr lang="es-PE" sz="950" dirty="0" smtClean="0"/>
              <a:t>objetivamente.</a:t>
            </a:r>
          </a:p>
          <a:p>
            <a:pPr marL="514350" indent="-514350">
              <a:buFont typeface="+mj-lt"/>
              <a:buAutoNum type="arabicPeriod"/>
            </a:pPr>
            <a:r>
              <a:rPr lang="es-PE" sz="950" dirty="0" smtClean="0"/>
              <a:t>Debemos </a:t>
            </a:r>
            <a:r>
              <a:rPr lang="es-PE" sz="950" dirty="0"/>
              <a:t>de arribar a penas acorde con los elementos de convicción que obran en la carpeta, y con ello cumplimos nuestra </a:t>
            </a:r>
            <a:r>
              <a:rPr lang="es-PE" sz="950" dirty="0" smtClean="0"/>
              <a:t>función.</a:t>
            </a:r>
          </a:p>
          <a:p>
            <a:pPr marL="514350" indent="-514350">
              <a:buFont typeface="+mj-lt"/>
              <a:buAutoNum type="arabicPeriod"/>
            </a:pPr>
            <a:r>
              <a:rPr lang="es-PE" sz="950" dirty="0" smtClean="0"/>
              <a:t>Falta </a:t>
            </a:r>
            <a:r>
              <a:rPr lang="es-PE" sz="950" dirty="0"/>
              <a:t>difundir nuestra acciones y nuestra labor, de forma tal que la población este enterada de ello. </a:t>
            </a:r>
            <a:endParaRPr lang="en-US" sz="950" dirty="0"/>
          </a:p>
        </p:txBody>
      </p:sp>
      <p:sp>
        <p:nvSpPr>
          <p:cNvPr id="6" name="CuadroTexto 5"/>
          <p:cNvSpPr txBox="1"/>
          <p:nvPr/>
        </p:nvSpPr>
        <p:spPr>
          <a:xfrm>
            <a:off x="1956426" y="4657035"/>
            <a:ext cx="6996173" cy="276999"/>
          </a:xfrm>
          <a:prstGeom prst="rect">
            <a:avLst/>
          </a:prstGeom>
          <a:noFill/>
        </p:spPr>
        <p:txBody>
          <a:bodyPr wrap="square" rtlCol="0">
            <a:spAutoFit/>
          </a:bodyPr>
          <a:lstStyle/>
          <a:p>
            <a:pPr algn="ctr"/>
            <a:r>
              <a:rPr lang="es-PE" sz="1200" dirty="0">
                <a:hlinkClick r:id="rId2"/>
              </a:rPr>
              <a:t>https://www.mpfn.gob.pe/escuela/contenido/actividades/docs/3533_dr.rivas.pdf</a:t>
            </a:r>
            <a:endParaRPr lang="es-PE" sz="1200" dirty="0"/>
          </a:p>
        </p:txBody>
      </p:sp>
    </p:spTree>
    <p:extLst>
      <p:ext uri="{BB962C8B-B14F-4D97-AF65-F5344CB8AC3E}">
        <p14:creationId xmlns:p14="http://schemas.microsoft.com/office/powerpoint/2010/main" val="1736815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13" y="2556429"/>
            <a:ext cx="7772400" cy="1021556"/>
          </a:xfrm>
        </p:spPr>
        <p:txBody>
          <a:bodyPr>
            <a:normAutofit fontScale="90000"/>
          </a:bodyPr>
          <a:lstStyle/>
          <a:p>
            <a:pPr algn="ctr"/>
            <a:r>
              <a:rPr lang="es-PE" cap="none" dirty="0" smtClean="0"/>
              <a:t>Aplicación De Administración De Casos Penales Y Gestión Documentaria.</a:t>
            </a:r>
            <a:endParaRPr lang="es-PE" cap="none" dirty="0"/>
          </a:p>
        </p:txBody>
      </p:sp>
      <p:sp>
        <p:nvSpPr>
          <p:cNvPr id="3" name="Marcador de texto 2"/>
          <p:cNvSpPr>
            <a:spLocks noGrp="1"/>
          </p:cNvSpPr>
          <p:nvPr>
            <p:ph type="body" idx="1"/>
          </p:nvPr>
        </p:nvSpPr>
        <p:spPr>
          <a:xfrm>
            <a:off x="722313" y="1431288"/>
            <a:ext cx="7772400" cy="1125140"/>
          </a:xfrm>
        </p:spPr>
        <p:txBody>
          <a:bodyPr/>
          <a:lstStyle/>
          <a:p>
            <a:pPr algn="ctr"/>
            <a:r>
              <a:rPr lang="es-PE" dirty="0"/>
              <a:t>Definición del Producto</a:t>
            </a:r>
          </a:p>
        </p:txBody>
      </p:sp>
    </p:spTree>
    <p:extLst>
      <p:ext uri="{BB962C8B-B14F-4D97-AF65-F5344CB8AC3E}">
        <p14:creationId xmlns:p14="http://schemas.microsoft.com/office/powerpoint/2010/main" val="958734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Objetivos</a:t>
            </a:r>
            <a:endParaRPr lang="es-PE" dirty="0"/>
          </a:p>
        </p:txBody>
      </p:sp>
      <p:sp>
        <p:nvSpPr>
          <p:cNvPr id="3" name="Marcador de contenido 2"/>
          <p:cNvSpPr>
            <a:spLocks noGrp="1"/>
          </p:cNvSpPr>
          <p:nvPr>
            <p:ph idx="1"/>
          </p:nvPr>
        </p:nvSpPr>
        <p:spPr/>
        <p:txBody>
          <a:bodyPr>
            <a:normAutofit/>
          </a:bodyPr>
          <a:lstStyle/>
          <a:p>
            <a:r>
              <a:rPr lang="es-PE" dirty="0"/>
              <a:t>Colaborar </a:t>
            </a:r>
            <a:r>
              <a:rPr lang="es-PE" dirty="0" smtClean="0"/>
              <a:t>con el Ministerio </a:t>
            </a:r>
            <a:r>
              <a:rPr lang="es-PE" dirty="0"/>
              <a:t>Público </a:t>
            </a:r>
            <a:r>
              <a:rPr lang="es-PE" dirty="0" smtClean="0"/>
              <a:t>en su transición hacia </a:t>
            </a:r>
            <a:r>
              <a:rPr lang="es-PE" dirty="0"/>
              <a:t>el Gobierno Electrónico</a:t>
            </a:r>
            <a:r>
              <a:rPr lang="es-PE" dirty="0" smtClean="0"/>
              <a:t>.</a:t>
            </a:r>
          </a:p>
          <a:p>
            <a:r>
              <a:rPr lang="es-PE" dirty="0" smtClean="0"/>
              <a:t>Mejorar la producción de los fiscales provinciales.</a:t>
            </a:r>
          </a:p>
          <a:p>
            <a:r>
              <a:rPr lang="es-PE" dirty="0" smtClean="0"/>
              <a:t>Mejorar la experiencia de los practicantes en los despachos fiscales.</a:t>
            </a:r>
          </a:p>
          <a:p>
            <a:endParaRPr lang="es-PE" dirty="0"/>
          </a:p>
          <a:p>
            <a:pPr marL="0" indent="0">
              <a:buNone/>
            </a:pPr>
            <a:endParaRPr lang="es-PE" dirty="0" smtClean="0"/>
          </a:p>
        </p:txBody>
      </p:sp>
    </p:spTree>
    <p:extLst>
      <p:ext uri="{BB962C8B-B14F-4D97-AF65-F5344CB8AC3E}">
        <p14:creationId xmlns:p14="http://schemas.microsoft.com/office/powerpoint/2010/main" val="241407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¿Cómo lo lograremos?</a:t>
            </a:r>
            <a:endParaRPr lang="es-PE" dirty="0"/>
          </a:p>
        </p:txBody>
      </p:sp>
      <p:sp>
        <p:nvSpPr>
          <p:cNvPr id="3" name="Marcador de contenido 2"/>
          <p:cNvSpPr>
            <a:spLocks noGrp="1"/>
          </p:cNvSpPr>
          <p:nvPr>
            <p:ph idx="1"/>
          </p:nvPr>
        </p:nvSpPr>
        <p:spPr/>
        <p:txBody>
          <a:bodyPr>
            <a:normAutofit/>
          </a:bodyPr>
          <a:lstStyle/>
          <a:p>
            <a:r>
              <a:rPr lang="es-PE" dirty="0"/>
              <a:t>Automatizando la producción de documentos.</a:t>
            </a:r>
          </a:p>
          <a:p>
            <a:r>
              <a:rPr lang="es-PE" dirty="0" smtClean="0"/>
              <a:t>Facilitando el </a:t>
            </a:r>
            <a:r>
              <a:rPr lang="es-PE" dirty="0"/>
              <a:t>seguimiento del los procesos a cargo del </a:t>
            </a:r>
            <a:r>
              <a:rPr lang="es-PE" dirty="0" smtClean="0"/>
              <a:t>fiscal provincial.</a:t>
            </a:r>
            <a:endParaRPr lang="es-PE" dirty="0"/>
          </a:p>
          <a:p>
            <a:endParaRPr lang="es-PE" dirty="0"/>
          </a:p>
          <a:p>
            <a:pPr marL="0" indent="0">
              <a:buNone/>
            </a:pPr>
            <a:endParaRPr lang="es-PE" dirty="0" smtClean="0"/>
          </a:p>
        </p:txBody>
      </p:sp>
    </p:spTree>
    <p:extLst>
      <p:ext uri="{BB962C8B-B14F-4D97-AF65-F5344CB8AC3E}">
        <p14:creationId xmlns:p14="http://schemas.microsoft.com/office/powerpoint/2010/main" val="896093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Beneficiarios</a:t>
            </a:r>
            <a:endParaRPr lang="es-PE"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061133107"/>
              </p:ext>
            </p:extLst>
          </p:nvPr>
        </p:nvGraphicFramePr>
        <p:xfrm>
          <a:off x="723281" y="1490868"/>
          <a:ext cx="7785928" cy="3234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63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7" name="Imagen 6"/>
          <p:cNvPicPr>
            <a:picLocks noChangeAspect="1"/>
          </p:cNvPicPr>
          <p:nvPr/>
        </p:nvPicPr>
        <p:blipFill>
          <a:blip r:embed="rId2"/>
          <a:stretch>
            <a:fillRect/>
          </a:stretch>
        </p:blipFill>
        <p:spPr>
          <a:xfrm>
            <a:off x="1774014" y="1217386"/>
            <a:ext cx="5684462" cy="3809999"/>
          </a:xfrm>
          <a:prstGeom prst="rect">
            <a:avLst/>
          </a:prstGeom>
        </p:spPr>
      </p:pic>
    </p:spTree>
    <p:extLst>
      <p:ext uri="{BB962C8B-B14F-4D97-AF65-F5344CB8AC3E}">
        <p14:creationId xmlns:p14="http://schemas.microsoft.com/office/powerpoint/2010/main" val="383419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981562" y="1188202"/>
            <a:ext cx="5269366" cy="3955298"/>
          </a:xfrm>
          <a:prstGeom prst="rect">
            <a:avLst/>
          </a:prstGeom>
        </p:spPr>
      </p:pic>
    </p:spTree>
    <p:extLst>
      <p:ext uri="{BB962C8B-B14F-4D97-AF65-F5344CB8AC3E}">
        <p14:creationId xmlns:p14="http://schemas.microsoft.com/office/powerpoint/2010/main" val="4025771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06838" y="1244637"/>
            <a:ext cx="5618813" cy="3898863"/>
          </a:xfrm>
          <a:prstGeom prst="rect">
            <a:avLst/>
          </a:prstGeom>
        </p:spPr>
      </p:pic>
    </p:spTree>
    <p:extLst>
      <p:ext uri="{BB962C8B-B14F-4D97-AF65-F5344CB8AC3E}">
        <p14:creationId xmlns:p14="http://schemas.microsoft.com/office/powerpoint/2010/main" val="1300693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14286" y="1190496"/>
            <a:ext cx="5834743" cy="3963222"/>
          </a:xfrm>
          <a:prstGeom prst="rect">
            <a:avLst/>
          </a:prstGeom>
        </p:spPr>
      </p:pic>
    </p:spTree>
    <p:extLst>
      <p:ext uri="{BB962C8B-B14F-4D97-AF65-F5344CB8AC3E}">
        <p14:creationId xmlns:p14="http://schemas.microsoft.com/office/powerpoint/2010/main" val="4129573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pic>
        <p:nvPicPr>
          <p:cNvPr id="5" name="Imagen 4"/>
          <p:cNvPicPr>
            <a:picLocks noChangeAspect="1"/>
          </p:cNvPicPr>
          <p:nvPr/>
        </p:nvPicPr>
        <p:blipFill>
          <a:blip r:embed="rId2"/>
          <a:stretch>
            <a:fillRect/>
          </a:stretch>
        </p:blipFill>
        <p:spPr>
          <a:xfrm>
            <a:off x="2719682" y="1177811"/>
            <a:ext cx="3793126" cy="3521306"/>
          </a:xfrm>
          <a:prstGeom prst="rect">
            <a:avLst/>
          </a:prstGeom>
        </p:spPr>
      </p:pic>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3"/>
              </a:rPr>
              <a:t>https://diariocorreo.pe/edicion/piura/los-principales-problemas-en-el-sistema-judicial-son-la-lentitud-y-la-corrupcion-832895/</a:t>
            </a:r>
            <a:endParaRPr lang="es-PE" sz="1200"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13661" y="1248229"/>
            <a:ext cx="5605167" cy="3895271"/>
          </a:xfrm>
          <a:prstGeom prst="rect">
            <a:avLst/>
          </a:prstGeom>
        </p:spPr>
      </p:pic>
    </p:spTree>
    <p:extLst>
      <p:ext uri="{BB962C8B-B14F-4D97-AF65-F5344CB8AC3E}">
        <p14:creationId xmlns:p14="http://schemas.microsoft.com/office/powerpoint/2010/main" val="3362954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14988" y="1181195"/>
            <a:ext cx="5602514" cy="3962305"/>
          </a:xfrm>
          <a:prstGeom prst="rect">
            <a:avLst/>
          </a:prstGeom>
        </p:spPr>
      </p:pic>
    </p:spTree>
    <p:extLst>
      <p:ext uri="{BB962C8B-B14F-4D97-AF65-F5344CB8AC3E}">
        <p14:creationId xmlns:p14="http://schemas.microsoft.com/office/powerpoint/2010/main" val="3633959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4" name="Imagen 3"/>
          <p:cNvPicPr>
            <a:picLocks noChangeAspect="1"/>
          </p:cNvPicPr>
          <p:nvPr/>
        </p:nvPicPr>
        <p:blipFill>
          <a:blip r:embed="rId2"/>
          <a:stretch>
            <a:fillRect/>
          </a:stretch>
        </p:blipFill>
        <p:spPr>
          <a:xfrm>
            <a:off x="1392032" y="1266825"/>
            <a:ext cx="6448425" cy="3876675"/>
          </a:xfrm>
          <a:prstGeom prst="rect">
            <a:avLst/>
          </a:prstGeom>
        </p:spPr>
      </p:pic>
    </p:spTree>
    <p:extLst>
      <p:ext uri="{BB962C8B-B14F-4D97-AF65-F5344CB8AC3E}">
        <p14:creationId xmlns:p14="http://schemas.microsoft.com/office/powerpoint/2010/main" val="3601716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120570" y="1285661"/>
            <a:ext cx="6991350" cy="3857839"/>
          </a:xfrm>
          <a:prstGeom prst="rect">
            <a:avLst/>
          </a:prstGeom>
        </p:spPr>
      </p:pic>
    </p:spTree>
    <p:extLst>
      <p:ext uri="{BB962C8B-B14F-4D97-AF65-F5344CB8AC3E}">
        <p14:creationId xmlns:p14="http://schemas.microsoft.com/office/powerpoint/2010/main" val="3320704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2061010" y="1250625"/>
            <a:ext cx="5110470" cy="3892875"/>
          </a:xfrm>
          <a:prstGeom prst="rect">
            <a:avLst/>
          </a:prstGeom>
        </p:spPr>
      </p:pic>
    </p:spTree>
    <p:extLst>
      <p:ext uri="{BB962C8B-B14F-4D97-AF65-F5344CB8AC3E}">
        <p14:creationId xmlns:p14="http://schemas.microsoft.com/office/powerpoint/2010/main" val="2304512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PREGUNTAS</a:t>
            </a:r>
            <a:endParaRPr lang="es-PE" dirty="0"/>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42522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http://sisbib.unmsm.edu.pe/bibvirtual/libros/csociales/ep_desarrollo/necesidad.htm</a:t>
            </a:r>
            <a:endParaRPr lang="es-PE" sz="1200" dirty="0"/>
          </a:p>
        </p:txBody>
      </p:sp>
      <p:sp>
        <p:nvSpPr>
          <p:cNvPr id="3" name="CuadroTexto 2"/>
          <p:cNvSpPr txBox="1"/>
          <p:nvPr/>
        </p:nvSpPr>
        <p:spPr>
          <a:xfrm>
            <a:off x="165100" y="1637247"/>
            <a:ext cx="2095500" cy="2000548"/>
          </a:xfrm>
          <a:prstGeom prst="rect">
            <a:avLst/>
          </a:prstGeom>
          <a:noFill/>
        </p:spPr>
        <p:txBody>
          <a:bodyPr wrap="square" rtlCol="0">
            <a:spAutoFit/>
          </a:bodyPr>
          <a:lstStyle/>
          <a:p>
            <a:r>
              <a:rPr lang="es-PE" b="1" i="1" dirty="0" smtClean="0"/>
              <a:t>La Necesidad Del Cambio En El Poder Judicial.</a:t>
            </a:r>
          </a:p>
          <a:p>
            <a:endParaRPr lang="es-PE" sz="1400" i="1" dirty="0" smtClean="0"/>
          </a:p>
          <a:p>
            <a:r>
              <a:rPr lang="es-PE" sz="1400" dirty="0" smtClean="0"/>
              <a:t>Dr</a:t>
            </a:r>
            <a:r>
              <a:rPr lang="es-PE" sz="1400" dirty="0"/>
              <a:t>. Raúl </a:t>
            </a:r>
            <a:r>
              <a:rPr lang="es-PE" sz="1400" dirty="0" err="1"/>
              <a:t>Chanamé</a:t>
            </a:r>
            <a:r>
              <a:rPr lang="es-PE" sz="1400" dirty="0"/>
              <a:t> Orbe, Director de ABOGADOS, Directorio Jurídico del Perú.</a:t>
            </a:r>
            <a:endParaRPr lang="es-PE" sz="1400" dirty="0"/>
          </a:p>
        </p:txBody>
      </p:sp>
      <p:pic>
        <p:nvPicPr>
          <p:cNvPr id="7" name="Imagen 6"/>
          <p:cNvPicPr>
            <a:picLocks noChangeAspect="1"/>
          </p:cNvPicPr>
          <p:nvPr/>
        </p:nvPicPr>
        <p:blipFill>
          <a:blip r:embed="rId3"/>
          <a:stretch>
            <a:fillRect/>
          </a:stretch>
        </p:blipFill>
        <p:spPr>
          <a:xfrm>
            <a:off x="2392619" y="1637247"/>
            <a:ext cx="6353175" cy="2743200"/>
          </a:xfrm>
          <a:prstGeom prst="rect">
            <a:avLst/>
          </a:prstGeom>
        </p:spPr>
      </p:pic>
    </p:spTree>
    <p:extLst>
      <p:ext uri="{BB962C8B-B14F-4D97-AF65-F5344CB8AC3E}">
        <p14:creationId xmlns:p14="http://schemas.microsoft.com/office/powerpoint/2010/main" val="1180947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https://larepublica.pe/sociedad/602905-critican-lentitud-del-poder-judicial-en-procesos-penales/</a:t>
            </a:r>
            <a:endParaRPr lang="es-PE" sz="1200" dirty="0"/>
          </a:p>
        </p:txBody>
      </p:sp>
      <p:sp>
        <p:nvSpPr>
          <p:cNvPr id="3" name="CuadroTexto 2"/>
          <p:cNvSpPr txBox="1"/>
          <p:nvPr/>
        </p:nvSpPr>
        <p:spPr>
          <a:xfrm>
            <a:off x="6426200" y="1581371"/>
            <a:ext cx="2319594" cy="2062103"/>
          </a:xfrm>
          <a:prstGeom prst="rect">
            <a:avLst/>
          </a:prstGeom>
          <a:noFill/>
        </p:spPr>
        <p:txBody>
          <a:bodyPr wrap="square" rtlCol="0">
            <a:spAutoFit/>
          </a:bodyPr>
          <a:lstStyle/>
          <a:p>
            <a:r>
              <a:rPr lang="es-PE" sz="1600" dirty="0" smtClean="0"/>
              <a:t>“Para </a:t>
            </a:r>
            <a:r>
              <a:rPr lang="es-PE" sz="1600" dirty="0"/>
              <a:t>el abogado penalista, Luis Lamas </a:t>
            </a:r>
            <a:r>
              <a:rPr lang="es-PE" sz="1600" dirty="0" err="1"/>
              <a:t>Puccio</a:t>
            </a:r>
            <a:r>
              <a:rPr lang="es-PE" sz="1600" dirty="0"/>
              <a:t>, el sistema no tiene capacidad para desarrollar un juicio, dentro de los plazos que establece la ley procesal penal</a:t>
            </a:r>
            <a:r>
              <a:rPr lang="es-PE" sz="1600" dirty="0" smtClean="0"/>
              <a:t>.”</a:t>
            </a:r>
            <a:endParaRPr lang="es-PE" sz="1200" dirty="0"/>
          </a:p>
        </p:txBody>
      </p:sp>
      <p:pic>
        <p:nvPicPr>
          <p:cNvPr id="4" name="Imagen 3"/>
          <p:cNvPicPr>
            <a:picLocks noChangeAspect="1"/>
          </p:cNvPicPr>
          <p:nvPr/>
        </p:nvPicPr>
        <p:blipFill rotWithShape="1">
          <a:blip r:embed="rId3"/>
          <a:srcRect l="1444" r="-1"/>
          <a:stretch/>
        </p:blipFill>
        <p:spPr>
          <a:xfrm>
            <a:off x="486696" y="1311619"/>
            <a:ext cx="5402262" cy="3251822"/>
          </a:xfrm>
          <a:prstGeom prst="rect">
            <a:avLst/>
          </a:prstGeom>
        </p:spPr>
      </p:pic>
    </p:spTree>
    <p:extLst>
      <p:ext uri="{BB962C8B-B14F-4D97-AF65-F5344CB8AC3E}">
        <p14:creationId xmlns:p14="http://schemas.microsoft.com/office/powerpoint/2010/main" val="2646617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https://www.ipe.org.pe/portal/comentario-diario-04-2-2008-lentitud-de-procesos-judiciales-nos-tiene-capturados-todos-los-peruanos/</a:t>
            </a:r>
            <a:endParaRPr lang="es-PE" sz="1200" dirty="0"/>
          </a:p>
        </p:txBody>
      </p:sp>
      <p:sp>
        <p:nvSpPr>
          <p:cNvPr id="3" name="CuadroTexto 2"/>
          <p:cNvSpPr txBox="1"/>
          <p:nvPr/>
        </p:nvSpPr>
        <p:spPr>
          <a:xfrm>
            <a:off x="271206" y="1487424"/>
            <a:ext cx="5278694" cy="2554545"/>
          </a:xfrm>
          <a:prstGeom prst="rect">
            <a:avLst/>
          </a:prstGeom>
          <a:noFill/>
        </p:spPr>
        <p:txBody>
          <a:bodyPr wrap="square" rtlCol="0">
            <a:spAutoFit/>
          </a:bodyPr>
          <a:lstStyle/>
          <a:p>
            <a:r>
              <a:rPr lang="es-PE" sz="1600" b="1" i="1" dirty="0" smtClean="0"/>
              <a:t>“</a:t>
            </a:r>
            <a:r>
              <a:rPr lang="es-PE" sz="1600" dirty="0"/>
              <a:t>Lo que es peor, nuestro Poder Judicial ni siquiera cumple su propio excesivo formalismo cuando no le conviene. Por ejemplo, según el análisis hecho por la Comisión Especial para la Reforma Integral de la Administración de Justicia (</a:t>
            </a:r>
            <a:r>
              <a:rPr lang="es-PE" sz="1600" dirty="0" err="1"/>
              <a:t>Ceriajus</a:t>
            </a:r>
            <a:r>
              <a:rPr lang="es-PE" sz="1600" dirty="0"/>
              <a:t>), la Corte Suprema tarda poco más de ocho meses en calificar una sentencia, cuando la ley define que debería hacerlo en 20 días. Todo esto lleva a que la tasa de pendientes (la relación entre los expedientes no procesados y la suma de estos más los ingresados) haya crecido de 36% a 59% entre 1997 y 2002</a:t>
            </a:r>
            <a:r>
              <a:rPr lang="es-PE" sz="1600" b="1" i="1" dirty="0" smtClean="0"/>
              <a:t>.”</a:t>
            </a:r>
            <a:endParaRPr lang="es-PE" sz="1200" dirty="0"/>
          </a:p>
        </p:txBody>
      </p:sp>
      <p:pic>
        <p:nvPicPr>
          <p:cNvPr id="5" name="Imagen 4"/>
          <p:cNvPicPr>
            <a:picLocks noChangeAspect="1"/>
          </p:cNvPicPr>
          <p:nvPr/>
        </p:nvPicPr>
        <p:blipFill rotWithShape="1">
          <a:blip r:embed="rId3"/>
          <a:srcRect t="6563"/>
          <a:stretch/>
        </p:blipFill>
        <p:spPr>
          <a:xfrm>
            <a:off x="5659694" y="1274309"/>
            <a:ext cx="3086100" cy="3352436"/>
          </a:xfrm>
          <a:prstGeom prst="rect">
            <a:avLst/>
          </a:prstGeom>
        </p:spPr>
      </p:pic>
    </p:spTree>
    <p:extLst>
      <p:ext uri="{BB962C8B-B14F-4D97-AF65-F5344CB8AC3E}">
        <p14:creationId xmlns:p14="http://schemas.microsoft.com/office/powerpoint/2010/main" val="45666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https://laley.pe/art/2982/conozca-los-cinco-grandes-problemas-de-la-justicia-en-el-peru</a:t>
            </a:r>
            <a:endParaRPr lang="es-PE" sz="1200" dirty="0"/>
          </a:p>
        </p:txBody>
      </p:sp>
      <p:sp>
        <p:nvSpPr>
          <p:cNvPr id="3" name="CuadroTexto 2"/>
          <p:cNvSpPr txBox="1"/>
          <p:nvPr/>
        </p:nvSpPr>
        <p:spPr>
          <a:xfrm>
            <a:off x="5524500" y="1296987"/>
            <a:ext cx="3429000" cy="830997"/>
          </a:xfrm>
          <a:prstGeom prst="rect">
            <a:avLst/>
          </a:prstGeom>
          <a:noFill/>
        </p:spPr>
        <p:txBody>
          <a:bodyPr wrap="square" rtlCol="0">
            <a:spAutoFit/>
          </a:bodyPr>
          <a:lstStyle/>
          <a:p>
            <a:r>
              <a:rPr lang="es-PE" sz="1600" b="1" i="1" dirty="0" smtClean="0"/>
              <a:t>“</a:t>
            </a:r>
            <a:r>
              <a:rPr lang="es-PE" sz="1600" dirty="0"/>
              <a:t>Al terminar el 2015, más de 2 millones de procesos quedarán sin </a:t>
            </a:r>
            <a:r>
              <a:rPr lang="es-PE" sz="1600" dirty="0" smtClean="0"/>
              <a:t>resolverse…”</a:t>
            </a:r>
            <a:endParaRPr lang="es-PE" sz="1200" dirty="0"/>
          </a:p>
        </p:txBody>
      </p:sp>
      <p:pic>
        <p:nvPicPr>
          <p:cNvPr id="7" name="Imagen 6"/>
          <p:cNvPicPr>
            <a:picLocks noChangeAspect="1"/>
          </p:cNvPicPr>
          <p:nvPr/>
        </p:nvPicPr>
        <p:blipFill>
          <a:blip r:embed="rId3"/>
          <a:stretch>
            <a:fillRect/>
          </a:stretch>
        </p:blipFill>
        <p:spPr>
          <a:xfrm>
            <a:off x="165100" y="1296987"/>
            <a:ext cx="5163261" cy="3198813"/>
          </a:xfrm>
          <a:prstGeom prst="rect">
            <a:avLst/>
          </a:prstGeom>
        </p:spPr>
      </p:pic>
    </p:spTree>
    <p:extLst>
      <p:ext uri="{BB962C8B-B14F-4D97-AF65-F5344CB8AC3E}">
        <p14:creationId xmlns:p14="http://schemas.microsoft.com/office/powerpoint/2010/main" val="242207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https://rpp.pe/politica/elecciones/asi-esta-el-peru-poder-judicial-es-la-segunda-institucion-con-mas-rechazo-noticia-946086</a:t>
            </a:r>
            <a:endParaRPr lang="es-PE" sz="1200" dirty="0"/>
          </a:p>
        </p:txBody>
      </p:sp>
      <p:pic>
        <p:nvPicPr>
          <p:cNvPr id="4" name="Imagen 3"/>
          <p:cNvPicPr>
            <a:picLocks noChangeAspect="1"/>
          </p:cNvPicPr>
          <p:nvPr/>
        </p:nvPicPr>
        <p:blipFill>
          <a:blip r:embed="rId3"/>
          <a:stretch>
            <a:fillRect/>
          </a:stretch>
        </p:blipFill>
        <p:spPr>
          <a:xfrm>
            <a:off x="3530600" y="1340264"/>
            <a:ext cx="5422900" cy="3276573"/>
          </a:xfrm>
          <a:prstGeom prst="rect">
            <a:avLst/>
          </a:prstGeom>
        </p:spPr>
      </p:pic>
      <p:sp>
        <p:nvSpPr>
          <p:cNvPr id="7" name="CuadroTexto 6"/>
          <p:cNvSpPr txBox="1"/>
          <p:nvPr/>
        </p:nvSpPr>
        <p:spPr>
          <a:xfrm>
            <a:off x="165100" y="1340264"/>
            <a:ext cx="3225800" cy="2308324"/>
          </a:xfrm>
          <a:prstGeom prst="rect">
            <a:avLst/>
          </a:prstGeom>
          <a:noFill/>
        </p:spPr>
        <p:txBody>
          <a:bodyPr wrap="square" rtlCol="0">
            <a:spAutoFit/>
          </a:bodyPr>
          <a:lstStyle/>
          <a:p>
            <a:r>
              <a:rPr lang="es-PE" sz="1600" b="1" i="1" dirty="0" smtClean="0"/>
              <a:t>“</a:t>
            </a:r>
            <a:r>
              <a:rPr lang="es-PE" dirty="0"/>
              <a:t>El </a:t>
            </a:r>
            <a:r>
              <a:rPr lang="es-PE" dirty="0">
                <a:hlinkClick r:id="rId4"/>
              </a:rPr>
              <a:t>poder judicial cerró el año 2015 con un 82% de desaprobación</a:t>
            </a:r>
            <a:r>
              <a:rPr lang="es-PE" dirty="0"/>
              <a:t>, siendo </a:t>
            </a:r>
            <a:r>
              <a:rPr lang="es-PE" dirty="0"/>
              <a:t>la segunda institución con más descrédito del país, a pesar de ello, la última vez que se habló de reforma judicial fue en el 2003, es decir, hace 13 años.</a:t>
            </a:r>
            <a:r>
              <a:rPr lang="es-PE" sz="1600" b="1" i="1" dirty="0" smtClean="0"/>
              <a:t>”</a:t>
            </a:r>
            <a:endParaRPr lang="es-PE" sz="1200" dirty="0"/>
          </a:p>
        </p:txBody>
      </p:sp>
    </p:spTree>
    <p:extLst>
      <p:ext uri="{BB962C8B-B14F-4D97-AF65-F5344CB8AC3E}">
        <p14:creationId xmlns:p14="http://schemas.microsoft.com/office/powerpoint/2010/main" val="3164556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https://panamericana.pe/buenosdiasperu/locales/222560-grave-crisis-sistema-judicial-familias-denuncian-procesos-interminables</a:t>
            </a:r>
            <a:endParaRPr lang="es-PE" sz="1200" dirty="0"/>
          </a:p>
        </p:txBody>
      </p:sp>
      <p:sp>
        <p:nvSpPr>
          <p:cNvPr id="7" name="CuadroTexto 6"/>
          <p:cNvSpPr txBox="1"/>
          <p:nvPr/>
        </p:nvSpPr>
        <p:spPr>
          <a:xfrm>
            <a:off x="6019800" y="1265178"/>
            <a:ext cx="2933700" cy="3416320"/>
          </a:xfrm>
          <a:prstGeom prst="rect">
            <a:avLst/>
          </a:prstGeom>
          <a:noFill/>
        </p:spPr>
        <p:txBody>
          <a:bodyPr wrap="square" rtlCol="0">
            <a:spAutoFit/>
          </a:bodyPr>
          <a:lstStyle/>
          <a:p>
            <a:r>
              <a:rPr lang="es-PE" sz="1600" b="1" i="1" dirty="0" smtClean="0"/>
              <a:t>“</a:t>
            </a:r>
            <a:r>
              <a:rPr lang="es-PE" dirty="0"/>
              <a:t>Juicios que parecen interminables, apelaciones que salvan al culpable, trámites que duran largos años, </a:t>
            </a:r>
            <a:r>
              <a:rPr lang="es-PE" dirty="0" err="1"/>
              <a:t>leguleyadas</a:t>
            </a:r>
            <a:r>
              <a:rPr lang="es-PE" dirty="0"/>
              <a:t> al mejor postor y corrupción e incapacidad para administrar </a:t>
            </a:r>
            <a:r>
              <a:rPr lang="es-PE" dirty="0">
                <a:hlinkClick r:id="rId3"/>
              </a:rPr>
              <a:t>justicia</a:t>
            </a:r>
            <a:r>
              <a:rPr lang="es-PE" dirty="0"/>
              <a:t>, son algunos de los términos con que miles de peruanos describen nuestro </a:t>
            </a:r>
            <a:r>
              <a:rPr lang="es-PE" dirty="0">
                <a:hlinkClick r:id="rId4"/>
              </a:rPr>
              <a:t>Poder </a:t>
            </a:r>
            <a:r>
              <a:rPr lang="es-PE" dirty="0" smtClean="0">
                <a:hlinkClick r:id="rId4"/>
              </a:rPr>
              <a:t>Judicial</a:t>
            </a:r>
            <a:r>
              <a:rPr lang="es-PE" dirty="0" smtClean="0"/>
              <a:t>.</a:t>
            </a:r>
            <a:r>
              <a:rPr lang="es-PE" sz="1600" b="1" i="1" dirty="0" smtClean="0"/>
              <a:t>”</a:t>
            </a:r>
            <a:endParaRPr lang="es-PE" sz="1200" dirty="0"/>
          </a:p>
        </p:txBody>
      </p:sp>
      <p:pic>
        <p:nvPicPr>
          <p:cNvPr id="8" name="Imagen 7"/>
          <p:cNvPicPr>
            <a:picLocks noChangeAspect="1"/>
          </p:cNvPicPr>
          <p:nvPr/>
        </p:nvPicPr>
        <p:blipFill rotWithShape="1">
          <a:blip r:embed="rId5"/>
          <a:srcRect l="1117" r="-1"/>
          <a:stretch/>
        </p:blipFill>
        <p:spPr>
          <a:xfrm>
            <a:off x="165100" y="1403822"/>
            <a:ext cx="5622577" cy="2879332"/>
          </a:xfrm>
          <a:prstGeom prst="rect">
            <a:avLst/>
          </a:prstGeom>
        </p:spPr>
      </p:pic>
    </p:spTree>
    <p:extLst>
      <p:ext uri="{BB962C8B-B14F-4D97-AF65-F5344CB8AC3E}">
        <p14:creationId xmlns:p14="http://schemas.microsoft.com/office/powerpoint/2010/main" val="110293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461665"/>
          </a:xfrm>
          <a:prstGeom prst="rect">
            <a:avLst/>
          </a:prstGeom>
          <a:noFill/>
        </p:spPr>
        <p:txBody>
          <a:bodyPr wrap="square" rtlCol="0">
            <a:spAutoFit/>
          </a:bodyPr>
          <a:lstStyle/>
          <a:p>
            <a:pPr algn="ctr"/>
            <a:r>
              <a:rPr lang="es-PE" sz="1200" dirty="0">
                <a:hlinkClick r:id="rId2"/>
              </a:rPr>
              <a:t>http://www.incipp.org.pe/archivos/publicaciones/11_10_problemas_de_aplicacion_del_ncpp_a_nivel_de_investigacion_y_juzgamiento.pdf</a:t>
            </a:r>
            <a:endParaRPr lang="es-PE" sz="1200" dirty="0"/>
          </a:p>
        </p:txBody>
      </p:sp>
      <p:sp>
        <p:nvSpPr>
          <p:cNvPr id="7" name="CuadroTexto 6"/>
          <p:cNvSpPr txBox="1"/>
          <p:nvPr/>
        </p:nvSpPr>
        <p:spPr>
          <a:xfrm>
            <a:off x="165100" y="1315978"/>
            <a:ext cx="5003800" cy="3139321"/>
          </a:xfrm>
          <a:prstGeom prst="rect">
            <a:avLst/>
          </a:prstGeom>
          <a:noFill/>
        </p:spPr>
        <p:txBody>
          <a:bodyPr wrap="square" rtlCol="0">
            <a:spAutoFit/>
          </a:bodyPr>
          <a:lstStyle/>
          <a:p>
            <a:r>
              <a:rPr lang="es-PE" sz="1600" b="1" i="1" dirty="0" smtClean="0"/>
              <a:t>“</a:t>
            </a:r>
            <a:r>
              <a:rPr lang="es-PE" dirty="0"/>
              <a:t>Por ejemplo, cuando la Policía da cuenta de alguna intervención al fiscal de turno, muchas veces este requiere que tal comunicación sea efectuada por escrito, mediante oficio caso contrario la tiene como no comunicada, generando una serie de dificultades en la realización de tales diligencias, como demora, contratiempos, conflictos en la toma del caso entre los fiscales que están de turno, o con los que entrarán si es que la comunicación se ha realizado en el límite de tiempo en que termina el turno, un despacho y entra otro.</a:t>
            </a:r>
            <a:r>
              <a:rPr lang="es-PE" sz="1600" b="1" i="1" dirty="0" smtClean="0"/>
              <a:t>”</a:t>
            </a:r>
            <a:endParaRPr lang="es-PE" sz="1200" dirty="0"/>
          </a:p>
        </p:txBody>
      </p:sp>
      <p:pic>
        <p:nvPicPr>
          <p:cNvPr id="3" name="Imagen 2"/>
          <p:cNvPicPr>
            <a:picLocks noChangeAspect="1"/>
          </p:cNvPicPr>
          <p:nvPr/>
        </p:nvPicPr>
        <p:blipFill>
          <a:blip r:embed="rId3"/>
          <a:stretch>
            <a:fillRect/>
          </a:stretch>
        </p:blipFill>
        <p:spPr>
          <a:xfrm>
            <a:off x="5283200" y="1783381"/>
            <a:ext cx="3670300" cy="2090120"/>
          </a:xfrm>
          <a:prstGeom prst="rect">
            <a:avLst/>
          </a:prstGeom>
        </p:spPr>
      </p:pic>
    </p:spTree>
    <p:extLst>
      <p:ext uri="{BB962C8B-B14F-4D97-AF65-F5344CB8AC3E}">
        <p14:creationId xmlns:p14="http://schemas.microsoft.com/office/powerpoint/2010/main" val="3060500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1071</Words>
  <Application>Microsoft Office PowerPoint</Application>
  <PresentationFormat>Presentación en pantalla (16:9)</PresentationFormat>
  <Paragraphs>85</Paragraphs>
  <Slides>25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Arial</vt:lpstr>
      <vt:lpstr>Calibri</vt:lpstr>
      <vt:lpstr>Office Theme</vt:lpstr>
      <vt:lpstr>“Roma”. Administración De Casos Penales Y Gestión Documentaria.</vt:lpstr>
      <vt:lpstr>Problemática</vt:lpstr>
      <vt:lpstr>Problemática</vt:lpstr>
      <vt:lpstr>Problemática</vt:lpstr>
      <vt:lpstr>Problemática</vt:lpstr>
      <vt:lpstr>Problemática</vt:lpstr>
      <vt:lpstr>Problemática</vt:lpstr>
      <vt:lpstr>Problemática</vt:lpstr>
      <vt:lpstr>Problemática</vt:lpstr>
      <vt:lpstr>Problemas de la transición al NCPP</vt:lpstr>
      <vt:lpstr>Lentitud y descoordinación. Recomendaciones para mejorar</vt:lpstr>
      <vt:lpstr>Aplicación De Administración De Casos Penales Y Gestión Documentaria.</vt:lpstr>
      <vt:lpstr>Objetivos</vt:lpstr>
      <vt:lpstr>¿Cómo lo lograremos?</vt:lpstr>
      <vt:lpstr>Beneficiarios</vt:lpstr>
      <vt:lpstr>Nuestra Aplicación</vt:lpstr>
      <vt:lpstr>Nuestra Aplicación</vt:lpstr>
      <vt:lpstr>Nuestra Aplicación</vt:lpstr>
      <vt:lpstr>Nuestra Aplicación</vt:lpstr>
      <vt:lpstr>Nuestra Aplicación</vt:lpstr>
      <vt:lpstr>Nuestra Aplicación</vt:lpstr>
      <vt:lpstr>Nuestra Aplicación</vt:lpstr>
      <vt:lpstr>Nuestra Aplicación</vt:lpstr>
      <vt:lpstr>Nuestra Aplicación</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2019-10-01T01:01:38Z</dcterms:modified>
</cp:coreProperties>
</file>