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90" r:id="rId5"/>
    <p:sldMasterId id="2147483875" r:id="rId6"/>
    <p:sldMasterId id="2147483891" r:id="rId7"/>
  </p:sldMasterIdLst>
  <p:notesMasterIdLst>
    <p:notesMasterId r:id="rId58"/>
  </p:notesMasterIdLst>
  <p:handoutMasterIdLst>
    <p:handoutMasterId r:id="rId59"/>
  </p:handoutMasterIdLst>
  <p:sldIdLst>
    <p:sldId id="268" r:id="rId8"/>
    <p:sldId id="293" r:id="rId9"/>
    <p:sldId id="285" r:id="rId10"/>
    <p:sldId id="283" r:id="rId11"/>
    <p:sldId id="286" r:id="rId12"/>
    <p:sldId id="287" r:id="rId13"/>
    <p:sldId id="289" r:id="rId14"/>
    <p:sldId id="288" r:id="rId15"/>
    <p:sldId id="290" r:id="rId16"/>
    <p:sldId id="291" r:id="rId17"/>
    <p:sldId id="292" r:id="rId18"/>
    <p:sldId id="294" r:id="rId19"/>
    <p:sldId id="300" r:id="rId20"/>
    <p:sldId id="301" r:id="rId21"/>
    <p:sldId id="303" r:id="rId22"/>
    <p:sldId id="304" r:id="rId23"/>
    <p:sldId id="305" r:id="rId24"/>
    <p:sldId id="306" r:id="rId25"/>
    <p:sldId id="308" r:id="rId26"/>
    <p:sldId id="296" r:id="rId27"/>
    <p:sldId id="299" r:id="rId28"/>
    <p:sldId id="329" r:id="rId29"/>
    <p:sldId id="309" r:id="rId30"/>
    <p:sldId id="320" r:id="rId31"/>
    <p:sldId id="330" r:id="rId32"/>
    <p:sldId id="331" r:id="rId33"/>
    <p:sldId id="332" r:id="rId34"/>
    <p:sldId id="333" r:id="rId35"/>
    <p:sldId id="321" r:id="rId36"/>
    <p:sldId id="328" r:id="rId37"/>
    <p:sldId id="314" r:id="rId38"/>
    <p:sldId id="315" r:id="rId39"/>
    <p:sldId id="316" r:id="rId40"/>
    <p:sldId id="313" r:id="rId41"/>
    <p:sldId id="317" r:id="rId42"/>
    <p:sldId id="345" r:id="rId43"/>
    <p:sldId id="337" r:id="rId44"/>
    <p:sldId id="349" r:id="rId45"/>
    <p:sldId id="347" r:id="rId46"/>
    <p:sldId id="295" r:id="rId47"/>
    <p:sldId id="348" r:id="rId48"/>
    <p:sldId id="351" r:id="rId49"/>
    <p:sldId id="297" r:id="rId50"/>
    <p:sldId id="344" r:id="rId51"/>
    <p:sldId id="343" r:id="rId52"/>
    <p:sldId id="342" r:id="rId53"/>
    <p:sldId id="341" r:id="rId54"/>
    <p:sldId id="340" r:id="rId55"/>
    <p:sldId id="346" r:id="rId56"/>
    <p:sldId id="258" r:id="rId5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7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6"/>
    <a:srgbClr val="E04526"/>
    <a:srgbClr val="FFD664"/>
    <a:srgbClr val="EA5E2C"/>
    <a:srgbClr val="41658F"/>
    <a:srgbClr val="FFD966"/>
    <a:srgbClr val="02223B"/>
    <a:srgbClr val="A6A6A6"/>
    <a:srgbClr val="171554"/>
    <a:srgbClr val="F78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6" autoAdjust="0"/>
    <p:restoredTop sz="86418"/>
  </p:normalViewPr>
  <p:slideViewPr>
    <p:cSldViewPr snapToGrid="0">
      <p:cViewPr varScale="1">
        <p:scale>
          <a:sx n="144" d="100"/>
          <a:sy n="144" d="100"/>
        </p:scale>
        <p:origin x="114" y="468"/>
      </p:cViewPr>
      <p:guideLst>
        <p:guide orient="horz" pos="1620"/>
        <p:guide pos="7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72"/>
    </p:cViewPr>
  </p:sorterViewPr>
  <p:notesViewPr>
    <p:cSldViewPr snapToGrid="0">
      <p:cViewPr varScale="1">
        <p:scale>
          <a:sx n="160" d="100"/>
          <a:sy n="160" d="100"/>
        </p:scale>
        <p:origin x="5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 smtClean="0"/>
              <a:t>Header</a:t>
            </a:r>
            <a:endParaRPr lang="en-US" sz="10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sz="1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200" dirty="0" smtClean="0"/>
              <a:t>#</a:t>
            </a:r>
            <a:r>
              <a:rPr lang="en-US" sz="700" dirty="0" smtClean="0"/>
              <a:t>#SASGF</a:t>
            </a:r>
          </a:p>
          <a:p>
            <a:endParaRPr lang="en-US" sz="200" dirty="0" smtClean="0"/>
          </a:p>
          <a:p>
            <a:endParaRPr lang="en-US" dirty="0" smtClean="0"/>
          </a:p>
          <a:p>
            <a:r>
              <a:rPr lang="en-US" dirty="0" smtClean="0"/>
              <a:t>Copyright © 2016, SAS Institute Inc. All rights reserved.</a:t>
            </a:r>
            <a:endParaRPr lang="en-US" sz="800" dirty="0">
              <a:latin typeface="Times New Roman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02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800" dirty="0" smtClean="0"/>
              <a:t>#SASGF</a:t>
            </a:r>
            <a:endParaRPr lang="en-US" dirty="0" smtClean="0"/>
          </a:p>
          <a:p>
            <a:r>
              <a:rPr lang="en-US" dirty="0" smtClean="0"/>
              <a:t>Copyright © 2016,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19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</a:t>
            </a:r>
            <a:endParaRPr lang="en-US" smtClean="0"/>
          </a:p>
          <a:p>
            <a:r>
              <a:rPr lang="en-US" smtClean="0"/>
              <a:t>Copyright © 2016,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23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</a:t>
            </a:r>
            <a:r>
              <a:rPr lang="en-US" baseline="0" dirty="0" smtClean="0"/>
              <a:t> out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In-Memory Engine, like LASR, has an Hadoop-based data storage layer (HDFS).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</a:t>
            </a:r>
            <a:endParaRPr lang="en-US" smtClean="0"/>
          </a:p>
          <a:p>
            <a:r>
              <a:rPr lang="en-US" smtClean="0"/>
              <a:t>Copyright © 2016,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88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</a:t>
            </a:r>
            <a:endParaRPr lang="en-US" smtClean="0"/>
          </a:p>
          <a:p>
            <a:r>
              <a:rPr lang="en-US" smtClean="0"/>
              <a:t>Copyright © 2016,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4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</a:t>
            </a:r>
            <a:endParaRPr lang="en-US" smtClean="0"/>
          </a:p>
          <a:p>
            <a:r>
              <a:rPr lang="en-US" smtClean="0"/>
              <a:t>Copyright © 2016,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5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William</a:t>
            </a:r>
            <a:r>
              <a:rPr lang="en-US" baseline="0" dirty="0" smtClean="0"/>
              <a:t> Householders calls HDFS a Huge Lie. I like this. It is a layer on top of a real file system. Typically on Linux, but new operating systems support is being added at a rapid rate.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#SASGF13</a:t>
            </a:r>
          </a:p>
          <a:p>
            <a:endParaRPr lang="en-US" smtClean="0"/>
          </a:p>
          <a:p>
            <a:r>
              <a:rPr lang="en-US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YARN but don’t go into depth on it. These folks are not here for a detailed </a:t>
            </a:r>
            <a:r>
              <a:rPr lang="en-US" baseline="0" dirty="0" err="1" smtClean="0"/>
              <a:t>explaination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#SASGF13</a:t>
            </a:r>
          </a:p>
          <a:p>
            <a:endParaRPr lang="en-US" smtClean="0"/>
          </a:p>
          <a:p>
            <a:r>
              <a:rPr lang="en-US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4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spend a lot of time on this. Just point out that it is a programming</a:t>
            </a:r>
            <a:r>
              <a:rPr lang="en-US" baseline="0" dirty="0" smtClean="0"/>
              <a:t> language that is “easy” to write.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it is easier to write than Java, it isn’t as easy as our next technology.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Tada! … </a:t>
            </a:r>
            <a:r>
              <a:rPr lang="en-US" baseline="0" dirty="0" err="1" smtClean="0"/>
              <a:t>HiveSQL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#SASGF13</a:t>
            </a:r>
          </a:p>
          <a:p>
            <a:endParaRPr lang="en-US" smtClean="0"/>
          </a:p>
          <a:p>
            <a:r>
              <a:rPr lang="en-US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7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</a:t>
            </a:r>
            <a:endParaRPr lang="en-US" smtClean="0"/>
          </a:p>
          <a:p>
            <a:r>
              <a:rPr lang="en-US" smtClean="0"/>
              <a:t>Copyright © 2016,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21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</a:t>
            </a:r>
            <a:endParaRPr lang="en-US" smtClean="0"/>
          </a:p>
          <a:p>
            <a:r>
              <a:rPr lang="en-US" smtClean="0"/>
              <a:t>Copyright © 2016,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6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can see here, you probably want to avoid doing</a:t>
            </a:r>
            <a:r>
              <a:rPr lang="en-US" baseline="0" dirty="0" smtClean="0"/>
              <a:t> this…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</a:t>
            </a:r>
            <a:endParaRPr lang="en-US" smtClean="0"/>
          </a:p>
          <a:p>
            <a:r>
              <a:rPr lang="en-US" smtClean="0"/>
              <a:t>Copyright © 2016,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2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</a:t>
            </a:r>
            <a:r>
              <a:rPr lang="en-US" baseline="0" dirty="0" smtClean="0"/>
              <a:t> out that there is an SGF paper on this…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</a:t>
            </a:r>
            <a:endParaRPr lang="en-US" smtClean="0"/>
          </a:p>
          <a:p>
            <a:r>
              <a:rPr lang="en-US" smtClean="0"/>
              <a:t>Copyright © 2016,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582100" y="2360277"/>
            <a:ext cx="6790500" cy="23786"/>
          </a:xfrm>
          <a:prstGeom prst="line">
            <a:avLst/>
          </a:prstGeom>
          <a:ln>
            <a:solidFill>
              <a:srgbClr val="0053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3" y="286983"/>
            <a:ext cx="5150758" cy="807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14" y="4341179"/>
            <a:ext cx="1006457" cy="424949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966098" y="4363359"/>
            <a:ext cx="25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+mj-lt"/>
              </a:rPr>
              <a:t>#</a:t>
            </a:r>
            <a:r>
              <a:rPr lang="en-US" sz="1800" dirty="0" err="1" smtClean="0">
                <a:solidFill>
                  <a:schemeClr val="bg1"/>
                </a:solidFill>
                <a:latin typeface="+mj-lt"/>
              </a:rPr>
              <a:t>analyticsx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33077" y="1693210"/>
            <a:ext cx="6093815" cy="539711"/>
          </a:xfrm>
          <a:prstGeom prst="rect">
            <a:avLst/>
          </a:prstGeom>
        </p:spPr>
        <p:txBody>
          <a:bodyPr anchor="ctr" anchorCtr="0"/>
          <a:lstStyle>
            <a:lvl1pPr>
              <a:defRPr sz="36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2582100" y="2437042"/>
            <a:ext cx="6044792" cy="58328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Box 3"/>
          <p:cNvSpPr txBox="1"/>
          <p:nvPr userDrawn="1"/>
        </p:nvSpPr>
        <p:spPr>
          <a:xfrm>
            <a:off x="7212011" y="4989612"/>
            <a:ext cx="1931989" cy="1538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</a:t>
            </a:r>
            <a:r>
              <a:rPr lang="en-US" sz="400" b="0" kern="300" spc="5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© </a:t>
            </a:r>
            <a:r>
              <a:rPr lang="en-US" sz="400" b="0" kern="300" spc="5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2016, </a:t>
            </a:r>
            <a:r>
              <a:rPr lang="en-US" sz="400" b="0" kern="300" spc="5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Institute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02" y="133351"/>
            <a:ext cx="8205787" cy="539711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E481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727447"/>
            <a:ext cx="3873500" cy="24591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7447"/>
            <a:ext cx="4191000" cy="24591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02" y="133351"/>
            <a:ext cx="8205787" cy="539711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E481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02" y="775608"/>
            <a:ext cx="8205787" cy="53971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37" y="1321855"/>
            <a:ext cx="8201025" cy="20017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accent2"/>
              </a:buClr>
              <a:buFont typeface="Arial" pitchFamily="34" charset="0"/>
              <a:buChar char="»"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accent2"/>
              </a:buClr>
              <a:buFont typeface="Arial" pitchFamily="34" charset="0"/>
              <a:buChar char="»"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accent2"/>
              </a:buClr>
              <a:buFont typeface="Arial" pitchFamily="34" charset="0"/>
              <a:buChar char="–"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376080" y="-1550"/>
            <a:ext cx="255093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1600" b="0" i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#</a:t>
            </a:r>
            <a:r>
              <a:rPr lang="en-US" sz="1600" b="0" i="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analyticsx</a:t>
            </a:r>
            <a:endParaRPr lang="en-US" sz="1600" b="0" i="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3"/>
          <p:cNvSpPr txBox="1"/>
          <p:nvPr userDrawn="1"/>
        </p:nvSpPr>
        <p:spPr>
          <a:xfrm>
            <a:off x="7212011" y="4989612"/>
            <a:ext cx="1931989" cy="1538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</a:t>
            </a:r>
            <a:r>
              <a:rPr lang="en-US" sz="400" b="0" kern="300" spc="5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© </a:t>
            </a:r>
            <a:r>
              <a:rPr lang="en-US" sz="400" b="0" kern="300" spc="5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2016, </a:t>
            </a:r>
            <a:r>
              <a:rPr lang="en-US" sz="400" b="0" kern="300" spc="5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Institute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5702" y="775608"/>
            <a:ext cx="8205787" cy="53971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2936" y="1321855"/>
            <a:ext cx="4091977" cy="20017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accent2"/>
              </a:buClr>
              <a:buFont typeface="Arial" pitchFamily="34" charset="0"/>
              <a:buChar char="»"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accent2"/>
              </a:buClr>
              <a:buFont typeface="Arial" pitchFamily="34" charset="0"/>
              <a:buChar char="»"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accent2"/>
              </a:buClr>
              <a:buFont typeface="Arial" pitchFamily="34" charset="0"/>
              <a:buChar char="–"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4484913" y="1315319"/>
            <a:ext cx="4126576" cy="20017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accent2"/>
              </a:buClr>
              <a:buFont typeface="Arial" pitchFamily="34" charset="0"/>
              <a:buChar char="»"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accent2"/>
              </a:buClr>
              <a:buFont typeface="Arial" pitchFamily="34" charset="0"/>
              <a:buChar char="»"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accent2"/>
              </a:buClr>
              <a:buFont typeface="Arial" pitchFamily="34" charset="0"/>
              <a:buChar char="–"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76080" y="-1550"/>
            <a:ext cx="255093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1600" b="0" i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#</a:t>
            </a:r>
            <a:r>
              <a:rPr lang="en-US" sz="1600" b="0" i="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analyticsx</a:t>
            </a:r>
            <a:endParaRPr lang="en-US" sz="1600" b="0" i="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3"/>
          <p:cNvSpPr txBox="1"/>
          <p:nvPr userDrawn="1"/>
        </p:nvSpPr>
        <p:spPr>
          <a:xfrm>
            <a:off x="7212011" y="4989612"/>
            <a:ext cx="1931989" cy="1538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</a:t>
            </a:r>
            <a:r>
              <a:rPr lang="en-US" sz="400" b="0" kern="300" spc="5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© </a:t>
            </a:r>
            <a:r>
              <a:rPr lang="en-US" sz="400" b="0" kern="300" spc="5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2016, </a:t>
            </a:r>
            <a:r>
              <a:rPr lang="en-US" sz="400" b="0" kern="300" spc="5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Institute Inc.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78" y="1533266"/>
            <a:ext cx="4075698" cy="58328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02" y="775608"/>
            <a:ext cx="8205787" cy="53971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392936" y="2177702"/>
            <a:ext cx="4091977" cy="20017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accent2"/>
              </a:buClr>
              <a:buFont typeface="Arial" pitchFamily="34" charset="0"/>
              <a:buChar char="»"/>
              <a:defRPr sz="1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484913" y="2177703"/>
            <a:ext cx="4126576" cy="20017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 sz="1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accent2"/>
              </a:buClr>
              <a:buFont typeface="Arial" pitchFamily="34" charset="0"/>
              <a:buChar char="»"/>
              <a:defRPr sz="1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4482976" y="1533266"/>
            <a:ext cx="4075698" cy="61585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376080" y="-1550"/>
            <a:ext cx="255093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1600" b="0" i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#</a:t>
            </a:r>
            <a:r>
              <a:rPr lang="en-US" sz="1600" b="0" i="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analyticsx</a:t>
            </a:r>
            <a:endParaRPr lang="en-US" sz="1600" b="0" i="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7212011" y="4989612"/>
            <a:ext cx="1931989" cy="1538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</a:t>
            </a:r>
            <a:r>
              <a:rPr lang="en-US" sz="400" b="0" kern="300" spc="5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© </a:t>
            </a:r>
            <a:r>
              <a:rPr lang="en-US" sz="400" b="0" kern="300" spc="5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2016, </a:t>
            </a:r>
            <a:r>
              <a:rPr lang="en-US" sz="400" b="0" kern="300" spc="5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Institute Inc.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Closing Slide Alternativ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47776" y="2571750"/>
            <a:ext cx="682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58" y="638867"/>
            <a:ext cx="4707372" cy="2508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85" y="3560315"/>
            <a:ext cx="1006457" cy="42494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02233" y="4124984"/>
            <a:ext cx="255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 smtClean="0">
                <a:solidFill>
                  <a:srgbClr val="F78020"/>
                </a:solidFill>
                <a:latin typeface="Calibri Light" charset="0"/>
                <a:ea typeface="Calibri Light" charset="0"/>
                <a:cs typeface="Calibri Light" charset="0"/>
              </a:rPr>
              <a:t>#</a:t>
            </a:r>
            <a:r>
              <a:rPr lang="en-US" sz="2800" b="0" i="0" dirty="0" err="1" smtClean="0">
                <a:solidFill>
                  <a:srgbClr val="F78020"/>
                </a:solidFill>
                <a:latin typeface="Calibri Light" charset="0"/>
                <a:ea typeface="Calibri Light" charset="0"/>
                <a:cs typeface="Calibri Light" charset="0"/>
              </a:rPr>
              <a:t>analyticsx</a:t>
            </a:r>
            <a:endParaRPr lang="en-US" sz="2800" b="0" i="0" dirty="0">
              <a:solidFill>
                <a:srgbClr val="F7802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02" y="775608"/>
            <a:ext cx="8205787" cy="53971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2937" y="1321855"/>
            <a:ext cx="8201025" cy="20017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accent2"/>
              </a:buClr>
              <a:buFont typeface="Arial" pitchFamily="34" charset="0"/>
              <a:buChar char="»"/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accent2"/>
              </a:buClr>
              <a:buFont typeface="Arial" pitchFamily="34" charset="0"/>
              <a:buChar char="»"/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accent2"/>
              </a:buClr>
              <a:buFont typeface="Arial" pitchFamily="34" charset="0"/>
              <a:buChar char="–"/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9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02" y="775608"/>
            <a:ext cx="8205787" cy="53971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2936" y="1321855"/>
            <a:ext cx="4091977" cy="20017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accent2"/>
              </a:buClr>
              <a:buFont typeface="Arial" pitchFamily="34" charset="0"/>
              <a:buChar char="»"/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accent2"/>
              </a:buClr>
              <a:buFont typeface="Arial" pitchFamily="34" charset="0"/>
              <a:buChar char="»"/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accent2"/>
              </a:buClr>
              <a:buFont typeface="Arial" pitchFamily="34" charset="0"/>
              <a:buChar char="–"/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484913" y="1315319"/>
            <a:ext cx="4126576" cy="20017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accent2"/>
              </a:buClr>
              <a:buFont typeface="Arial" pitchFamily="34" charset="0"/>
              <a:buChar char="»"/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accent2"/>
              </a:buClr>
              <a:buFont typeface="Arial" pitchFamily="34" charset="0"/>
              <a:buChar char="»"/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accent2"/>
              </a:buClr>
              <a:buFont typeface="Arial" pitchFamily="34" charset="0"/>
              <a:buChar char="–"/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1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07278" y="1533266"/>
            <a:ext cx="4075698" cy="58328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02" y="775608"/>
            <a:ext cx="8205787" cy="53971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392936" y="2177702"/>
            <a:ext cx="4091977" cy="20017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0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 sz="18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accent2"/>
              </a:buClr>
              <a:buFont typeface="Arial" pitchFamily="34" charset="0"/>
              <a:buChar char="»"/>
              <a:defRPr sz="18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484913" y="2177703"/>
            <a:ext cx="4126576" cy="20017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0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 sz="18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accent2"/>
              </a:buClr>
              <a:buFont typeface="Arial" pitchFamily="34" charset="0"/>
              <a:buChar char="»"/>
              <a:defRPr sz="18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4482976" y="1533266"/>
            <a:ext cx="4075698" cy="61585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08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18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9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3"/>
          <p:cNvSpPr txBox="1"/>
          <p:nvPr userDrawn="1"/>
        </p:nvSpPr>
        <p:spPr>
          <a:xfrm>
            <a:off x="7212011" y="4989612"/>
            <a:ext cx="1931989" cy="1538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</a:t>
            </a:r>
            <a:r>
              <a:rPr lang="en-US" sz="400" b="0" kern="300" spc="5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© </a:t>
            </a:r>
            <a:r>
              <a:rPr lang="en-US" sz="400" b="0" kern="300" spc="5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2016, </a:t>
            </a:r>
            <a:r>
              <a:rPr lang="en-US" sz="400" b="0" kern="300" spc="50" dirty="0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Institute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1" r:id="rId2"/>
    <p:sldLayoutId id="2147483882" r:id="rId3"/>
    <p:sldLayoutId id="214748388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FF6534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292929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rgbClr val="292929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375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376080" y="-1550"/>
            <a:ext cx="255093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1600" b="0" i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#</a:t>
            </a:r>
            <a:r>
              <a:rPr lang="en-US" sz="1600" b="0" i="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analyticsx</a:t>
            </a:r>
            <a:endParaRPr lang="en-US" sz="1600" b="0" i="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212011" y="4989612"/>
            <a:ext cx="1931989" cy="1538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</a:t>
            </a:r>
            <a:r>
              <a:rPr lang="en-US" sz="400" b="0" kern="300" spc="5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© </a:t>
            </a:r>
            <a:r>
              <a:rPr lang="en-US" sz="400" b="0" kern="300" spc="5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2016, </a:t>
            </a:r>
            <a:r>
              <a:rPr lang="en-US" sz="400" b="0" kern="300" spc="5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498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17727" y="1693210"/>
            <a:ext cx="7126274" cy="539711"/>
          </a:xfrm>
        </p:spPr>
        <p:txBody>
          <a:bodyPr/>
          <a:lstStyle/>
          <a:p>
            <a:r>
              <a:rPr lang="en-US" dirty="0" smtClean="0"/>
              <a:t>Getting Started with SAS and Hadoop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Jeff Bailey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smtClean="0"/>
              <a:t>HOW LONG DOES IT TAKE TO READ A 3 TB FILE?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1939636" y="1539715"/>
            <a:ext cx="6756891" cy="3722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4.17 </a:t>
            </a:r>
            <a:r>
              <a:rPr lang="en-US" sz="2400" dirty="0" err="1" smtClean="0">
                <a:solidFill>
                  <a:schemeClr val="bg1"/>
                </a:solidFill>
              </a:rPr>
              <a:t>hr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39636" y="2209236"/>
            <a:ext cx="2534393" cy="3722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2.5 min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94758" y="2853721"/>
            <a:ext cx="1179119" cy="3722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15 sec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4946" y="1539715"/>
            <a:ext cx="1700233" cy="372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isk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4946" y="2209236"/>
            <a:ext cx="1700233" cy="372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100 disks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4946" y="2853722"/>
            <a:ext cx="1700233" cy="372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1000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isks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smtClean="0"/>
              <a:t>HOW LONG DOES IT TAKE TO READ A 3 TB FILE?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1939636" y="1539715"/>
            <a:ext cx="6756891" cy="3722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4.17 </a:t>
            </a:r>
            <a:r>
              <a:rPr lang="en-US" sz="2400" dirty="0" err="1" smtClean="0">
                <a:solidFill>
                  <a:schemeClr val="bg1"/>
                </a:solidFill>
              </a:rPr>
              <a:t>hr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39636" y="2209236"/>
            <a:ext cx="2534393" cy="3722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2.5 min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94758" y="2853721"/>
            <a:ext cx="1179119" cy="3722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15 sec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4946" y="1539715"/>
            <a:ext cx="1700233" cy="372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isk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4946" y="2209236"/>
            <a:ext cx="1700233" cy="372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100 disks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4946" y="2853722"/>
            <a:ext cx="1700233" cy="372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1000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isks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8469" y="1262023"/>
            <a:ext cx="8894619" cy="24106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946" y="1960871"/>
            <a:ext cx="8218967" cy="8503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Insight: More Disks are </a:t>
            </a:r>
            <a:r>
              <a:rPr lang="en-US" sz="4400" dirty="0" smtClean="0">
                <a:solidFill>
                  <a:srgbClr val="FFFF00"/>
                </a:solidFill>
              </a:rPr>
              <a:t>FASTER!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59" y="2060393"/>
            <a:ext cx="8205787" cy="539711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What is Hadoop?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4609" y="673062"/>
            <a:ext cx="3157723" cy="3786512"/>
          </a:xfrm>
        </p:spPr>
        <p:txBody>
          <a:bodyPr anchor="ctr"/>
          <a:lstStyle/>
          <a:p>
            <a:r>
              <a:rPr lang="en-US" sz="2000" dirty="0" smtClean="0"/>
              <a:t>Distributed Storage Performs Great</a:t>
            </a:r>
          </a:p>
          <a:p>
            <a:r>
              <a:rPr lang="en-US" sz="2000" dirty="0" smtClean="0"/>
              <a:t>Data is Replicated</a:t>
            </a:r>
          </a:p>
          <a:p>
            <a:r>
              <a:rPr lang="en-US" sz="2000" dirty="0" smtClean="0"/>
              <a:t>Reasonable Cost</a:t>
            </a:r>
          </a:p>
          <a:p>
            <a:r>
              <a:rPr lang="en-US" sz="2000" dirty="0" smtClean="0"/>
              <a:t>Sits on the OS File System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66178" y="2032267"/>
            <a:ext cx="4887749" cy="2112210"/>
            <a:chOff x="366178" y="2032267"/>
            <a:chExt cx="4887749" cy="211221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66178" y="2032267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Hadoop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46366" y="3550395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FFD6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Hadoop is a Storage Platform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28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172" y="673062"/>
            <a:ext cx="3154680" cy="3794007"/>
          </a:xfrm>
        </p:spPr>
        <p:txBody>
          <a:bodyPr anchor="ctr"/>
          <a:lstStyle/>
          <a:p>
            <a:r>
              <a:rPr lang="en-US" sz="2000" dirty="0" smtClean="0"/>
              <a:t>MapReduce/YARN</a:t>
            </a:r>
          </a:p>
          <a:p>
            <a:r>
              <a:rPr lang="en-US" sz="2000" dirty="0" smtClean="0"/>
              <a:t>Distributed Processing</a:t>
            </a:r>
          </a:p>
          <a:p>
            <a:r>
              <a:rPr lang="en-US" sz="2000" dirty="0" smtClean="0"/>
              <a:t>Data Locality </a:t>
            </a:r>
          </a:p>
          <a:p>
            <a:r>
              <a:rPr lang="en-US" sz="2000" dirty="0" smtClean="0"/>
              <a:t>Usually Java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6178" y="2032267"/>
            <a:ext cx="4887749" cy="2112210"/>
            <a:chOff x="366178" y="2032267"/>
            <a:chExt cx="4887749" cy="211221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66178" y="2032267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2800" b="1" dirty="0" smtClean="0">
                  <a:solidFill>
                    <a:schemeClr val="bg1"/>
                  </a:solidFill>
                  <a:latin typeface="Arial" charset="0"/>
                </a:rPr>
                <a:t>Hadoop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28"/>
            <p:cNvSpPr/>
            <p:nvPr/>
          </p:nvSpPr>
          <p:spPr bwMode="auto">
            <a:xfrm>
              <a:off x="946366" y="2187904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FFD664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46366" y="3550395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Hadoop is a Processing Platform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77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6994" y="673062"/>
            <a:ext cx="2915338" cy="3794007"/>
          </a:xfrm>
        </p:spPr>
        <p:txBody>
          <a:bodyPr anchor="ctr"/>
          <a:lstStyle/>
          <a:p>
            <a:r>
              <a:rPr lang="en-US" sz="2000" dirty="0" smtClean="0"/>
              <a:t>Scripting Language</a:t>
            </a:r>
          </a:p>
          <a:p>
            <a:r>
              <a:rPr lang="en-US" sz="2000" dirty="0" smtClean="0"/>
              <a:t>Higher level than programming Java MapReduce</a:t>
            </a:r>
          </a:p>
          <a:p>
            <a:r>
              <a:rPr lang="en-US" sz="2000" dirty="0" smtClean="0"/>
              <a:t>Pig Latin scripts are converted to MapReduce jobs</a:t>
            </a:r>
          </a:p>
          <a:p>
            <a:r>
              <a:rPr lang="en-US" sz="2000" dirty="0" smtClean="0"/>
              <a:t>Great for joining data</a:t>
            </a:r>
          </a:p>
          <a:p>
            <a:r>
              <a:rPr lang="en-US" sz="2000" dirty="0" smtClean="0"/>
              <a:t>Great for transforming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6178" y="2032267"/>
            <a:ext cx="4887749" cy="2112210"/>
            <a:chOff x="366178" y="2032267"/>
            <a:chExt cx="4887749" cy="211221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66178" y="2032267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Hadoop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28"/>
            <p:cNvSpPr/>
            <p:nvPr/>
          </p:nvSpPr>
          <p:spPr bwMode="auto">
            <a:xfrm>
              <a:off x="946366" y="2187904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46366" y="3550395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613562" y="2187903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FFD6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Pig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Apache Pig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1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77" y="1124300"/>
            <a:ext cx="2915338" cy="2710691"/>
          </a:xfrm>
        </p:spPr>
        <p:txBody>
          <a:bodyPr/>
          <a:lstStyle/>
          <a:p>
            <a:r>
              <a:rPr lang="en-US" dirty="0" smtClean="0"/>
              <a:t>Distributed Processing</a:t>
            </a:r>
          </a:p>
          <a:p>
            <a:r>
              <a:rPr lang="en-US" dirty="0" smtClean="0"/>
              <a:t>Data Locality </a:t>
            </a:r>
          </a:p>
          <a:p>
            <a:r>
              <a:rPr lang="en-US" dirty="0" smtClean="0"/>
              <a:t>Map Phase</a:t>
            </a:r>
          </a:p>
          <a:p>
            <a:r>
              <a:rPr lang="en-US" dirty="0" smtClean="0"/>
              <a:t>Reduce Phase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6178" y="2032267"/>
            <a:ext cx="4887749" cy="2112210"/>
            <a:chOff x="366178" y="2032267"/>
            <a:chExt cx="4887749" cy="211221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66178" y="2032267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Cloudera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28"/>
            <p:cNvSpPr/>
            <p:nvPr/>
          </p:nvSpPr>
          <p:spPr bwMode="auto">
            <a:xfrm>
              <a:off x="946366" y="2187904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FFD664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46366" y="3550395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66178" y="2032267"/>
            <a:ext cx="4887749" cy="2112210"/>
          </a:xfrm>
          <a:prstGeom prst="rect">
            <a:avLst/>
          </a:prstGeom>
          <a:solidFill>
            <a:srgbClr val="97D2E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2800" b="1" dirty="0" smtClean="0">
                <a:solidFill>
                  <a:schemeClr val="bg1"/>
                </a:solidFill>
                <a:latin typeface="Arial" charset="0"/>
              </a:rPr>
              <a:t>Hadoop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673062"/>
            <a:ext cx="9144000" cy="447043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771740" y="1843863"/>
            <a:ext cx="7600522" cy="2128836"/>
          </a:xfrm>
          <a:prstGeom prst="rect">
            <a:avLst/>
          </a:prstGeom>
          <a:solidFill>
            <a:srgbClr val="ABE0FF"/>
          </a:solidFill>
          <a:ln w="12700">
            <a:solidFill>
              <a:srgbClr val="0072AE"/>
            </a:solidFill>
            <a:miter lim="800000"/>
            <a:headEnd/>
            <a:tailEnd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anchor="ctr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people = LOAD '/user/training/customers' AS (</a:t>
            </a:r>
            <a:r>
              <a:rPr lang="en-US" sz="2000" b="1" dirty="0" err="1">
                <a:latin typeface="Calibri" panose="020F0502020204030204" pitchFamily="34" charset="0"/>
              </a:rPr>
              <a:t>cust_id</a:t>
            </a:r>
            <a:r>
              <a:rPr lang="en-US" sz="2000" b="1" dirty="0">
                <a:latin typeface="Calibri" panose="020F0502020204030204" pitchFamily="34" charset="0"/>
              </a:rPr>
              <a:t>, name); </a:t>
            </a:r>
            <a:endParaRPr lang="en-US" sz="2000" b="1" dirty="0" smtClean="0">
              <a:latin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</a:rPr>
              <a:t>orders </a:t>
            </a:r>
            <a:r>
              <a:rPr lang="en-US" sz="2000" b="1" dirty="0">
                <a:latin typeface="Calibri" panose="020F0502020204030204" pitchFamily="34" charset="0"/>
              </a:rPr>
              <a:t>= LOAD '/user/training/orders' AS (</a:t>
            </a:r>
            <a:r>
              <a:rPr lang="en-US" sz="2000" b="1" dirty="0" err="1">
                <a:latin typeface="Calibri" panose="020F0502020204030204" pitchFamily="34" charset="0"/>
              </a:rPr>
              <a:t>ord_id</a:t>
            </a:r>
            <a:r>
              <a:rPr lang="en-US" sz="2000" b="1" dirty="0">
                <a:latin typeface="Calibri" panose="020F0502020204030204" pitchFamily="34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</a:rPr>
              <a:t>cust_id</a:t>
            </a:r>
            <a:r>
              <a:rPr lang="en-US" sz="2000" b="1" dirty="0">
                <a:latin typeface="Calibri" panose="020F0502020204030204" pitchFamily="34" charset="0"/>
              </a:rPr>
              <a:t>, cost); </a:t>
            </a:r>
            <a:endParaRPr lang="en-US" sz="2000" b="1" dirty="0" smtClean="0">
              <a:latin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</a:rPr>
              <a:t>groups </a:t>
            </a:r>
            <a:r>
              <a:rPr lang="en-US" sz="2000" b="1" dirty="0">
                <a:latin typeface="Calibri" panose="020F0502020204030204" pitchFamily="34" charset="0"/>
              </a:rPr>
              <a:t>= GROUP orders BY </a:t>
            </a:r>
            <a:r>
              <a:rPr lang="en-US" sz="2000" b="1" dirty="0" err="1">
                <a:latin typeface="Calibri" panose="020F0502020204030204" pitchFamily="34" charset="0"/>
              </a:rPr>
              <a:t>cust_id</a:t>
            </a:r>
            <a:r>
              <a:rPr lang="en-US" sz="2000" b="1" dirty="0">
                <a:latin typeface="Calibri" panose="020F0502020204030204" pitchFamily="34" charset="0"/>
              </a:rPr>
              <a:t>; </a:t>
            </a:r>
            <a:endParaRPr lang="en-US" sz="2000" b="1" dirty="0" smtClean="0">
              <a:latin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</a:rPr>
              <a:t>totals </a:t>
            </a:r>
            <a:r>
              <a:rPr lang="en-US" sz="2000" b="1" dirty="0">
                <a:latin typeface="Calibri" panose="020F0502020204030204" pitchFamily="34" charset="0"/>
              </a:rPr>
              <a:t>= FOREACH groups GENERATE group, SUM(</a:t>
            </a:r>
            <a:r>
              <a:rPr lang="en-US" sz="2000" b="1" dirty="0" err="1">
                <a:latin typeface="Calibri" panose="020F0502020204030204" pitchFamily="34" charset="0"/>
              </a:rPr>
              <a:t>orders.cost</a:t>
            </a:r>
            <a:r>
              <a:rPr lang="en-US" sz="2000" b="1" dirty="0">
                <a:latin typeface="Calibri" panose="020F0502020204030204" pitchFamily="34" charset="0"/>
              </a:rPr>
              <a:t>) AS t; </a:t>
            </a:r>
            <a:endParaRPr lang="en-US" sz="2000" b="1" dirty="0" smtClean="0">
              <a:latin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</a:rPr>
              <a:t>result </a:t>
            </a:r>
            <a:r>
              <a:rPr lang="en-US" sz="2000" b="1" dirty="0">
                <a:latin typeface="Calibri" panose="020F0502020204030204" pitchFamily="34" charset="0"/>
              </a:rPr>
              <a:t>= JOIN totals BY group, people BY </a:t>
            </a:r>
            <a:r>
              <a:rPr lang="en-US" sz="2000" b="1" dirty="0" err="1">
                <a:latin typeface="Calibri" panose="020F0502020204030204" pitchFamily="34" charset="0"/>
              </a:rPr>
              <a:t>cust_id</a:t>
            </a:r>
            <a:r>
              <a:rPr lang="en-US" sz="2000" b="1" dirty="0" smtClean="0">
                <a:latin typeface="Calibri" panose="020F0502020204030204" pitchFamily="34" charset="0"/>
              </a:rPr>
              <a:t>;</a:t>
            </a:r>
          </a:p>
          <a:p>
            <a:r>
              <a:rPr lang="en-US" sz="2000" b="1" dirty="0" smtClean="0">
                <a:latin typeface="Calibri" panose="020F0502020204030204" pitchFamily="34" charset="0"/>
              </a:rPr>
              <a:t>DUMP </a:t>
            </a:r>
            <a:r>
              <a:rPr lang="en-US" sz="2000" b="1" dirty="0">
                <a:latin typeface="Calibri" panose="020F0502020204030204" pitchFamily="34" charset="0"/>
              </a:rPr>
              <a:t>result; 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Apache Pig: Example Program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21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6994" y="735995"/>
            <a:ext cx="2915338" cy="3662541"/>
          </a:xfrm>
        </p:spPr>
        <p:txBody>
          <a:bodyPr anchor="ctr"/>
          <a:lstStyle/>
          <a:p>
            <a:r>
              <a:rPr lang="en-US" sz="2000" dirty="0" smtClean="0"/>
              <a:t>SQL on Hadoop</a:t>
            </a:r>
          </a:p>
          <a:p>
            <a:r>
              <a:rPr lang="en-US" sz="2000" dirty="0" smtClean="0"/>
              <a:t>Similar to traditional SQL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educes development time</a:t>
            </a:r>
          </a:p>
          <a:p>
            <a:r>
              <a:rPr lang="en-US" sz="2000" dirty="0" smtClean="0"/>
              <a:t>Enables BI on Hadoop</a:t>
            </a:r>
          </a:p>
          <a:p>
            <a:r>
              <a:rPr lang="en-US" sz="2000" dirty="0" smtClean="0"/>
              <a:t>Schema-on-Read</a:t>
            </a:r>
          </a:p>
          <a:p>
            <a:r>
              <a:rPr lang="en-US" sz="2000" dirty="0" smtClean="0"/>
              <a:t>You choose underlying file format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6178" y="2032267"/>
            <a:ext cx="4887749" cy="2112210"/>
            <a:chOff x="366178" y="2032267"/>
            <a:chExt cx="4887749" cy="211221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66178" y="2032267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Hadoop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28"/>
            <p:cNvSpPr/>
            <p:nvPr/>
          </p:nvSpPr>
          <p:spPr bwMode="auto">
            <a:xfrm>
              <a:off x="946366" y="2187904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46366" y="3550395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613562" y="2187903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Pig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43362" y="2187904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FFD6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Hive2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Apache Hive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71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6994" y="735995"/>
            <a:ext cx="2915338" cy="3662541"/>
          </a:xfrm>
        </p:spPr>
        <p:txBody>
          <a:bodyPr anchor="ctr"/>
          <a:lstStyle/>
          <a:p>
            <a:r>
              <a:rPr lang="en-US" sz="2000" dirty="0" smtClean="0"/>
              <a:t>SQL on Hadoop</a:t>
            </a:r>
          </a:p>
          <a:p>
            <a:r>
              <a:rPr lang="en-US" sz="2000" dirty="0" smtClean="0"/>
              <a:t>Similar to traditional SQL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educes development time</a:t>
            </a:r>
          </a:p>
          <a:p>
            <a:r>
              <a:rPr lang="en-US" sz="2000" dirty="0" smtClean="0"/>
              <a:t>Enables BI on Hadoop</a:t>
            </a:r>
          </a:p>
          <a:p>
            <a:r>
              <a:rPr lang="en-US" sz="2000" dirty="0" smtClean="0"/>
              <a:t>Schema-on-Read</a:t>
            </a:r>
          </a:p>
          <a:p>
            <a:r>
              <a:rPr lang="en-US" sz="2000" dirty="0" smtClean="0"/>
              <a:t>You choose underlying file format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6178" y="2032267"/>
            <a:ext cx="4887749" cy="2112210"/>
            <a:chOff x="366178" y="2032267"/>
            <a:chExt cx="4887749" cy="211221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66178" y="2032267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Cloudera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28"/>
            <p:cNvSpPr/>
            <p:nvPr/>
          </p:nvSpPr>
          <p:spPr bwMode="auto">
            <a:xfrm>
              <a:off x="946366" y="2187904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46366" y="3550395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613562" y="2187903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Pig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43362" y="2187904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FFD6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Hive2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372851" y="2021745"/>
            <a:ext cx="4887749" cy="2112210"/>
          </a:xfrm>
          <a:prstGeom prst="rect">
            <a:avLst/>
          </a:prstGeom>
          <a:solidFill>
            <a:srgbClr val="97D2E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2800" b="1" dirty="0" smtClean="0">
                <a:solidFill>
                  <a:schemeClr val="bg1"/>
                </a:solidFill>
                <a:latin typeface="Arial" charset="0"/>
              </a:rPr>
              <a:t>Hadoop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735995"/>
            <a:ext cx="9144000" cy="440750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104358" y="1509265"/>
            <a:ext cx="7189318" cy="2659082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anchor="ctr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SELECT </a:t>
            </a:r>
            <a:r>
              <a:rPr lang="en-US" sz="2000" b="1" dirty="0" err="1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zipcode</a:t>
            </a:r>
            <a:r>
              <a:rPr lang="en-US" sz="2000" b="1" dirty="0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, SUM(cost) AS total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FROM customers </a:t>
            </a:r>
            <a:br>
              <a:rPr lang="en-US" sz="2000" b="1" dirty="0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</a:br>
            <a:r>
              <a:rPr lang="en-US" sz="2000" b="1" dirty="0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JOIN orders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ON (</a:t>
            </a:r>
            <a:r>
              <a:rPr lang="en-US" sz="2000" b="1" dirty="0" err="1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customers.cust_id</a:t>
            </a:r>
            <a:r>
              <a:rPr lang="en-US" sz="2000" b="1" dirty="0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 = </a:t>
            </a:r>
            <a:r>
              <a:rPr lang="en-US" sz="2000" b="1" dirty="0" err="1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orders.cust_id</a:t>
            </a:r>
            <a:r>
              <a:rPr lang="en-US" sz="2000" b="1" dirty="0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WHERE </a:t>
            </a:r>
            <a:r>
              <a:rPr lang="en-US" sz="2000" b="1" dirty="0" err="1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zipcode</a:t>
            </a:r>
            <a:r>
              <a:rPr lang="en-US" sz="2000" b="1" dirty="0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 LIKE '63%'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GROUP BY </a:t>
            </a:r>
            <a:r>
              <a:rPr lang="en-US" sz="2000" b="1" dirty="0" err="1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zipcode</a:t>
            </a:r>
            <a:endParaRPr lang="en-US" sz="2000" b="1" dirty="0" smtClean="0">
              <a:solidFill>
                <a:srgbClr val="010000"/>
              </a:solidFill>
              <a:latin typeface="Courier New"/>
              <a:ea typeface="Courier" charset="0"/>
              <a:cs typeface="Courier New"/>
              <a:sym typeface="Courier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010000"/>
                </a:solidFill>
                <a:latin typeface="Courier New"/>
                <a:ea typeface="Courier" charset="0"/>
                <a:cs typeface="Courier New"/>
                <a:sym typeface="Courier" charset="0"/>
              </a:rPr>
              <a:t>ORDER BY total DESC;</a:t>
            </a:r>
            <a:endParaRPr lang="en-US" sz="2000" b="1" dirty="0">
              <a:solidFill>
                <a:srgbClr val="010000"/>
              </a:solidFill>
              <a:latin typeface="Courier New"/>
              <a:ea typeface="Courier" charset="0"/>
              <a:cs typeface="Courier New"/>
              <a:sym typeface="Courier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Apache Hive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4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6994" y="1096256"/>
            <a:ext cx="2915338" cy="3939540"/>
          </a:xfrm>
        </p:spPr>
        <p:txBody>
          <a:bodyPr anchor="ctr"/>
          <a:lstStyle/>
          <a:p>
            <a:r>
              <a:rPr lang="en-US" sz="2000" dirty="0" smtClean="0"/>
              <a:t>High-performance SQL engine</a:t>
            </a:r>
          </a:p>
          <a:p>
            <a:r>
              <a:rPr lang="en-US" sz="2000" dirty="0" smtClean="0"/>
              <a:t>Handles concurrency well</a:t>
            </a:r>
          </a:p>
          <a:p>
            <a:r>
              <a:rPr lang="en-US" sz="2000" dirty="0" smtClean="0"/>
              <a:t>Does not rely on MapReduce</a:t>
            </a:r>
          </a:p>
          <a:p>
            <a:r>
              <a:rPr lang="en-US" sz="2000" dirty="0" smtClean="0"/>
              <a:t>Supports a dialect of SQL very similar to Hive’s</a:t>
            </a:r>
          </a:p>
          <a:p>
            <a:r>
              <a:rPr lang="en-US" sz="2000" dirty="0" smtClean="0"/>
              <a:t>100% open source </a:t>
            </a:r>
          </a:p>
          <a:p>
            <a:r>
              <a:rPr lang="en-US" sz="2000" dirty="0" smtClean="0"/>
              <a:t>Apache License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6178" y="2032267"/>
            <a:ext cx="4887749" cy="2112210"/>
            <a:chOff x="366178" y="2032267"/>
            <a:chExt cx="4887749" cy="211221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66178" y="2032267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FFD664"/>
                  </a:solidFill>
                  <a:effectLst/>
                  <a:latin typeface="Arial" charset="0"/>
                </a:rPr>
                <a:t>Cloudera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D664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28"/>
            <p:cNvSpPr/>
            <p:nvPr/>
          </p:nvSpPr>
          <p:spPr bwMode="auto">
            <a:xfrm>
              <a:off x="946366" y="2187904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srgbClr val="FFD664"/>
                  </a:solidFill>
                </a:rPr>
                <a:t>YARN / MapReduce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46366" y="3550395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srgbClr val="FFD664"/>
                  </a:solidFill>
                </a:rPr>
                <a:t>HDFS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613562" y="2187903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srgbClr val="FFD664"/>
                  </a:solidFill>
                </a:rPr>
                <a:t>Pig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43362" y="2187904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srgbClr val="FFD664"/>
                  </a:solidFill>
                </a:rPr>
                <a:t>Hive2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020229" y="2187904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FFD6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srgbClr val="FFD664"/>
                  </a:solidFill>
                </a:rPr>
                <a:t>Impala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Apache Impala is a SQL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59" y="2060393"/>
            <a:ext cx="8205787" cy="539711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Why Hadoop?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59" y="2060393"/>
            <a:ext cx="8205787" cy="539711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How can SAS Interact with Hadoop?</a:t>
            </a:r>
            <a:br>
              <a:rPr lang="en-US" sz="4400" b="1" dirty="0" smtClean="0">
                <a:solidFill>
                  <a:schemeClr val="bg1"/>
                </a:solidFill>
              </a:rPr>
            </a:br>
            <a:endParaRPr lang="en-US" sz="5400" b="1" dirty="0">
              <a:solidFill>
                <a:srgbClr val="022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Using Base SAS 9.4 with Hadoop 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539326" y="1032548"/>
            <a:ext cx="8094834" cy="944217"/>
            <a:chOff x="112383" y="860635"/>
            <a:chExt cx="8094834" cy="944217"/>
          </a:xfrm>
        </p:grpSpPr>
        <p:sp>
          <p:nvSpPr>
            <p:cNvPr id="5" name="Right Arrow 4"/>
            <p:cNvSpPr/>
            <p:nvPr/>
          </p:nvSpPr>
          <p:spPr>
            <a:xfrm rot="10800000">
              <a:off x="3093497" y="1514760"/>
              <a:ext cx="3443945" cy="20627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9234" y="988116"/>
              <a:ext cx="3356925" cy="20627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1160374" y="923562"/>
              <a:ext cx="1925689" cy="797476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2000" dirty="0" smtClean="0">
                  <a:solidFill>
                    <a:schemeClr val="bg1"/>
                  </a:solidFill>
                  <a:latin typeface="Arial" charset="0"/>
                </a:rPr>
                <a:t>FILEREF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43594" y="948330"/>
              <a:ext cx="1863623" cy="7974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HDFS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60703" y="904299"/>
              <a:ext cx="1709531" cy="373909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Data Files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60702" y="1430943"/>
              <a:ext cx="1709531" cy="373909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Data Files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383" y="860635"/>
              <a:ext cx="10405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#1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67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SAS FILENAME Statement for Hadoop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99142" y="2157773"/>
            <a:ext cx="4887749" cy="2112210"/>
            <a:chOff x="524933" y="1329269"/>
            <a:chExt cx="4887749" cy="21122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24933" y="1329269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Hadoop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28"/>
            <p:cNvSpPr/>
            <p:nvPr/>
          </p:nvSpPr>
          <p:spPr bwMode="auto">
            <a:xfrm>
              <a:off x="1105121" y="1484906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05121" y="2847397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72317" y="1484905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Pig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002117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Hive2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178984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Impala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35910" y="1486812"/>
            <a:ext cx="2687495" cy="2926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5567130" y="2617133"/>
            <a:ext cx="2621738" cy="490813"/>
          </a:xfrm>
          <a:prstGeom prst="bentUpArrow">
            <a:avLst>
              <a:gd name="adj1" fmla="val 41670"/>
              <a:gd name="adj2" fmla="val 41977"/>
              <a:gd name="adj3" fmla="val 3666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37247" y="1400617"/>
            <a:ext cx="893004" cy="459624"/>
          </a:xfrm>
          <a:prstGeom prst="roundRect">
            <a:avLst/>
          </a:prstGeom>
          <a:solidFill>
            <a:schemeClr val="bg1"/>
          </a:solidFill>
          <a:ln w="1492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Arial" charset="0"/>
              </a:rPr>
              <a:t>SAS</a:t>
            </a:r>
          </a:p>
        </p:txBody>
      </p:sp>
    </p:spTree>
    <p:extLst>
      <p:ext uri="{BB962C8B-B14F-4D97-AF65-F5344CB8AC3E}">
        <p14:creationId xmlns:p14="http://schemas.microsoft.com/office/powerpoint/2010/main" val="457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SAS FILENAME Statement for Hadoop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99142" y="2157773"/>
            <a:ext cx="4887749" cy="2112210"/>
            <a:chOff x="524933" y="1329269"/>
            <a:chExt cx="4887749" cy="21122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24933" y="1329269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Cloudera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28"/>
            <p:cNvSpPr/>
            <p:nvPr/>
          </p:nvSpPr>
          <p:spPr bwMode="auto">
            <a:xfrm>
              <a:off x="1105121" y="1484906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05121" y="2847397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72317" y="1484905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Pig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002117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Hive2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178984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Impala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35910" y="1486812"/>
            <a:ext cx="2687495" cy="2926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5567130" y="2617133"/>
            <a:ext cx="2621738" cy="490813"/>
          </a:xfrm>
          <a:prstGeom prst="bentUpArrow">
            <a:avLst>
              <a:gd name="adj1" fmla="val 41670"/>
              <a:gd name="adj2" fmla="val 41977"/>
              <a:gd name="adj3" fmla="val 3666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37247" y="1400617"/>
            <a:ext cx="893004" cy="459624"/>
          </a:xfrm>
          <a:prstGeom prst="roundRect">
            <a:avLst/>
          </a:prstGeom>
          <a:solidFill>
            <a:schemeClr val="bg1"/>
          </a:solidFill>
          <a:ln w="1492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Arial" charset="0"/>
              </a:rPr>
              <a:t>SAS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9143" y="884658"/>
            <a:ext cx="8656982" cy="38397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139143" y="839833"/>
            <a:ext cx="8897281" cy="4258842"/>
          </a:xfrm>
          <a:prstGeom prst="rect">
            <a:avLst/>
          </a:prstGeom>
          <a:solidFill>
            <a:srgbClr val="ABE0FF"/>
          </a:solidFill>
          <a:ln w="12700">
            <a:solidFill>
              <a:srgbClr val="0072AE"/>
            </a:solidFill>
            <a:miter lim="800000"/>
            <a:headEnd/>
            <a:tailEnd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anchor="ctr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options set=SAS_HADOOP_CONFIG_PATH="\\sashq\cdh45p1";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options set=SAS_HADOOP_JAR_PATH="\\sashq\cdh45";</a:t>
            </a:r>
          </a:p>
          <a:p>
            <a:pPr eaLnBrk="1" hangingPunct="1">
              <a:lnSpc>
                <a:spcPct val="85000"/>
              </a:lnSpc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800" b="1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FILENAME </a:t>
            </a:r>
            <a:r>
              <a:rPr lang="en-US" sz="2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hdp1 </a:t>
            </a:r>
            <a:r>
              <a:rPr lang="en-US" sz="2800" b="1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'test.txt</a:t>
            </a:r>
            <a:r>
              <a:rPr lang="en-US" sz="2800" b="1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';</a:t>
            </a:r>
            <a:endParaRPr lang="en-US" sz="2800" b="1" dirty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/* Write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file to HDFS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data _null_;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file hdp1;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put ' Test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eaLnBrk="1" hangingPunct="1">
              <a:lnSpc>
                <a:spcPct val="85000"/>
              </a:lnSpc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/* Read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file from HDFS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data test;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hdp1;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input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textline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$15.;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Using Base SAS 9.4 with Hadoop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9326" y="1032548"/>
            <a:ext cx="8094834" cy="944217"/>
            <a:chOff x="112383" y="860635"/>
            <a:chExt cx="8094834" cy="944217"/>
          </a:xfrm>
        </p:grpSpPr>
        <p:sp>
          <p:nvSpPr>
            <p:cNvPr id="5" name="Right Arrow 4"/>
            <p:cNvSpPr/>
            <p:nvPr/>
          </p:nvSpPr>
          <p:spPr>
            <a:xfrm rot="10800000">
              <a:off x="3093497" y="1514760"/>
              <a:ext cx="3443945" cy="20627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9234" y="988116"/>
              <a:ext cx="3356925" cy="20627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1160374" y="923562"/>
              <a:ext cx="1925689" cy="797476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2000" dirty="0" smtClean="0">
                  <a:solidFill>
                    <a:schemeClr val="bg1"/>
                  </a:solidFill>
                  <a:latin typeface="Arial" charset="0"/>
                </a:rPr>
                <a:t>FILEREF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43594" y="948330"/>
              <a:ext cx="1863623" cy="7974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HDFS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60703" y="904299"/>
              <a:ext cx="1709531" cy="373909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Data Files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60702" y="1430943"/>
              <a:ext cx="1709531" cy="373909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Data Files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383" y="860635"/>
              <a:ext cx="10405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#1</a:t>
              </a:r>
              <a:endParaRPr lang="en-US" sz="5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8619" y="2448026"/>
            <a:ext cx="8079965" cy="923330"/>
            <a:chOff x="119818" y="2217560"/>
            <a:chExt cx="8079965" cy="923330"/>
          </a:xfrm>
        </p:grpSpPr>
        <p:sp>
          <p:nvSpPr>
            <p:cNvPr id="13" name="Right Arrow 12"/>
            <p:cNvSpPr/>
            <p:nvPr/>
          </p:nvSpPr>
          <p:spPr>
            <a:xfrm>
              <a:off x="2971799" y="2551318"/>
              <a:ext cx="3356925" cy="20627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1152940" y="2255719"/>
              <a:ext cx="1925690" cy="797476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2000" dirty="0" smtClean="0">
                  <a:solidFill>
                    <a:schemeClr val="bg1"/>
                  </a:solidFill>
                  <a:latin typeface="Arial" charset="0"/>
                </a:rPr>
                <a:t>PROC</a:t>
              </a:r>
              <a:r>
                <a:rPr lang="en-US" sz="2000" dirty="0">
                  <a:solidFill>
                    <a:schemeClr val="bg1"/>
                  </a:solidFill>
                  <a:latin typeface="Arial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Arial" charset="0"/>
                </a:rPr>
                <a:t>Hadoop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36160" y="2280487"/>
              <a:ext cx="1863623" cy="7974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Hadoop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09123" y="2373993"/>
              <a:ext cx="2524538" cy="560925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MapReduce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+</a:t>
              </a:r>
            </a:p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HDFS commands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9818" y="2217560"/>
              <a:ext cx="10405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#2</a:t>
              </a:r>
              <a:endParaRPr lang="en-US" sz="54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39143" y="884659"/>
            <a:ext cx="8656982" cy="122981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Hadoop Procedure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428373" y="1960550"/>
            <a:ext cx="4887749" cy="2112210"/>
            <a:chOff x="524933" y="1329269"/>
            <a:chExt cx="4887749" cy="21122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24933" y="1329269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Hadoop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28"/>
            <p:cNvSpPr/>
            <p:nvPr/>
          </p:nvSpPr>
          <p:spPr bwMode="auto">
            <a:xfrm>
              <a:off x="1105121" y="1484906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05121" y="2847397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72317" y="1484905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Pig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002117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Hive2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178984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Impala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957513" y="1354038"/>
            <a:ext cx="2687495" cy="1716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4096361" y="2419910"/>
            <a:ext cx="2621738" cy="490813"/>
          </a:xfrm>
          <a:prstGeom prst="bentUpArrow">
            <a:avLst>
              <a:gd name="adj1" fmla="val 41670"/>
              <a:gd name="adj2" fmla="val 41977"/>
              <a:gd name="adj3" fmla="val 3666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Bent-Up Arrow 15"/>
          <p:cNvSpPr/>
          <p:nvPr/>
        </p:nvSpPr>
        <p:spPr>
          <a:xfrm flipH="1" flipV="1">
            <a:off x="1888288" y="1354037"/>
            <a:ext cx="2621738" cy="762147"/>
          </a:xfrm>
          <a:prstGeom prst="bentUpArrow">
            <a:avLst>
              <a:gd name="adj1" fmla="val 21951"/>
              <a:gd name="adj2" fmla="val 34920"/>
              <a:gd name="adj3" fmla="val 2490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Bent-Up Arrow 17"/>
          <p:cNvSpPr/>
          <p:nvPr/>
        </p:nvSpPr>
        <p:spPr>
          <a:xfrm flipH="1" flipV="1">
            <a:off x="1054989" y="1354037"/>
            <a:ext cx="2621738" cy="762147"/>
          </a:xfrm>
          <a:prstGeom prst="bentUpArrow">
            <a:avLst>
              <a:gd name="adj1" fmla="val 21951"/>
              <a:gd name="adj2" fmla="val 34920"/>
              <a:gd name="adj3" fmla="val 2490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966478" y="1203394"/>
            <a:ext cx="893004" cy="459624"/>
          </a:xfrm>
          <a:prstGeom prst="roundRect">
            <a:avLst/>
          </a:prstGeom>
          <a:solidFill>
            <a:schemeClr val="bg1"/>
          </a:solidFill>
          <a:ln w="1492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Arial" charset="0"/>
              </a:rPr>
              <a:t>SAS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4294967295"/>
          </p:nvPr>
        </p:nvSpPr>
        <p:spPr>
          <a:xfrm>
            <a:off x="5967919" y="1663018"/>
            <a:ext cx="3024413" cy="2735518"/>
          </a:xfrm>
          <a:prstGeom prst="rect">
            <a:avLst/>
          </a:prstGeom>
        </p:spPr>
        <p:txBody>
          <a:bodyPr anchor="ctr"/>
          <a:lstStyle/>
          <a:p>
            <a:r>
              <a:rPr lang="en-US" sz="2000" dirty="0" smtClean="0"/>
              <a:t>Submit HDFS commands</a:t>
            </a:r>
          </a:p>
          <a:p>
            <a:r>
              <a:rPr lang="en-US" sz="2000" dirty="0" smtClean="0"/>
              <a:t>Submit MapReduce Jobs</a:t>
            </a:r>
          </a:p>
          <a:p>
            <a:r>
              <a:rPr lang="en-US" sz="2000" dirty="0" smtClean="0"/>
              <a:t>Submit Pig Latin programs</a:t>
            </a:r>
          </a:p>
        </p:txBody>
      </p:sp>
    </p:spTree>
    <p:extLst>
      <p:ext uri="{BB962C8B-B14F-4D97-AF65-F5344CB8AC3E}">
        <p14:creationId xmlns:p14="http://schemas.microsoft.com/office/powerpoint/2010/main" val="29548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How Do I Submit </a:t>
            </a:r>
            <a:r>
              <a:rPr lang="en-US" sz="4000" b="1" dirty="0" smtClean="0">
                <a:solidFill>
                  <a:srgbClr val="EA5E2C"/>
                </a:solidFill>
              </a:rPr>
              <a:t>HDFS Commands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99142" y="2157773"/>
            <a:ext cx="4887749" cy="2112210"/>
            <a:chOff x="524933" y="1329269"/>
            <a:chExt cx="4887749" cy="21122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24933" y="1329269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Cloudera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28"/>
            <p:cNvSpPr/>
            <p:nvPr/>
          </p:nvSpPr>
          <p:spPr bwMode="auto">
            <a:xfrm>
              <a:off x="1105121" y="1484906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05121" y="2847397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72317" y="1484905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Pig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002117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Hive2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178984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Impala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35910" y="1486812"/>
            <a:ext cx="2687495" cy="2926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5567130" y="2617133"/>
            <a:ext cx="2621738" cy="490813"/>
          </a:xfrm>
          <a:prstGeom prst="bentUpArrow">
            <a:avLst>
              <a:gd name="adj1" fmla="val 41670"/>
              <a:gd name="adj2" fmla="val 41977"/>
              <a:gd name="adj3" fmla="val 3666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37247" y="1400617"/>
            <a:ext cx="893004" cy="459624"/>
          </a:xfrm>
          <a:prstGeom prst="roundRect">
            <a:avLst/>
          </a:prstGeom>
          <a:solidFill>
            <a:schemeClr val="bg1"/>
          </a:solidFill>
          <a:ln w="1492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Arial" charset="0"/>
              </a:rPr>
              <a:t>SAS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9143" y="884658"/>
            <a:ext cx="8656982" cy="38397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139143" y="1182190"/>
            <a:ext cx="8656981" cy="3766327"/>
          </a:xfrm>
          <a:prstGeom prst="rect">
            <a:avLst/>
          </a:prstGeom>
          <a:solidFill>
            <a:srgbClr val="ABE0FF"/>
          </a:solidFill>
          <a:ln w="12700">
            <a:solidFill>
              <a:srgbClr val="0072AE"/>
            </a:solidFill>
            <a:miter lim="800000"/>
            <a:headEnd/>
            <a:tailEnd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anchor="ctr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filename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'C:\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Hadoop_cfg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\cdh57.xml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eaLnBrk="1" hangingPunct="1">
              <a:lnSpc>
                <a:spcPct val="85000"/>
              </a:lnSpc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Copy war_and_peace.txt to HDFS. */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 Copy moby_dick.txt     to HDFS. */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proc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options=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username="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sasxjb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 verbose;</a:t>
            </a:r>
          </a:p>
          <a:p>
            <a:pPr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HDFS </a:t>
            </a:r>
            <a:r>
              <a:rPr lang="en-US" sz="1800" b="1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='/user/</a:t>
            </a:r>
            <a:r>
              <a:rPr lang="en-US" sz="1800" b="1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sasxjb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/Books';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HDFS 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COPYFROMLOCAL="C:\Hadoop_data\moby_dick.txt"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800" b="1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='/user/</a:t>
            </a:r>
            <a:r>
              <a:rPr lang="en-US" sz="1800" b="1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sasxjb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/Books/moby_dick.txt';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HDFS COPYFROMLOCAL="C:\Hadoop_data\war_and_peace.txt"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  OUT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='/user/</a:t>
            </a:r>
            <a:r>
              <a:rPr lang="en-US" sz="1800" b="1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sasxjb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/Books/war_and_peace.txt';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7478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How Do I Submit </a:t>
            </a:r>
            <a:r>
              <a:rPr lang="en-US" sz="4000" b="1" dirty="0" smtClean="0">
                <a:solidFill>
                  <a:srgbClr val="EA5E2C"/>
                </a:solidFill>
              </a:rPr>
              <a:t>MapReduce Jobs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99142" y="2157773"/>
            <a:ext cx="4887749" cy="2112210"/>
            <a:chOff x="524933" y="1329269"/>
            <a:chExt cx="4887749" cy="21122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24933" y="1329269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Cloudera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28"/>
            <p:cNvSpPr/>
            <p:nvPr/>
          </p:nvSpPr>
          <p:spPr bwMode="auto">
            <a:xfrm>
              <a:off x="1105121" y="1484906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05121" y="2847397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72317" y="1484905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Pig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002117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Hive2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178984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Impala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35910" y="1486812"/>
            <a:ext cx="2687495" cy="2926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5567130" y="2617133"/>
            <a:ext cx="2621738" cy="490813"/>
          </a:xfrm>
          <a:prstGeom prst="bentUpArrow">
            <a:avLst>
              <a:gd name="adj1" fmla="val 41670"/>
              <a:gd name="adj2" fmla="val 41977"/>
              <a:gd name="adj3" fmla="val 3666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37247" y="1400617"/>
            <a:ext cx="893004" cy="459624"/>
          </a:xfrm>
          <a:prstGeom prst="roundRect">
            <a:avLst/>
          </a:prstGeom>
          <a:solidFill>
            <a:schemeClr val="bg1"/>
          </a:solidFill>
          <a:ln w="1492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Arial" charset="0"/>
              </a:rPr>
              <a:t>SAS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9143" y="884658"/>
            <a:ext cx="8656982" cy="38397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0" y="958073"/>
            <a:ext cx="9144000" cy="3961310"/>
          </a:xfrm>
          <a:prstGeom prst="rect">
            <a:avLst/>
          </a:prstGeom>
          <a:solidFill>
            <a:srgbClr val="ABE0FF"/>
          </a:solidFill>
          <a:ln w="12700">
            <a:solidFill>
              <a:srgbClr val="0072AE"/>
            </a:solidFill>
            <a:miter lim="800000"/>
            <a:headEnd/>
            <a:tailEnd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anchor="ctr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filename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'C:\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Hadoop_cfg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\cdh57.xml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eaLnBrk="1" hangingPunct="1">
              <a:lnSpc>
                <a:spcPct val="85000"/>
              </a:lnSpc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proc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options=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user="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sasxjb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 verbose;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mapreduce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input='/user/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sasxjb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/Books/moby_dick.txt'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='/user/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sasxjb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outBook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jar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='C:\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Hadoop_examples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\hadoop-examples-1.2.0.1.3-96.jar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outputkey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org.apache.hadoop.io.Text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outputvalue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org.apache.hadoop.io.IntWritable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org.apache.hadoop.examples.WordCount$IntSumReducer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combine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org.apache.hadoop.examples.WordCount$IntSumReducer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org.apache.hadoop.examples.WordCount$TokenizerMapper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eaLnBrk="1" hangingPunct="1">
              <a:lnSpc>
                <a:spcPct val="85000"/>
              </a:lnSpc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How Do I Submit </a:t>
            </a:r>
            <a:r>
              <a:rPr lang="en-US" sz="4000" b="1" dirty="0" smtClean="0">
                <a:solidFill>
                  <a:srgbClr val="EA5E2C"/>
                </a:solidFill>
              </a:rPr>
              <a:t>Pig Latin Programs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99142" y="2157773"/>
            <a:ext cx="4887749" cy="2112210"/>
            <a:chOff x="524933" y="1329269"/>
            <a:chExt cx="4887749" cy="21122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24933" y="1329269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Cloudera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28"/>
            <p:cNvSpPr/>
            <p:nvPr/>
          </p:nvSpPr>
          <p:spPr bwMode="auto">
            <a:xfrm>
              <a:off x="1105121" y="1484906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05121" y="2847397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72317" y="1484905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Pig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002117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Hive2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178984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Impala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35910" y="1486812"/>
            <a:ext cx="2687495" cy="2926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5567130" y="2617133"/>
            <a:ext cx="2621738" cy="490813"/>
          </a:xfrm>
          <a:prstGeom prst="bentUpArrow">
            <a:avLst>
              <a:gd name="adj1" fmla="val 41670"/>
              <a:gd name="adj2" fmla="val 41977"/>
              <a:gd name="adj3" fmla="val 3666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37247" y="1400617"/>
            <a:ext cx="893004" cy="459624"/>
          </a:xfrm>
          <a:prstGeom prst="roundRect">
            <a:avLst/>
          </a:prstGeom>
          <a:solidFill>
            <a:schemeClr val="bg1"/>
          </a:solidFill>
          <a:ln w="1492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Arial" charset="0"/>
              </a:rPr>
              <a:t>SAS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9143" y="884658"/>
            <a:ext cx="8656982" cy="383974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62753" y="1182190"/>
            <a:ext cx="9000565" cy="3793222"/>
          </a:xfrm>
          <a:prstGeom prst="rect">
            <a:avLst/>
          </a:prstGeom>
          <a:solidFill>
            <a:srgbClr val="ABE0FF"/>
          </a:solidFill>
          <a:ln w="12700">
            <a:solidFill>
              <a:srgbClr val="0072AE"/>
            </a:solidFill>
            <a:miter lim="800000"/>
            <a:headEnd/>
            <a:tailEnd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anchor="ctr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filename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'C:\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Hadoop_cfg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\cdh57.xml';</a:t>
            </a:r>
          </a:p>
          <a:p>
            <a:pPr eaLnBrk="1" hangingPunct="1">
              <a:lnSpc>
                <a:spcPct val="85000"/>
              </a:lnSpc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proc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options=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username="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sasxjb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“ verbose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  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pig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code=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pigcode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eaLnBrk="1" hangingPunct="1">
              <a:lnSpc>
                <a:spcPct val="85000"/>
              </a:lnSpc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Using Base SAS 9.4 with Hadoop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9326" y="1032548"/>
            <a:ext cx="8094834" cy="944217"/>
            <a:chOff x="112383" y="860635"/>
            <a:chExt cx="8094834" cy="944217"/>
          </a:xfrm>
        </p:grpSpPr>
        <p:sp>
          <p:nvSpPr>
            <p:cNvPr id="5" name="Right Arrow 4"/>
            <p:cNvSpPr/>
            <p:nvPr/>
          </p:nvSpPr>
          <p:spPr>
            <a:xfrm rot="10800000">
              <a:off x="3093497" y="1514760"/>
              <a:ext cx="3443945" cy="20627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9234" y="988116"/>
              <a:ext cx="3356925" cy="20627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1160374" y="923562"/>
              <a:ext cx="1925689" cy="797476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2000" dirty="0" smtClean="0">
                  <a:solidFill>
                    <a:schemeClr val="bg1"/>
                  </a:solidFill>
                  <a:latin typeface="Arial" charset="0"/>
                </a:rPr>
                <a:t>FILEREF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43594" y="948330"/>
              <a:ext cx="1863623" cy="7974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HDFS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60703" y="904299"/>
              <a:ext cx="1709531" cy="373909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Data Files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60702" y="1430943"/>
              <a:ext cx="1709531" cy="373909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Data Files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383" y="860635"/>
              <a:ext cx="10405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#1</a:t>
              </a:r>
              <a:endParaRPr lang="en-US" sz="5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8619" y="2448026"/>
            <a:ext cx="8079965" cy="923330"/>
            <a:chOff x="119818" y="2217560"/>
            <a:chExt cx="8079965" cy="923330"/>
          </a:xfrm>
        </p:grpSpPr>
        <p:sp>
          <p:nvSpPr>
            <p:cNvPr id="13" name="Right Arrow 12"/>
            <p:cNvSpPr/>
            <p:nvPr/>
          </p:nvSpPr>
          <p:spPr>
            <a:xfrm>
              <a:off x="2971799" y="2551318"/>
              <a:ext cx="3356925" cy="20627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1152940" y="2255719"/>
              <a:ext cx="1925690" cy="797476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2000" dirty="0" smtClean="0">
                  <a:solidFill>
                    <a:schemeClr val="bg1"/>
                  </a:solidFill>
                  <a:latin typeface="Arial" charset="0"/>
                </a:rPr>
                <a:t>PROC</a:t>
              </a:r>
              <a:r>
                <a:rPr lang="en-US" sz="2000" dirty="0">
                  <a:solidFill>
                    <a:schemeClr val="bg1"/>
                  </a:solidFill>
                  <a:latin typeface="Arial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Arial" charset="0"/>
                </a:rPr>
                <a:t>Hadoop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36160" y="2280487"/>
              <a:ext cx="1863623" cy="7974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Hadoop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09123" y="2373993"/>
              <a:ext cx="2524538" cy="560925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MapReduce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+</a:t>
              </a:r>
            </a:p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HDFS commands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9818" y="2217560"/>
              <a:ext cx="10405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#2</a:t>
              </a:r>
              <a:endParaRPr lang="en-US" sz="5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3043" y="3842617"/>
            <a:ext cx="8087400" cy="985719"/>
            <a:chOff x="112383" y="3670704"/>
            <a:chExt cx="8087400" cy="985719"/>
          </a:xfrm>
        </p:grpSpPr>
        <p:sp>
          <p:nvSpPr>
            <p:cNvPr id="19" name="Right Arrow 18"/>
            <p:cNvSpPr/>
            <p:nvPr/>
          </p:nvSpPr>
          <p:spPr>
            <a:xfrm rot="10800000">
              <a:off x="3086063" y="4366330"/>
              <a:ext cx="3443945" cy="20627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971800" y="3839686"/>
              <a:ext cx="3356925" cy="20627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152939" y="3775132"/>
              <a:ext cx="1925691" cy="797476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2000" dirty="0" smtClean="0">
                  <a:solidFill>
                    <a:schemeClr val="bg1"/>
                  </a:solidFill>
                  <a:latin typeface="Arial" charset="0"/>
                </a:rPr>
                <a:t>SAS/ACCESS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336160" y="3799900"/>
              <a:ext cx="1863623" cy="7974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HiveServer2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53269" y="3755869"/>
              <a:ext cx="1709531" cy="373909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HiveQL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953269" y="4282514"/>
              <a:ext cx="1709531" cy="373909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Result sets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2383" y="3670704"/>
              <a:ext cx="10405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#3</a:t>
              </a:r>
              <a:endParaRPr lang="en-US" sz="54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39143" y="884659"/>
            <a:ext cx="8656982" cy="276307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579601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HOW MUCH DOES THIS DRIVE COST?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1061482" y="2243333"/>
            <a:ext cx="2039007" cy="22442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3 TB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SAS/ACCESS Interface to Hadoop</a:t>
            </a:r>
            <a:endParaRPr lang="en-US" sz="3600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4294967295"/>
          </p:nvPr>
        </p:nvSpPr>
        <p:spPr>
          <a:xfrm>
            <a:off x="5894857" y="1543439"/>
            <a:ext cx="3222877" cy="2948499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Generates </a:t>
            </a:r>
            <a:r>
              <a:rPr lang="en-US" sz="2000" dirty="0" err="1">
                <a:solidFill>
                  <a:schemeClr val="bg1"/>
                </a:solidFill>
              </a:rPr>
              <a:t>HiveQL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/>
              <a:t>Connects via JDBC</a:t>
            </a:r>
          </a:p>
          <a:p>
            <a:r>
              <a:rPr lang="en-US" sz="2000" dirty="0" smtClean="0"/>
              <a:t>Makes Hive tables look like SAS data sets</a:t>
            </a:r>
          </a:p>
          <a:p>
            <a:r>
              <a:rPr lang="en-US" sz="2000" dirty="0" smtClean="0"/>
              <a:t>Bulk loads directly to HDFS</a:t>
            </a:r>
          </a:p>
          <a:p>
            <a:r>
              <a:rPr lang="en-US" sz="2000" dirty="0" smtClean="0"/>
              <a:t>Can read directly from HDFS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66178" y="2032267"/>
            <a:ext cx="4887749" cy="2112210"/>
            <a:chOff x="524933" y="1329269"/>
            <a:chExt cx="4887749" cy="21122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24933" y="1329269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Hadoop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28"/>
            <p:cNvSpPr/>
            <p:nvPr/>
          </p:nvSpPr>
          <p:spPr bwMode="auto">
            <a:xfrm>
              <a:off x="1105121" y="1484906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05121" y="2847397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72317" y="1484905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Pig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002117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Hive2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178984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Impala</a:t>
              </a:r>
            </a:p>
          </p:txBody>
        </p:sp>
      </p:grpSp>
      <p:sp>
        <p:nvSpPr>
          <p:cNvPr id="12" name="Down Arrow 11"/>
          <p:cNvSpPr/>
          <p:nvPr/>
        </p:nvSpPr>
        <p:spPr>
          <a:xfrm>
            <a:off x="3018347" y="1543439"/>
            <a:ext cx="679288" cy="815616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02946" y="1361306"/>
            <a:ext cx="2687495" cy="2926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4034166" y="2491627"/>
            <a:ext cx="2621738" cy="490813"/>
          </a:xfrm>
          <a:prstGeom prst="bentUpArrow">
            <a:avLst>
              <a:gd name="adj1" fmla="val 41670"/>
              <a:gd name="adj2" fmla="val 41977"/>
              <a:gd name="adj3" fmla="val 3666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904283" y="1275111"/>
            <a:ext cx="893004" cy="459624"/>
          </a:xfrm>
          <a:prstGeom prst="roundRect">
            <a:avLst/>
          </a:prstGeom>
          <a:solidFill>
            <a:schemeClr val="bg1"/>
          </a:solidFill>
          <a:ln w="1492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Arial" charset="0"/>
              </a:rPr>
              <a:t>SAS</a:t>
            </a:r>
          </a:p>
        </p:txBody>
      </p:sp>
    </p:spTree>
    <p:extLst>
      <p:ext uri="{BB962C8B-B14F-4D97-AF65-F5344CB8AC3E}">
        <p14:creationId xmlns:p14="http://schemas.microsoft.com/office/powerpoint/2010/main" val="36312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How Does SAS/ACCESS Talk to Hadoop?</a:t>
            </a:r>
            <a:endParaRPr lang="en-US" sz="3600" dirty="0"/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405702" y="864495"/>
            <a:ext cx="8316242" cy="1135127"/>
          </a:xfrm>
          <a:prstGeom prst="rect">
            <a:avLst/>
          </a:prstGeom>
          <a:solidFill>
            <a:srgbClr val="ABE0FF"/>
          </a:solidFill>
          <a:ln w="12700">
            <a:solidFill>
              <a:srgbClr val="0072AE"/>
            </a:solidFill>
            <a:miter lim="800000"/>
            <a:headEnd/>
            <a:tailEnd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anchor="ctr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select count(*) from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mycdh.customer_dim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where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loyalty_program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='Chocolate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Club';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405702" y="3072831"/>
            <a:ext cx="8436956" cy="1429934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anchor="ctr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  <a:buFont typeface="Wingdings" pitchFamily="2" charset="2"/>
              <a:buNone/>
            </a:pPr>
            <a:r>
              <a:rPr lang="en-US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How Does SAS/ACCESS Talk to Hadoop?</a:t>
            </a:r>
            <a:endParaRPr lang="en-US" sz="3600" dirty="0"/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405702" y="864495"/>
            <a:ext cx="8316242" cy="1135127"/>
          </a:xfrm>
          <a:prstGeom prst="rect">
            <a:avLst/>
          </a:prstGeom>
          <a:solidFill>
            <a:srgbClr val="ABE0FF"/>
          </a:solidFill>
          <a:ln w="12700">
            <a:solidFill>
              <a:srgbClr val="0072AE"/>
            </a:solidFill>
            <a:miter lim="800000"/>
            <a:headEnd/>
            <a:tailEnd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anchor="ctr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select count(*) from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mycdh.customer_dim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where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loyalty_program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='Chocolate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Club';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05702" y="3072831"/>
            <a:ext cx="8436956" cy="1429934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anchor="ctr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`CUSTOMER_DIM` TXT_1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TXT_1.`loyalty_program` = 'Chocolate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Club'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3865" y="4441885"/>
            <a:ext cx="3568793" cy="4046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SAS Generated This SQL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How Does SAS/ACCESS Talk to Hadoop?</a:t>
            </a:r>
            <a:endParaRPr lang="en-US" sz="3600" dirty="0"/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405702" y="864495"/>
            <a:ext cx="8316242" cy="1135127"/>
          </a:xfrm>
          <a:prstGeom prst="rect">
            <a:avLst/>
          </a:prstGeom>
          <a:solidFill>
            <a:srgbClr val="ABE0FF"/>
          </a:solidFill>
          <a:ln w="12700">
            <a:solidFill>
              <a:srgbClr val="0072AE"/>
            </a:solidFill>
            <a:miter lim="800000"/>
            <a:headEnd/>
            <a:tailEnd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anchor="ctr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select count(*) from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mycdh.customer_dim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where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loyalty_program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='Chocolate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Club';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73907" y="2320307"/>
            <a:ext cx="8579832" cy="487313"/>
          </a:xfrm>
          <a:prstGeom prst="rect">
            <a:avLst/>
          </a:prstGeom>
          <a:solidFill>
            <a:srgbClr val="FFFF0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squar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00"/>
                </a:solidFill>
              </a:rPr>
              <a:t>OPTIONS  SASTRACE=',,,d' SASTRACELOC=SASLOG NOSTSUFFIX;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405702" y="3072831"/>
            <a:ext cx="8436956" cy="1429934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anchor="ctr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`CUSTOMER_DIM` TXT_1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TXT_1.`loyalty_program` = 'Chocolate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Club'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73865" y="4441885"/>
            <a:ext cx="3568793" cy="4046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SAS Generated This SQL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SAS/ACCESS Interface to Hadoop</a:t>
            </a:r>
            <a:endParaRPr lang="en-US" sz="3600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4294967295"/>
          </p:nvPr>
        </p:nvSpPr>
        <p:spPr>
          <a:xfrm>
            <a:off x="5894857" y="1543439"/>
            <a:ext cx="3222877" cy="294849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Generates </a:t>
            </a:r>
            <a:r>
              <a:rPr lang="en-US" b="1" dirty="0" err="1">
                <a:solidFill>
                  <a:srgbClr val="FF0000"/>
                </a:solidFill>
              </a:rPr>
              <a:t>HiveQL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sz="2000" dirty="0" smtClean="0"/>
              <a:t>Connects via JDBC</a:t>
            </a:r>
          </a:p>
          <a:p>
            <a:r>
              <a:rPr lang="en-US" sz="2000" dirty="0" smtClean="0"/>
              <a:t>Makes Hive tables look like SAS data sets</a:t>
            </a:r>
          </a:p>
          <a:p>
            <a:r>
              <a:rPr lang="en-US" sz="2000" dirty="0" smtClean="0"/>
              <a:t>Bulk loads directly to HDFS</a:t>
            </a:r>
          </a:p>
          <a:p>
            <a:r>
              <a:rPr lang="en-US" sz="2000" dirty="0"/>
              <a:t>Can read directly from </a:t>
            </a:r>
            <a:r>
              <a:rPr lang="en-US" sz="2000" dirty="0" smtClean="0"/>
              <a:t>HDFS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66178" y="2032267"/>
            <a:ext cx="4887749" cy="2112210"/>
            <a:chOff x="524933" y="1329269"/>
            <a:chExt cx="4887749" cy="21122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24933" y="1329269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Hadoop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28"/>
            <p:cNvSpPr/>
            <p:nvPr/>
          </p:nvSpPr>
          <p:spPr bwMode="auto">
            <a:xfrm>
              <a:off x="1105121" y="1484906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05121" y="2847397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72317" y="1484905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Pig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002117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Hive2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178984" y="1484906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Impala</a:t>
              </a:r>
            </a:p>
          </p:txBody>
        </p:sp>
      </p:grpSp>
      <p:sp>
        <p:nvSpPr>
          <p:cNvPr id="12" name="Down Arrow 11"/>
          <p:cNvSpPr/>
          <p:nvPr/>
        </p:nvSpPr>
        <p:spPr>
          <a:xfrm>
            <a:off x="3018347" y="1543439"/>
            <a:ext cx="679288" cy="815616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02946" y="1361306"/>
            <a:ext cx="2687495" cy="2926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4034166" y="2491627"/>
            <a:ext cx="2621738" cy="490813"/>
          </a:xfrm>
          <a:prstGeom prst="bentUpArrow">
            <a:avLst>
              <a:gd name="adj1" fmla="val 41670"/>
              <a:gd name="adj2" fmla="val 41977"/>
              <a:gd name="adj3" fmla="val 3666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904283" y="1275111"/>
            <a:ext cx="893004" cy="459624"/>
          </a:xfrm>
          <a:prstGeom prst="roundRect">
            <a:avLst/>
          </a:prstGeom>
          <a:solidFill>
            <a:schemeClr val="bg1"/>
          </a:solidFill>
          <a:ln w="1492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Arial" charset="0"/>
              </a:rPr>
              <a:t>SAS</a:t>
            </a:r>
          </a:p>
        </p:txBody>
      </p:sp>
    </p:spTree>
    <p:extLst>
      <p:ext uri="{BB962C8B-B14F-4D97-AF65-F5344CB8AC3E}">
        <p14:creationId xmlns:p14="http://schemas.microsoft.com/office/powerpoint/2010/main" val="7303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We Can Write Our Own </a:t>
            </a:r>
            <a:r>
              <a:rPr lang="en-US" sz="3600" dirty="0" err="1" smtClean="0"/>
              <a:t>HiveQL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207601" y="988780"/>
            <a:ext cx="8701966" cy="387285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2667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connect to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server=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quickstart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 user=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cloudera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execute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b="1" dirty="0" err="1" smtClean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store_cnt</a:t>
            </a:r>
            <a:endParaRPr lang="en-US" sz="2000" b="1" dirty="0">
              <a:solidFill>
                <a:srgbClr val="0081C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row format delimited </a:t>
            </a:r>
            <a:endParaRPr lang="en-US" sz="2000" b="1" dirty="0" smtClean="0">
              <a:solidFill>
                <a:srgbClr val="0081C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              fields </a:t>
            </a:r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terminated by '\</a:t>
            </a:r>
            <a:r>
              <a:rPr lang="en-US" sz="2000" b="1" dirty="0" smtClean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001‘</a:t>
            </a:r>
            <a:endParaRPr lang="en-US" sz="2000" b="1" dirty="0">
              <a:solidFill>
                <a:srgbClr val="0081C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stored as </a:t>
            </a:r>
            <a:r>
              <a:rPr lang="en-US" sz="2000" b="1" dirty="0" smtClean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parquet</a:t>
            </a:r>
            <a:endParaRPr lang="en-US" sz="2000" b="1" dirty="0">
              <a:solidFill>
                <a:srgbClr val="0081C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as</a:t>
            </a:r>
          </a:p>
          <a:p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customer_rk</a:t>
            </a:r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, count(*) as </a:t>
            </a:r>
            <a:r>
              <a:rPr lang="en-US" sz="2000" b="1" dirty="0" smtClean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tot</a:t>
            </a:r>
            <a:endParaRPr lang="en-US" sz="2000" b="1" dirty="0">
              <a:solidFill>
                <a:srgbClr val="0081C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dirty="0" err="1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order_fact</a:t>
            </a:r>
            <a:endParaRPr lang="en-US" sz="2000" b="1" dirty="0">
              <a:solidFill>
                <a:srgbClr val="0081C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2000" b="1" dirty="0" err="1">
                <a:solidFill>
                  <a:srgbClr val="0081CE"/>
                </a:solidFill>
                <a:latin typeface="Courier New" pitchFamily="49" charset="0"/>
                <a:cs typeface="Courier New" pitchFamily="49" charset="0"/>
              </a:rPr>
              <a:t>customer_rk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by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62934" y="4622357"/>
            <a:ext cx="3618123" cy="4046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Explicit Pass-Through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9341" y="1244681"/>
            <a:ext cx="4887749" cy="2112210"/>
            <a:chOff x="366178" y="2032267"/>
            <a:chExt cx="4887749" cy="211221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66178" y="2032267"/>
              <a:ext cx="4887749" cy="2112210"/>
            </a:xfrm>
            <a:prstGeom prst="rect">
              <a:avLst/>
            </a:prstGeom>
            <a:solidFill>
              <a:srgbClr val="97D2E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rgbClr val="FFD664"/>
                  </a:solidFill>
                  <a:effectLst/>
                  <a:latin typeface="Arial" charset="0"/>
                </a:rPr>
                <a:t>Cloudera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28"/>
            <p:cNvSpPr/>
            <p:nvPr/>
          </p:nvSpPr>
          <p:spPr bwMode="auto">
            <a:xfrm>
              <a:off x="946366" y="2187904"/>
              <a:ext cx="4239902" cy="1301805"/>
            </a:xfrm>
            <a:custGeom>
              <a:avLst/>
              <a:gdLst/>
              <a:ahLst/>
              <a:cxnLst/>
              <a:rect l="l" t="t" r="r" b="b"/>
              <a:pathLst>
                <a:path w="2949924" h="1396132">
                  <a:moveTo>
                    <a:pt x="0" y="0"/>
                  </a:moveTo>
                  <a:lnTo>
                    <a:pt x="458393" y="0"/>
                  </a:lnTo>
                  <a:lnTo>
                    <a:pt x="458393" y="801153"/>
                  </a:lnTo>
                  <a:lnTo>
                    <a:pt x="2949924" y="801153"/>
                  </a:lnTo>
                  <a:lnTo>
                    <a:pt x="2949924" y="1396132"/>
                  </a:lnTo>
                  <a:lnTo>
                    <a:pt x="0" y="1396132"/>
                  </a:lnTo>
                  <a:lnTo>
                    <a:pt x="0" y="1396131"/>
                  </a:lnTo>
                  <a:lnTo>
                    <a:pt x="0" y="801153"/>
                  </a:lnTo>
                  <a:close/>
                </a:path>
              </a:pathLst>
            </a:cu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18288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000" dirty="0" smtClean="0">
                  <a:solidFill>
                    <a:prstClr val="white"/>
                  </a:solidFill>
                </a:rPr>
                <a:t>YARN / MapReduce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946366" y="3550395"/>
              <a:ext cx="4239902" cy="515063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HDFS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613562" y="2187903"/>
              <a:ext cx="1162885" cy="724908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Pig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43362" y="2187904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97D2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Hive2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020229" y="2187904"/>
              <a:ext cx="1162886" cy="724907"/>
            </a:xfrm>
            <a:prstGeom prst="rect">
              <a:avLst/>
            </a:prstGeom>
            <a:solidFill>
              <a:srgbClr val="005586"/>
            </a:solidFill>
            <a:ln w="57150" cap="flat" cmpd="sng" algn="ctr">
              <a:solidFill>
                <a:srgbClr val="FFD6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13716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365760" fontAlgn="base"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sz="2400" dirty="0" smtClean="0">
                  <a:solidFill>
                    <a:prstClr val="white"/>
                  </a:solidFill>
                </a:rPr>
                <a:t>Impala</a:t>
              </a:r>
            </a:p>
          </p:txBody>
        </p:sp>
      </p:grpSp>
      <p:sp>
        <p:nvSpPr>
          <p:cNvPr id="5" name="Rounded Rectangular Callout 4"/>
          <p:cNvSpPr/>
          <p:nvPr/>
        </p:nvSpPr>
        <p:spPr>
          <a:xfrm>
            <a:off x="4031370" y="400467"/>
            <a:ext cx="4169501" cy="440514"/>
          </a:xfrm>
          <a:prstGeom prst="wedgeRoundRectCallout">
            <a:avLst>
              <a:gd name="adj1" fmla="val 71955"/>
              <a:gd name="adj2" fmla="val 197697"/>
              <a:gd name="adj3" fmla="val 16667"/>
            </a:avLst>
          </a:prstGeom>
          <a:solidFill>
            <a:srgbClr val="EA5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r>
              <a:rPr lang="en-US" sz="2400" dirty="0" smtClean="0">
                <a:solidFill>
                  <a:schemeClr val="bg1"/>
                </a:solidFill>
              </a:rPr>
              <a:t>hat about Apache Impala?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4294967295"/>
          </p:nvPr>
        </p:nvSpPr>
        <p:spPr>
          <a:xfrm>
            <a:off x="5339564" y="1321235"/>
            <a:ext cx="3549654" cy="195910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SAS/ACCESS Interface to Impala: </a:t>
            </a:r>
          </a:p>
          <a:p>
            <a:r>
              <a:rPr lang="en-US" sz="2000" dirty="0" smtClean="0"/>
              <a:t>Connects via ODBC</a:t>
            </a:r>
          </a:p>
          <a:p>
            <a:r>
              <a:rPr lang="en-US" sz="2000" dirty="0" smtClean="0"/>
              <a:t>Makes Hive tables look like SAS data sets</a:t>
            </a:r>
          </a:p>
          <a:p>
            <a:r>
              <a:rPr lang="en-US" sz="2000" dirty="0" smtClean="0"/>
              <a:t>Bulk loads directly to HDFS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43043" y="3842617"/>
            <a:ext cx="8087400" cy="985719"/>
            <a:chOff x="112383" y="3670704"/>
            <a:chExt cx="8087400" cy="985719"/>
          </a:xfrm>
        </p:grpSpPr>
        <p:sp>
          <p:nvSpPr>
            <p:cNvPr id="21" name="Right Arrow 20"/>
            <p:cNvSpPr/>
            <p:nvPr/>
          </p:nvSpPr>
          <p:spPr>
            <a:xfrm rot="10800000">
              <a:off x="3086063" y="4366330"/>
              <a:ext cx="3443945" cy="20627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2971800" y="3839686"/>
              <a:ext cx="3356925" cy="20627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1152939" y="3775132"/>
              <a:ext cx="1925691" cy="797476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2000" dirty="0" smtClean="0">
                  <a:solidFill>
                    <a:schemeClr val="bg1"/>
                  </a:solidFill>
                  <a:latin typeface="Arial" charset="0"/>
                </a:rPr>
                <a:t>SAS/ACCESS to Impala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336160" y="3799900"/>
              <a:ext cx="1863623" cy="7974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Impala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953269" y="3755869"/>
              <a:ext cx="1709531" cy="373909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HiveQL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53269" y="4282514"/>
              <a:ext cx="1709531" cy="373909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</a:rPr>
                <a:t>Result sets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2383" y="3670704"/>
              <a:ext cx="10405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#4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0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59" y="2060393"/>
            <a:ext cx="8205787" cy="539711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In-Database: Code Accelerator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0"/>
          <p:cNvSpPr txBox="1">
            <a:spLocks noChangeArrowheads="1"/>
          </p:cNvSpPr>
          <p:nvPr/>
        </p:nvSpPr>
        <p:spPr bwMode="auto">
          <a:xfrm>
            <a:off x="130408" y="1021655"/>
            <a:ext cx="3518725" cy="3970318"/>
          </a:xfrm>
          <a:prstGeom prst="rect">
            <a:avLst/>
          </a:prstGeom>
          <a:ln w="38100">
            <a:solidFill>
              <a:srgbClr val="005586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3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400" dirty="0"/>
              <a:t>proc ds2 </a:t>
            </a:r>
            <a:r>
              <a:rPr lang="en-US" sz="1400" dirty="0" err="1"/>
              <a:t>indb</a:t>
            </a:r>
            <a:r>
              <a:rPr lang="en-US" sz="1400" dirty="0"/>
              <a:t>=yes;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thread </a:t>
            </a:r>
            <a:r>
              <a:rPr lang="en-US" sz="1400" dirty="0" err="1">
                <a:solidFill>
                  <a:schemeClr val="tx1"/>
                </a:solidFill>
              </a:rPr>
              <a:t>tpgm</a:t>
            </a:r>
            <a:r>
              <a:rPr lang="en-US" sz="1400" dirty="0">
                <a:solidFill>
                  <a:schemeClr val="tx1"/>
                </a:solidFill>
              </a:rPr>
              <a:t> / overwrite=yes;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method run();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set </a:t>
            </a:r>
            <a:r>
              <a:rPr lang="en-US" sz="1400" dirty="0" err="1" smtClean="0">
                <a:solidFill>
                  <a:schemeClr val="tx1"/>
                </a:solidFill>
              </a:rPr>
              <a:t>hdplib.intable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output;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end;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endthread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run;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data </a:t>
            </a:r>
            <a:r>
              <a:rPr lang="en-US" sz="1400" dirty="0" err="1" smtClean="0">
                <a:solidFill>
                  <a:schemeClr val="tx1"/>
                </a:solidFill>
              </a:rPr>
              <a:t>hdplib.outdata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        </a:t>
            </a:r>
            <a:r>
              <a:rPr lang="en-US" sz="1400" dirty="0"/>
              <a:t>(overwrite=yes);</a:t>
            </a:r>
          </a:p>
          <a:p>
            <a:r>
              <a:rPr lang="en-US" sz="1400" dirty="0"/>
              <a:t>      dcl thread </a:t>
            </a:r>
            <a:r>
              <a:rPr lang="en-US" sz="1400" dirty="0" err="1"/>
              <a:t>tpgm</a:t>
            </a:r>
            <a:r>
              <a:rPr lang="en-US" sz="1400" dirty="0"/>
              <a:t> </a:t>
            </a:r>
            <a:r>
              <a:rPr lang="en-US" sz="1400" dirty="0" err="1" smtClean="0"/>
              <a:t>hdpdata</a:t>
            </a:r>
            <a:r>
              <a:rPr lang="en-US" sz="1400" dirty="0"/>
              <a:t>;</a:t>
            </a:r>
          </a:p>
          <a:p>
            <a:r>
              <a:rPr lang="en-US" sz="1400" dirty="0"/>
              <a:t>      method run();</a:t>
            </a:r>
          </a:p>
          <a:p>
            <a:r>
              <a:rPr lang="en-US" sz="1400" dirty="0"/>
              <a:t>         set from </a:t>
            </a:r>
            <a:r>
              <a:rPr lang="en-US" sz="1400" dirty="0" err="1" smtClean="0"/>
              <a:t>hdpdata</a:t>
            </a:r>
            <a:r>
              <a:rPr lang="en-US" sz="1400" dirty="0"/>
              <a:t>;</a:t>
            </a:r>
          </a:p>
          <a:p>
            <a:r>
              <a:rPr lang="en-US" sz="1400" dirty="0"/>
              <a:t>      end;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enddata</a:t>
            </a:r>
            <a:r>
              <a:rPr lang="en-US" sz="1400" dirty="0"/>
              <a:t>;</a:t>
            </a:r>
          </a:p>
          <a:p>
            <a:r>
              <a:rPr lang="en-US" sz="1400" dirty="0"/>
              <a:t>   run;</a:t>
            </a:r>
          </a:p>
          <a:p>
            <a:r>
              <a:rPr lang="en-US" sz="1400" dirty="0"/>
              <a:t>quit;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What is SAS In-Database Code Accelerator?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27840" y="1278466"/>
            <a:ext cx="41117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SAS In-Database Code Accelerators let you run SAS </a:t>
            </a:r>
            <a:r>
              <a:rPr lang="en-US" sz="1600" dirty="0"/>
              <a:t>code inside </a:t>
            </a:r>
            <a:r>
              <a:rPr lang="en-US" sz="1600" dirty="0" smtClean="0"/>
              <a:t>Hadoop. </a:t>
            </a:r>
            <a:r>
              <a:rPr lang="en-US" sz="1600" dirty="0" smtClean="0"/>
              <a:t>With this you get:</a:t>
            </a:r>
            <a:endParaRPr lang="en-US" sz="160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DS2 processing (modern DATA Step)</a:t>
            </a: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More Data Types</a:t>
            </a: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Code Packages</a:t>
            </a: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More Programming Structures</a:t>
            </a: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Parallel Database Operations</a:t>
            </a: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Thread Programs Run Inside 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Database</a:t>
            </a:r>
            <a:endParaRPr lang="en-US" sz="16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0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71562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In-Database </a:t>
            </a:r>
            <a:r>
              <a:rPr lang="en-US" sz="3600" dirty="0" smtClean="0"/>
              <a:t>Code </a:t>
            </a:r>
            <a:r>
              <a:rPr lang="en-US" sz="3600" dirty="0" smtClean="0"/>
              <a:t>Accelerator Runs in Hadoop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3896778" y="2362467"/>
            <a:ext cx="4887749" cy="2112210"/>
          </a:xfrm>
          <a:prstGeom prst="rect">
            <a:avLst/>
          </a:prstGeom>
          <a:solidFill>
            <a:srgbClr val="97D2E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Hadoop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28"/>
          <p:cNvSpPr/>
          <p:nvPr/>
        </p:nvSpPr>
        <p:spPr bwMode="auto">
          <a:xfrm>
            <a:off x="4476966" y="2518104"/>
            <a:ext cx="4239902" cy="1301805"/>
          </a:xfrm>
          <a:custGeom>
            <a:avLst/>
            <a:gdLst/>
            <a:ahLst/>
            <a:cxnLst/>
            <a:rect l="l" t="t" r="r" b="b"/>
            <a:pathLst>
              <a:path w="2949924" h="1396132">
                <a:moveTo>
                  <a:pt x="0" y="0"/>
                </a:moveTo>
                <a:lnTo>
                  <a:pt x="458393" y="0"/>
                </a:lnTo>
                <a:lnTo>
                  <a:pt x="458393" y="801153"/>
                </a:lnTo>
                <a:lnTo>
                  <a:pt x="2949924" y="801153"/>
                </a:lnTo>
                <a:lnTo>
                  <a:pt x="2949924" y="1396132"/>
                </a:lnTo>
                <a:lnTo>
                  <a:pt x="0" y="1396132"/>
                </a:lnTo>
                <a:lnTo>
                  <a:pt x="0" y="1396131"/>
                </a:lnTo>
                <a:lnTo>
                  <a:pt x="0" y="80115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 cap="flat" cmpd="sng" algn="ctr">
            <a:solidFill>
              <a:srgbClr val="97D2E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18288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defTabSz="365760" fontAlgn="base">
              <a:buClr>
                <a:srgbClr val="000000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prstClr val="white"/>
                </a:solidFill>
              </a:rPr>
              <a:t>YARN / MapReduce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476966" y="3880595"/>
            <a:ext cx="4239902" cy="515063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 cap="flat" cmpd="sng" algn="ctr">
            <a:solidFill>
              <a:srgbClr val="97D2E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365760" fontAlgn="base">
              <a:buClr>
                <a:srgbClr val="000000"/>
              </a:buClr>
              <a:buFont typeface="Wingdings" pitchFamily="2" charset="2"/>
              <a:buNone/>
            </a:pPr>
            <a:r>
              <a:rPr lang="en-US" sz="2400" dirty="0" smtClean="0">
                <a:solidFill>
                  <a:prstClr val="white"/>
                </a:solidFill>
              </a:rPr>
              <a:t>HDFS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44162" y="2518103"/>
            <a:ext cx="1162885" cy="724908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 cap="flat" cmpd="sng" algn="ctr">
            <a:solidFill>
              <a:srgbClr val="97D2E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13716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65760" fontAlgn="base">
              <a:buClr>
                <a:srgbClr val="000000"/>
              </a:buClr>
              <a:buFont typeface="Wingdings" pitchFamily="2" charset="2"/>
              <a:buNone/>
            </a:pPr>
            <a:r>
              <a:rPr lang="en-US" sz="2400" dirty="0" smtClean="0">
                <a:solidFill>
                  <a:prstClr val="white"/>
                </a:solidFill>
              </a:rPr>
              <a:t>Pig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73962" y="2518104"/>
            <a:ext cx="1162886" cy="724907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 cap="flat" cmpd="sng" algn="ctr">
            <a:solidFill>
              <a:srgbClr val="97D2E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13716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65760" fontAlgn="base">
              <a:buClr>
                <a:srgbClr val="000000"/>
              </a:buClr>
              <a:buFont typeface="Wingdings" pitchFamily="2" charset="2"/>
              <a:buNone/>
            </a:pPr>
            <a:r>
              <a:rPr lang="en-US" sz="2400" dirty="0" smtClean="0">
                <a:solidFill>
                  <a:prstClr val="white"/>
                </a:solidFill>
              </a:rPr>
              <a:t>Hive2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550829" y="2518104"/>
            <a:ext cx="1162886" cy="724907"/>
          </a:xfrm>
          <a:prstGeom prst="rect">
            <a:avLst/>
          </a:prstGeom>
          <a:solidFill>
            <a:srgbClr val="005586"/>
          </a:solidFill>
          <a:ln w="57150" cap="flat" cmpd="sng" algn="ctr">
            <a:solidFill>
              <a:srgbClr val="97D2E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13716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65760" fontAlgn="base">
              <a:buClr>
                <a:srgbClr val="000000"/>
              </a:buClr>
              <a:buFont typeface="Wingdings" pitchFamily="2" charset="2"/>
              <a:buNone/>
            </a:pPr>
            <a:r>
              <a:rPr lang="en-US" sz="2400" b="1" dirty="0" smtClean="0">
                <a:solidFill>
                  <a:prstClr val="white"/>
                </a:solidFill>
              </a:rPr>
              <a:t>SAS EP</a:t>
            </a:r>
            <a:endParaRPr lang="en-US" sz="2400" b="1" dirty="0" smtClean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373" y="1278466"/>
            <a:ext cx="3153027" cy="1693333"/>
          </a:xfrm>
          <a:prstGeom prst="rect">
            <a:avLst/>
          </a:prstGeom>
          <a:solidFill>
            <a:srgbClr val="005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extBox 40"/>
          <p:cNvSpPr txBox="1">
            <a:spLocks noChangeArrowheads="1"/>
          </p:cNvSpPr>
          <p:nvPr/>
        </p:nvSpPr>
        <p:spPr bwMode="auto">
          <a:xfrm>
            <a:off x="130408" y="1021655"/>
            <a:ext cx="3518725" cy="3970318"/>
          </a:xfrm>
          <a:prstGeom prst="rect">
            <a:avLst/>
          </a:prstGeom>
          <a:ln w="38100">
            <a:solidFill>
              <a:srgbClr val="005586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3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400" dirty="0"/>
              <a:t>proc ds2 </a:t>
            </a:r>
            <a:r>
              <a:rPr lang="en-US" sz="1400" dirty="0" err="1"/>
              <a:t>indb</a:t>
            </a:r>
            <a:r>
              <a:rPr lang="en-US" sz="1400" dirty="0"/>
              <a:t>=yes;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bg1"/>
                </a:solidFill>
              </a:rPr>
              <a:t>thread </a:t>
            </a:r>
            <a:r>
              <a:rPr lang="en-US" sz="1400" dirty="0" err="1">
                <a:solidFill>
                  <a:schemeClr val="bg1"/>
                </a:solidFill>
              </a:rPr>
              <a:t>tpgm</a:t>
            </a:r>
            <a:r>
              <a:rPr lang="en-US" sz="1400" dirty="0">
                <a:solidFill>
                  <a:schemeClr val="bg1"/>
                </a:solidFill>
              </a:rPr>
              <a:t> / overwrite=yes;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method run();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set </a:t>
            </a:r>
            <a:r>
              <a:rPr lang="en-US" sz="1400" dirty="0" err="1" smtClean="0">
                <a:solidFill>
                  <a:schemeClr val="bg1"/>
                </a:solidFill>
              </a:rPr>
              <a:t>hdplib.intable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output;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end;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en-US" sz="1400" dirty="0" err="1">
                <a:solidFill>
                  <a:schemeClr val="bg1"/>
                </a:solidFill>
              </a:rPr>
              <a:t>endthread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run;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data </a:t>
            </a:r>
            <a:r>
              <a:rPr lang="en-US" sz="1400" dirty="0" err="1" smtClean="0">
                <a:solidFill>
                  <a:schemeClr val="bg1"/>
                </a:solidFill>
              </a:rPr>
              <a:t>hdplib.outdata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/>
              <a:t>                (overwrite=yes);</a:t>
            </a:r>
          </a:p>
          <a:p>
            <a:r>
              <a:rPr lang="en-US" sz="1400" dirty="0"/>
              <a:t>      dcl thread </a:t>
            </a:r>
            <a:r>
              <a:rPr lang="en-US" sz="1400" dirty="0" err="1"/>
              <a:t>tpgm</a:t>
            </a:r>
            <a:r>
              <a:rPr lang="en-US" sz="1400" dirty="0"/>
              <a:t> </a:t>
            </a:r>
            <a:r>
              <a:rPr lang="en-US" sz="1400" dirty="0" err="1" smtClean="0"/>
              <a:t>hdpdata</a:t>
            </a:r>
            <a:r>
              <a:rPr lang="en-US" sz="1400" dirty="0"/>
              <a:t>;</a:t>
            </a:r>
          </a:p>
          <a:p>
            <a:r>
              <a:rPr lang="en-US" sz="1400" dirty="0"/>
              <a:t>      method run();</a:t>
            </a:r>
          </a:p>
          <a:p>
            <a:r>
              <a:rPr lang="en-US" sz="1400" dirty="0"/>
              <a:t>         set from </a:t>
            </a:r>
            <a:r>
              <a:rPr lang="en-US" sz="1400" dirty="0" err="1" smtClean="0"/>
              <a:t>hdpdata</a:t>
            </a:r>
            <a:r>
              <a:rPr lang="en-US" sz="1400" dirty="0"/>
              <a:t>;</a:t>
            </a:r>
          </a:p>
          <a:p>
            <a:r>
              <a:rPr lang="en-US" sz="1400" dirty="0"/>
              <a:t>      end;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enddata</a:t>
            </a:r>
            <a:r>
              <a:rPr lang="en-US" sz="1400" dirty="0"/>
              <a:t>;</a:t>
            </a:r>
          </a:p>
          <a:p>
            <a:r>
              <a:rPr lang="en-US" sz="1400" dirty="0"/>
              <a:t>   run;</a:t>
            </a:r>
          </a:p>
          <a:p>
            <a:r>
              <a:rPr lang="en-US" sz="1400" dirty="0"/>
              <a:t>quit;</a:t>
            </a:r>
          </a:p>
        </p:txBody>
      </p:sp>
      <p:sp>
        <p:nvSpPr>
          <p:cNvPr id="3" name="Bent-Up Arrow 2"/>
          <p:cNvSpPr/>
          <p:nvPr/>
        </p:nvSpPr>
        <p:spPr>
          <a:xfrm flipV="1">
            <a:off x="3406553" y="1599449"/>
            <a:ext cx="4966980" cy="941240"/>
          </a:xfrm>
          <a:prstGeom prst="bentUpArrow">
            <a:avLst/>
          </a:prstGeom>
          <a:solidFill>
            <a:srgbClr val="005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549372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HOW MUCH DOES THIS DRIVE COST?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059036" y="2243990"/>
            <a:ext cx="2039007" cy="22442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3 TB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64642" y="1067570"/>
            <a:ext cx="3027794" cy="793046"/>
          </a:xfrm>
          <a:prstGeom prst="wedgeRoundRectCallout">
            <a:avLst>
              <a:gd name="adj1" fmla="val -57890"/>
              <a:gd name="adj2" fmla="val 132373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Silly, you couldn’t get a 3TB drive in 1980!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00005" y="4520190"/>
            <a:ext cx="5034231" cy="372297"/>
            <a:chOff x="3471211" y="1993458"/>
            <a:chExt cx="5034231" cy="471446"/>
          </a:xfrm>
        </p:grpSpPr>
        <p:sp>
          <p:nvSpPr>
            <p:cNvPr id="12" name="Rounded Rectangle 11"/>
            <p:cNvSpPr/>
            <p:nvPr/>
          </p:nvSpPr>
          <p:spPr>
            <a:xfrm>
              <a:off x="3471211" y="1993458"/>
              <a:ext cx="1576800" cy="4714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1980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148" y="1993458"/>
              <a:ext cx="3042294" cy="47144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$1,312,500,000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1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59" y="2060393"/>
            <a:ext cx="8205787" cy="539711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In-Database: Scoring Accelerator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61402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What </a:t>
            </a:r>
            <a:r>
              <a:rPr lang="en-US" sz="3600" dirty="0" smtClean="0"/>
              <a:t>is</a:t>
            </a:r>
            <a:r>
              <a:rPr lang="en-US" sz="3600" dirty="0" smtClean="0"/>
              <a:t> </a:t>
            </a:r>
            <a:r>
              <a:rPr lang="en-US" sz="3600" dirty="0" smtClean="0"/>
              <a:t>SAS In-Database </a:t>
            </a:r>
            <a:r>
              <a:rPr lang="en-US" sz="3600" dirty="0" smtClean="0"/>
              <a:t>Scoring </a:t>
            </a:r>
            <a:r>
              <a:rPr lang="en-US" sz="3600" dirty="0" smtClean="0"/>
              <a:t>Accelerator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6178" y="2032267"/>
            <a:ext cx="4887749" cy="2112210"/>
          </a:xfrm>
          <a:prstGeom prst="rect">
            <a:avLst/>
          </a:prstGeom>
          <a:solidFill>
            <a:srgbClr val="97D2E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Hadoop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ectangle 28"/>
          <p:cNvSpPr/>
          <p:nvPr/>
        </p:nvSpPr>
        <p:spPr bwMode="auto">
          <a:xfrm>
            <a:off x="946366" y="2187904"/>
            <a:ext cx="4239902" cy="1301805"/>
          </a:xfrm>
          <a:custGeom>
            <a:avLst/>
            <a:gdLst/>
            <a:ahLst/>
            <a:cxnLst/>
            <a:rect l="l" t="t" r="r" b="b"/>
            <a:pathLst>
              <a:path w="2949924" h="1396132">
                <a:moveTo>
                  <a:pt x="0" y="0"/>
                </a:moveTo>
                <a:lnTo>
                  <a:pt x="458393" y="0"/>
                </a:lnTo>
                <a:lnTo>
                  <a:pt x="458393" y="801153"/>
                </a:lnTo>
                <a:lnTo>
                  <a:pt x="2949924" y="801153"/>
                </a:lnTo>
                <a:lnTo>
                  <a:pt x="2949924" y="1396132"/>
                </a:lnTo>
                <a:lnTo>
                  <a:pt x="0" y="1396132"/>
                </a:lnTo>
                <a:lnTo>
                  <a:pt x="0" y="1396131"/>
                </a:lnTo>
                <a:lnTo>
                  <a:pt x="0" y="80115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 cap="flat" cmpd="sng" algn="ctr">
            <a:solidFill>
              <a:srgbClr val="97D2E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18288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defTabSz="365760" fontAlgn="base">
              <a:buClr>
                <a:srgbClr val="000000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prstClr val="white"/>
                </a:solidFill>
              </a:rPr>
              <a:t>YARN / MapReduce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46366" y="3550395"/>
            <a:ext cx="4239902" cy="515063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 cap="flat" cmpd="sng" algn="ctr">
            <a:solidFill>
              <a:srgbClr val="97D2E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365760" fontAlgn="base">
              <a:buClr>
                <a:srgbClr val="000000"/>
              </a:buClr>
              <a:buFont typeface="Wingdings" pitchFamily="2" charset="2"/>
              <a:buNone/>
            </a:pPr>
            <a:r>
              <a:rPr lang="en-US" sz="2400" dirty="0" smtClean="0">
                <a:solidFill>
                  <a:prstClr val="white"/>
                </a:solidFill>
              </a:rPr>
              <a:t>HDFS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13562" y="2187903"/>
            <a:ext cx="1162885" cy="724908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 cap="flat" cmpd="sng" algn="ctr">
            <a:solidFill>
              <a:srgbClr val="97D2E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13716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65760" fontAlgn="base">
              <a:buClr>
                <a:srgbClr val="000000"/>
              </a:buClr>
              <a:buFont typeface="Wingdings" pitchFamily="2" charset="2"/>
              <a:buNone/>
            </a:pPr>
            <a:r>
              <a:rPr lang="en-US" sz="2400" dirty="0" smtClean="0">
                <a:solidFill>
                  <a:prstClr val="white"/>
                </a:solidFill>
              </a:rPr>
              <a:t>Pig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843362" y="2187904"/>
            <a:ext cx="1162886" cy="724907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 cap="flat" cmpd="sng" algn="ctr">
            <a:solidFill>
              <a:srgbClr val="97D2E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13716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65760" fontAlgn="base">
              <a:buClr>
                <a:srgbClr val="000000"/>
              </a:buClr>
              <a:buFont typeface="Wingdings" pitchFamily="2" charset="2"/>
              <a:buNone/>
            </a:pPr>
            <a:r>
              <a:rPr lang="en-US" sz="2400" dirty="0" smtClean="0">
                <a:solidFill>
                  <a:prstClr val="white"/>
                </a:solidFill>
              </a:rPr>
              <a:t>Hive2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020229" y="2187904"/>
            <a:ext cx="1162886" cy="724907"/>
          </a:xfrm>
          <a:prstGeom prst="rect">
            <a:avLst/>
          </a:prstGeom>
          <a:solidFill>
            <a:srgbClr val="005586"/>
          </a:solidFill>
          <a:ln w="57150" cap="flat" cmpd="sng" algn="ctr">
            <a:solidFill>
              <a:srgbClr val="97D2E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13716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65760" fontAlgn="base">
              <a:buClr>
                <a:srgbClr val="000000"/>
              </a:buClr>
              <a:buFont typeface="Wingdings" pitchFamily="2" charset="2"/>
              <a:buNone/>
            </a:pPr>
            <a:r>
              <a:rPr lang="en-US" sz="2400" b="1" dirty="0" smtClean="0">
                <a:solidFill>
                  <a:prstClr val="white"/>
                </a:solidFill>
              </a:rPr>
              <a:t>SAS EP</a:t>
            </a:r>
            <a:endParaRPr lang="en-US" sz="2400" b="1" dirty="0" smtClean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0842" y="1278466"/>
            <a:ext cx="34187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SAS In-Database </a:t>
            </a:r>
            <a:r>
              <a:rPr lang="en-US" sz="1600" dirty="0" smtClean="0"/>
              <a:t>Scoring Accelerator lets </a:t>
            </a:r>
            <a:r>
              <a:rPr lang="en-US" sz="1600" dirty="0" smtClean="0"/>
              <a:t>you </a:t>
            </a:r>
            <a:r>
              <a:rPr lang="en-US" sz="1600" dirty="0" smtClean="0"/>
              <a:t>score models inside </a:t>
            </a:r>
            <a:r>
              <a:rPr lang="en-US" sz="1600" dirty="0"/>
              <a:t>the </a:t>
            </a:r>
            <a:r>
              <a:rPr lang="en-US" sz="1600" dirty="0" smtClean="0"/>
              <a:t>cluster. With this you get:</a:t>
            </a:r>
            <a:endParaRPr lang="en-US" sz="160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</a:rPr>
              <a:t>Uses the SAS Embedded Process</a:t>
            </a: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Faster Scoring</a:t>
            </a: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</a:rPr>
              <a:t>Less data movement – score data where it lives</a:t>
            </a:r>
            <a:endParaRPr lang="en-US" sz="160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</a:rPr>
              <a:t>Uses fewer resources</a:t>
            </a:r>
          </a:p>
          <a:p>
            <a:pPr marL="285750" indent="-285750" fontAlgn="auto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1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What does the Scoring Process Look like?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3" y="884659"/>
            <a:ext cx="8649366" cy="41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59" y="2060393"/>
            <a:ext cx="8205787" cy="539711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Data Loader for Hadoop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 smtClean="0"/>
              <a:t>Data Loader for Hadoop – Self Service Big Data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9" y="1096256"/>
            <a:ext cx="6218860" cy="3461511"/>
          </a:xfrm>
          <a:prstGeom prst="rect">
            <a:avLst/>
          </a:prstGeom>
          <a:ln w="15875">
            <a:solidFill>
              <a:srgbClr val="41658F"/>
            </a:solidFill>
          </a:ln>
        </p:spPr>
      </p:pic>
      <p:sp>
        <p:nvSpPr>
          <p:cNvPr id="7" name="Content Placeholder 3"/>
          <p:cNvSpPr>
            <a:spLocks noGrp="1"/>
          </p:cNvSpPr>
          <p:nvPr>
            <p:ph sz="half" idx="4294967295"/>
          </p:nvPr>
        </p:nvSpPr>
        <p:spPr>
          <a:xfrm>
            <a:off x="6601034" y="892979"/>
            <a:ext cx="2391298" cy="3939540"/>
          </a:xfrm>
          <a:prstGeom prst="rect">
            <a:avLst/>
          </a:prstGeom>
        </p:spPr>
        <p:txBody>
          <a:bodyPr anchor="ctr"/>
          <a:lstStyle/>
          <a:p>
            <a:r>
              <a:rPr lang="en-US" sz="2000" dirty="0" smtClean="0"/>
              <a:t>Easy to use UI</a:t>
            </a:r>
          </a:p>
          <a:p>
            <a:r>
              <a:rPr lang="en-US" sz="2000" dirty="0" smtClean="0"/>
              <a:t>Query Data</a:t>
            </a:r>
          </a:p>
          <a:p>
            <a:r>
              <a:rPr lang="en-US" sz="2000" dirty="0" smtClean="0"/>
              <a:t>Manage Data</a:t>
            </a:r>
          </a:p>
          <a:p>
            <a:r>
              <a:rPr lang="en-US" sz="2000" dirty="0" smtClean="0"/>
              <a:t>Transform Data</a:t>
            </a:r>
          </a:p>
          <a:p>
            <a:r>
              <a:rPr lang="en-US" sz="2000" dirty="0" smtClean="0"/>
              <a:t>Run Custom Code</a:t>
            </a:r>
          </a:p>
          <a:p>
            <a:r>
              <a:rPr lang="en-US" sz="2000" dirty="0" smtClean="0"/>
              <a:t>Move Data</a:t>
            </a:r>
          </a:p>
        </p:txBody>
      </p:sp>
    </p:spTree>
    <p:extLst>
      <p:ext uri="{BB962C8B-B14F-4D97-AF65-F5344CB8AC3E}">
        <p14:creationId xmlns:p14="http://schemas.microsoft.com/office/powerpoint/2010/main" val="40079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59" y="2060393"/>
            <a:ext cx="8205787" cy="539711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SAS Grid Manager for Hadoop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/>
              <a:t>What is SAS Grid Manager for Hadoop?</a:t>
            </a:r>
            <a:endParaRPr lang="en-US" sz="36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3" y="884659"/>
            <a:ext cx="8205787" cy="43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59" y="2060393"/>
            <a:ext cx="8205787" cy="539711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Servers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SAS Viya + </a:t>
            </a:r>
            <a:r>
              <a:rPr lang="en-US" sz="3600" dirty="0" smtClean="0"/>
              <a:t>Hadoop </a:t>
            </a:r>
            <a:r>
              <a:rPr lang="en-US" sz="3600" dirty="0"/>
              <a:t>Architecture</a:t>
            </a:r>
          </a:p>
          <a:p>
            <a:pPr fontAlgn="auto">
              <a:spcAft>
                <a:spcPts val="0"/>
              </a:spcAft>
            </a:pP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126814" y="944729"/>
            <a:ext cx="7755714" cy="3937927"/>
            <a:chOff x="576532" y="224925"/>
            <a:chExt cx="8417168" cy="4568064"/>
          </a:xfrm>
        </p:grpSpPr>
        <p:sp>
          <p:nvSpPr>
            <p:cNvPr id="6" name="Rounded Rectangle 5"/>
            <p:cNvSpPr/>
            <p:nvPr/>
          </p:nvSpPr>
          <p:spPr>
            <a:xfrm>
              <a:off x="576532" y="224925"/>
              <a:ext cx="8417168" cy="3151317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913067" y="781929"/>
              <a:ext cx="3378265" cy="1483148"/>
            </a:xfrm>
            <a:prstGeom prst="roundRect">
              <a:avLst/>
            </a:prstGeom>
            <a:solidFill>
              <a:srgbClr val="75A2C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5706" y="781928"/>
              <a:ext cx="3388438" cy="1476587"/>
            </a:xfrm>
            <a:prstGeom prst="roundRect">
              <a:avLst/>
            </a:prstGeom>
            <a:solidFill>
              <a:srgbClr val="9FCCDB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5706" y="799369"/>
              <a:ext cx="3254635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solidFill>
                    <a:prstClr val="white"/>
                  </a:solidFill>
                </a:rPr>
                <a:t>Microservices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1645" y="794028"/>
              <a:ext cx="3077421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solidFill>
                    <a:prstClr val="white"/>
                  </a:solidFill>
                </a:rPr>
                <a:t>In-Memory Engine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83523" y="1339438"/>
              <a:ext cx="806640" cy="26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24238" y="240585"/>
              <a:ext cx="5083067" cy="5355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Cloud Analytic Services (CAS)</a:t>
              </a:r>
            </a:p>
          </p:txBody>
        </p:sp>
        <p:sp>
          <p:nvSpPr>
            <p:cNvPr id="16" name="Hexagon 15"/>
            <p:cNvSpPr/>
            <p:nvPr/>
          </p:nvSpPr>
          <p:spPr>
            <a:xfrm>
              <a:off x="2364796" y="1797370"/>
              <a:ext cx="329556" cy="28698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17" name="Hexagon 16"/>
            <p:cNvSpPr/>
            <p:nvPr/>
          </p:nvSpPr>
          <p:spPr>
            <a:xfrm>
              <a:off x="2918152" y="1804758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>
              <a:off x="3471793" y="1814661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2075072" y="1360009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20" name="Hexagon 19"/>
            <p:cNvSpPr/>
            <p:nvPr/>
          </p:nvSpPr>
          <p:spPr>
            <a:xfrm>
              <a:off x="2628714" y="1369911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176513" y="1369911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2418625" y="1744470"/>
              <a:ext cx="329556" cy="28698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23" name="Hexagon 22"/>
            <p:cNvSpPr/>
            <p:nvPr/>
          </p:nvSpPr>
          <p:spPr>
            <a:xfrm>
              <a:off x="2971981" y="1751858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25622" y="1761761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25" name="Hexagon 24"/>
            <p:cNvSpPr/>
            <p:nvPr/>
          </p:nvSpPr>
          <p:spPr>
            <a:xfrm>
              <a:off x="1627742" y="1299721"/>
              <a:ext cx="329556" cy="28698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26" name="Hexagon 25"/>
            <p:cNvSpPr/>
            <p:nvPr/>
          </p:nvSpPr>
          <p:spPr>
            <a:xfrm>
              <a:off x="2128901" y="1307109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27" name="Hexagon 26"/>
            <p:cNvSpPr/>
            <p:nvPr/>
          </p:nvSpPr>
          <p:spPr>
            <a:xfrm>
              <a:off x="2682544" y="1317011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28" name="Hexagon 27"/>
            <p:cNvSpPr/>
            <p:nvPr/>
          </p:nvSpPr>
          <p:spPr>
            <a:xfrm>
              <a:off x="3230342" y="1317011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29" name="Hexagon 28"/>
            <p:cNvSpPr/>
            <p:nvPr/>
          </p:nvSpPr>
          <p:spPr>
            <a:xfrm>
              <a:off x="1833005" y="1729441"/>
              <a:ext cx="329556" cy="28698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30" name="Hexagon 29"/>
            <p:cNvSpPr/>
            <p:nvPr/>
          </p:nvSpPr>
          <p:spPr>
            <a:xfrm>
              <a:off x="2465602" y="1689137"/>
              <a:ext cx="329556" cy="28698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31" name="Hexagon 30"/>
            <p:cNvSpPr/>
            <p:nvPr/>
          </p:nvSpPr>
          <p:spPr>
            <a:xfrm>
              <a:off x="3018958" y="1696525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32" name="Hexagon 31"/>
            <p:cNvSpPr/>
            <p:nvPr/>
          </p:nvSpPr>
          <p:spPr>
            <a:xfrm>
              <a:off x="3572600" y="1706427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33" name="Hexagon 32"/>
            <p:cNvSpPr/>
            <p:nvPr/>
          </p:nvSpPr>
          <p:spPr>
            <a:xfrm>
              <a:off x="1674720" y="1244387"/>
              <a:ext cx="329556" cy="28698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34" name="Hexagon 33"/>
            <p:cNvSpPr/>
            <p:nvPr/>
          </p:nvSpPr>
          <p:spPr>
            <a:xfrm>
              <a:off x="2175878" y="1251775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35" name="Hexagon 34"/>
            <p:cNvSpPr/>
            <p:nvPr/>
          </p:nvSpPr>
          <p:spPr>
            <a:xfrm>
              <a:off x="2729521" y="1261678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36" name="Hexagon 35"/>
            <p:cNvSpPr/>
            <p:nvPr/>
          </p:nvSpPr>
          <p:spPr>
            <a:xfrm>
              <a:off x="3277320" y="1261678"/>
              <a:ext cx="329556" cy="29702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37" name="Hexagon 36"/>
            <p:cNvSpPr/>
            <p:nvPr/>
          </p:nvSpPr>
          <p:spPr>
            <a:xfrm>
              <a:off x="1879982" y="1674107"/>
              <a:ext cx="329556" cy="286988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113638" y="1187467"/>
              <a:ext cx="2717178" cy="301320"/>
              <a:chOff x="6338757" y="2443901"/>
              <a:chExt cx="2037885" cy="22599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338757" y="2456384"/>
                <a:ext cx="486796" cy="213507"/>
                <a:chOff x="535692" y="4030656"/>
                <a:chExt cx="713057" cy="312744"/>
              </a:xfrm>
            </p:grpSpPr>
            <p:pic>
              <p:nvPicPr>
                <p:cNvPr id="283" name="Picture 282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692" y="4030656"/>
                  <a:ext cx="713057" cy="312744"/>
                </a:xfrm>
                <a:prstGeom prst="rect">
                  <a:avLst/>
                </a:prstGeom>
              </p:spPr>
            </p:pic>
            <p:grpSp>
              <p:nvGrpSpPr>
                <p:cNvPr id="284" name="Group 283"/>
                <p:cNvGrpSpPr/>
                <p:nvPr/>
              </p:nvGrpSpPr>
              <p:grpSpPr>
                <a:xfrm>
                  <a:off x="729825" y="4034744"/>
                  <a:ext cx="288913" cy="279472"/>
                  <a:chOff x="1897401" y="755953"/>
                  <a:chExt cx="672939" cy="650948"/>
                </a:xfrm>
              </p:grpSpPr>
              <p:sp>
                <p:nvSpPr>
                  <p:cNvPr id="285" name="Rectangle 284"/>
                  <p:cNvSpPr/>
                  <p:nvPr/>
                </p:nvSpPr>
                <p:spPr>
                  <a:xfrm>
                    <a:off x="2022377" y="949785"/>
                    <a:ext cx="424262" cy="262701"/>
                  </a:xfrm>
                  <a:prstGeom prst="rect">
                    <a:avLst/>
                  </a:prstGeom>
                  <a:solidFill>
                    <a:srgbClr val="376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  <p:grpSp>
                <p:nvGrpSpPr>
                  <p:cNvPr id="286" name="Group 285"/>
                  <p:cNvGrpSpPr/>
                  <p:nvPr/>
                </p:nvGrpSpPr>
                <p:grpSpPr>
                  <a:xfrm>
                    <a:off x="2084627" y="755953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345" name="Freeform 344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46" name="Freeform 345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47" name="Freeform 346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48" name="Freeform 347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49" name="Freeform 348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50" name="Freeform 349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51" name="Rectangle 350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52" name="Rectangle 351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53" name="Rectangle 352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54" name="Rectangle 353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55" name="Rectangle 354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56" name="Rectangle 355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57" name="Rectangle 356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58" name="Rectangle 357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59" name="Rectangle 358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60" name="Rectangle 359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61" name="Rectangle 360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62" name="Rectangle 361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287" name="Group 286"/>
                  <p:cNvGrpSpPr/>
                  <p:nvPr/>
                </p:nvGrpSpPr>
                <p:grpSpPr>
                  <a:xfrm rot="5400000">
                    <a:off x="2343388" y="1017888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327" name="Freeform 326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28" name="Freeform 327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29" name="Freeform 328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30" name="Freeform 329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31" name="Freeform 330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32" name="Freeform 331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33" name="Rectangle 332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34" name="Rectangle 333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35" name="Rectangle 334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36" name="Rectangle 335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37" name="Rectangle 336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38" name="Rectangle 337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39" name="Rectangle 338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40" name="Rectangle 339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41" name="Rectangle 340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42" name="Rectangle 341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43" name="Rectangle 342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44" name="Rectangle 343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288" name="Group 287"/>
                  <p:cNvGrpSpPr/>
                  <p:nvPr/>
                </p:nvGrpSpPr>
                <p:grpSpPr>
                  <a:xfrm flipV="1">
                    <a:off x="2084485" y="1206891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309" name="Freeform 308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10" name="Freeform 309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11" name="Freeform 310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12" name="Freeform 311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13" name="Freeform 312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14" name="Freeform 313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15" name="Rectangle 314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16" name="Rectangle 315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17" name="Rectangle 316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18" name="Rectangle 317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19" name="Rectangle 318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20" name="Rectangle 319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21" name="Rectangle 320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22" name="Rectangle 321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23" name="Rectangle 322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24" name="Rectangle 323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25" name="Rectangle 324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26" name="Rectangle 325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289" name="Group 288"/>
                  <p:cNvGrpSpPr/>
                  <p:nvPr/>
                </p:nvGrpSpPr>
                <p:grpSpPr>
                  <a:xfrm rot="16200000" flipH="1">
                    <a:off x="1799511" y="1022354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291" name="Freeform 290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92" name="Freeform 291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93" name="Freeform 292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94" name="Freeform 293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95" name="Freeform 294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96" name="Freeform 295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97" name="Rectangle 296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98" name="Rectangle 297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99" name="Rectangle 298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00" name="Rectangle 299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01" name="Rectangle 300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02" name="Rectangle 301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03" name="Rectangle 302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04" name="Rectangle 303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05" name="Rectangle 304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06" name="Rectangle 305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07" name="Rectangle 306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08" name="Rectangle 307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sp>
                <p:nvSpPr>
                  <p:cNvPr id="290" name="Rectangle 289"/>
                  <p:cNvSpPr/>
                  <p:nvPr/>
                </p:nvSpPr>
                <p:spPr>
                  <a:xfrm>
                    <a:off x="2058824" y="973398"/>
                    <a:ext cx="351310" cy="208826"/>
                  </a:xfrm>
                  <a:prstGeom prst="rect">
                    <a:avLst/>
                  </a:prstGeom>
                  <a:solidFill>
                    <a:srgbClr val="376488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</p:grpSp>
          </p:grpSp>
          <p:grpSp>
            <p:nvGrpSpPr>
              <p:cNvPr id="40" name="Group 39"/>
              <p:cNvGrpSpPr/>
              <p:nvPr/>
            </p:nvGrpSpPr>
            <p:grpSpPr>
              <a:xfrm>
                <a:off x="6860201" y="2450316"/>
                <a:ext cx="486796" cy="213507"/>
                <a:chOff x="535692" y="4030656"/>
                <a:chExt cx="713057" cy="312744"/>
              </a:xfrm>
            </p:grpSpPr>
            <p:pic>
              <p:nvPicPr>
                <p:cNvPr id="203" name="Picture 202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692" y="4030656"/>
                  <a:ext cx="713057" cy="312744"/>
                </a:xfrm>
                <a:prstGeom prst="rect">
                  <a:avLst/>
                </a:prstGeom>
              </p:spPr>
            </p:pic>
            <p:grpSp>
              <p:nvGrpSpPr>
                <p:cNvPr id="204" name="Group 203"/>
                <p:cNvGrpSpPr/>
                <p:nvPr/>
              </p:nvGrpSpPr>
              <p:grpSpPr>
                <a:xfrm>
                  <a:off x="729825" y="4034744"/>
                  <a:ext cx="288913" cy="279472"/>
                  <a:chOff x="1897401" y="755953"/>
                  <a:chExt cx="672939" cy="650948"/>
                </a:xfrm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2022377" y="949785"/>
                    <a:ext cx="424262" cy="262701"/>
                  </a:xfrm>
                  <a:prstGeom prst="rect">
                    <a:avLst/>
                  </a:prstGeom>
                  <a:solidFill>
                    <a:srgbClr val="376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  <p:grpSp>
                <p:nvGrpSpPr>
                  <p:cNvPr id="206" name="Group 205"/>
                  <p:cNvGrpSpPr/>
                  <p:nvPr/>
                </p:nvGrpSpPr>
                <p:grpSpPr>
                  <a:xfrm>
                    <a:off x="2084627" y="755953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265" name="Freeform 264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66" name="Freeform 265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67" name="Freeform 266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68" name="Freeform 267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69" name="Freeform 268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70" name="Freeform 269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71" name="Rectangle 270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72" name="Rectangle 271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73" name="Rectangle 272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74" name="Rectangle 273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75" name="Rectangle 274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76" name="Rectangle 275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77" name="Rectangle 276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78" name="Rectangle 277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79" name="Rectangle 278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80" name="Rectangle 279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81" name="Rectangle 280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82" name="Rectangle 281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207" name="Group 206"/>
                  <p:cNvGrpSpPr/>
                  <p:nvPr/>
                </p:nvGrpSpPr>
                <p:grpSpPr>
                  <a:xfrm rot="5400000">
                    <a:off x="2343388" y="1017888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247" name="Freeform 246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48" name="Freeform 247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49" name="Freeform 248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50" name="Freeform 249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51" name="Freeform 250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52" name="Freeform 251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53" name="Rectangle 252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54" name="Rectangle 253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56" name="Rectangle 255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57" name="Rectangle 256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58" name="Rectangle 257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59" name="Rectangle 258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60" name="Rectangle 259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61" name="Rectangle 260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62" name="Rectangle 261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63" name="Rectangle 262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64" name="Rectangle 263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208" name="Group 207"/>
                  <p:cNvGrpSpPr/>
                  <p:nvPr/>
                </p:nvGrpSpPr>
                <p:grpSpPr>
                  <a:xfrm flipV="1">
                    <a:off x="2084485" y="1206891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229" name="Freeform 228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30" name="Freeform 229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31" name="Freeform 230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32" name="Freeform 231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33" name="Freeform 232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34" name="Freeform 233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35" name="Rectangle 234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36" name="Rectangle 235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37" name="Rectangle 236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38" name="Rectangle 237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39" name="Rectangle 238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40" name="Rectangle 239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41" name="Rectangle 240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42" name="Rectangle 241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43" name="Rectangle 242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44" name="Rectangle 243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45" name="Rectangle 244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46" name="Rectangle 245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 rot="16200000" flipH="1">
                    <a:off x="1799511" y="1022354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211" name="Freeform 210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12" name="Freeform 211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13" name="Freeform 212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14" name="Freeform 213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15" name="Freeform 214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16" name="Freeform 215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17" name="Rectangle 216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18" name="Rectangle 217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19" name="Rectangle 218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20" name="Rectangle 219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21" name="Rectangle 220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22" name="Rectangle 221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23" name="Rectangle 222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24" name="Rectangle 223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25" name="Rectangle 224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26" name="Rectangle 225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27" name="Rectangle 226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28" name="Rectangle 227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2058824" y="973398"/>
                    <a:ext cx="351310" cy="208826"/>
                  </a:xfrm>
                  <a:prstGeom prst="rect">
                    <a:avLst/>
                  </a:prstGeom>
                  <a:solidFill>
                    <a:srgbClr val="376488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7372501" y="2447429"/>
                <a:ext cx="486796" cy="213507"/>
                <a:chOff x="535692" y="4030656"/>
                <a:chExt cx="713057" cy="312744"/>
              </a:xfrm>
            </p:grpSpPr>
            <p:pic>
              <p:nvPicPr>
                <p:cNvPr id="123" name="Picture 122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692" y="4030656"/>
                  <a:ext cx="713057" cy="312744"/>
                </a:xfrm>
                <a:prstGeom prst="rect">
                  <a:avLst/>
                </a:prstGeom>
              </p:spPr>
            </p:pic>
            <p:grpSp>
              <p:nvGrpSpPr>
                <p:cNvPr id="124" name="Group 123"/>
                <p:cNvGrpSpPr/>
                <p:nvPr/>
              </p:nvGrpSpPr>
              <p:grpSpPr>
                <a:xfrm>
                  <a:off x="729825" y="4034744"/>
                  <a:ext cx="288913" cy="279472"/>
                  <a:chOff x="1897401" y="755953"/>
                  <a:chExt cx="672939" cy="650948"/>
                </a:xfrm>
              </p:grpSpPr>
              <p:sp>
                <p:nvSpPr>
                  <p:cNvPr id="125" name="Rectangle 124"/>
                  <p:cNvSpPr/>
                  <p:nvPr/>
                </p:nvSpPr>
                <p:spPr>
                  <a:xfrm>
                    <a:off x="2022377" y="949785"/>
                    <a:ext cx="424262" cy="262701"/>
                  </a:xfrm>
                  <a:prstGeom prst="rect">
                    <a:avLst/>
                  </a:prstGeom>
                  <a:solidFill>
                    <a:srgbClr val="376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2084627" y="755953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185" name="Freeform 184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86" name="Freeform 185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87" name="Freeform 186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88" name="Freeform 187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89" name="Freeform 188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90" name="Freeform 189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91" name="Rectangle 190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92" name="Rectangle 191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93" name="Rectangle 192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94" name="Rectangle 193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95" name="Rectangle 194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96" name="Rectangle 195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97" name="Rectangle 196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98" name="Rectangle 197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99" name="Rectangle 198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00" name="Rectangle 199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01" name="Rectangle 200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202" name="Rectangle 201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 rot="5400000">
                    <a:off x="2343388" y="1017888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167" name="Freeform 166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68" name="Freeform 167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69" name="Freeform 168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70" name="Freeform 169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71" name="Freeform 170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72" name="Freeform 171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73" name="Rectangle 172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74" name="Rectangle 173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75" name="Rectangle 174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76" name="Rectangle 175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77" name="Rectangle 176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78" name="Rectangle 177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79" name="Rectangle 178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80" name="Rectangle 179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81" name="Rectangle 180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82" name="Rectangle 181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83" name="Rectangle 182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84" name="Rectangle 183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 flipV="1">
                    <a:off x="2084485" y="1206891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149" name="Freeform 148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50" name="Freeform 149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51" name="Freeform 150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52" name="Freeform 151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53" name="Freeform 152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54" name="Freeform 153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55" name="Rectangle 154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56" name="Rectangle 155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57" name="Rectangle 156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58" name="Rectangle 157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59" name="Rectangle 158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60" name="Rectangle 159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61" name="Rectangle 160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62" name="Rectangle 161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63" name="Rectangle 162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66" name="Rectangle 165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 rot="16200000" flipH="1">
                    <a:off x="1799511" y="1022354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131" name="Freeform 130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32" name="Freeform 131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33" name="Freeform 132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34" name="Freeform 133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35" name="Freeform 134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36" name="Freeform 135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37" name="Rectangle 136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38" name="Rectangle 137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39" name="Rectangle 138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40" name="Rectangle 139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41" name="Rectangle 140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42" name="Rectangle 141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43" name="Rectangle 142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44" name="Rectangle 143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45" name="Rectangle 144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46" name="Rectangle 145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47" name="Rectangle 146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48" name="Rectangle 147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2058824" y="973398"/>
                    <a:ext cx="351310" cy="208826"/>
                  </a:xfrm>
                  <a:prstGeom prst="rect">
                    <a:avLst/>
                  </a:prstGeom>
                  <a:solidFill>
                    <a:srgbClr val="376488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</p:grpSp>
          </p:grpSp>
          <p:grpSp>
            <p:nvGrpSpPr>
              <p:cNvPr id="42" name="Group 41"/>
              <p:cNvGrpSpPr/>
              <p:nvPr/>
            </p:nvGrpSpPr>
            <p:grpSpPr>
              <a:xfrm>
                <a:off x="7889846" y="2443901"/>
                <a:ext cx="486796" cy="213507"/>
                <a:chOff x="535692" y="4030656"/>
                <a:chExt cx="713057" cy="312744"/>
              </a:xfrm>
            </p:grpSpPr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692" y="4030656"/>
                  <a:ext cx="713057" cy="312744"/>
                </a:xfrm>
                <a:prstGeom prst="rect">
                  <a:avLst/>
                </a:prstGeom>
              </p:spPr>
            </p:pic>
            <p:grpSp>
              <p:nvGrpSpPr>
                <p:cNvPr id="44" name="Group 43"/>
                <p:cNvGrpSpPr/>
                <p:nvPr/>
              </p:nvGrpSpPr>
              <p:grpSpPr>
                <a:xfrm>
                  <a:off x="729825" y="4034744"/>
                  <a:ext cx="288913" cy="279472"/>
                  <a:chOff x="1897401" y="755953"/>
                  <a:chExt cx="672939" cy="650948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2022377" y="949785"/>
                    <a:ext cx="424262" cy="262701"/>
                  </a:xfrm>
                  <a:prstGeom prst="rect">
                    <a:avLst/>
                  </a:prstGeom>
                  <a:solidFill>
                    <a:srgbClr val="376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084627" y="755953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105" name="Freeform 104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6" name="Freeform 105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7" name="Freeform 106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9" name="Freeform 108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11" name="Rectangle 110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17" name="Rectangle 116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47" name="Group 46"/>
                  <p:cNvGrpSpPr/>
                  <p:nvPr/>
                </p:nvGrpSpPr>
                <p:grpSpPr>
                  <a:xfrm rot="5400000">
                    <a:off x="2343388" y="1017888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87" name="Freeform 86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8" name="Freeform 87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9" name="Freeform 88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0" name="Freeform 89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1" name="Freeform 90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2" name="Freeform 91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3" name="Rectangle 92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5" name="Rectangle 94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9" name="Rectangle 98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0" name="Rectangle 99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1" name="Rectangle 100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2" name="Rectangle 101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3" name="Rectangle 102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4" name="Rectangle 103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 flipV="1">
                    <a:off x="2084485" y="1206891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69" name="Freeform 68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0" name="Freeform 69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1" name="Freeform 70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2" name="Freeform 71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3" name="Freeform 72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4" name="Freeform 73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5" name="Rectangle 74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6" name="Rectangle 75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7" name="Rectangle 76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49" name="Group 48"/>
                  <p:cNvGrpSpPr/>
                  <p:nvPr/>
                </p:nvGrpSpPr>
                <p:grpSpPr>
                  <a:xfrm rot="16200000" flipH="1">
                    <a:off x="1799511" y="1022354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51" name="Freeform 50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2" name="Freeform 51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3" name="Freeform 52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4" name="Freeform 53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5" name="Freeform 54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6" name="Freeform 55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4" name="Rectangle 63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5" name="Rectangle 64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7" name="Rectangle 66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8" name="Rectangle 67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sp>
                <p:nvSpPr>
                  <p:cNvPr id="50" name="Rectangle 49"/>
                  <p:cNvSpPr/>
                  <p:nvPr/>
                </p:nvSpPr>
                <p:spPr>
                  <a:xfrm>
                    <a:off x="2058824" y="973398"/>
                    <a:ext cx="351310" cy="208826"/>
                  </a:xfrm>
                  <a:prstGeom prst="rect">
                    <a:avLst/>
                  </a:prstGeom>
                  <a:solidFill>
                    <a:srgbClr val="376488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363" name="Group 362"/>
            <p:cNvGrpSpPr/>
            <p:nvPr/>
          </p:nvGrpSpPr>
          <p:grpSpPr>
            <a:xfrm>
              <a:off x="5255620" y="1488229"/>
              <a:ext cx="2717187" cy="301316"/>
              <a:chOff x="6338752" y="2443901"/>
              <a:chExt cx="2037890" cy="225987"/>
            </a:xfrm>
          </p:grpSpPr>
          <p:grpSp>
            <p:nvGrpSpPr>
              <p:cNvPr id="364" name="Group 363"/>
              <p:cNvGrpSpPr/>
              <p:nvPr/>
            </p:nvGrpSpPr>
            <p:grpSpPr>
              <a:xfrm>
                <a:off x="6338752" y="2456381"/>
                <a:ext cx="486796" cy="213507"/>
                <a:chOff x="535692" y="4030656"/>
                <a:chExt cx="713057" cy="312744"/>
              </a:xfrm>
            </p:grpSpPr>
            <p:pic>
              <p:nvPicPr>
                <p:cNvPr id="608" name="Picture 607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692" y="4030656"/>
                  <a:ext cx="713057" cy="312744"/>
                </a:xfrm>
                <a:prstGeom prst="rect">
                  <a:avLst/>
                </a:prstGeom>
              </p:spPr>
            </p:pic>
            <p:grpSp>
              <p:nvGrpSpPr>
                <p:cNvPr id="609" name="Group 608"/>
                <p:cNvGrpSpPr/>
                <p:nvPr/>
              </p:nvGrpSpPr>
              <p:grpSpPr>
                <a:xfrm>
                  <a:off x="729825" y="4034744"/>
                  <a:ext cx="288913" cy="279472"/>
                  <a:chOff x="1897401" y="755953"/>
                  <a:chExt cx="672939" cy="650948"/>
                </a:xfrm>
              </p:grpSpPr>
              <p:sp>
                <p:nvSpPr>
                  <p:cNvPr id="610" name="Rectangle 609"/>
                  <p:cNvSpPr/>
                  <p:nvPr/>
                </p:nvSpPr>
                <p:spPr>
                  <a:xfrm>
                    <a:off x="2022377" y="949785"/>
                    <a:ext cx="424262" cy="262701"/>
                  </a:xfrm>
                  <a:prstGeom prst="rect">
                    <a:avLst/>
                  </a:prstGeom>
                  <a:solidFill>
                    <a:srgbClr val="376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  <p:grpSp>
                <p:nvGrpSpPr>
                  <p:cNvPr id="611" name="Group 610"/>
                  <p:cNvGrpSpPr/>
                  <p:nvPr/>
                </p:nvGrpSpPr>
                <p:grpSpPr>
                  <a:xfrm>
                    <a:off x="2084627" y="755953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670" name="Freeform 669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71" name="Freeform 670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72" name="Freeform 671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73" name="Freeform 672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74" name="Freeform 673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75" name="Freeform 674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76" name="Rectangle 675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77" name="Rectangle 676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86" name="Rectangle 685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87" name="Rectangle 686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612" name="Group 611"/>
                  <p:cNvGrpSpPr/>
                  <p:nvPr/>
                </p:nvGrpSpPr>
                <p:grpSpPr>
                  <a:xfrm rot="5400000">
                    <a:off x="2343388" y="1017888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652" name="Freeform 651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53" name="Freeform 652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54" name="Freeform 653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55" name="Freeform 654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56" name="Freeform 655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57" name="Freeform 656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58" name="Rectangle 657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59" name="Rectangle 658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60" name="Rectangle 659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61" name="Rectangle 660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62" name="Rectangle 661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63" name="Rectangle 662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64" name="Rectangle 663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613" name="Group 612"/>
                  <p:cNvGrpSpPr/>
                  <p:nvPr/>
                </p:nvGrpSpPr>
                <p:grpSpPr>
                  <a:xfrm flipV="1">
                    <a:off x="2084485" y="1206891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634" name="Freeform 633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35" name="Freeform 634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36" name="Freeform 635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37" name="Freeform 636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38" name="Freeform 637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39" name="Freeform 638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40" name="Rectangle 639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41" name="Rectangle 640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42" name="Rectangle 641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46" name="Rectangle 645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48" name="Rectangle 647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50" name="Rectangle 649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51" name="Rectangle 650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614" name="Group 613"/>
                  <p:cNvGrpSpPr/>
                  <p:nvPr/>
                </p:nvGrpSpPr>
                <p:grpSpPr>
                  <a:xfrm rot="16200000" flipH="1">
                    <a:off x="1799511" y="1022354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616" name="Freeform 615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17" name="Freeform 616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18" name="Freeform 617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19" name="Freeform 618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20" name="Freeform 619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21" name="Freeform 620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22" name="Rectangle 621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23" name="Rectangle 622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24" name="Rectangle 623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25" name="Rectangle 624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26" name="Rectangle 625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27" name="Rectangle 626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28" name="Rectangle 627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29" name="Rectangle 628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30" name="Rectangle 629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32" name="Rectangle 631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sp>
                <p:nvSpPr>
                  <p:cNvPr id="615" name="Rectangle 614"/>
                  <p:cNvSpPr/>
                  <p:nvPr/>
                </p:nvSpPr>
                <p:spPr>
                  <a:xfrm>
                    <a:off x="2058824" y="973398"/>
                    <a:ext cx="351310" cy="208826"/>
                  </a:xfrm>
                  <a:prstGeom prst="rect">
                    <a:avLst/>
                  </a:prstGeom>
                  <a:solidFill>
                    <a:srgbClr val="376488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</p:grpSp>
          </p:grpSp>
          <p:grpSp>
            <p:nvGrpSpPr>
              <p:cNvPr id="365" name="Group 364"/>
              <p:cNvGrpSpPr/>
              <p:nvPr/>
            </p:nvGrpSpPr>
            <p:grpSpPr>
              <a:xfrm>
                <a:off x="6860197" y="2450316"/>
                <a:ext cx="486796" cy="213507"/>
                <a:chOff x="535692" y="4030656"/>
                <a:chExt cx="713057" cy="312744"/>
              </a:xfrm>
            </p:grpSpPr>
            <p:pic>
              <p:nvPicPr>
                <p:cNvPr id="528" name="Picture 527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692" y="4030656"/>
                  <a:ext cx="713057" cy="312744"/>
                </a:xfrm>
                <a:prstGeom prst="rect">
                  <a:avLst/>
                </a:prstGeom>
              </p:spPr>
            </p:pic>
            <p:grpSp>
              <p:nvGrpSpPr>
                <p:cNvPr id="529" name="Group 528"/>
                <p:cNvGrpSpPr/>
                <p:nvPr/>
              </p:nvGrpSpPr>
              <p:grpSpPr>
                <a:xfrm>
                  <a:off x="729825" y="4034744"/>
                  <a:ext cx="288913" cy="279472"/>
                  <a:chOff x="1897401" y="755953"/>
                  <a:chExt cx="672939" cy="650948"/>
                </a:xfrm>
              </p:grpSpPr>
              <p:sp>
                <p:nvSpPr>
                  <p:cNvPr id="530" name="Rectangle 529"/>
                  <p:cNvSpPr/>
                  <p:nvPr/>
                </p:nvSpPr>
                <p:spPr>
                  <a:xfrm>
                    <a:off x="2022377" y="949785"/>
                    <a:ext cx="424262" cy="262701"/>
                  </a:xfrm>
                  <a:prstGeom prst="rect">
                    <a:avLst/>
                  </a:prstGeom>
                  <a:solidFill>
                    <a:srgbClr val="376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  <p:grpSp>
                <p:nvGrpSpPr>
                  <p:cNvPr id="531" name="Group 530"/>
                  <p:cNvGrpSpPr/>
                  <p:nvPr/>
                </p:nvGrpSpPr>
                <p:grpSpPr>
                  <a:xfrm>
                    <a:off x="2084627" y="755953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590" name="Freeform 589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91" name="Freeform 590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92" name="Freeform 591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93" name="Freeform 592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94" name="Freeform 593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95" name="Freeform 594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96" name="Rectangle 595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97" name="Rectangle 596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98" name="Rectangle 597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99" name="Rectangle 598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00" name="Rectangle 599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01" name="Rectangle 600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02" name="Rectangle 601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05" name="Rectangle 604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06" name="Rectangle 605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607" name="Rectangle 606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532" name="Group 531"/>
                  <p:cNvGrpSpPr/>
                  <p:nvPr/>
                </p:nvGrpSpPr>
                <p:grpSpPr>
                  <a:xfrm rot="5400000">
                    <a:off x="2343388" y="1017888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572" name="Freeform 571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73" name="Freeform 572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74" name="Freeform 573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75" name="Freeform 574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76" name="Freeform 575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77" name="Freeform 576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78" name="Rectangle 577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79" name="Rectangle 578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80" name="Rectangle 579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81" name="Rectangle 580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82" name="Rectangle 581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83" name="Rectangle 582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84" name="Rectangle 583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85" name="Rectangle 584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86" name="Rectangle 585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87" name="Rectangle 586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88" name="Rectangle 587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89" name="Rectangle 588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533" name="Group 532"/>
                  <p:cNvGrpSpPr/>
                  <p:nvPr/>
                </p:nvGrpSpPr>
                <p:grpSpPr>
                  <a:xfrm flipV="1">
                    <a:off x="2084485" y="1206891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554" name="Freeform 553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55" name="Freeform 554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56" name="Freeform 555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57" name="Freeform 556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58" name="Freeform 557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59" name="Freeform 558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60" name="Rectangle 559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61" name="Rectangle 560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62" name="Rectangle 561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63" name="Rectangle 562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64" name="Rectangle 563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66" name="Rectangle 565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67" name="Rectangle 566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68" name="Rectangle 567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69" name="Rectangle 568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70" name="Rectangle 569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71" name="Rectangle 570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534" name="Group 533"/>
                  <p:cNvGrpSpPr/>
                  <p:nvPr/>
                </p:nvGrpSpPr>
                <p:grpSpPr>
                  <a:xfrm rot="16200000" flipH="1">
                    <a:off x="1799511" y="1022354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536" name="Freeform 535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37" name="Freeform 536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38" name="Freeform 537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39" name="Freeform 538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40" name="Freeform 539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41" name="Freeform 540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42" name="Rectangle 541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43" name="Rectangle 542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44" name="Rectangle 543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45" name="Rectangle 544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46" name="Rectangle 545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47" name="Rectangle 546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48" name="Rectangle 547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49" name="Rectangle 548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50" name="Rectangle 549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51" name="Rectangle 550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52" name="Rectangle 551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53" name="Rectangle 552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sp>
                <p:nvSpPr>
                  <p:cNvPr id="535" name="Rectangle 534"/>
                  <p:cNvSpPr/>
                  <p:nvPr/>
                </p:nvSpPr>
                <p:spPr>
                  <a:xfrm>
                    <a:off x="2058824" y="973398"/>
                    <a:ext cx="351310" cy="208826"/>
                  </a:xfrm>
                  <a:prstGeom prst="rect">
                    <a:avLst/>
                  </a:prstGeom>
                  <a:solidFill>
                    <a:srgbClr val="376488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</p:grpSp>
          </p:grpSp>
          <p:grpSp>
            <p:nvGrpSpPr>
              <p:cNvPr id="366" name="Group 365"/>
              <p:cNvGrpSpPr/>
              <p:nvPr/>
            </p:nvGrpSpPr>
            <p:grpSpPr>
              <a:xfrm>
                <a:off x="7372496" y="2447429"/>
                <a:ext cx="486796" cy="213507"/>
                <a:chOff x="535692" y="4030656"/>
                <a:chExt cx="713057" cy="312744"/>
              </a:xfrm>
            </p:grpSpPr>
            <p:pic>
              <p:nvPicPr>
                <p:cNvPr id="448" name="Picture 447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692" y="4030656"/>
                  <a:ext cx="713057" cy="312744"/>
                </a:xfrm>
                <a:prstGeom prst="rect">
                  <a:avLst/>
                </a:prstGeom>
              </p:spPr>
            </p:pic>
            <p:grpSp>
              <p:nvGrpSpPr>
                <p:cNvPr id="449" name="Group 448"/>
                <p:cNvGrpSpPr/>
                <p:nvPr/>
              </p:nvGrpSpPr>
              <p:grpSpPr>
                <a:xfrm>
                  <a:off x="729825" y="4034744"/>
                  <a:ext cx="288913" cy="279472"/>
                  <a:chOff x="1897401" y="755953"/>
                  <a:chExt cx="672939" cy="650948"/>
                </a:xfrm>
              </p:grpSpPr>
              <p:sp>
                <p:nvSpPr>
                  <p:cNvPr id="450" name="Rectangle 449"/>
                  <p:cNvSpPr/>
                  <p:nvPr/>
                </p:nvSpPr>
                <p:spPr>
                  <a:xfrm>
                    <a:off x="2022377" y="949785"/>
                    <a:ext cx="424262" cy="262701"/>
                  </a:xfrm>
                  <a:prstGeom prst="rect">
                    <a:avLst/>
                  </a:prstGeom>
                  <a:solidFill>
                    <a:srgbClr val="376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  <p:grpSp>
                <p:nvGrpSpPr>
                  <p:cNvPr id="451" name="Group 450"/>
                  <p:cNvGrpSpPr/>
                  <p:nvPr/>
                </p:nvGrpSpPr>
                <p:grpSpPr>
                  <a:xfrm>
                    <a:off x="2084627" y="755953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510" name="Freeform 509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11" name="Freeform 510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12" name="Freeform 511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13" name="Freeform 512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14" name="Freeform 513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15" name="Freeform 514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16" name="Rectangle 515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17" name="Rectangle 516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18" name="Rectangle 517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19" name="Rectangle 518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20" name="Rectangle 519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21" name="Rectangle 520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22" name="Rectangle 521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23" name="Rectangle 522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24" name="Rectangle 523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25" name="Rectangle 524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26" name="Rectangle 525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27" name="Rectangle 526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452" name="Group 451"/>
                  <p:cNvGrpSpPr/>
                  <p:nvPr/>
                </p:nvGrpSpPr>
                <p:grpSpPr>
                  <a:xfrm rot="5400000">
                    <a:off x="2343388" y="1017888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492" name="Freeform 491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93" name="Freeform 492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94" name="Freeform 493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95" name="Freeform 494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96" name="Freeform 495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97" name="Freeform 496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98" name="Rectangle 497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99" name="Rectangle 498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00" name="Rectangle 499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01" name="Rectangle 500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02" name="Rectangle 501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03" name="Rectangle 502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04" name="Rectangle 503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05" name="Rectangle 504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06" name="Rectangle 505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07" name="Rectangle 506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08" name="Rectangle 507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509" name="Rectangle 508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453" name="Group 452"/>
                  <p:cNvGrpSpPr/>
                  <p:nvPr/>
                </p:nvGrpSpPr>
                <p:grpSpPr>
                  <a:xfrm flipV="1">
                    <a:off x="2084485" y="1206891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474" name="Freeform 473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75" name="Freeform 474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76" name="Freeform 475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77" name="Freeform 476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78" name="Freeform 477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79" name="Freeform 478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80" name="Rectangle 479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81" name="Rectangle 480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82" name="Rectangle 481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83" name="Rectangle 482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84" name="Rectangle 483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85" name="Rectangle 484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86" name="Rectangle 485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87" name="Rectangle 486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88" name="Rectangle 487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89" name="Rectangle 488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90" name="Rectangle 489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91" name="Rectangle 490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454" name="Group 453"/>
                  <p:cNvGrpSpPr/>
                  <p:nvPr/>
                </p:nvGrpSpPr>
                <p:grpSpPr>
                  <a:xfrm rot="16200000" flipH="1">
                    <a:off x="1799511" y="1022354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456" name="Freeform 455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57" name="Freeform 456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58" name="Freeform 457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59" name="Freeform 458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60" name="Freeform 459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61" name="Freeform 460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62" name="Rectangle 461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63" name="Rectangle 462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64" name="Rectangle 463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65" name="Rectangle 464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66" name="Rectangle 465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68" name="Rectangle 467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69" name="Rectangle 468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70" name="Rectangle 469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71" name="Rectangle 470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72" name="Rectangle 471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73" name="Rectangle 472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2058824" y="973398"/>
                    <a:ext cx="351310" cy="208826"/>
                  </a:xfrm>
                  <a:prstGeom prst="rect">
                    <a:avLst/>
                  </a:prstGeom>
                  <a:solidFill>
                    <a:srgbClr val="376488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</p:grpSp>
          </p:grpSp>
          <p:grpSp>
            <p:nvGrpSpPr>
              <p:cNvPr id="367" name="Group 366"/>
              <p:cNvGrpSpPr/>
              <p:nvPr/>
            </p:nvGrpSpPr>
            <p:grpSpPr>
              <a:xfrm>
                <a:off x="7889846" y="2443901"/>
                <a:ext cx="486796" cy="213507"/>
                <a:chOff x="535692" y="4030656"/>
                <a:chExt cx="713057" cy="312744"/>
              </a:xfrm>
            </p:grpSpPr>
            <p:pic>
              <p:nvPicPr>
                <p:cNvPr id="368" name="Picture 367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692" y="4030656"/>
                  <a:ext cx="713057" cy="312744"/>
                </a:xfrm>
                <a:prstGeom prst="rect">
                  <a:avLst/>
                </a:prstGeom>
              </p:spPr>
            </p:pic>
            <p:grpSp>
              <p:nvGrpSpPr>
                <p:cNvPr id="369" name="Group 368"/>
                <p:cNvGrpSpPr/>
                <p:nvPr/>
              </p:nvGrpSpPr>
              <p:grpSpPr>
                <a:xfrm>
                  <a:off x="729825" y="4034744"/>
                  <a:ext cx="288913" cy="279472"/>
                  <a:chOff x="1897401" y="755953"/>
                  <a:chExt cx="672939" cy="650948"/>
                </a:xfrm>
              </p:grpSpPr>
              <p:sp>
                <p:nvSpPr>
                  <p:cNvPr id="370" name="Rectangle 369"/>
                  <p:cNvSpPr/>
                  <p:nvPr/>
                </p:nvSpPr>
                <p:spPr>
                  <a:xfrm>
                    <a:off x="2022377" y="949785"/>
                    <a:ext cx="424262" cy="262701"/>
                  </a:xfrm>
                  <a:prstGeom prst="rect">
                    <a:avLst/>
                  </a:prstGeom>
                  <a:solidFill>
                    <a:srgbClr val="376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2084627" y="755953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430" name="Freeform 429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31" name="Freeform 430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32" name="Freeform 431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33" name="Freeform 432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34" name="Freeform 433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35" name="Freeform 434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36" name="Rectangle 435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37" name="Rectangle 436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38" name="Rectangle 437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39" name="Rectangle 438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40" name="Rectangle 439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41" name="Rectangle 440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42" name="Rectangle 441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43" name="Rectangle 442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44" name="Rectangle 443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45" name="Rectangle 444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46" name="Rectangle 445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47" name="Rectangle 446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372" name="Group 371"/>
                  <p:cNvGrpSpPr/>
                  <p:nvPr/>
                </p:nvGrpSpPr>
                <p:grpSpPr>
                  <a:xfrm rot="5400000">
                    <a:off x="2343388" y="1017888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412" name="Freeform 411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13" name="Freeform 412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14" name="Freeform 413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15" name="Freeform 414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16" name="Freeform 415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17" name="Freeform 416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18" name="Rectangle 417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19" name="Rectangle 418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20" name="Rectangle 419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21" name="Rectangle 420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22" name="Rectangle 421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23" name="Rectangle 422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24" name="Rectangle 423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25" name="Rectangle 424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26" name="Rectangle 425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27" name="Rectangle 426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28" name="Rectangle 427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29" name="Rectangle 428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373" name="Group 372"/>
                  <p:cNvGrpSpPr/>
                  <p:nvPr/>
                </p:nvGrpSpPr>
                <p:grpSpPr>
                  <a:xfrm flipV="1">
                    <a:off x="2084485" y="1206891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394" name="Freeform 393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95" name="Freeform 394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96" name="Freeform 395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97" name="Freeform 396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98" name="Freeform 397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99" name="Freeform 398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00" name="Rectangle 399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01" name="Rectangle 400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03" name="Rectangle 402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04" name="Rectangle 403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05" name="Rectangle 404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06" name="Rectangle 405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07" name="Rectangle 406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08" name="Rectangle 407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09" name="Rectangle 408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10" name="Rectangle 409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374" name="Group 373"/>
                  <p:cNvGrpSpPr/>
                  <p:nvPr/>
                </p:nvGrpSpPr>
                <p:grpSpPr>
                  <a:xfrm rot="16200000" flipH="1">
                    <a:off x="1799511" y="1022354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376" name="Freeform 375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77" name="Freeform 376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78" name="Freeform 377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79" name="Freeform 378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80" name="Freeform 379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81" name="Freeform 380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82" name="Rectangle 381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83" name="Rectangle 382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84" name="Rectangle 383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85" name="Rectangle 384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86" name="Rectangle 385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87" name="Rectangle 386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88" name="Rectangle 387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89" name="Rectangle 388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90" name="Rectangle 389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91" name="Rectangle 390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92" name="Rectangle 391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393" name="Rectangle 392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sp>
                <p:nvSpPr>
                  <p:cNvPr id="375" name="Rectangle 374"/>
                  <p:cNvSpPr/>
                  <p:nvPr/>
                </p:nvSpPr>
                <p:spPr>
                  <a:xfrm>
                    <a:off x="2058824" y="973398"/>
                    <a:ext cx="351310" cy="208826"/>
                  </a:xfrm>
                  <a:prstGeom prst="rect">
                    <a:avLst/>
                  </a:prstGeom>
                  <a:solidFill>
                    <a:srgbClr val="376488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688" name="Group 687"/>
            <p:cNvGrpSpPr/>
            <p:nvPr/>
          </p:nvGrpSpPr>
          <p:grpSpPr>
            <a:xfrm>
              <a:off x="5414715" y="1794079"/>
              <a:ext cx="2717187" cy="301316"/>
              <a:chOff x="6338752" y="2443901"/>
              <a:chExt cx="2037890" cy="225987"/>
            </a:xfrm>
          </p:grpSpPr>
          <p:grpSp>
            <p:nvGrpSpPr>
              <p:cNvPr id="689" name="Group 688"/>
              <p:cNvGrpSpPr/>
              <p:nvPr/>
            </p:nvGrpSpPr>
            <p:grpSpPr>
              <a:xfrm>
                <a:off x="6338752" y="2456381"/>
                <a:ext cx="486796" cy="213507"/>
                <a:chOff x="535692" y="4030656"/>
                <a:chExt cx="713057" cy="312744"/>
              </a:xfrm>
            </p:grpSpPr>
            <p:pic>
              <p:nvPicPr>
                <p:cNvPr id="933" name="Picture 932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692" y="4030656"/>
                  <a:ext cx="713057" cy="312744"/>
                </a:xfrm>
                <a:prstGeom prst="rect">
                  <a:avLst/>
                </a:prstGeom>
              </p:spPr>
            </p:pic>
            <p:grpSp>
              <p:nvGrpSpPr>
                <p:cNvPr id="934" name="Group 933"/>
                <p:cNvGrpSpPr/>
                <p:nvPr/>
              </p:nvGrpSpPr>
              <p:grpSpPr>
                <a:xfrm>
                  <a:off x="729825" y="4034744"/>
                  <a:ext cx="288913" cy="279472"/>
                  <a:chOff x="1897401" y="755953"/>
                  <a:chExt cx="672939" cy="650948"/>
                </a:xfrm>
              </p:grpSpPr>
              <p:sp>
                <p:nvSpPr>
                  <p:cNvPr id="935" name="Rectangle 934"/>
                  <p:cNvSpPr/>
                  <p:nvPr/>
                </p:nvSpPr>
                <p:spPr>
                  <a:xfrm>
                    <a:off x="2022377" y="949785"/>
                    <a:ext cx="424262" cy="262701"/>
                  </a:xfrm>
                  <a:prstGeom prst="rect">
                    <a:avLst/>
                  </a:prstGeom>
                  <a:solidFill>
                    <a:srgbClr val="376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  <p:grpSp>
                <p:nvGrpSpPr>
                  <p:cNvPr id="936" name="Group 935"/>
                  <p:cNvGrpSpPr/>
                  <p:nvPr/>
                </p:nvGrpSpPr>
                <p:grpSpPr>
                  <a:xfrm>
                    <a:off x="2084627" y="755953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995" name="Freeform 994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96" name="Freeform 995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97" name="Freeform 996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98" name="Freeform 997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99" name="Freeform 998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00" name="Freeform 999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01" name="Rectangle 1000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02" name="Rectangle 1001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03" name="Rectangle 1002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04" name="Rectangle 1003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05" name="Rectangle 1004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06" name="Rectangle 1005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07" name="Rectangle 1006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08" name="Rectangle 1007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09" name="Rectangle 1008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10" name="Rectangle 1009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11" name="Rectangle 1010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1012" name="Rectangle 1011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937" name="Group 936"/>
                  <p:cNvGrpSpPr/>
                  <p:nvPr/>
                </p:nvGrpSpPr>
                <p:grpSpPr>
                  <a:xfrm rot="5400000">
                    <a:off x="2343388" y="1017888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977" name="Freeform 976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78" name="Freeform 977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79" name="Freeform 978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80" name="Freeform 979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81" name="Freeform 980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82" name="Freeform 981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83" name="Rectangle 982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84" name="Rectangle 983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85" name="Rectangle 984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86" name="Rectangle 985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87" name="Rectangle 986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88" name="Rectangle 987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89" name="Rectangle 988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90" name="Rectangle 989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91" name="Rectangle 990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92" name="Rectangle 991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93" name="Rectangle 992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94" name="Rectangle 993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938" name="Group 937"/>
                  <p:cNvGrpSpPr/>
                  <p:nvPr/>
                </p:nvGrpSpPr>
                <p:grpSpPr>
                  <a:xfrm flipV="1">
                    <a:off x="2084485" y="1206891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959" name="Freeform 958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60" name="Freeform 959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61" name="Freeform 960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62" name="Freeform 961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63" name="Freeform 962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64" name="Freeform 963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65" name="Rectangle 964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66" name="Rectangle 965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67" name="Rectangle 966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68" name="Rectangle 967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69" name="Rectangle 968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70" name="Rectangle 969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71" name="Rectangle 970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72" name="Rectangle 971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73" name="Rectangle 972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74" name="Rectangle 973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75" name="Rectangle 974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76" name="Rectangle 975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939" name="Group 938"/>
                  <p:cNvGrpSpPr/>
                  <p:nvPr/>
                </p:nvGrpSpPr>
                <p:grpSpPr>
                  <a:xfrm rot="16200000" flipH="1">
                    <a:off x="1799511" y="1022354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941" name="Freeform 940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42" name="Freeform 941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43" name="Freeform 942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44" name="Freeform 943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45" name="Freeform 944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46" name="Freeform 945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47" name="Rectangle 946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48" name="Rectangle 947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49" name="Rectangle 948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50" name="Rectangle 949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51" name="Rectangle 950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52" name="Rectangle 951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53" name="Rectangle 952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54" name="Rectangle 953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55" name="Rectangle 954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56" name="Rectangle 955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57" name="Rectangle 956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58" name="Rectangle 957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sp>
                <p:nvSpPr>
                  <p:cNvPr id="940" name="Rectangle 939"/>
                  <p:cNvSpPr/>
                  <p:nvPr/>
                </p:nvSpPr>
                <p:spPr>
                  <a:xfrm>
                    <a:off x="2058824" y="973398"/>
                    <a:ext cx="351310" cy="208826"/>
                  </a:xfrm>
                  <a:prstGeom prst="rect">
                    <a:avLst/>
                  </a:prstGeom>
                  <a:solidFill>
                    <a:srgbClr val="376488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</p:grpSp>
          </p:grpSp>
          <p:grpSp>
            <p:nvGrpSpPr>
              <p:cNvPr id="690" name="Group 689"/>
              <p:cNvGrpSpPr/>
              <p:nvPr/>
            </p:nvGrpSpPr>
            <p:grpSpPr>
              <a:xfrm>
                <a:off x="6860197" y="2450316"/>
                <a:ext cx="486796" cy="213507"/>
                <a:chOff x="535692" y="4030656"/>
                <a:chExt cx="713057" cy="312744"/>
              </a:xfrm>
            </p:grpSpPr>
            <p:pic>
              <p:nvPicPr>
                <p:cNvPr id="853" name="Picture 852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692" y="4030656"/>
                  <a:ext cx="713057" cy="312744"/>
                </a:xfrm>
                <a:prstGeom prst="rect">
                  <a:avLst/>
                </a:prstGeom>
              </p:spPr>
            </p:pic>
            <p:grpSp>
              <p:nvGrpSpPr>
                <p:cNvPr id="854" name="Group 853"/>
                <p:cNvGrpSpPr/>
                <p:nvPr/>
              </p:nvGrpSpPr>
              <p:grpSpPr>
                <a:xfrm>
                  <a:off x="729825" y="4034744"/>
                  <a:ext cx="288913" cy="279472"/>
                  <a:chOff x="1897401" y="755953"/>
                  <a:chExt cx="672939" cy="650948"/>
                </a:xfrm>
              </p:grpSpPr>
              <p:sp>
                <p:nvSpPr>
                  <p:cNvPr id="855" name="Rectangle 854"/>
                  <p:cNvSpPr/>
                  <p:nvPr/>
                </p:nvSpPr>
                <p:spPr>
                  <a:xfrm>
                    <a:off x="2022377" y="949785"/>
                    <a:ext cx="424262" cy="262701"/>
                  </a:xfrm>
                  <a:prstGeom prst="rect">
                    <a:avLst/>
                  </a:prstGeom>
                  <a:solidFill>
                    <a:srgbClr val="376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  <p:grpSp>
                <p:nvGrpSpPr>
                  <p:cNvPr id="856" name="Group 855"/>
                  <p:cNvGrpSpPr/>
                  <p:nvPr/>
                </p:nvGrpSpPr>
                <p:grpSpPr>
                  <a:xfrm>
                    <a:off x="2084627" y="755953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915" name="Freeform 914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16" name="Freeform 915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17" name="Freeform 916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18" name="Freeform 917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19" name="Freeform 918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20" name="Freeform 919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21" name="Rectangle 920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22" name="Rectangle 921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23" name="Rectangle 922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24" name="Rectangle 923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25" name="Rectangle 924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26" name="Rectangle 925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27" name="Rectangle 926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31" name="Rectangle 930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857" name="Group 856"/>
                  <p:cNvGrpSpPr/>
                  <p:nvPr/>
                </p:nvGrpSpPr>
                <p:grpSpPr>
                  <a:xfrm rot="5400000">
                    <a:off x="2343388" y="1017888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897" name="Freeform 896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98" name="Freeform 897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99" name="Freeform 898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00" name="Freeform 899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01" name="Freeform 900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02" name="Freeform 901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03" name="Rectangle 902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04" name="Rectangle 903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05" name="Rectangle 904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06" name="Rectangle 905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07" name="Rectangle 906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08" name="Rectangle 907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09" name="Rectangle 908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10" name="Rectangle 909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11" name="Rectangle 910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12" name="Rectangle 911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13" name="Rectangle 912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914" name="Rectangle 913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858" name="Group 857"/>
                  <p:cNvGrpSpPr/>
                  <p:nvPr/>
                </p:nvGrpSpPr>
                <p:grpSpPr>
                  <a:xfrm flipV="1">
                    <a:off x="2084485" y="1206891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879" name="Freeform 878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80" name="Freeform 879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81" name="Freeform 880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82" name="Freeform 881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83" name="Freeform 882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84" name="Freeform 883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85" name="Rectangle 884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86" name="Rectangle 885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87" name="Rectangle 886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88" name="Rectangle 887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89" name="Rectangle 888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90" name="Rectangle 889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91" name="Rectangle 890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92" name="Rectangle 891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93" name="Rectangle 892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94" name="Rectangle 893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95" name="Rectangle 894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96" name="Rectangle 895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859" name="Group 858"/>
                  <p:cNvGrpSpPr/>
                  <p:nvPr/>
                </p:nvGrpSpPr>
                <p:grpSpPr>
                  <a:xfrm rot="16200000" flipH="1">
                    <a:off x="1799511" y="1022354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861" name="Freeform 860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62" name="Freeform 861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63" name="Freeform 862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64" name="Freeform 863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65" name="Freeform 864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66" name="Freeform 865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67" name="Rectangle 866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68" name="Rectangle 867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69" name="Rectangle 868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70" name="Rectangle 869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71" name="Rectangle 870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72" name="Rectangle 871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73" name="Rectangle 872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74" name="Rectangle 873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75" name="Rectangle 874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76" name="Rectangle 875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77" name="Rectangle 876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78" name="Rectangle 877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sp>
                <p:nvSpPr>
                  <p:cNvPr id="860" name="Rectangle 859"/>
                  <p:cNvSpPr/>
                  <p:nvPr/>
                </p:nvSpPr>
                <p:spPr>
                  <a:xfrm>
                    <a:off x="2058824" y="973398"/>
                    <a:ext cx="351310" cy="208826"/>
                  </a:xfrm>
                  <a:prstGeom prst="rect">
                    <a:avLst/>
                  </a:prstGeom>
                  <a:solidFill>
                    <a:srgbClr val="376488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</p:grpSp>
          </p:grpSp>
          <p:grpSp>
            <p:nvGrpSpPr>
              <p:cNvPr id="691" name="Group 690"/>
              <p:cNvGrpSpPr/>
              <p:nvPr/>
            </p:nvGrpSpPr>
            <p:grpSpPr>
              <a:xfrm>
                <a:off x="7372496" y="2447429"/>
                <a:ext cx="486796" cy="213507"/>
                <a:chOff x="535692" y="4030656"/>
                <a:chExt cx="713057" cy="312744"/>
              </a:xfrm>
            </p:grpSpPr>
            <p:pic>
              <p:nvPicPr>
                <p:cNvPr id="773" name="Picture 772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692" y="4030656"/>
                  <a:ext cx="713057" cy="312744"/>
                </a:xfrm>
                <a:prstGeom prst="rect">
                  <a:avLst/>
                </a:prstGeom>
              </p:spPr>
            </p:pic>
            <p:grpSp>
              <p:nvGrpSpPr>
                <p:cNvPr id="774" name="Group 773"/>
                <p:cNvGrpSpPr/>
                <p:nvPr/>
              </p:nvGrpSpPr>
              <p:grpSpPr>
                <a:xfrm>
                  <a:off x="729825" y="4034744"/>
                  <a:ext cx="288913" cy="279472"/>
                  <a:chOff x="1897401" y="755953"/>
                  <a:chExt cx="672939" cy="650948"/>
                </a:xfrm>
              </p:grpSpPr>
              <p:sp>
                <p:nvSpPr>
                  <p:cNvPr id="775" name="Rectangle 774"/>
                  <p:cNvSpPr/>
                  <p:nvPr/>
                </p:nvSpPr>
                <p:spPr>
                  <a:xfrm>
                    <a:off x="2022377" y="949785"/>
                    <a:ext cx="424262" cy="262701"/>
                  </a:xfrm>
                  <a:prstGeom prst="rect">
                    <a:avLst/>
                  </a:prstGeom>
                  <a:solidFill>
                    <a:srgbClr val="376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  <p:grpSp>
                <p:nvGrpSpPr>
                  <p:cNvPr id="776" name="Group 775"/>
                  <p:cNvGrpSpPr/>
                  <p:nvPr/>
                </p:nvGrpSpPr>
                <p:grpSpPr>
                  <a:xfrm>
                    <a:off x="2084627" y="755953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835" name="Freeform 834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36" name="Freeform 835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37" name="Freeform 836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38" name="Freeform 837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39" name="Freeform 838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40" name="Freeform 839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41" name="Rectangle 840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42" name="Rectangle 841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43" name="Rectangle 842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44" name="Rectangle 843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45" name="Rectangle 844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46" name="Rectangle 845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47" name="Rectangle 846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48" name="Rectangle 847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49" name="Rectangle 848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50" name="Rectangle 849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51" name="Rectangle 850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52" name="Rectangle 851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777" name="Group 776"/>
                  <p:cNvGrpSpPr/>
                  <p:nvPr/>
                </p:nvGrpSpPr>
                <p:grpSpPr>
                  <a:xfrm rot="5400000">
                    <a:off x="2343388" y="1017888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817" name="Freeform 816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18" name="Freeform 817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19" name="Freeform 818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20" name="Freeform 819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21" name="Freeform 820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22" name="Freeform 821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23" name="Rectangle 822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24" name="Rectangle 823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25" name="Rectangle 824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26" name="Rectangle 825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27" name="Rectangle 826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28" name="Rectangle 827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29" name="Rectangle 828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30" name="Rectangle 829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31" name="Rectangle 830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32" name="Rectangle 831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33" name="Rectangle 832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34" name="Rectangle 833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778" name="Group 777"/>
                  <p:cNvGrpSpPr/>
                  <p:nvPr/>
                </p:nvGrpSpPr>
                <p:grpSpPr>
                  <a:xfrm flipV="1">
                    <a:off x="2084485" y="1206891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799" name="Freeform 798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00" name="Freeform 799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01" name="Freeform 800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02" name="Freeform 801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03" name="Freeform 802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04" name="Freeform 803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05" name="Rectangle 804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06" name="Rectangle 805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07" name="Rectangle 806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08" name="Rectangle 807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09" name="Rectangle 808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10" name="Rectangle 809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11" name="Rectangle 810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12" name="Rectangle 811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13" name="Rectangle 812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14" name="Rectangle 813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15" name="Rectangle 814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816" name="Rectangle 815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779" name="Group 778"/>
                  <p:cNvGrpSpPr/>
                  <p:nvPr/>
                </p:nvGrpSpPr>
                <p:grpSpPr>
                  <a:xfrm rot="16200000" flipH="1">
                    <a:off x="1799511" y="1022354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781" name="Freeform 780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82" name="Freeform 781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83" name="Freeform 782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84" name="Freeform 783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85" name="Freeform 784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86" name="Freeform 785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87" name="Rectangle 786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88" name="Rectangle 787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89" name="Rectangle 788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90" name="Rectangle 789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91" name="Rectangle 790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92" name="Rectangle 791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93" name="Rectangle 792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94" name="Rectangle 793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95" name="Rectangle 794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96" name="Rectangle 795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97" name="Rectangle 796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98" name="Rectangle 797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sp>
                <p:nvSpPr>
                  <p:cNvPr id="780" name="Rectangle 779"/>
                  <p:cNvSpPr/>
                  <p:nvPr/>
                </p:nvSpPr>
                <p:spPr>
                  <a:xfrm>
                    <a:off x="2058824" y="973398"/>
                    <a:ext cx="351310" cy="208826"/>
                  </a:xfrm>
                  <a:prstGeom prst="rect">
                    <a:avLst/>
                  </a:prstGeom>
                  <a:solidFill>
                    <a:srgbClr val="376488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</p:grpSp>
          </p:grpSp>
          <p:grpSp>
            <p:nvGrpSpPr>
              <p:cNvPr id="692" name="Group 691"/>
              <p:cNvGrpSpPr/>
              <p:nvPr/>
            </p:nvGrpSpPr>
            <p:grpSpPr>
              <a:xfrm>
                <a:off x="7889846" y="2443901"/>
                <a:ext cx="486796" cy="213507"/>
                <a:chOff x="535692" y="4030656"/>
                <a:chExt cx="713057" cy="312744"/>
              </a:xfrm>
            </p:grpSpPr>
            <p:pic>
              <p:nvPicPr>
                <p:cNvPr id="693" name="Picture 692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35692" y="4030656"/>
                  <a:ext cx="713057" cy="312744"/>
                </a:xfrm>
                <a:prstGeom prst="rect">
                  <a:avLst/>
                </a:prstGeom>
              </p:spPr>
            </p:pic>
            <p:grpSp>
              <p:nvGrpSpPr>
                <p:cNvPr id="694" name="Group 693"/>
                <p:cNvGrpSpPr/>
                <p:nvPr/>
              </p:nvGrpSpPr>
              <p:grpSpPr>
                <a:xfrm>
                  <a:off x="729825" y="4034744"/>
                  <a:ext cx="288913" cy="279472"/>
                  <a:chOff x="1897401" y="755953"/>
                  <a:chExt cx="672939" cy="650948"/>
                </a:xfrm>
              </p:grpSpPr>
              <p:sp>
                <p:nvSpPr>
                  <p:cNvPr id="695" name="Rectangle 694"/>
                  <p:cNvSpPr/>
                  <p:nvPr/>
                </p:nvSpPr>
                <p:spPr>
                  <a:xfrm>
                    <a:off x="2022377" y="949785"/>
                    <a:ext cx="424262" cy="262701"/>
                  </a:xfrm>
                  <a:prstGeom prst="rect">
                    <a:avLst/>
                  </a:prstGeom>
                  <a:solidFill>
                    <a:srgbClr val="376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  <p:grpSp>
                <p:nvGrpSpPr>
                  <p:cNvPr id="696" name="Group 695"/>
                  <p:cNvGrpSpPr/>
                  <p:nvPr/>
                </p:nvGrpSpPr>
                <p:grpSpPr>
                  <a:xfrm>
                    <a:off x="2084627" y="755953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755" name="Freeform 754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56" name="Freeform 755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57" name="Freeform 756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58" name="Freeform 757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59" name="Freeform 758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60" name="Freeform 759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61" name="Rectangle 760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62" name="Rectangle 761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63" name="Rectangle 762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64" name="Rectangle 763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65" name="Rectangle 764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66" name="Rectangle 765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67" name="Rectangle 766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68" name="Rectangle 767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69" name="Rectangle 768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70" name="Rectangle 769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71" name="Rectangle 770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72" name="Rectangle 771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697" name="Group 696"/>
                  <p:cNvGrpSpPr/>
                  <p:nvPr/>
                </p:nvGrpSpPr>
                <p:grpSpPr>
                  <a:xfrm rot="5400000">
                    <a:off x="2343388" y="1017888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737" name="Freeform 736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38" name="Freeform 737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39" name="Freeform 738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40" name="Freeform 739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41" name="Freeform 740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42" name="Freeform 741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43" name="Rectangle 742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44" name="Rectangle 743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45" name="Rectangle 744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46" name="Rectangle 745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47" name="Rectangle 746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48" name="Rectangle 747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49" name="Rectangle 748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50" name="Rectangle 749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51" name="Rectangle 750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52" name="Rectangle 751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53" name="Rectangle 752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54" name="Rectangle 753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698" name="Group 697"/>
                  <p:cNvGrpSpPr/>
                  <p:nvPr/>
                </p:nvGrpSpPr>
                <p:grpSpPr>
                  <a:xfrm flipV="1">
                    <a:off x="2084485" y="1206891"/>
                    <a:ext cx="302234" cy="200010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719" name="Freeform 718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20" name="Freeform 719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21" name="Freeform 720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22" name="Freeform 721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23" name="Freeform 722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24" name="Freeform 723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25" name="Rectangle 724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26" name="Rectangle 725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27" name="Rectangle 726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28" name="Rectangle 727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29" name="Rectangle 728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30" name="Rectangle 729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31" name="Rectangle 730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32" name="Rectangle 731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33" name="Rectangle 732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34" name="Rectangle 733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35" name="Rectangle 734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36" name="Rectangle 735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grpSp>
                <p:nvGrpSpPr>
                  <p:cNvPr id="699" name="Group 698"/>
                  <p:cNvGrpSpPr/>
                  <p:nvPr/>
                </p:nvGrpSpPr>
                <p:grpSpPr>
                  <a:xfrm rot="16200000" flipH="1">
                    <a:off x="1799511" y="1022354"/>
                    <a:ext cx="324842" cy="129062"/>
                    <a:chOff x="4106762" y="1007444"/>
                    <a:chExt cx="923788" cy="738342"/>
                  </a:xfrm>
                  <a:solidFill>
                    <a:srgbClr val="376488"/>
                  </a:solidFill>
                </p:grpSpPr>
                <p:sp>
                  <p:nvSpPr>
                    <p:cNvPr id="701" name="Freeform 700"/>
                    <p:cNvSpPr/>
                    <p:nvPr/>
                  </p:nvSpPr>
                  <p:spPr>
                    <a:xfrm>
                      <a:off x="4602033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02" name="Freeform 701"/>
                    <p:cNvSpPr/>
                    <p:nvPr/>
                  </p:nvSpPr>
                  <p:spPr>
                    <a:xfrm rot="5400000">
                      <a:off x="4745684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03" name="Freeform 702"/>
                    <p:cNvSpPr/>
                    <p:nvPr/>
                  </p:nvSpPr>
                  <p:spPr>
                    <a:xfrm rot="5400000">
                      <a:off x="4601879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04" name="Freeform 703"/>
                    <p:cNvSpPr/>
                    <p:nvPr/>
                  </p:nvSpPr>
                  <p:spPr>
                    <a:xfrm flipH="1">
                      <a:off x="4109916" y="1007444"/>
                      <a:ext cx="425363" cy="549605"/>
                    </a:xfrm>
                    <a:custGeom>
                      <a:avLst/>
                      <a:gdLst>
                        <a:gd name="connsiteX0" fmla="*/ 365953 w 425363"/>
                        <a:gd name="connsiteY0" fmla="*/ 29705 h 549605"/>
                        <a:gd name="connsiteX1" fmla="*/ 336248 w 425363"/>
                        <a:gd name="connsiteY1" fmla="*/ 59410 h 549605"/>
                        <a:gd name="connsiteX2" fmla="*/ 365953 w 425363"/>
                        <a:gd name="connsiteY2" fmla="*/ 89115 h 549605"/>
                        <a:gd name="connsiteX3" fmla="*/ 395658 w 425363"/>
                        <a:gd name="connsiteY3" fmla="*/ 59410 h 549605"/>
                        <a:gd name="connsiteX4" fmla="*/ 365953 w 425363"/>
                        <a:gd name="connsiteY4" fmla="*/ 29705 h 549605"/>
                        <a:gd name="connsiteX5" fmla="*/ 365953 w 425363"/>
                        <a:gd name="connsiteY5" fmla="*/ 0 h 549605"/>
                        <a:gd name="connsiteX6" fmla="*/ 425363 w 425363"/>
                        <a:gd name="connsiteY6" fmla="*/ 59410 h 549605"/>
                        <a:gd name="connsiteX7" fmla="*/ 365953 w 425363"/>
                        <a:gd name="connsiteY7" fmla="*/ 118820 h 549605"/>
                        <a:gd name="connsiteX8" fmla="*/ 323944 w 425363"/>
                        <a:gd name="connsiteY8" fmla="*/ 101419 h 549605"/>
                        <a:gd name="connsiteX9" fmla="*/ 316783 w 425363"/>
                        <a:gd name="connsiteY9" fmla="*/ 84130 h 549605"/>
                        <a:gd name="connsiteX10" fmla="*/ 45719 w 425363"/>
                        <a:gd name="connsiteY10" fmla="*/ 84130 h 549605"/>
                        <a:gd name="connsiteX11" fmla="*/ 45719 w 425363"/>
                        <a:gd name="connsiteY11" fmla="*/ 549605 h 549605"/>
                        <a:gd name="connsiteX12" fmla="*/ 0 w 425363"/>
                        <a:gd name="connsiteY12" fmla="*/ 549605 h 549605"/>
                        <a:gd name="connsiteX13" fmla="*/ 0 w 425363"/>
                        <a:gd name="connsiteY13" fmla="*/ 84130 h 549605"/>
                        <a:gd name="connsiteX14" fmla="*/ 0 w 425363"/>
                        <a:gd name="connsiteY14" fmla="*/ 59410 h 549605"/>
                        <a:gd name="connsiteX15" fmla="*/ 0 w 425363"/>
                        <a:gd name="connsiteY15" fmla="*/ 38411 h 549605"/>
                        <a:gd name="connsiteX16" fmla="*/ 315241 w 425363"/>
                        <a:gd name="connsiteY16" fmla="*/ 38411 h 549605"/>
                        <a:gd name="connsiteX17" fmla="*/ 323944 w 425363"/>
                        <a:gd name="connsiteY17" fmla="*/ 17401 h 549605"/>
                        <a:gd name="connsiteX18" fmla="*/ 365953 w 425363"/>
                        <a:gd name="connsiteY18" fmla="*/ 0 h 5496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25363" h="549605">
                          <a:moveTo>
                            <a:pt x="365953" y="29705"/>
                          </a:moveTo>
                          <a:cubicBezTo>
                            <a:pt x="349547" y="29705"/>
                            <a:pt x="336248" y="43004"/>
                            <a:pt x="336248" y="59410"/>
                          </a:cubicBezTo>
                          <a:cubicBezTo>
                            <a:pt x="336248" y="75816"/>
                            <a:pt x="349547" y="89115"/>
                            <a:pt x="365953" y="89115"/>
                          </a:cubicBezTo>
                          <a:cubicBezTo>
                            <a:pt x="382359" y="89115"/>
                            <a:pt x="395658" y="75816"/>
                            <a:pt x="395658" y="59410"/>
                          </a:cubicBezTo>
                          <a:cubicBezTo>
                            <a:pt x="395658" y="43004"/>
                            <a:pt x="382359" y="29705"/>
                            <a:pt x="365953" y="29705"/>
                          </a:cubicBezTo>
                          <a:close/>
                          <a:moveTo>
                            <a:pt x="365953" y="0"/>
                          </a:moveTo>
                          <a:cubicBezTo>
                            <a:pt x="398764" y="0"/>
                            <a:pt x="425363" y="26599"/>
                            <a:pt x="425363" y="59410"/>
                          </a:cubicBezTo>
                          <a:cubicBezTo>
                            <a:pt x="425363" y="92221"/>
                            <a:pt x="398764" y="118820"/>
                            <a:pt x="365953" y="118820"/>
                          </a:cubicBezTo>
                          <a:cubicBezTo>
                            <a:pt x="349548" y="118820"/>
                            <a:pt x="334695" y="112170"/>
                            <a:pt x="323944" y="101419"/>
                          </a:cubicBezTo>
                          <a:lnTo>
                            <a:pt x="316783" y="84130"/>
                          </a:lnTo>
                          <a:lnTo>
                            <a:pt x="45719" y="84130"/>
                          </a:lnTo>
                          <a:lnTo>
                            <a:pt x="45719" y="549605"/>
                          </a:lnTo>
                          <a:lnTo>
                            <a:pt x="0" y="549605"/>
                          </a:lnTo>
                          <a:lnTo>
                            <a:pt x="0" y="84130"/>
                          </a:lnTo>
                          <a:lnTo>
                            <a:pt x="0" y="59410"/>
                          </a:lnTo>
                          <a:lnTo>
                            <a:pt x="0" y="38411"/>
                          </a:lnTo>
                          <a:lnTo>
                            <a:pt x="315241" y="38411"/>
                          </a:lnTo>
                          <a:lnTo>
                            <a:pt x="323944" y="17401"/>
                          </a:lnTo>
                          <a:cubicBezTo>
                            <a:pt x="334695" y="6650"/>
                            <a:pt x="349548" y="0"/>
                            <a:pt x="36595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05" name="Freeform 704"/>
                    <p:cNvSpPr/>
                    <p:nvPr/>
                  </p:nvSpPr>
                  <p:spPr>
                    <a:xfrm rot="16200000" flipH="1">
                      <a:off x="4037727" y="1419775"/>
                      <a:ext cx="353901" cy="215831"/>
                    </a:xfrm>
                    <a:custGeom>
                      <a:avLst/>
                      <a:gdLst>
                        <a:gd name="connsiteX0" fmla="*/ 29705 w 353901"/>
                        <a:gd name="connsiteY0" fmla="*/ 59410 h 215831"/>
                        <a:gd name="connsiteX1" fmla="*/ 59410 w 353901"/>
                        <a:gd name="connsiteY1" fmla="*/ 89115 h 215831"/>
                        <a:gd name="connsiteX2" fmla="*/ 89115 w 353901"/>
                        <a:gd name="connsiteY2" fmla="*/ 59410 h 215831"/>
                        <a:gd name="connsiteX3" fmla="*/ 59410 w 353901"/>
                        <a:gd name="connsiteY3" fmla="*/ 29705 h 215831"/>
                        <a:gd name="connsiteX4" fmla="*/ 29705 w 353901"/>
                        <a:gd name="connsiteY4" fmla="*/ 59410 h 215831"/>
                        <a:gd name="connsiteX5" fmla="*/ 0 w 353901"/>
                        <a:gd name="connsiteY5" fmla="*/ 59410 h 215831"/>
                        <a:gd name="connsiteX6" fmla="*/ 59410 w 353901"/>
                        <a:gd name="connsiteY6" fmla="*/ 0 h 215831"/>
                        <a:gd name="connsiteX7" fmla="*/ 118820 w 353901"/>
                        <a:gd name="connsiteY7" fmla="*/ 59410 h 215831"/>
                        <a:gd name="connsiteX8" fmla="*/ 101419 w 353901"/>
                        <a:gd name="connsiteY8" fmla="*/ 101419 h 215831"/>
                        <a:gd name="connsiteX9" fmla="*/ 82899 w 353901"/>
                        <a:gd name="connsiteY9" fmla="*/ 113906 h 215831"/>
                        <a:gd name="connsiteX10" fmla="*/ 82899 w 353901"/>
                        <a:gd name="connsiteY10" fmla="*/ 170112 h 215831"/>
                        <a:gd name="connsiteX11" fmla="*/ 353901 w 353901"/>
                        <a:gd name="connsiteY11" fmla="*/ 170112 h 215831"/>
                        <a:gd name="connsiteX12" fmla="*/ 353901 w 353901"/>
                        <a:gd name="connsiteY12" fmla="*/ 215831 h 215831"/>
                        <a:gd name="connsiteX13" fmla="*/ 33864 w 353901"/>
                        <a:gd name="connsiteY13" fmla="*/ 215831 h 215831"/>
                        <a:gd name="connsiteX14" fmla="*/ 33864 w 353901"/>
                        <a:gd name="connsiteY14" fmla="*/ 192971 h 215831"/>
                        <a:gd name="connsiteX15" fmla="*/ 33314 w 353901"/>
                        <a:gd name="connsiteY15" fmla="*/ 192971 h 215831"/>
                        <a:gd name="connsiteX16" fmla="*/ 33314 w 353901"/>
                        <a:gd name="connsiteY16" fmla="*/ 112148 h 215831"/>
                        <a:gd name="connsiteX17" fmla="*/ 17401 w 353901"/>
                        <a:gd name="connsiteY17" fmla="*/ 101419 h 215831"/>
                        <a:gd name="connsiteX18" fmla="*/ 0 w 353901"/>
                        <a:gd name="connsiteY18" fmla="*/ 59410 h 215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53901" h="215831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2899" y="113906"/>
                          </a:lnTo>
                          <a:lnTo>
                            <a:pt x="82899" y="170112"/>
                          </a:lnTo>
                          <a:lnTo>
                            <a:pt x="353901" y="170112"/>
                          </a:lnTo>
                          <a:lnTo>
                            <a:pt x="353901" y="215831"/>
                          </a:lnTo>
                          <a:lnTo>
                            <a:pt x="33864" y="215831"/>
                          </a:lnTo>
                          <a:lnTo>
                            <a:pt x="33864" y="192971"/>
                          </a:lnTo>
                          <a:lnTo>
                            <a:pt x="33314" y="192971"/>
                          </a:lnTo>
                          <a:lnTo>
                            <a:pt x="33314" y="112148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06" name="Freeform 705"/>
                    <p:cNvSpPr/>
                    <p:nvPr/>
                  </p:nvSpPr>
                  <p:spPr>
                    <a:xfrm rot="16200000" flipH="1">
                      <a:off x="4000353" y="1283406"/>
                      <a:ext cx="535080" cy="322260"/>
                    </a:xfrm>
                    <a:custGeom>
                      <a:avLst/>
                      <a:gdLst>
                        <a:gd name="connsiteX0" fmla="*/ 29705 w 535080"/>
                        <a:gd name="connsiteY0" fmla="*/ 59410 h 322260"/>
                        <a:gd name="connsiteX1" fmla="*/ 59410 w 535080"/>
                        <a:gd name="connsiteY1" fmla="*/ 89115 h 322260"/>
                        <a:gd name="connsiteX2" fmla="*/ 89115 w 535080"/>
                        <a:gd name="connsiteY2" fmla="*/ 59410 h 322260"/>
                        <a:gd name="connsiteX3" fmla="*/ 59410 w 535080"/>
                        <a:gd name="connsiteY3" fmla="*/ 29705 h 322260"/>
                        <a:gd name="connsiteX4" fmla="*/ 29705 w 535080"/>
                        <a:gd name="connsiteY4" fmla="*/ 59410 h 322260"/>
                        <a:gd name="connsiteX5" fmla="*/ 0 w 535080"/>
                        <a:gd name="connsiteY5" fmla="*/ 59410 h 322260"/>
                        <a:gd name="connsiteX6" fmla="*/ 59410 w 535080"/>
                        <a:gd name="connsiteY6" fmla="*/ 0 h 322260"/>
                        <a:gd name="connsiteX7" fmla="*/ 118820 w 535080"/>
                        <a:gd name="connsiteY7" fmla="*/ 59410 h 322260"/>
                        <a:gd name="connsiteX8" fmla="*/ 101419 w 535080"/>
                        <a:gd name="connsiteY8" fmla="*/ 101419 h 322260"/>
                        <a:gd name="connsiteX9" fmla="*/ 89837 w 535080"/>
                        <a:gd name="connsiteY9" fmla="*/ 106217 h 322260"/>
                        <a:gd name="connsiteX10" fmla="*/ 89837 w 535080"/>
                        <a:gd name="connsiteY10" fmla="*/ 276541 h 322260"/>
                        <a:gd name="connsiteX11" fmla="*/ 535080 w 535080"/>
                        <a:gd name="connsiteY11" fmla="*/ 276541 h 322260"/>
                        <a:gd name="connsiteX12" fmla="*/ 535080 w 535080"/>
                        <a:gd name="connsiteY12" fmla="*/ 322260 h 322260"/>
                        <a:gd name="connsiteX13" fmla="*/ 44885 w 535080"/>
                        <a:gd name="connsiteY13" fmla="*/ 322260 h 322260"/>
                        <a:gd name="connsiteX14" fmla="*/ 44885 w 535080"/>
                        <a:gd name="connsiteY14" fmla="*/ 290461 h 322260"/>
                        <a:gd name="connsiteX15" fmla="*/ 44118 w 535080"/>
                        <a:gd name="connsiteY15" fmla="*/ 290461 h 322260"/>
                        <a:gd name="connsiteX16" fmla="*/ 44118 w 535080"/>
                        <a:gd name="connsiteY16" fmla="*/ 112486 h 322260"/>
                        <a:gd name="connsiteX17" fmla="*/ 17401 w 535080"/>
                        <a:gd name="connsiteY17" fmla="*/ 101419 h 322260"/>
                        <a:gd name="connsiteX18" fmla="*/ 0 w 535080"/>
                        <a:gd name="connsiteY18" fmla="*/ 59410 h 3222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35080" h="322260">
                          <a:moveTo>
                            <a:pt x="29705" y="59410"/>
                          </a:moveTo>
                          <a:cubicBezTo>
                            <a:pt x="29705" y="75816"/>
                            <a:pt x="43004" y="89115"/>
                            <a:pt x="59410" y="89115"/>
                          </a:cubicBezTo>
                          <a:cubicBezTo>
                            <a:pt x="75816" y="89115"/>
                            <a:pt x="89115" y="75816"/>
                            <a:pt x="89115" y="59410"/>
                          </a:cubicBezTo>
                          <a:cubicBezTo>
                            <a:pt x="89115" y="43004"/>
                            <a:pt x="75816" y="29705"/>
                            <a:pt x="59410" y="29705"/>
                          </a:cubicBezTo>
                          <a:cubicBezTo>
                            <a:pt x="43004" y="29705"/>
                            <a:pt x="29705" y="43004"/>
                            <a:pt x="29705" y="59410"/>
                          </a:cubicBezTo>
                          <a:close/>
                          <a:moveTo>
                            <a:pt x="0" y="59410"/>
                          </a:moveTo>
                          <a:cubicBezTo>
                            <a:pt x="0" y="26599"/>
                            <a:pt x="26599" y="0"/>
                            <a:pt x="59410" y="0"/>
                          </a:cubicBezTo>
                          <a:cubicBezTo>
                            <a:pt x="92221" y="0"/>
                            <a:pt x="118820" y="26599"/>
                            <a:pt x="118820" y="59410"/>
                          </a:cubicBezTo>
                          <a:cubicBezTo>
                            <a:pt x="118820" y="75816"/>
                            <a:pt x="112170" y="90668"/>
                            <a:pt x="101419" y="101419"/>
                          </a:cubicBezTo>
                          <a:lnTo>
                            <a:pt x="89837" y="106217"/>
                          </a:lnTo>
                          <a:lnTo>
                            <a:pt x="89837" y="276541"/>
                          </a:lnTo>
                          <a:lnTo>
                            <a:pt x="535080" y="276541"/>
                          </a:lnTo>
                          <a:lnTo>
                            <a:pt x="535080" y="322260"/>
                          </a:lnTo>
                          <a:lnTo>
                            <a:pt x="44885" y="322260"/>
                          </a:lnTo>
                          <a:lnTo>
                            <a:pt x="44885" y="290461"/>
                          </a:lnTo>
                          <a:lnTo>
                            <a:pt x="44118" y="290461"/>
                          </a:lnTo>
                          <a:lnTo>
                            <a:pt x="44118" y="112486"/>
                          </a:lnTo>
                          <a:lnTo>
                            <a:pt x="17401" y="101419"/>
                          </a:lnTo>
                          <a:cubicBezTo>
                            <a:pt x="6650" y="90668"/>
                            <a:pt x="0" y="75816"/>
                            <a:pt x="0" y="5941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07" name="Rectangle 706"/>
                    <p:cNvSpPr/>
                    <p:nvPr/>
                  </p:nvSpPr>
                  <p:spPr>
                    <a:xfrm rot="5400000" flipV="1">
                      <a:off x="4262523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08" name="Rectangle 707"/>
                    <p:cNvSpPr/>
                    <p:nvPr/>
                  </p:nvSpPr>
                  <p:spPr>
                    <a:xfrm rot="5400000" flipV="1">
                      <a:off x="436640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09" name="Rectangle 708"/>
                    <p:cNvSpPr/>
                    <p:nvPr/>
                  </p:nvSpPr>
                  <p:spPr>
                    <a:xfrm rot="5400000" flipV="1">
                      <a:off x="4475839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10" name="Rectangle 709"/>
                    <p:cNvSpPr/>
                    <p:nvPr/>
                  </p:nvSpPr>
                  <p:spPr>
                    <a:xfrm rot="5400000" flipV="1">
                      <a:off x="4589352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11" name="Rectangle 710"/>
                    <p:cNvSpPr/>
                    <p:nvPr/>
                  </p:nvSpPr>
                  <p:spPr>
                    <a:xfrm rot="5400000" flipV="1">
                      <a:off x="4698941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12" name="Rectangle 711"/>
                    <p:cNvSpPr/>
                    <p:nvPr/>
                  </p:nvSpPr>
                  <p:spPr>
                    <a:xfrm rot="5400000" flipV="1">
                      <a:off x="4806036" y="1521865"/>
                      <a:ext cx="68898" cy="5783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13" name="Rectangle 712"/>
                    <p:cNvSpPr/>
                    <p:nvPr/>
                  </p:nvSpPr>
                  <p:spPr>
                    <a:xfrm rot="5400000">
                      <a:off x="474249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 rot="5400000">
                      <a:off x="463624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 rot="5400000">
                      <a:off x="4528066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16" name="Rectangle 715"/>
                    <p:cNvSpPr/>
                    <p:nvPr/>
                  </p:nvSpPr>
                  <p:spPr>
                    <a:xfrm rot="16200000" flipH="1">
                      <a:off x="4200233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17" name="Rectangle 716"/>
                    <p:cNvSpPr/>
                    <p:nvPr/>
                  </p:nvSpPr>
                  <p:spPr>
                    <a:xfrm rot="16200000" flipH="1">
                      <a:off x="4306485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  <p:sp>
                  <p:nvSpPr>
                    <p:cNvPr id="718" name="Rectangle 717"/>
                    <p:cNvSpPr/>
                    <p:nvPr/>
                  </p:nvSpPr>
                  <p:spPr>
                    <a:xfrm rot="16200000" flipH="1">
                      <a:off x="4414662" y="1609594"/>
                      <a:ext cx="194584" cy="778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7DC3"/>
                        </a:solidFill>
                      </a:endParaRPr>
                    </a:p>
                  </p:txBody>
                </p:sp>
              </p:grpSp>
              <p:sp>
                <p:nvSpPr>
                  <p:cNvPr id="700" name="Rectangle 699"/>
                  <p:cNvSpPr/>
                  <p:nvPr/>
                </p:nvSpPr>
                <p:spPr>
                  <a:xfrm>
                    <a:off x="2058824" y="973398"/>
                    <a:ext cx="351310" cy="208826"/>
                  </a:xfrm>
                  <a:prstGeom prst="rect">
                    <a:avLst/>
                  </a:prstGeom>
                  <a:solidFill>
                    <a:srgbClr val="376488"/>
                  </a:soli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7DC3"/>
                      </a:solidFill>
                    </a:endParaRPr>
                  </a:p>
                </p:txBody>
              </p:sp>
            </p:grpSp>
          </p:grpSp>
        </p:grpSp>
        <p:sp>
          <p:nvSpPr>
            <p:cNvPr id="1013" name="Rounded Rectangle 1012"/>
            <p:cNvSpPr/>
            <p:nvPr/>
          </p:nvSpPr>
          <p:spPr>
            <a:xfrm>
              <a:off x="6869047" y="2600758"/>
              <a:ext cx="1937084" cy="412037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SAS Data Connector to Hadoop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14" name="Right Arrow 1013"/>
            <p:cNvSpPr/>
            <p:nvPr/>
          </p:nvSpPr>
          <p:spPr>
            <a:xfrm rot="16200000">
              <a:off x="6017209" y="2953906"/>
              <a:ext cx="1518390" cy="117780"/>
            </a:xfrm>
            <a:prstGeom prst="rightArrow">
              <a:avLst>
                <a:gd name="adj1" fmla="val 50000"/>
                <a:gd name="adj2" fmla="val 111460"/>
              </a:avLst>
            </a:prstGeom>
            <a:solidFill>
              <a:schemeClr val="accent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15" name="Rounded Rectangle 1014"/>
            <p:cNvSpPr/>
            <p:nvPr/>
          </p:nvSpPr>
          <p:spPr>
            <a:xfrm>
              <a:off x="3348514" y="2568699"/>
              <a:ext cx="2674337" cy="493637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SAS Data Connect Accelerator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</a:rPr>
                <a:t> for Hadoop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ight Arrow 1015"/>
            <p:cNvSpPr/>
            <p:nvPr/>
          </p:nvSpPr>
          <p:spPr>
            <a:xfrm rot="16200000">
              <a:off x="5501560" y="2786489"/>
              <a:ext cx="1518390" cy="452613"/>
            </a:xfrm>
            <a:prstGeom prst="rightArrow">
              <a:avLst/>
            </a:prstGeom>
            <a:solidFill>
              <a:schemeClr val="accent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17" name="Can 1016"/>
            <p:cNvSpPr/>
            <p:nvPr/>
          </p:nvSpPr>
          <p:spPr>
            <a:xfrm>
              <a:off x="4779979" y="3729861"/>
              <a:ext cx="3160957" cy="1063128"/>
            </a:xfrm>
            <a:prstGeom prst="ca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rgbClr val="007DC3"/>
                </a:solidFill>
              </a:endParaRPr>
            </a:p>
          </p:txBody>
        </p:sp>
        <p:sp>
          <p:nvSpPr>
            <p:cNvPr id="1018" name="TextBox 1017"/>
            <p:cNvSpPr txBox="1"/>
            <p:nvPr/>
          </p:nvSpPr>
          <p:spPr>
            <a:xfrm>
              <a:off x="5851180" y="3987086"/>
              <a:ext cx="11344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Hadoop</a:t>
              </a:r>
            </a:p>
          </p:txBody>
        </p:sp>
        <p:pic>
          <p:nvPicPr>
            <p:cNvPr id="1019" name="Picture 101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55928" y="4340705"/>
              <a:ext cx="649061" cy="284676"/>
            </a:xfrm>
            <a:prstGeom prst="rect">
              <a:avLst/>
            </a:prstGeom>
          </p:spPr>
        </p:pic>
        <p:pic>
          <p:nvPicPr>
            <p:cNvPr id="1020" name="Picture 101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54509" y="4347282"/>
              <a:ext cx="649061" cy="284676"/>
            </a:xfrm>
            <a:prstGeom prst="rect">
              <a:avLst/>
            </a:prstGeom>
          </p:spPr>
        </p:pic>
        <p:pic>
          <p:nvPicPr>
            <p:cNvPr id="1021" name="Picture 102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54842" y="4340705"/>
              <a:ext cx="649061" cy="284676"/>
            </a:xfrm>
            <a:prstGeom prst="rect">
              <a:avLst/>
            </a:prstGeom>
          </p:spPr>
        </p:pic>
        <p:pic>
          <p:nvPicPr>
            <p:cNvPr id="1022" name="Picture 102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96660" y="4312250"/>
              <a:ext cx="649061" cy="284676"/>
            </a:xfrm>
            <a:prstGeom prst="rect">
              <a:avLst/>
            </a:prstGeom>
          </p:spPr>
        </p:pic>
      </p:grpSp>
      <p:sp>
        <p:nvSpPr>
          <p:cNvPr id="1023" name="Line Callout 2 (Accent Bar) 1022"/>
          <p:cNvSpPr/>
          <p:nvPr/>
        </p:nvSpPr>
        <p:spPr>
          <a:xfrm>
            <a:off x="7235355" y="626011"/>
            <a:ext cx="1704381" cy="66443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5065"/>
              <a:gd name="adj6" fmla="val -55288"/>
            </a:avLst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HDFS as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infrastructure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 bwMode="auto">
          <a:xfrm>
            <a:off x="841075" y="1521041"/>
            <a:ext cx="7497463" cy="1912991"/>
          </a:xfrm>
          <a:prstGeom prst="wedgeRoundRectCallout">
            <a:avLst>
              <a:gd name="adj1" fmla="val -54685"/>
              <a:gd name="adj2" fmla="val 120710"/>
              <a:gd name="adj3" fmla="val 16667"/>
            </a:avLst>
          </a:prstGeom>
          <a:solidFill>
            <a:srgbClr val="E0452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30622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Jeff.Bailey@sas.com</a:t>
            </a:r>
          </a:p>
          <a:p>
            <a:pPr defTabSz="130622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http</a:t>
            </a:r>
            <a:r>
              <a:rPr lang="en-US" sz="2400" dirty="0">
                <a:solidFill>
                  <a:schemeClr val="bg1"/>
                </a:solidFill>
              </a:rPr>
              <a:t>://</a:t>
            </a:r>
            <a:r>
              <a:rPr lang="en-US" sz="2400" dirty="0" smtClean="0">
                <a:solidFill>
                  <a:schemeClr val="bg1"/>
                </a:solidFill>
              </a:rPr>
              <a:t>www.linkedin.com/in/jeffreydbailey</a:t>
            </a:r>
            <a:endParaRPr lang="en-US" sz="24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1075" y="415729"/>
            <a:ext cx="7206575" cy="55964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53C3"/>
                </a:solidFill>
                <a:latin typeface="Arial Narrow" pitchFamily="34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292929"/>
                </a:solidFill>
                <a:latin typeface="Arial Narrow" pitchFamily="34" charset="0"/>
              </a:defRPr>
            </a:lvl9pPr>
          </a:lstStyle>
          <a:p>
            <a:r>
              <a:rPr lang="en-US" kern="0" dirty="0" smtClean="0"/>
              <a:t>Feel Free to Contact Me!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360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5644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HOW MUCH DOES THIS DRIVE COST?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060475" y="2245345"/>
            <a:ext cx="2039007" cy="22442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3 TB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66082" y="1013128"/>
            <a:ext cx="3027794" cy="641131"/>
          </a:xfrm>
          <a:prstGeom prst="wedgeRoundRectCallout">
            <a:avLst>
              <a:gd name="adj1" fmla="val -56143"/>
              <a:gd name="adj2" fmla="val 16381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That’s $0.03 per GB!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01444" y="1013128"/>
            <a:ext cx="5034231" cy="3894062"/>
            <a:chOff x="4386732" y="750825"/>
            <a:chExt cx="5034231" cy="3894062"/>
          </a:xfrm>
        </p:grpSpPr>
        <p:grpSp>
          <p:nvGrpSpPr>
            <p:cNvPr id="7" name="Group 6"/>
            <p:cNvGrpSpPr/>
            <p:nvPr/>
          </p:nvGrpSpPr>
          <p:grpSpPr>
            <a:xfrm>
              <a:off x="4386732" y="750825"/>
              <a:ext cx="5034231" cy="372297"/>
              <a:chOff x="3471211" y="1993458"/>
              <a:chExt cx="5034231" cy="47144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TODAY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$69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386732" y="1253934"/>
              <a:ext cx="5034231" cy="372297"/>
              <a:chOff x="3471211" y="1993458"/>
              <a:chExt cx="5034231" cy="47144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2010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$270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386732" y="1757043"/>
              <a:ext cx="5034231" cy="372297"/>
              <a:chOff x="3471211" y="1993458"/>
              <a:chExt cx="5034231" cy="4714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2005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$3,720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386732" y="2260152"/>
              <a:ext cx="5034231" cy="372297"/>
              <a:chOff x="3471211" y="1993458"/>
              <a:chExt cx="5034231" cy="47144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2000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$33,000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86732" y="2763261"/>
              <a:ext cx="5034231" cy="372297"/>
              <a:chOff x="3471211" y="1993458"/>
              <a:chExt cx="5034231" cy="471446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1995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$3,360,000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86732" y="3266370"/>
              <a:ext cx="5034231" cy="372297"/>
              <a:chOff x="3471211" y="1993458"/>
              <a:chExt cx="5034231" cy="47144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1990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$33,600,000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386732" y="3769479"/>
              <a:ext cx="5034231" cy="372297"/>
              <a:chOff x="3471211" y="1993458"/>
              <a:chExt cx="5034231" cy="47144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1985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$315,000,000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86732" y="4272590"/>
              <a:ext cx="5034231" cy="372297"/>
              <a:chOff x="3471211" y="1993458"/>
              <a:chExt cx="5034231" cy="47144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1980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$1,312,500,000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667539" y="1516237"/>
            <a:ext cx="5476461" cy="3390953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541815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HOW MUCH DOES THIS DRIVE COST?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66082" y="1013128"/>
            <a:ext cx="3027794" cy="641131"/>
          </a:xfrm>
          <a:prstGeom prst="wedgeRoundRectCallout">
            <a:avLst>
              <a:gd name="adj1" fmla="val -56143"/>
              <a:gd name="adj2" fmla="val 16381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That’s $0.03 per GB!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6811" y="973125"/>
            <a:ext cx="3405576" cy="150096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1060475" y="2258693"/>
            <a:ext cx="2039007" cy="22442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3 TB</a:t>
            </a:r>
            <a:endParaRPr lang="en-US" sz="3200" dirty="0">
              <a:solidFill>
                <a:srgbClr val="0070C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801444" y="1013128"/>
            <a:ext cx="5034231" cy="3894062"/>
            <a:chOff x="4386732" y="750825"/>
            <a:chExt cx="5034231" cy="3894062"/>
          </a:xfrm>
        </p:grpSpPr>
        <p:grpSp>
          <p:nvGrpSpPr>
            <p:cNvPr id="38" name="Group 37"/>
            <p:cNvGrpSpPr/>
            <p:nvPr/>
          </p:nvGrpSpPr>
          <p:grpSpPr>
            <a:xfrm>
              <a:off x="4386732" y="750825"/>
              <a:ext cx="5034231" cy="372297"/>
              <a:chOff x="3471211" y="1993458"/>
              <a:chExt cx="5034231" cy="47144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TODAY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$92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386732" y="1253934"/>
              <a:ext cx="5034231" cy="372297"/>
              <a:chOff x="3471211" y="1993458"/>
              <a:chExt cx="5034231" cy="471446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2010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$270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386732" y="1757043"/>
              <a:ext cx="5034231" cy="372297"/>
              <a:chOff x="3471211" y="1993458"/>
              <a:chExt cx="5034231" cy="471446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2005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$3,720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386732" y="2260152"/>
              <a:ext cx="5034231" cy="372297"/>
              <a:chOff x="3471211" y="1993458"/>
              <a:chExt cx="5034231" cy="471446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2000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$33,000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386732" y="2763261"/>
              <a:ext cx="5034231" cy="372297"/>
              <a:chOff x="3471211" y="1993458"/>
              <a:chExt cx="5034231" cy="471446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1995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$3,360,000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386732" y="3266370"/>
              <a:ext cx="5034231" cy="372297"/>
              <a:chOff x="3471211" y="1993458"/>
              <a:chExt cx="5034231" cy="47144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1990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$33,600,000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386732" y="3769479"/>
              <a:ext cx="5034231" cy="372297"/>
              <a:chOff x="3471211" y="1993458"/>
              <a:chExt cx="5034231" cy="471446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1985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$315,000,000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386732" y="4272590"/>
              <a:ext cx="5034231" cy="372297"/>
              <a:chOff x="3471211" y="1993458"/>
              <a:chExt cx="5034231" cy="471446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1980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$1,312,500,000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3801444" y="1013128"/>
            <a:ext cx="5034231" cy="3894062"/>
            <a:chOff x="4386732" y="750825"/>
            <a:chExt cx="5034231" cy="3894062"/>
          </a:xfrm>
        </p:grpSpPr>
        <p:grpSp>
          <p:nvGrpSpPr>
            <p:cNvPr id="65" name="Group 64"/>
            <p:cNvGrpSpPr/>
            <p:nvPr/>
          </p:nvGrpSpPr>
          <p:grpSpPr>
            <a:xfrm>
              <a:off x="4386732" y="750825"/>
              <a:ext cx="5034231" cy="372297"/>
              <a:chOff x="3471211" y="1993458"/>
              <a:chExt cx="5034231" cy="471446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TODAY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$69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386732" y="1253934"/>
              <a:ext cx="5034231" cy="372297"/>
              <a:chOff x="3471211" y="1993458"/>
              <a:chExt cx="5034231" cy="471446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2010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$270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386732" y="1757043"/>
              <a:ext cx="5034231" cy="372297"/>
              <a:chOff x="3471211" y="1993458"/>
              <a:chExt cx="5034231" cy="471446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2005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$3,720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386732" y="2260152"/>
              <a:ext cx="5034231" cy="372297"/>
              <a:chOff x="3471211" y="1993458"/>
              <a:chExt cx="5034231" cy="471446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2000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$33,000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386732" y="2763261"/>
              <a:ext cx="5034231" cy="372297"/>
              <a:chOff x="3471211" y="1993458"/>
              <a:chExt cx="5034231" cy="47144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1995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$3,360,000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386732" y="3266370"/>
              <a:ext cx="5034231" cy="372297"/>
              <a:chOff x="3471211" y="1993458"/>
              <a:chExt cx="5034231" cy="471446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1990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$33,600,000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86732" y="3769479"/>
              <a:ext cx="5034231" cy="372297"/>
              <a:chOff x="3471211" y="1993458"/>
              <a:chExt cx="5034231" cy="471446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1985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$315,000,000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386732" y="4272590"/>
              <a:ext cx="5034231" cy="372297"/>
              <a:chOff x="3471211" y="1993458"/>
              <a:chExt cx="5034231" cy="47144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471211" y="1993458"/>
                <a:ext cx="1576800" cy="4714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1980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5463148" y="1993458"/>
                <a:ext cx="3042294" cy="47144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$1,312,500,000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2" name="Rectangle 61"/>
          <p:cNvSpPr/>
          <p:nvPr/>
        </p:nvSpPr>
        <p:spPr>
          <a:xfrm>
            <a:off x="3697125" y="919269"/>
            <a:ext cx="5446875" cy="3987921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54892" y="2240220"/>
            <a:ext cx="8218967" cy="24354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Insight: Disk Space is </a:t>
            </a:r>
            <a:r>
              <a:rPr lang="en-US" sz="4400" dirty="0" smtClean="0">
                <a:solidFill>
                  <a:srgbClr val="FFFF00"/>
                </a:solidFill>
              </a:rPr>
              <a:t>FREE!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IT’S NOT JUST ABOUT COST!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3516434" y="1748791"/>
            <a:ext cx="2039007" cy="22442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3 TB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98833" y="1475882"/>
            <a:ext cx="3027794" cy="1305302"/>
          </a:xfrm>
          <a:prstGeom prst="wedgeRoundRectCallout">
            <a:avLst>
              <a:gd name="adj1" fmla="val -54945"/>
              <a:gd name="adj2" fmla="val 97241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How long does it take to read </a:t>
            </a:r>
            <a:r>
              <a:rPr lang="en-US" sz="2400" b="1" dirty="0" smtClean="0">
                <a:solidFill>
                  <a:schemeClr val="bg1"/>
                </a:solidFill>
              </a:rPr>
              <a:t>3 TB of data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IT’S NOT JUST ABOUT COST!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3516434" y="1748791"/>
            <a:ext cx="2039007" cy="22442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3 TB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563622" y="2589471"/>
            <a:ext cx="2070538" cy="562840"/>
          </a:xfrm>
          <a:prstGeom prst="wedgeRoundRectCallout">
            <a:avLst>
              <a:gd name="adj1" fmla="val 60921"/>
              <a:gd name="adj2" fmla="val 204016"/>
              <a:gd name="adj3" fmla="val 16667"/>
            </a:avLst>
          </a:prstGeom>
          <a:solidFill>
            <a:srgbClr val="17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4.17 Hours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98833" y="1475882"/>
            <a:ext cx="3027794" cy="1305302"/>
          </a:xfrm>
          <a:prstGeom prst="wedgeRoundRectCallout">
            <a:avLst>
              <a:gd name="adj1" fmla="val -54945"/>
              <a:gd name="adj2" fmla="val 97241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How long does it take to read </a:t>
            </a:r>
            <a:r>
              <a:rPr lang="en-US" sz="2400" b="1" dirty="0" smtClean="0">
                <a:solidFill>
                  <a:schemeClr val="bg1"/>
                </a:solidFill>
              </a:rPr>
              <a:t>3 TB of data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/>
          <p:cNvSpPr/>
          <p:nvPr/>
        </p:nvSpPr>
        <p:spPr>
          <a:xfrm>
            <a:off x="3519056" y="1741234"/>
            <a:ext cx="2039007" cy="22442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3 TB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01455" y="1468325"/>
            <a:ext cx="3027794" cy="847317"/>
          </a:xfrm>
          <a:prstGeom prst="wedgeRoundRectCallout">
            <a:avLst>
              <a:gd name="adj1" fmla="val -54583"/>
              <a:gd name="adj2" fmla="val 150088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How long does it take to read </a:t>
            </a:r>
            <a:r>
              <a:rPr lang="en-US" sz="2400" b="1" dirty="0" smtClean="0">
                <a:solidFill>
                  <a:schemeClr val="bg1"/>
                </a:solidFill>
              </a:rPr>
              <a:t>3 TB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566244" y="2581914"/>
            <a:ext cx="2070538" cy="562840"/>
          </a:xfrm>
          <a:prstGeom prst="wedgeRoundRectCallout">
            <a:avLst>
              <a:gd name="adj1" fmla="val 60921"/>
              <a:gd name="adj2" fmla="val 20401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4.17 Hours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3516434" y="1748791"/>
            <a:ext cx="2039007" cy="22442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3 TB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563622" y="2589471"/>
            <a:ext cx="2070538" cy="562840"/>
          </a:xfrm>
          <a:prstGeom prst="wedgeRoundRectCallout">
            <a:avLst>
              <a:gd name="adj1" fmla="val 60921"/>
              <a:gd name="adj2" fmla="val 204016"/>
              <a:gd name="adj3" fmla="val 16667"/>
            </a:avLst>
          </a:prstGeom>
          <a:solidFill>
            <a:srgbClr val="17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4.17 Hours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226" y="1254810"/>
            <a:ext cx="9046029" cy="35968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1234" y="2020109"/>
            <a:ext cx="8180614" cy="16499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What happens if you add </a:t>
            </a:r>
            <a:r>
              <a:rPr lang="en-US" sz="3600" dirty="0" smtClean="0">
                <a:solidFill>
                  <a:srgbClr val="FFFF00"/>
                </a:solidFill>
              </a:rPr>
              <a:t>more disks</a:t>
            </a:r>
            <a:r>
              <a:rPr lang="en-US" sz="3600" dirty="0" smtClean="0">
                <a:solidFill>
                  <a:schemeClr val="bg1"/>
                </a:solidFill>
              </a:rPr>
              <a:t>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373" y="344948"/>
            <a:ext cx="8205787" cy="53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IT’S NOT JUST ABOUT COST!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GF2015_PPT_Template_16x9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54B365008844B6F0D46EBB76DF44" ma:contentTypeVersion="6" ma:contentTypeDescription="Create a new document." ma:contentTypeScope="" ma:versionID="1ceb07d708c2a36d747ce8d58edbefc8">
  <xsd:schema xmlns:xsd="http://www.w3.org/2001/XMLSchema" xmlns:p="http://schemas.microsoft.com/office/2006/metadata/properties" xmlns:ns2="27859d8f-6750-407e-aa47-fba89d8acaed" targetNamespace="http://schemas.microsoft.com/office/2006/metadata/properties" ma:root="true" ma:fieldsID="8bfe92c42150e48c4fe0e18cc86ed716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7859d8f-6750-407e-aa47-fba89d8acaed" elementFormDefault="qualified">
    <xsd:import namespace="http://schemas.microsoft.com/office/2006/documentManagement/type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/>
      </xsd:simpleType>
    </xsd:element>
    <xsd:element name="Status" ma:index="10" nillable="true" ma:displayName="Status" ma:default="Rough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default="Standard" ma:format="Dropdown" ma:internalName="Template_x0020_Type">
      <xsd:simpleType>
        <xsd:restriction base="dms:Choice"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07"/>
          <xsd:enumeration value="200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Status xmlns="27859d8f-6750-407e-aa47-fba89d8acaed">Final</Status>
    <Description0 xmlns="27859d8f-6750-407e-aa47-fba89d8acaed">Standard template for external-facing presentations.</Description0>
    <Owner xmlns="27859d8f-6750-407e-aa47-fba89d8acaed" xsi:nil="true"/>
    <Template_x0020_Type xmlns="27859d8f-6750-407e-aa47-fba89d8acaed">Standard</Template_x0020_Type>
    <Office_x0020_Version xmlns="27859d8f-6750-407e-aa47-fba89d8acaed">2007</Office_x0020_Version>
  </documentManagement>
</p:properties>
</file>

<file path=customXml/itemProps1.xml><?xml version="1.0" encoding="utf-8"?>
<ds:datastoreItem xmlns:ds="http://schemas.openxmlformats.org/officeDocument/2006/customXml" ds:itemID="{60C0EC8D-DC2D-412B-BF2D-F0742B6EC6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6F3235-54B9-4132-8885-D260F97975D4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3F39159A-E9E3-483C-BD48-868A43A5C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1C1ECD8B-190C-41CD-BA4D-68678999D560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27859d8f-6750-407e-aa47-fba89d8acaed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SGF2015_PPT_Template_16x9</Template>
  <TotalTime>17713</TotalTime>
  <Words>1878</Words>
  <Application>Microsoft Office PowerPoint</Application>
  <PresentationFormat>On-screen Show (16:9)</PresentationFormat>
  <Paragraphs>522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MS PGothic</vt:lpstr>
      <vt:lpstr>Arial</vt:lpstr>
      <vt:lpstr>Arial Narrow</vt:lpstr>
      <vt:lpstr>Calibri</vt:lpstr>
      <vt:lpstr>Calibri Light</vt:lpstr>
      <vt:lpstr>Courier</vt:lpstr>
      <vt:lpstr>Courier New</vt:lpstr>
      <vt:lpstr>Times New Roman</vt:lpstr>
      <vt:lpstr>Wingdings</vt:lpstr>
      <vt:lpstr>Custom Design</vt:lpstr>
      <vt:lpstr>SGF2015_PPT_Template_16x9</vt:lpstr>
      <vt:lpstr>1_Custom Design</vt:lpstr>
      <vt:lpstr>Getting Started with SAS and Hadoop</vt:lpstr>
      <vt:lpstr>Why Hadoop?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Hadoop?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can SAS Interact with Hadoop?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In-Database: Code Accelerator</vt:lpstr>
      <vt:lpstr>PowerPoint Presentation</vt:lpstr>
      <vt:lpstr>PowerPoint Presentation</vt:lpstr>
      <vt:lpstr>In-Database: Scoring Accelerator</vt:lpstr>
      <vt:lpstr>PowerPoint Presentation</vt:lpstr>
      <vt:lpstr>PowerPoint Presentation</vt:lpstr>
      <vt:lpstr>Data Loader for Hadoop</vt:lpstr>
      <vt:lpstr>PowerPoint Presentation</vt:lpstr>
      <vt:lpstr>SAS Grid Manager for Hadoop</vt:lpstr>
      <vt:lpstr>PowerPoint Presentation</vt:lpstr>
      <vt:lpstr>Servers</vt:lpstr>
      <vt:lpstr>PowerPoint Presentation</vt:lpstr>
      <vt:lpstr>PowerPoint Presentation</vt:lpstr>
      <vt:lpstr>PowerPoint Presentation</vt:lpstr>
    </vt:vector>
  </TitlesOfParts>
  <Manager/>
  <Company>SAS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Global Forum </dc:title>
  <dc:subject/>
  <dc:creator/>
  <cp:keywords/>
  <dc:description/>
  <cp:lastModifiedBy>Jeff Bailey</cp:lastModifiedBy>
  <cp:revision>127</cp:revision>
  <dcterms:created xsi:type="dcterms:W3CDTF">2014-04-14T16:01:27Z</dcterms:created>
  <dcterms:modified xsi:type="dcterms:W3CDTF">2016-09-09T20:00:10Z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Standard template for internal-facing presentations.</vt:lpwstr>
  </property>
  <property fmtid="{D5CDD505-2E9C-101B-9397-08002B2CF9AE}" pid="3" name="TemplateType">
    <vt:lpwstr>Standard</vt:lpwstr>
  </property>
  <property fmtid="{D5CDD505-2E9C-101B-9397-08002B2CF9AE}" pid="4" name="Order">
    <vt:i4>600</vt:i4>
  </property>
  <property fmtid="{D5CDD505-2E9C-101B-9397-08002B2CF9AE}" pid="5" name="ContentTypeId">
    <vt:lpwstr>0x010100D07754B365008844B6F0D46EBB76DF44</vt:lpwstr>
  </property>
</Properties>
</file>