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7B0F914-2A76-44A7-A4BB-B493C9F0A746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B0536D6-B1E5-4A52-8685-8892CB78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9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F914-2A76-44A7-A4BB-B493C9F0A746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6D6-B1E5-4A52-8685-8892CB78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F914-2A76-44A7-A4BB-B493C9F0A746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6D6-B1E5-4A52-8685-8892CB78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59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F914-2A76-44A7-A4BB-B493C9F0A746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6D6-B1E5-4A52-8685-8892CB78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1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F914-2A76-44A7-A4BB-B493C9F0A746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6D6-B1E5-4A52-8685-8892CB78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47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F914-2A76-44A7-A4BB-B493C9F0A746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6D6-B1E5-4A52-8685-8892CB78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05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F914-2A76-44A7-A4BB-B493C9F0A746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6D6-B1E5-4A52-8685-8892CB78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62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7B0F914-2A76-44A7-A4BB-B493C9F0A746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6D6-B1E5-4A52-8685-8892CB78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66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7B0F914-2A76-44A7-A4BB-B493C9F0A746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6D6-B1E5-4A52-8685-8892CB78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4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F914-2A76-44A7-A4BB-B493C9F0A746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6D6-B1E5-4A52-8685-8892CB78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1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F914-2A76-44A7-A4BB-B493C9F0A746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6D6-B1E5-4A52-8685-8892CB78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0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F914-2A76-44A7-A4BB-B493C9F0A746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6D6-B1E5-4A52-8685-8892CB78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F914-2A76-44A7-A4BB-B493C9F0A746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6D6-B1E5-4A52-8685-8892CB78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3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F914-2A76-44A7-A4BB-B493C9F0A746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6D6-B1E5-4A52-8685-8892CB78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F914-2A76-44A7-A4BB-B493C9F0A746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6D6-B1E5-4A52-8685-8892CB78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1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F914-2A76-44A7-A4BB-B493C9F0A746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6D6-B1E5-4A52-8685-8892CB78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3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F914-2A76-44A7-A4BB-B493C9F0A746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36D6-B1E5-4A52-8685-8892CB78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7B0F914-2A76-44A7-A4BB-B493C9F0A746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B0536D6-B1E5-4A52-8685-8892CB78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4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 TO SCRUM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OVERVIEW OF SESSION GOALS</a:t>
            </a:r>
            <a:endParaRPr lang="en-US" b="1" dirty="0"/>
          </a:p>
          <a:p>
            <a:r>
              <a:rPr lang="en-US" dirty="0" smtClean="0"/>
              <a:t>Understand the fundamentals of Scrum.</a:t>
            </a:r>
          </a:p>
          <a:p>
            <a:r>
              <a:rPr lang="en-US" dirty="0" smtClean="0"/>
              <a:t>Learn the key roles, events and artifacts.</a:t>
            </a:r>
          </a:p>
          <a:p>
            <a:r>
              <a:rPr lang="en-US" dirty="0" smtClean="0"/>
              <a:t>Get familiar with tools we’ll use (Miro, Jira, Confluence, Trello, Slack, Google Docs).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3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 OF SESSION GOALS CON’T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WHAT IS SCRUM?</a:t>
            </a:r>
          </a:p>
          <a:p>
            <a:r>
              <a:rPr lang="en-US" dirty="0" smtClean="0"/>
              <a:t>Scrum is a framework that helps team work together. Like a sports team practicing for a big game, Scrum encourages teams to learn through experiences, self-organize while working on a problem, and reflect on their wins and losses to continuously improve. </a:t>
            </a:r>
          </a:p>
          <a:p>
            <a:r>
              <a:rPr lang="en-US" dirty="0"/>
              <a:t>Scrum relies heavily on a collaborative approach where team members work together, take responsibility for their tasks, and work in small, manageable units (iterations) to make consistent progress.</a:t>
            </a:r>
          </a:p>
        </p:txBody>
      </p:sp>
    </p:spTree>
    <p:extLst>
      <p:ext uri="{BB962C8B-B14F-4D97-AF65-F5344CB8AC3E}">
        <p14:creationId xmlns:p14="http://schemas.microsoft.com/office/powerpoint/2010/main" val="37315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SCRUM FRAMEWORK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053" y="2248276"/>
            <a:ext cx="9142397" cy="4457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63607" y="6336268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Source: </a:t>
            </a:r>
            <a:r>
              <a:rPr lang="en-US" i="1" dirty="0" err="1" smtClean="0"/>
              <a:t>DobreTech</a:t>
            </a:r>
            <a:r>
              <a:rPr lang="en-US" i="1" dirty="0" smtClean="0"/>
              <a:t> Portal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2789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SCRUM ROLES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Scrum Team</a:t>
            </a:r>
          </a:p>
          <a:p>
            <a:pPr marL="0" indent="0">
              <a:buNone/>
            </a:pPr>
            <a:r>
              <a:rPr lang="en-US" dirty="0" smtClean="0"/>
              <a:t>A scrum team has between 5 to 9 people, but scrum projects can easily scale into the hundreds.(</a:t>
            </a:r>
            <a:r>
              <a:rPr lang="en-US" i="1" dirty="0" smtClean="0"/>
              <a:t>source: </a:t>
            </a:r>
            <a:r>
              <a:rPr lang="en-US" i="1" dirty="0" err="1" smtClean="0"/>
              <a:t>DobreTech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Scrum Master</a:t>
            </a:r>
          </a:p>
          <a:p>
            <a:pPr marL="0" indent="0">
              <a:buNone/>
            </a:pPr>
            <a:r>
              <a:rPr lang="en-US" dirty="0" smtClean="0"/>
              <a:t>Ensures the scrum process is followed and helps the team work smoothly. He removes obstacles. </a:t>
            </a:r>
          </a:p>
          <a:p>
            <a:r>
              <a:rPr lang="en-US" b="1" dirty="0" smtClean="0"/>
              <a:t>Product Owner</a:t>
            </a:r>
          </a:p>
          <a:p>
            <a:pPr marL="0" indent="0">
              <a:buNone/>
            </a:pPr>
            <a:r>
              <a:rPr lang="en-US" dirty="0" smtClean="0"/>
              <a:t>Defines product features and priorities. Represents customer needs and goals. He is responsible for the </a:t>
            </a:r>
            <a:r>
              <a:rPr lang="en-US" b="1" dirty="0" smtClean="0"/>
              <a:t>Product Backlog.</a:t>
            </a:r>
          </a:p>
          <a:p>
            <a:r>
              <a:rPr lang="en-US" b="1" dirty="0" smtClean="0"/>
              <a:t>Developer or Technical Team</a:t>
            </a:r>
          </a:p>
          <a:p>
            <a:pPr marL="0" indent="0">
              <a:buNone/>
            </a:pPr>
            <a:r>
              <a:rPr lang="en-US" dirty="0" smtClean="0"/>
              <a:t>Builds and tests the product according to the requirements and specifications.</a:t>
            </a:r>
          </a:p>
        </p:txBody>
      </p:sp>
    </p:spTree>
    <p:extLst>
      <p:ext uri="{BB962C8B-B14F-4D97-AF65-F5344CB8AC3E}">
        <p14:creationId xmlns:p14="http://schemas.microsoft.com/office/powerpoint/2010/main" val="391757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SCRUM EVENTS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994" y="2430780"/>
            <a:ext cx="10112486" cy="4234180"/>
          </a:xfrm>
        </p:spPr>
        <p:txBody>
          <a:bodyPr>
            <a:normAutofit/>
          </a:bodyPr>
          <a:lstStyle/>
          <a:p>
            <a:r>
              <a:rPr lang="en-US" b="1" dirty="0" smtClean="0"/>
              <a:t>Daily Scrum (15mins)</a:t>
            </a:r>
          </a:p>
          <a:p>
            <a:pPr marL="0" indent="0">
              <a:buNone/>
            </a:pPr>
            <a:r>
              <a:rPr lang="en-US" dirty="0" smtClean="0"/>
              <a:t>A short daily meeting where the team discusses progress and plans for the day.</a:t>
            </a:r>
          </a:p>
          <a:p>
            <a:r>
              <a:rPr lang="en-US" b="1" dirty="0" smtClean="0"/>
              <a:t>Sprint</a:t>
            </a:r>
          </a:p>
          <a:p>
            <a:pPr marL="0" indent="0">
              <a:buNone/>
            </a:pPr>
            <a:r>
              <a:rPr lang="en-US" dirty="0" smtClean="0"/>
              <a:t>A time-boxed period, usually 2-4weeks, where the team works on specific tasks.</a:t>
            </a:r>
          </a:p>
          <a:p>
            <a:r>
              <a:rPr lang="en-US" b="1" dirty="0"/>
              <a:t>Sprint </a:t>
            </a:r>
            <a:r>
              <a:rPr lang="en-US" b="1" dirty="0" smtClean="0"/>
              <a:t>Planning (2-4hours)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 meeting at the start of the sprint to plan what work will be done</a:t>
            </a:r>
            <a:endParaRPr lang="en-US" dirty="0" smtClean="0"/>
          </a:p>
          <a:p>
            <a:r>
              <a:rPr lang="en-US" b="1" dirty="0" smtClean="0"/>
              <a:t>Sprint Review (1-2hours)</a:t>
            </a:r>
          </a:p>
          <a:p>
            <a:pPr marL="0" indent="0">
              <a:buNone/>
            </a:pPr>
            <a:r>
              <a:rPr lang="en-US" dirty="0" smtClean="0"/>
              <a:t>A meeting at the end of the sprint to demonstrate and inspect the work done. </a:t>
            </a:r>
          </a:p>
          <a:p>
            <a:r>
              <a:rPr lang="en-US" b="1" dirty="0" smtClean="0"/>
              <a:t>Sprint Retrospective (1-2hours)</a:t>
            </a:r>
          </a:p>
          <a:p>
            <a:pPr marL="0" indent="0">
              <a:buNone/>
            </a:pPr>
            <a:r>
              <a:rPr lang="en-US" dirty="0" smtClean="0"/>
              <a:t>A meeting after the sprint to reflect on the process and improve.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8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CON’T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152579"/>
            <a:ext cx="9339274" cy="47054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63607" y="6336268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Source: </a:t>
            </a:r>
            <a:r>
              <a:rPr lang="en-US" i="1" dirty="0" err="1" smtClean="0"/>
              <a:t>DobreTech</a:t>
            </a:r>
            <a:r>
              <a:rPr lang="en-US" i="1" dirty="0" smtClean="0"/>
              <a:t> Portal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5608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SCRUM ARTIFACTS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Product Backlog</a:t>
            </a:r>
          </a:p>
          <a:p>
            <a:pPr marL="0" indent="0">
              <a:buNone/>
            </a:pPr>
            <a:r>
              <a:rPr lang="en-US" dirty="0" smtClean="0"/>
              <a:t>A prioritized list of all the features and tasks for the product</a:t>
            </a:r>
          </a:p>
          <a:p>
            <a:r>
              <a:rPr lang="en-US" b="1" dirty="0" smtClean="0"/>
              <a:t>Sprint Backlog</a:t>
            </a:r>
          </a:p>
          <a:p>
            <a:pPr marL="0" indent="0">
              <a:buNone/>
            </a:pPr>
            <a:r>
              <a:rPr lang="en-US" dirty="0" smtClean="0"/>
              <a:t>A list of tasks selected from the current product backlog for the current sprint</a:t>
            </a:r>
          </a:p>
          <a:p>
            <a:r>
              <a:rPr lang="en-US" b="1" dirty="0" smtClean="0"/>
              <a:t>Product Increment</a:t>
            </a:r>
          </a:p>
          <a:p>
            <a:pPr marL="0" indent="0">
              <a:buNone/>
            </a:pPr>
            <a:r>
              <a:rPr lang="en-US" dirty="0" smtClean="0"/>
              <a:t>The completed work from the sprint that adds value to the 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0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TOOLS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Miro: Online whiteboard for brainstorming</a:t>
            </a:r>
          </a:p>
          <a:p>
            <a:r>
              <a:rPr lang="en-US" dirty="0" smtClean="0"/>
              <a:t>Jira: Task and project tracking tool.</a:t>
            </a:r>
          </a:p>
          <a:p>
            <a:r>
              <a:rPr lang="en-US" dirty="0" smtClean="0"/>
              <a:t>Trello: Visual project management tool.</a:t>
            </a:r>
          </a:p>
          <a:p>
            <a:r>
              <a:rPr lang="en-US" dirty="0" smtClean="0"/>
              <a:t>Confluence: Documentation and collaboration tool.</a:t>
            </a:r>
          </a:p>
          <a:p>
            <a:r>
              <a:rPr lang="en-US" dirty="0" smtClean="0"/>
              <a:t>Google Docs: Collaborative document editing.</a:t>
            </a:r>
          </a:p>
          <a:p>
            <a:r>
              <a:rPr lang="en-US" dirty="0" smtClean="0"/>
              <a:t>Slack: For communication </a:t>
            </a:r>
            <a:endParaRPr lang="en-US" dirty="0"/>
          </a:p>
        </p:txBody>
      </p:sp>
      <p:sp>
        <p:nvSpPr>
          <p:cNvPr id="4" name="AutoShape 2" descr="Miro: your visual workspace - Apps 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Miro: your visual workspace - Apps on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Miro: your visual workspace - Apps on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0" y="2406650"/>
            <a:ext cx="1905000" cy="1905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00" y="4190578"/>
            <a:ext cx="3419475" cy="1333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2473960"/>
            <a:ext cx="2857500" cy="1600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637" y="4428068"/>
            <a:ext cx="1448963" cy="14489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038" y="2406650"/>
            <a:ext cx="988455" cy="98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58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553</TotalTime>
  <Words>412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INTRODUCTION TO SCRUM</vt:lpstr>
      <vt:lpstr>OVERVIEW OF SESSION GOALS CON’T</vt:lpstr>
      <vt:lpstr>SCRUM FRAMEWORK</vt:lpstr>
      <vt:lpstr>SCRUM ROLES</vt:lpstr>
      <vt:lpstr>SCRUM EVENTS</vt:lpstr>
      <vt:lpstr>CON’T</vt:lpstr>
      <vt:lpstr>SCRUM ARTIFACTS </vt:lpstr>
      <vt:lpstr>TOOLS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ELITEBOOK</dc:creator>
  <cp:lastModifiedBy>HP ELITEBOOK</cp:lastModifiedBy>
  <cp:revision>17</cp:revision>
  <dcterms:created xsi:type="dcterms:W3CDTF">2024-08-07T11:53:27Z</dcterms:created>
  <dcterms:modified xsi:type="dcterms:W3CDTF">2024-08-07T21:07:24Z</dcterms:modified>
</cp:coreProperties>
</file>