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Inter SemiBold"/>
      <p:regular r:id="rId24"/>
      <p:bold r:id="rId25"/>
      <p:italic r:id="rId26"/>
      <p:boldItalic r:id="rId27"/>
    </p:embeddedFont>
    <p:embeddedFont>
      <p:font typeface="Inter Light"/>
      <p:regular r:id="rId28"/>
      <p:bold r:id="rId29"/>
      <p:italic r:id="rId30"/>
      <p:boldItalic r:id="rId31"/>
    </p:embeddedFont>
    <p:embeddedFont>
      <p:font typeface="Int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nterSemiBold-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SemiBold-italic.fntdata"/><Relationship Id="rId25" Type="http://schemas.openxmlformats.org/officeDocument/2006/relationships/font" Target="fonts/InterSemiBold-bold.fntdata"/><Relationship Id="rId28" Type="http://schemas.openxmlformats.org/officeDocument/2006/relationships/font" Target="fonts/InterLight-regular.fntdata"/><Relationship Id="rId27" Type="http://schemas.openxmlformats.org/officeDocument/2006/relationships/font" Target="fonts/Inter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Light-boldItalic.fntdata"/><Relationship Id="rId30" Type="http://schemas.openxmlformats.org/officeDocument/2006/relationships/font" Target="fonts/InterLight-italic.fntdata"/><Relationship Id="rId11" Type="http://schemas.openxmlformats.org/officeDocument/2006/relationships/slide" Target="slides/slide5.xml"/><Relationship Id="rId33" Type="http://schemas.openxmlformats.org/officeDocument/2006/relationships/font" Target="fonts/Inter-bold.fntdata"/><Relationship Id="rId10" Type="http://schemas.openxmlformats.org/officeDocument/2006/relationships/slide" Target="slides/slide4.xml"/><Relationship Id="rId32" Type="http://schemas.openxmlformats.org/officeDocument/2006/relationships/font" Target="fonts/Inter-regular.fntdata"/><Relationship Id="rId13" Type="http://schemas.openxmlformats.org/officeDocument/2006/relationships/slide" Target="slides/slide7.xml"/><Relationship Id="rId35" Type="http://schemas.openxmlformats.org/officeDocument/2006/relationships/font" Target="fonts/Inter-boldItalic.fntdata"/><Relationship Id="rId12" Type="http://schemas.openxmlformats.org/officeDocument/2006/relationships/slide" Target="slides/slide6.xml"/><Relationship Id="rId34" Type="http://schemas.openxmlformats.org/officeDocument/2006/relationships/font" Target="fonts/Int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27c4003e9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27c4003e9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26b35a6c0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26b35a6c0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getting more sleep lead to better overall health?  Took average sleep score for the five different reported Health scores. Clear positive relationship between the two variables.  Strong representation of the data by the linear regression because of R-squared value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a52cae64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a52cae64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two reasonable extremes.  Is there an indication of better sleep equating to better health?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26b35a6c0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26b35a6c0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bar chart visualizing average BMI for individuals of all 50 states.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52cae64e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a52cae64e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of respondents in each state that do Physical Activity daily.  Colorado and Vermont in top 2 in both, West Virginia and Mississippi in bottom 5 in both.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52cae64e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a52cae64e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26b35a6c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26b35a6c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a52cae64e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a52cae64e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27c4003e91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27c4003e91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6b35a6c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6b35a6c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27c4003e9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27c4003e9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26b35a6c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26b35a6c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5a43b5c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5a43b5c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individuals with excellent and very good health make up over 50% of the sample group, they make up ~32% of the mental health days taken. </a:t>
            </a:r>
            <a:endParaRPr/>
          </a:p>
          <a:p>
            <a:pPr indent="0" lvl="0" marL="0" rtl="0" algn="l">
              <a:spcBef>
                <a:spcPts val="0"/>
              </a:spcBef>
              <a:spcAft>
                <a:spcPts val="0"/>
              </a:spcAft>
              <a:buNone/>
            </a:pPr>
            <a:r>
              <a:rPr lang="en"/>
              <a:t>Conversely </a:t>
            </a:r>
            <a:r>
              <a:rPr lang="en"/>
              <a:t>individuals</a:t>
            </a:r>
            <a:r>
              <a:rPr lang="en"/>
              <a:t> with poor and fair health only make up ~17% of the sample group, they make up ~36% of the mental health days taken.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25a43b5c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25a43b5c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day 5, there are large collections of data on increments of 5 suggesting that people might be taking </a:t>
            </a:r>
            <a:r>
              <a:rPr lang="en"/>
              <a:t>mental</a:t>
            </a:r>
            <a:r>
              <a:rPr lang="en"/>
              <a:t> health days not because they need them for health purposes but because their company gives them those days and they want to use them.  </a:t>
            </a:r>
            <a:endParaRPr/>
          </a:p>
          <a:p>
            <a:pPr indent="0" lvl="0" marL="0" rtl="0" algn="l">
              <a:spcBef>
                <a:spcPts val="0"/>
              </a:spcBef>
              <a:spcAft>
                <a:spcPts val="0"/>
              </a:spcAft>
              <a:buNone/>
            </a:pPr>
            <a:r>
              <a:rPr lang="en"/>
              <a:t>BMI could also be considered a more accurate or scientific way to measure health as is quantitative as opposed to the more qualitative approach with “excellent, very good,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26b35a6c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26b35a6c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27c4003e9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27c4003e9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a52cae64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a52cae64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dk1"/>
              </a:buClr>
              <a:buSzPts val="1400"/>
              <a:buChar char="●"/>
            </a:pPr>
            <a:r>
              <a:rPr lang="en" sz="1400">
                <a:solidFill>
                  <a:schemeClr val="dk1"/>
                </a:solidFill>
              </a:rPr>
              <a:t>The data does not indicate whether e-cigarette use directly improves health or whether smokers and non-smokers perceive their health differently due to external factors.</a:t>
            </a:r>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249725" y="802202"/>
            <a:ext cx="4324800" cy="26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Understanding How Behavioral Factors affect an Individual’s Health</a:t>
            </a:r>
            <a:endParaRPr sz="3300"/>
          </a:p>
        </p:txBody>
      </p:sp>
      <p:sp>
        <p:nvSpPr>
          <p:cNvPr id="385" name="Google Shape;385;p53"/>
          <p:cNvSpPr txBox="1"/>
          <p:nvPr>
            <p:ph idx="2" type="title"/>
          </p:nvPr>
        </p:nvSpPr>
        <p:spPr>
          <a:xfrm>
            <a:off x="249725" y="3334400"/>
            <a:ext cx="42666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 Jobe, Christian Ramos</a:t>
            </a:r>
            <a:endParaRPr/>
          </a:p>
          <a:p>
            <a:pPr indent="0" lvl="0" marL="0" rtl="0" algn="l">
              <a:spcBef>
                <a:spcPts val="0"/>
              </a:spcBef>
              <a:spcAft>
                <a:spcPts val="0"/>
              </a:spcAft>
              <a:buNone/>
            </a:pPr>
            <a:r>
              <a:rPr lang="en"/>
              <a:t>Hussain Gardezi, Jeff Gielniak</a:t>
            </a:r>
            <a:endParaRPr/>
          </a:p>
        </p:txBody>
      </p:sp>
      <p:pic>
        <p:nvPicPr>
          <p:cNvPr descr="Abstract image of blue ribbons on a black background." id="386" name="Google Shape;386;p53"/>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87" name="Google Shape;387;p53"/>
          <p:cNvSpPr/>
          <p:nvPr/>
        </p:nvSpPr>
        <p:spPr>
          <a:xfrm>
            <a:off x="249725" y="4419950"/>
            <a:ext cx="4667100" cy="56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900">
                <a:solidFill>
                  <a:schemeClr val="lt1"/>
                </a:solidFill>
                <a:highlight>
                  <a:schemeClr val="dk1"/>
                </a:highlight>
              </a:rPr>
              <a:t>Original Dataset:   https://www.kaggle.com/datasets/kamilpytlak/personal-key-indicators-of-heart-disease</a:t>
            </a:r>
            <a:endParaRPr sz="900">
              <a:solidFill>
                <a:schemeClr val="lt1"/>
              </a:solidFill>
              <a:highlight>
                <a:schemeClr val="dk1"/>
              </a:highlight>
            </a:endParaRPr>
          </a:p>
          <a:p>
            <a:pPr indent="0" lvl="0" marL="0" rtl="0" algn="ctr">
              <a:spcBef>
                <a:spcPts val="0"/>
              </a:spcBef>
              <a:spcAft>
                <a:spcPts val="0"/>
              </a:spcAft>
              <a:buNone/>
            </a:pPr>
            <a:r>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11">
                <a:highlight>
                  <a:schemeClr val="lt1"/>
                </a:highlight>
              </a:rPr>
              <a:t>S</a:t>
            </a:r>
            <a:r>
              <a:rPr b="1" lang="en" sz="2011">
                <a:highlight>
                  <a:schemeClr val="lt1"/>
                </a:highlight>
              </a:rPr>
              <a:t>leep vs Overall Health </a:t>
            </a:r>
            <a:endParaRPr b="1" sz="2011">
              <a:highlight>
                <a:schemeClr val="lt1"/>
              </a:highlight>
            </a:endParaRPr>
          </a:p>
          <a:p>
            <a:pPr indent="0" lvl="0" marL="0" rtl="0" algn="l">
              <a:lnSpc>
                <a:spcPct val="115000"/>
              </a:lnSpc>
              <a:spcBef>
                <a:spcPts val="0"/>
              </a:spcBef>
              <a:spcAft>
                <a:spcPts val="0"/>
              </a:spcAft>
              <a:buSzPts val="990"/>
              <a:buNone/>
            </a:pPr>
            <a:r>
              <a:t/>
            </a:r>
            <a:endParaRPr sz="1511">
              <a:highlight>
                <a:schemeClr val="lt1"/>
              </a:highlight>
            </a:endParaRPr>
          </a:p>
        </p:txBody>
      </p:sp>
      <p:pic>
        <p:nvPicPr>
          <p:cNvPr id="450" name="Google Shape;450;p62"/>
          <p:cNvPicPr preferRelativeResize="0"/>
          <p:nvPr/>
        </p:nvPicPr>
        <p:blipFill>
          <a:blip r:embed="rId3">
            <a:alphaModFix/>
          </a:blip>
          <a:stretch>
            <a:fillRect/>
          </a:stretch>
        </p:blipFill>
        <p:spPr>
          <a:xfrm>
            <a:off x="3737675" y="845850"/>
            <a:ext cx="5094634" cy="3820975"/>
          </a:xfrm>
          <a:prstGeom prst="rect">
            <a:avLst/>
          </a:prstGeom>
          <a:noFill/>
          <a:ln>
            <a:noFill/>
          </a:ln>
        </p:spPr>
      </p:pic>
      <p:sp>
        <p:nvSpPr>
          <p:cNvPr id="451" name="Google Shape;451;p62"/>
          <p:cNvSpPr txBox="1"/>
          <p:nvPr/>
        </p:nvSpPr>
        <p:spPr>
          <a:xfrm>
            <a:off x="3676338" y="4666825"/>
            <a:ext cx="52173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y = 0.13x +6.56</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R-Squared value is: 0.973</a:t>
            </a:r>
            <a:endParaRPr sz="1000">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452" name="Google Shape;452;p62"/>
          <p:cNvSpPr txBox="1"/>
          <p:nvPr/>
        </p:nvSpPr>
        <p:spPr>
          <a:xfrm>
            <a:off x="443550" y="1135525"/>
            <a:ext cx="3232800" cy="3531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6.65 hours for Poor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7.15 hours for Excellent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Clear positive correlation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0.13 hours (8 minutes) = 1 jump in Health Score.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Approx 40 minutes from Poor to Excellent</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11">
                <a:highlight>
                  <a:schemeClr val="lt1"/>
                </a:highlight>
              </a:rPr>
              <a:t>Sleep vs Overall Health: Results</a:t>
            </a:r>
            <a:endParaRPr b="1" sz="1811">
              <a:highlight>
                <a:schemeClr val="lt1"/>
              </a:highlight>
            </a:endParaRPr>
          </a:p>
          <a:p>
            <a:pPr indent="0" lvl="0" marL="0" rtl="0" algn="l">
              <a:lnSpc>
                <a:spcPct val="115000"/>
              </a:lnSpc>
              <a:spcBef>
                <a:spcPts val="0"/>
              </a:spcBef>
              <a:spcAft>
                <a:spcPts val="0"/>
              </a:spcAft>
              <a:buSzPts val="990"/>
              <a:buNone/>
            </a:pPr>
            <a:r>
              <a:t/>
            </a:r>
            <a:endParaRPr sz="1511">
              <a:highlight>
                <a:schemeClr val="lt1"/>
              </a:highlight>
            </a:endParaRPr>
          </a:p>
        </p:txBody>
      </p:sp>
      <p:sp>
        <p:nvSpPr>
          <p:cNvPr id="458" name="Google Shape;458;p63"/>
          <p:cNvSpPr txBox="1"/>
          <p:nvPr/>
        </p:nvSpPr>
        <p:spPr>
          <a:xfrm>
            <a:off x="242600" y="4454500"/>
            <a:ext cx="8365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Clear </a:t>
            </a:r>
            <a:r>
              <a:rPr lang="en" sz="1600">
                <a:solidFill>
                  <a:schemeClr val="dk1"/>
                </a:solidFill>
              </a:rPr>
              <a:t>improvement</a:t>
            </a:r>
            <a:r>
              <a:rPr lang="en" sz="1600">
                <a:solidFill>
                  <a:schemeClr val="dk1"/>
                </a:solidFill>
              </a:rPr>
              <a:t> in Health when comparing 5 hours to 9 hours daily sleep</a:t>
            </a:r>
            <a:endParaRPr sz="1600">
              <a:solidFill>
                <a:schemeClr val="dk1"/>
              </a:solidFill>
            </a:endParaRPr>
          </a:p>
          <a:p>
            <a:pPr indent="0" lvl="0" marL="0" rtl="0" algn="l">
              <a:spcBef>
                <a:spcPts val="0"/>
              </a:spcBef>
              <a:spcAft>
                <a:spcPts val="0"/>
              </a:spcAft>
              <a:buNone/>
            </a:pPr>
            <a:r>
              <a:rPr lang="en" sz="1600">
                <a:solidFill>
                  <a:schemeClr val="dk1"/>
                </a:solidFill>
              </a:rPr>
              <a:t>Noise: People with health conditions may have difficulty sleeping</a:t>
            </a:r>
            <a:endParaRPr sz="1600">
              <a:solidFill>
                <a:schemeClr val="dk1"/>
              </a:solidFill>
            </a:endParaRPr>
          </a:p>
        </p:txBody>
      </p:sp>
      <p:pic>
        <p:nvPicPr>
          <p:cNvPr id="459" name="Google Shape;459;p63"/>
          <p:cNvPicPr preferRelativeResize="0"/>
          <p:nvPr/>
        </p:nvPicPr>
        <p:blipFill>
          <a:blip r:embed="rId3">
            <a:alphaModFix/>
          </a:blip>
          <a:stretch>
            <a:fillRect/>
          </a:stretch>
        </p:blipFill>
        <p:spPr>
          <a:xfrm>
            <a:off x="152400" y="1170125"/>
            <a:ext cx="4175966" cy="3131975"/>
          </a:xfrm>
          <a:prstGeom prst="rect">
            <a:avLst/>
          </a:prstGeom>
          <a:noFill/>
          <a:ln>
            <a:noFill/>
          </a:ln>
        </p:spPr>
      </p:pic>
      <p:pic>
        <p:nvPicPr>
          <p:cNvPr id="460" name="Google Shape;460;p63"/>
          <p:cNvPicPr preferRelativeResize="0"/>
          <p:nvPr/>
        </p:nvPicPr>
        <p:blipFill>
          <a:blip r:embed="rId4">
            <a:alphaModFix/>
          </a:blip>
          <a:stretch>
            <a:fillRect/>
          </a:stretch>
        </p:blipFill>
        <p:spPr>
          <a:xfrm>
            <a:off x="4480766" y="1170125"/>
            <a:ext cx="4175966" cy="313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4"/>
          <p:cNvSpPr txBox="1"/>
          <p:nvPr>
            <p:ph type="title"/>
          </p:nvPr>
        </p:nvSpPr>
        <p:spPr>
          <a:xfrm>
            <a:off x="311700" y="341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00">
                <a:highlight>
                  <a:schemeClr val="lt1"/>
                </a:highlight>
              </a:rPr>
              <a:t>H</a:t>
            </a:r>
            <a:r>
              <a:rPr b="1" lang="en" sz="2000">
                <a:highlight>
                  <a:schemeClr val="lt1"/>
                </a:highlight>
              </a:rPr>
              <a:t>ealth vs States</a:t>
            </a:r>
            <a:endParaRPr b="1" sz="2000">
              <a:highlight>
                <a:schemeClr val="lt1"/>
              </a:highlight>
            </a:endParaRPr>
          </a:p>
          <a:p>
            <a:pPr indent="0" lvl="0" marL="0" rtl="0" algn="l">
              <a:lnSpc>
                <a:spcPct val="115000"/>
              </a:lnSpc>
              <a:spcBef>
                <a:spcPts val="0"/>
              </a:spcBef>
              <a:spcAft>
                <a:spcPts val="0"/>
              </a:spcAft>
              <a:buSzPts val="990"/>
              <a:buNone/>
            </a:pPr>
            <a:r>
              <a:t/>
            </a:r>
            <a:endParaRPr sz="2000">
              <a:highlight>
                <a:schemeClr val="lt1"/>
              </a:highlight>
            </a:endParaRPr>
          </a:p>
        </p:txBody>
      </p:sp>
      <p:pic>
        <p:nvPicPr>
          <p:cNvPr id="466" name="Google Shape;466;p64"/>
          <p:cNvPicPr preferRelativeResize="0"/>
          <p:nvPr/>
        </p:nvPicPr>
        <p:blipFill>
          <a:blip r:embed="rId3">
            <a:alphaModFix/>
          </a:blip>
          <a:stretch>
            <a:fillRect/>
          </a:stretch>
        </p:blipFill>
        <p:spPr>
          <a:xfrm>
            <a:off x="403725" y="729725"/>
            <a:ext cx="8074952" cy="4028025"/>
          </a:xfrm>
          <a:prstGeom prst="rect">
            <a:avLst/>
          </a:prstGeom>
          <a:noFill/>
          <a:ln>
            <a:noFill/>
          </a:ln>
        </p:spPr>
      </p:pic>
      <p:sp>
        <p:nvSpPr>
          <p:cNvPr id="467" name="Google Shape;467;p64"/>
          <p:cNvSpPr txBox="1"/>
          <p:nvPr/>
        </p:nvSpPr>
        <p:spPr>
          <a:xfrm>
            <a:off x="403725" y="4757750"/>
            <a:ext cx="85206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Hawaii = 26.84 										 West Virginia = 29.82</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5"/>
          <p:cNvSpPr txBox="1"/>
          <p:nvPr>
            <p:ph type="title"/>
          </p:nvPr>
        </p:nvSpPr>
        <p:spPr>
          <a:xfrm>
            <a:off x="311700" y="341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00">
                <a:highlight>
                  <a:schemeClr val="lt1"/>
                </a:highlight>
              </a:rPr>
              <a:t>Health vs States</a:t>
            </a:r>
            <a:endParaRPr b="1" sz="1811">
              <a:highlight>
                <a:schemeClr val="lt1"/>
              </a:highlight>
            </a:endParaRPr>
          </a:p>
          <a:p>
            <a:pPr indent="0" lvl="0" marL="0" rtl="0" algn="l">
              <a:lnSpc>
                <a:spcPct val="115000"/>
              </a:lnSpc>
              <a:spcBef>
                <a:spcPts val="0"/>
              </a:spcBef>
              <a:spcAft>
                <a:spcPts val="0"/>
              </a:spcAft>
              <a:buSzPts val="990"/>
              <a:buNone/>
            </a:pPr>
            <a:r>
              <a:t/>
            </a:r>
            <a:endParaRPr sz="1511">
              <a:highlight>
                <a:schemeClr val="lt1"/>
              </a:highlight>
            </a:endParaRPr>
          </a:p>
        </p:txBody>
      </p:sp>
      <p:sp>
        <p:nvSpPr>
          <p:cNvPr id="473" name="Google Shape;473;p65"/>
          <p:cNvSpPr txBox="1"/>
          <p:nvPr/>
        </p:nvSpPr>
        <p:spPr>
          <a:xfrm>
            <a:off x="403725" y="4757750"/>
            <a:ext cx="85206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Colorado</a:t>
            </a:r>
            <a:r>
              <a:rPr lang="en" sz="1800">
                <a:solidFill>
                  <a:schemeClr val="dk1"/>
                </a:solidFill>
              </a:rPr>
              <a:t> = 84.78% 								Mississippi = 68.68%</a:t>
            </a:r>
            <a:endParaRPr sz="1800">
              <a:solidFill>
                <a:schemeClr val="dk1"/>
              </a:solidFill>
            </a:endParaRPr>
          </a:p>
        </p:txBody>
      </p:sp>
      <p:pic>
        <p:nvPicPr>
          <p:cNvPr id="474" name="Google Shape;474;p65"/>
          <p:cNvPicPr preferRelativeResize="0"/>
          <p:nvPr/>
        </p:nvPicPr>
        <p:blipFill>
          <a:blip r:embed="rId3">
            <a:alphaModFix/>
          </a:blip>
          <a:stretch>
            <a:fillRect/>
          </a:stretch>
        </p:blipFill>
        <p:spPr>
          <a:xfrm>
            <a:off x="698350" y="692900"/>
            <a:ext cx="7417498" cy="4125250"/>
          </a:xfrm>
          <a:prstGeom prst="rect">
            <a:avLst/>
          </a:prstGeom>
          <a:noFill/>
          <a:ln>
            <a:noFill/>
          </a:ln>
        </p:spPr>
      </p:pic>
      <p:sp>
        <p:nvSpPr>
          <p:cNvPr id="475" name="Google Shape;475;p65"/>
          <p:cNvSpPr/>
          <p:nvPr/>
        </p:nvSpPr>
        <p:spPr>
          <a:xfrm>
            <a:off x="1287150" y="4512350"/>
            <a:ext cx="145500" cy="245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476" name="Google Shape;476;p65"/>
          <p:cNvSpPr/>
          <p:nvPr/>
        </p:nvSpPr>
        <p:spPr>
          <a:xfrm>
            <a:off x="1432650" y="4512350"/>
            <a:ext cx="145500" cy="245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477" name="Google Shape;477;p65"/>
          <p:cNvSpPr/>
          <p:nvPr/>
        </p:nvSpPr>
        <p:spPr>
          <a:xfrm>
            <a:off x="7880825" y="4512350"/>
            <a:ext cx="145500" cy="245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478" name="Google Shape;478;p65"/>
          <p:cNvSpPr/>
          <p:nvPr/>
        </p:nvSpPr>
        <p:spPr>
          <a:xfrm>
            <a:off x="7336300" y="4572750"/>
            <a:ext cx="145500" cy="245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6"/>
          <p:cNvPicPr preferRelativeResize="0"/>
          <p:nvPr/>
        </p:nvPicPr>
        <p:blipFill>
          <a:blip r:embed="rId3">
            <a:alphaModFix/>
          </a:blip>
          <a:stretch>
            <a:fillRect/>
          </a:stretch>
        </p:blipFill>
        <p:spPr>
          <a:xfrm>
            <a:off x="0" y="0"/>
            <a:ext cx="914399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152400" y="154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highlight>
                  <a:schemeClr val="lt1"/>
                </a:highlight>
              </a:rPr>
              <a:t>BMI Correlation: BMI vs Depressive Disorder</a:t>
            </a:r>
            <a:endParaRPr b="1" sz="2000">
              <a:highlight>
                <a:schemeClr val="lt1"/>
              </a:highlight>
            </a:endParaRPr>
          </a:p>
        </p:txBody>
      </p:sp>
      <p:grpSp>
        <p:nvGrpSpPr>
          <p:cNvPr id="489" name="Google Shape;489;p67"/>
          <p:cNvGrpSpPr/>
          <p:nvPr/>
        </p:nvGrpSpPr>
        <p:grpSpPr>
          <a:xfrm>
            <a:off x="584526" y="665942"/>
            <a:ext cx="4024525" cy="3610001"/>
            <a:chOff x="789600" y="1510000"/>
            <a:chExt cx="3845700" cy="3426024"/>
          </a:xfrm>
        </p:grpSpPr>
        <p:pic>
          <p:nvPicPr>
            <p:cNvPr id="490" name="Google Shape;490;p67"/>
            <p:cNvPicPr preferRelativeResize="0"/>
            <p:nvPr/>
          </p:nvPicPr>
          <p:blipFill>
            <a:blip r:embed="rId3">
              <a:alphaModFix/>
            </a:blip>
            <a:stretch>
              <a:fillRect/>
            </a:stretch>
          </p:blipFill>
          <p:spPr>
            <a:xfrm>
              <a:off x="950325" y="1510000"/>
              <a:ext cx="3524242" cy="3426024"/>
            </a:xfrm>
            <a:prstGeom prst="rect">
              <a:avLst/>
            </a:prstGeom>
            <a:noFill/>
            <a:ln>
              <a:noFill/>
            </a:ln>
          </p:spPr>
        </p:pic>
        <p:grpSp>
          <p:nvGrpSpPr>
            <p:cNvPr id="491" name="Google Shape;491;p67"/>
            <p:cNvGrpSpPr/>
            <p:nvPr/>
          </p:nvGrpSpPr>
          <p:grpSpPr>
            <a:xfrm>
              <a:off x="789600" y="1580800"/>
              <a:ext cx="3845700" cy="2939425"/>
              <a:chOff x="789600" y="1580800"/>
              <a:chExt cx="3845700" cy="2939425"/>
            </a:xfrm>
          </p:grpSpPr>
          <p:sp>
            <p:nvSpPr>
              <p:cNvPr id="492" name="Google Shape;492;p67"/>
              <p:cNvSpPr txBox="1"/>
              <p:nvPr/>
            </p:nvSpPr>
            <p:spPr>
              <a:xfrm>
                <a:off x="789600" y="1580800"/>
                <a:ext cx="3845700" cy="338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BMI Distribution: Without Depressive Disorder</a:t>
                </a:r>
                <a:endParaRPr sz="1000">
                  <a:solidFill>
                    <a:schemeClr val="dk1"/>
                  </a:solidFill>
                </a:endParaRPr>
              </a:p>
            </p:txBody>
          </p:sp>
          <p:sp>
            <p:nvSpPr>
              <p:cNvPr id="493" name="Google Shape;493;p67"/>
              <p:cNvSpPr txBox="1"/>
              <p:nvPr/>
            </p:nvSpPr>
            <p:spPr>
              <a:xfrm>
                <a:off x="2758750" y="1871800"/>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Severe Obesity</a:t>
                </a:r>
                <a:endParaRPr sz="800">
                  <a:solidFill>
                    <a:schemeClr val="dk1"/>
                  </a:solidFill>
                </a:endParaRPr>
              </a:p>
            </p:txBody>
          </p:sp>
          <p:sp>
            <p:nvSpPr>
              <p:cNvPr id="494" name="Google Shape;494;p67"/>
              <p:cNvSpPr txBox="1"/>
              <p:nvPr/>
            </p:nvSpPr>
            <p:spPr>
              <a:xfrm>
                <a:off x="3170700" y="2055650"/>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Underweight</a:t>
                </a:r>
                <a:endParaRPr sz="800">
                  <a:solidFill>
                    <a:schemeClr val="dk1"/>
                  </a:solidFill>
                </a:endParaRPr>
              </a:p>
            </p:txBody>
          </p:sp>
          <p:sp>
            <p:nvSpPr>
              <p:cNvPr id="495" name="Google Shape;495;p67"/>
              <p:cNvSpPr txBox="1"/>
              <p:nvPr/>
            </p:nvSpPr>
            <p:spPr>
              <a:xfrm>
                <a:off x="3885239" y="2953841"/>
                <a:ext cx="588900" cy="33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Healthy weight range</a:t>
                </a:r>
                <a:endParaRPr sz="800">
                  <a:solidFill>
                    <a:schemeClr val="dk1"/>
                  </a:solidFill>
                </a:endParaRPr>
              </a:p>
            </p:txBody>
          </p:sp>
          <p:sp>
            <p:nvSpPr>
              <p:cNvPr id="496" name="Google Shape;496;p67"/>
              <p:cNvSpPr txBox="1"/>
              <p:nvPr/>
            </p:nvSpPr>
            <p:spPr>
              <a:xfrm>
                <a:off x="1286200" y="4300025"/>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dk1"/>
                    </a:solidFill>
                  </a:rPr>
                  <a:t>Over</a:t>
                </a:r>
                <a:r>
                  <a:rPr lang="en" sz="800">
                    <a:solidFill>
                      <a:schemeClr val="dk1"/>
                    </a:solidFill>
                  </a:rPr>
                  <a:t>weight</a:t>
                </a:r>
                <a:endParaRPr sz="800">
                  <a:solidFill>
                    <a:schemeClr val="dk1"/>
                  </a:solidFill>
                </a:endParaRPr>
              </a:p>
            </p:txBody>
          </p:sp>
          <p:sp>
            <p:nvSpPr>
              <p:cNvPr id="497" name="Google Shape;497;p67"/>
              <p:cNvSpPr txBox="1"/>
              <p:nvPr/>
            </p:nvSpPr>
            <p:spPr>
              <a:xfrm>
                <a:off x="789600" y="2275850"/>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dk1"/>
                    </a:solidFill>
                  </a:rPr>
                  <a:t>Obese</a:t>
                </a:r>
                <a:endParaRPr sz="800">
                  <a:solidFill>
                    <a:schemeClr val="dk1"/>
                  </a:solidFill>
                </a:endParaRPr>
              </a:p>
            </p:txBody>
          </p:sp>
        </p:grpSp>
      </p:grpSp>
      <p:grpSp>
        <p:nvGrpSpPr>
          <p:cNvPr id="498" name="Google Shape;498;p67"/>
          <p:cNvGrpSpPr/>
          <p:nvPr/>
        </p:nvGrpSpPr>
        <p:grpSpPr>
          <a:xfrm>
            <a:off x="4534932" y="665942"/>
            <a:ext cx="4024525" cy="3610001"/>
            <a:chOff x="4572000" y="1510000"/>
            <a:chExt cx="3845700" cy="3426024"/>
          </a:xfrm>
        </p:grpSpPr>
        <p:pic>
          <p:nvPicPr>
            <p:cNvPr id="499" name="Google Shape;499;p67"/>
            <p:cNvPicPr preferRelativeResize="0"/>
            <p:nvPr/>
          </p:nvPicPr>
          <p:blipFill>
            <a:blip r:embed="rId4">
              <a:alphaModFix/>
            </a:blip>
            <a:stretch>
              <a:fillRect/>
            </a:stretch>
          </p:blipFill>
          <p:spPr>
            <a:xfrm>
              <a:off x="4669433" y="1510000"/>
              <a:ext cx="3524242" cy="3426024"/>
            </a:xfrm>
            <a:prstGeom prst="rect">
              <a:avLst/>
            </a:prstGeom>
            <a:noFill/>
            <a:ln>
              <a:noFill/>
            </a:ln>
          </p:spPr>
        </p:pic>
        <p:sp>
          <p:nvSpPr>
            <p:cNvPr id="500" name="Google Shape;500;p67"/>
            <p:cNvSpPr txBox="1"/>
            <p:nvPr/>
          </p:nvSpPr>
          <p:spPr>
            <a:xfrm>
              <a:off x="4572000" y="1580800"/>
              <a:ext cx="3845700" cy="338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BMI Distribution: With Depressive Disorder</a:t>
              </a:r>
              <a:endParaRPr sz="1000">
                <a:solidFill>
                  <a:schemeClr val="dk1"/>
                </a:solidFill>
              </a:endParaRPr>
            </a:p>
          </p:txBody>
        </p:sp>
        <p:sp>
          <p:nvSpPr>
            <p:cNvPr id="501" name="Google Shape;501;p67"/>
            <p:cNvSpPr txBox="1"/>
            <p:nvPr/>
          </p:nvSpPr>
          <p:spPr>
            <a:xfrm>
              <a:off x="6127800" y="1871800"/>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Severe Obesity</a:t>
              </a:r>
              <a:endParaRPr sz="800">
                <a:solidFill>
                  <a:schemeClr val="dk1"/>
                </a:solidFill>
              </a:endParaRPr>
            </a:p>
          </p:txBody>
        </p:sp>
        <p:sp>
          <p:nvSpPr>
            <p:cNvPr id="502" name="Google Shape;502;p67"/>
            <p:cNvSpPr txBox="1"/>
            <p:nvPr/>
          </p:nvSpPr>
          <p:spPr>
            <a:xfrm>
              <a:off x="6893650" y="2055650"/>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Underweight</a:t>
              </a:r>
              <a:endParaRPr sz="800">
                <a:solidFill>
                  <a:schemeClr val="dk1"/>
                </a:solidFill>
              </a:endParaRPr>
            </a:p>
          </p:txBody>
        </p:sp>
        <p:sp>
          <p:nvSpPr>
            <p:cNvPr id="503" name="Google Shape;503;p67"/>
            <p:cNvSpPr txBox="1"/>
            <p:nvPr/>
          </p:nvSpPr>
          <p:spPr>
            <a:xfrm>
              <a:off x="7621865" y="2728096"/>
              <a:ext cx="571800" cy="33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Healthy weight range</a:t>
              </a:r>
              <a:endParaRPr sz="800">
                <a:solidFill>
                  <a:schemeClr val="dk1"/>
                </a:solidFill>
              </a:endParaRPr>
            </a:p>
          </p:txBody>
        </p:sp>
        <p:sp>
          <p:nvSpPr>
            <p:cNvPr id="504" name="Google Shape;504;p67"/>
            <p:cNvSpPr txBox="1"/>
            <p:nvPr/>
          </p:nvSpPr>
          <p:spPr>
            <a:xfrm>
              <a:off x="6621425" y="4342325"/>
              <a:ext cx="11265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Overweight</a:t>
              </a:r>
              <a:endParaRPr sz="800">
                <a:solidFill>
                  <a:schemeClr val="dk1"/>
                </a:solidFill>
              </a:endParaRPr>
            </a:p>
          </p:txBody>
        </p:sp>
        <p:sp>
          <p:nvSpPr>
            <p:cNvPr id="505" name="Google Shape;505;p67"/>
            <p:cNvSpPr txBox="1"/>
            <p:nvPr/>
          </p:nvSpPr>
          <p:spPr>
            <a:xfrm>
              <a:off x="4625675" y="2772975"/>
              <a:ext cx="722400" cy="22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dk1"/>
                  </a:solidFill>
                </a:rPr>
                <a:t>Obese</a:t>
              </a:r>
              <a:endParaRPr sz="800">
                <a:solidFill>
                  <a:schemeClr val="dk1"/>
                </a:solidFill>
              </a:endParaRPr>
            </a:p>
          </p:txBody>
        </p:sp>
      </p:grpSp>
      <p:sp>
        <p:nvSpPr>
          <p:cNvPr id="506" name="Google Shape;506;p67"/>
          <p:cNvSpPr txBox="1"/>
          <p:nvPr/>
        </p:nvSpPr>
        <p:spPr>
          <a:xfrm>
            <a:off x="0" y="3952050"/>
            <a:ext cx="9144000" cy="921600"/>
          </a:xfrm>
          <a:prstGeom prst="rect">
            <a:avLst/>
          </a:prstGeom>
          <a:noFill/>
          <a:ln>
            <a:noFill/>
          </a:ln>
        </p:spPr>
        <p:txBody>
          <a:bodyPr anchorCtr="0" anchor="t" bIns="91425" lIns="91425" spcFirstLastPara="1" rIns="91425" wrap="square" tIns="91425">
            <a:noAutofit/>
          </a:bodyPr>
          <a:lstStyle/>
          <a:p>
            <a:pPr indent="-238759" lvl="0" marL="365760" rtl="0" algn="l">
              <a:spcBef>
                <a:spcPts val="0"/>
              </a:spcBef>
              <a:spcAft>
                <a:spcPts val="0"/>
              </a:spcAft>
              <a:buClr>
                <a:schemeClr val="dk1"/>
              </a:buClr>
              <a:buSzPts val="1600"/>
              <a:buChar char="●"/>
            </a:pPr>
            <a:r>
              <a:rPr lang="en" sz="1600">
                <a:solidFill>
                  <a:schemeClr val="dk1"/>
                </a:solidFill>
              </a:rPr>
              <a:t>Individuals with depressive disorders are more likely to fall into the </a:t>
            </a:r>
            <a:r>
              <a:rPr b="1" lang="en" sz="1600">
                <a:solidFill>
                  <a:schemeClr val="dk1"/>
                </a:solidFill>
              </a:rPr>
              <a:t>Severe Obesity</a:t>
            </a:r>
            <a:r>
              <a:rPr lang="en" sz="1600">
                <a:solidFill>
                  <a:schemeClr val="dk1"/>
                </a:solidFill>
              </a:rPr>
              <a:t> category (</a:t>
            </a:r>
            <a:r>
              <a:rPr b="1" lang="en" sz="1600">
                <a:solidFill>
                  <a:schemeClr val="dk1"/>
                </a:solidFill>
              </a:rPr>
              <a:t>10.2%</a:t>
            </a:r>
            <a:r>
              <a:rPr lang="en" sz="1600">
                <a:solidFill>
                  <a:schemeClr val="dk1"/>
                </a:solidFill>
              </a:rPr>
              <a:t> vs. </a:t>
            </a:r>
            <a:r>
              <a:rPr b="1" lang="en" sz="1600">
                <a:solidFill>
                  <a:schemeClr val="dk1"/>
                </a:solidFill>
              </a:rPr>
              <a:t>4.6%</a:t>
            </a:r>
            <a:r>
              <a:rPr lang="en" sz="1600">
                <a:solidFill>
                  <a:schemeClr val="dk1"/>
                </a:solidFill>
              </a:rPr>
              <a:t> for those without depressive disorders)</a:t>
            </a:r>
            <a:endParaRPr sz="1600">
              <a:solidFill>
                <a:schemeClr val="dk1"/>
              </a:solidFill>
            </a:endParaRPr>
          </a:p>
          <a:p>
            <a:pPr indent="-238759" lvl="0" marL="365760" rtl="0" algn="l">
              <a:spcBef>
                <a:spcPts val="0"/>
              </a:spcBef>
              <a:spcAft>
                <a:spcPts val="0"/>
              </a:spcAft>
              <a:buClr>
                <a:schemeClr val="dk1"/>
              </a:buClr>
              <a:buSzPts val="1600"/>
              <a:buChar char="●"/>
            </a:pPr>
            <a:r>
              <a:rPr lang="en" sz="1600">
                <a:solidFill>
                  <a:schemeClr val="dk1"/>
                </a:solidFill>
              </a:rPr>
              <a:t>The proportion of </a:t>
            </a:r>
            <a:r>
              <a:rPr b="1" lang="en" sz="1600">
                <a:solidFill>
                  <a:schemeClr val="dk1"/>
                </a:solidFill>
              </a:rPr>
              <a:t>Obese</a:t>
            </a:r>
            <a:r>
              <a:rPr lang="en" sz="1600">
                <a:solidFill>
                  <a:schemeClr val="dk1"/>
                </a:solidFill>
              </a:rPr>
              <a:t> individuals increases significantly to </a:t>
            </a:r>
            <a:r>
              <a:rPr b="1" lang="en" sz="1600">
                <a:solidFill>
                  <a:schemeClr val="dk1"/>
                </a:solidFill>
              </a:rPr>
              <a:t>32.8%</a:t>
            </a:r>
            <a:r>
              <a:rPr lang="en" sz="1600">
                <a:solidFill>
                  <a:schemeClr val="dk1"/>
                </a:solidFill>
              </a:rPr>
              <a:t>, compared to 27.5% for those without depressive disorders.</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52400" y="154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highlight>
                  <a:schemeClr val="lt1"/>
                </a:highlight>
              </a:rPr>
              <a:t>BMI Correlation: BMI vs Depressive Disorder</a:t>
            </a:r>
            <a:endParaRPr b="1" sz="2000">
              <a:highlight>
                <a:schemeClr val="lt1"/>
              </a:highlight>
            </a:endParaRPr>
          </a:p>
        </p:txBody>
      </p:sp>
      <p:sp>
        <p:nvSpPr>
          <p:cNvPr id="512" name="Google Shape;512;p68"/>
          <p:cNvSpPr txBox="1"/>
          <p:nvPr/>
        </p:nvSpPr>
        <p:spPr>
          <a:xfrm>
            <a:off x="0" y="726725"/>
            <a:ext cx="9144000" cy="921600"/>
          </a:xfrm>
          <a:prstGeom prst="rect">
            <a:avLst/>
          </a:prstGeom>
          <a:noFill/>
          <a:ln>
            <a:noFill/>
          </a:ln>
        </p:spPr>
        <p:txBody>
          <a:bodyPr anchorCtr="0" anchor="t" bIns="91425" lIns="91425" spcFirstLastPara="1" rIns="91425" wrap="square" tIns="91425">
            <a:noAutofit/>
          </a:bodyPr>
          <a:lstStyle/>
          <a:p>
            <a:pPr indent="-219709" lvl="0" marL="365760" rtl="0" algn="l">
              <a:spcBef>
                <a:spcPts val="0"/>
              </a:spcBef>
              <a:spcAft>
                <a:spcPts val="0"/>
              </a:spcAft>
              <a:buClr>
                <a:schemeClr val="dk1"/>
              </a:buClr>
              <a:buSzPts val="1300"/>
              <a:buChar char="●"/>
            </a:pPr>
            <a:r>
              <a:rPr lang="en" sz="1300">
                <a:solidFill>
                  <a:schemeClr val="dk1"/>
                </a:solidFill>
              </a:rPr>
              <a:t>Longer tail for higher BMIs in depressive disorder group</a:t>
            </a:r>
            <a:endParaRPr sz="1300">
              <a:solidFill>
                <a:schemeClr val="dk1"/>
              </a:solidFill>
            </a:endParaRPr>
          </a:p>
          <a:p>
            <a:pPr indent="-219709" lvl="0" marL="365760" rtl="0" algn="l">
              <a:spcBef>
                <a:spcPts val="0"/>
              </a:spcBef>
              <a:spcAft>
                <a:spcPts val="0"/>
              </a:spcAft>
              <a:buClr>
                <a:schemeClr val="dk1"/>
              </a:buClr>
              <a:buSzPts val="1300"/>
              <a:buChar char="●"/>
            </a:pPr>
            <a:r>
              <a:rPr lang="en" sz="1300">
                <a:solidFill>
                  <a:schemeClr val="dk1"/>
                </a:solidFill>
              </a:rPr>
              <a:t>Obesity and severe obesity are more prevalent in depressive disorder cases</a:t>
            </a:r>
            <a:endParaRPr sz="1300">
              <a:solidFill>
                <a:schemeClr val="dk1"/>
              </a:solidFill>
            </a:endParaRPr>
          </a:p>
          <a:p>
            <a:pPr indent="-219709" lvl="0" marL="365760" rtl="0" algn="l">
              <a:spcBef>
                <a:spcPts val="0"/>
              </a:spcBef>
              <a:spcAft>
                <a:spcPts val="0"/>
              </a:spcAft>
              <a:buClr>
                <a:schemeClr val="dk1"/>
              </a:buClr>
              <a:buSzPts val="1300"/>
              <a:buChar char="●"/>
            </a:pPr>
            <a:r>
              <a:rPr lang="en" sz="1300">
                <a:solidFill>
                  <a:schemeClr val="dk1"/>
                </a:solidFill>
              </a:rPr>
              <a:t>Fewer individuals with depressive disorders fall into the healthy BMI range</a:t>
            </a:r>
            <a:endParaRPr sz="1300">
              <a:solidFill>
                <a:schemeClr val="dk1"/>
              </a:solidFill>
            </a:endParaRPr>
          </a:p>
        </p:txBody>
      </p:sp>
      <p:grpSp>
        <p:nvGrpSpPr>
          <p:cNvPr id="513" name="Google Shape;513;p68"/>
          <p:cNvGrpSpPr/>
          <p:nvPr/>
        </p:nvGrpSpPr>
        <p:grpSpPr>
          <a:xfrm>
            <a:off x="4572011" y="1626423"/>
            <a:ext cx="4572152" cy="3352699"/>
            <a:chOff x="216325" y="2184675"/>
            <a:chExt cx="4355675" cy="2903775"/>
          </a:xfrm>
        </p:grpSpPr>
        <p:pic>
          <p:nvPicPr>
            <p:cNvPr id="514" name="Google Shape;514;p68"/>
            <p:cNvPicPr preferRelativeResize="0"/>
            <p:nvPr/>
          </p:nvPicPr>
          <p:blipFill>
            <a:blip r:embed="rId3">
              <a:alphaModFix/>
            </a:blip>
            <a:stretch>
              <a:fillRect/>
            </a:stretch>
          </p:blipFill>
          <p:spPr>
            <a:xfrm>
              <a:off x="216325" y="2184675"/>
              <a:ext cx="4355675" cy="2903775"/>
            </a:xfrm>
            <a:prstGeom prst="rect">
              <a:avLst/>
            </a:prstGeom>
            <a:noFill/>
            <a:ln>
              <a:noFill/>
            </a:ln>
          </p:spPr>
        </p:pic>
        <p:sp>
          <p:nvSpPr>
            <p:cNvPr id="515" name="Google Shape;515;p68"/>
            <p:cNvSpPr/>
            <p:nvPr/>
          </p:nvSpPr>
          <p:spPr>
            <a:xfrm>
              <a:off x="1200850" y="2610175"/>
              <a:ext cx="2912250" cy="2179344"/>
            </a:xfrm>
            <a:custGeom>
              <a:rect b="b" l="l" r="r" t="t"/>
              <a:pathLst>
                <a:path extrusionOk="0" h="84031" w="119858">
                  <a:moveTo>
                    <a:pt x="0" y="84031"/>
                  </a:moveTo>
                  <a:cubicBezTo>
                    <a:pt x="6764" y="70032"/>
                    <a:pt x="20606" y="613"/>
                    <a:pt x="40582" y="36"/>
                  </a:cubicBezTo>
                  <a:cubicBezTo>
                    <a:pt x="60558" y="-541"/>
                    <a:pt x="106645" y="67148"/>
                    <a:pt x="119858" y="80570"/>
                  </a:cubicBezTo>
                </a:path>
              </a:pathLst>
            </a:custGeom>
            <a:noFill/>
            <a:ln cap="flat" cmpd="sng" w="9525">
              <a:solidFill>
                <a:schemeClr val="dk2"/>
              </a:solidFill>
              <a:prstDash val="solid"/>
              <a:round/>
              <a:headEnd len="med" w="med" type="none"/>
              <a:tailEnd len="med" w="med" type="none"/>
            </a:ln>
          </p:spPr>
        </p:sp>
      </p:grpSp>
      <p:grpSp>
        <p:nvGrpSpPr>
          <p:cNvPr id="516" name="Google Shape;516;p68"/>
          <p:cNvGrpSpPr/>
          <p:nvPr/>
        </p:nvGrpSpPr>
        <p:grpSpPr>
          <a:xfrm>
            <a:off x="9" y="1626417"/>
            <a:ext cx="4572139" cy="3484240"/>
            <a:chOff x="4572000" y="2184675"/>
            <a:chExt cx="4355663" cy="2903775"/>
          </a:xfrm>
        </p:grpSpPr>
        <p:pic>
          <p:nvPicPr>
            <p:cNvPr id="517" name="Google Shape;517;p68"/>
            <p:cNvPicPr preferRelativeResize="0"/>
            <p:nvPr/>
          </p:nvPicPr>
          <p:blipFill>
            <a:blip r:embed="rId4">
              <a:alphaModFix/>
            </a:blip>
            <a:stretch>
              <a:fillRect/>
            </a:stretch>
          </p:blipFill>
          <p:spPr>
            <a:xfrm>
              <a:off x="4572000" y="2184675"/>
              <a:ext cx="4355663" cy="2903775"/>
            </a:xfrm>
            <a:prstGeom prst="rect">
              <a:avLst/>
            </a:prstGeom>
            <a:noFill/>
            <a:ln>
              <a:noFill/>
            </a:ln>
          </p:spPr>
        </p:pic>
        <p:sp>
          <p:nvSpPr>
            <p:cNvPr id="518" name="Google Shape;518;p68"/>
            <p:cNvSpPr/>
            <p:nvPr/>
          </p:nvSpPr>
          <p:spPr>
            <a:xfrm>
              <a:off x="5631100" y="2579625"/>
              <a:ext cx="2729050" cy="2186375"/>
            </a:xfrm>
            <a:custGeom>
              <a:rect b="b" l="l" r="r" t="t"/>
              <a:pathLst>
                <a:path extrusionOk="0" h="87455" w="109162">
                  <a:moveTo>
                    <a:pt x="0" y="87455"/>
                  </a:moveTo>
                  <a:cubicBezTo>
                    <a:pt x="5820" y="72879"/>
                    <a:pt x="16726" y="0"/>
                    <a:pt x="34920" y="0"/>
                  </a:cubicBezTo>
                  <a:cubicBezTo>
                    <a:pt x="53114" y="0"/>
                    <a:pt x="96788" y="72879"/>
                    <a:pt x="109162" y="87455"/>
                  </a:cubicBezTo>
                </a:path>
              </a:pathLst>
            </a:custGeom>
            <a:noFill/>
            <a:ln cap="flat" cmpd="sng" w="9525">
              <a:solidFill>
                <a:schemeClr val="dk2"/>
              </a:solidFill>
              <a:prstDash val="solid"/>
              <a:round/>
              <a:headEnd len="med" w="med" type="none"/>
              <a:tailEnd len="med" w="med" type="none"/>
            </a:ln>
          </p:spPr>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524" name="Google Shape;524;p69"/>
          <p:cNvSpPr txBox="1"/>
          <p:nvPr>
            <p:ph idx="4294967295" type="title"/>
          </p:nvPr>
        </p:nvSpPr>
        <p:spPr>
          <a:xfrm>
            <a:off x="249725" y="526925"/>
            <a:ext cx="8629500" cy="44358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rgbClr val="FFFFFF"/>
                </a:solidFill>
              </a:rPr>
              <a:t>Thank you!</a:t>
            </a:r>
            <a:endParaRPr sz="33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a:t>
            </a:r>
            <a:endParaRPr b="1"/>
          </a:p>
        </p:txBody>
      </p:sp>
      <p:sp>
        <p:nvSpPr>
          <p:cNvPr id="393" name="Google Shape;39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Our dataset is collected from a large study performed by the CDC yearly where they interview over 400,000 individuals over the phone asking about their general well being, health issues, drug and </a:t>
            </a:r>
            <a:r>
              <a:rPr lang="en" sz="1600">
                <a:solidFill>
                  <a:schemeClr val="dk1"/>
                </a:solidFill>
              </a:rPr>
              <a:t>alcohol</a:t>
            </a:r>
            <a:r>
              <a:rPr lang="en" sz="1600">
                <a:solidFill>
                  <a:schemeClr val="dk1"/>
                </a:solidFill>
              </a:rPr>
              <a:t> use and physical statistics.  </a:t>
            </a:r>
            <a:endParaRPr sz="1600">
              <a:solidFill>
                <a:schemeClr val="dk1"/>
              </a:solidFill>
            </a:endParaRPr>
          </a:p>
          <a:p>
            <a:pPr indent="0" lvl="0" marL="0" rtl="0" algn="l">
              <a:spcBef>
                <a:spcPts val="1200"/>
              </a:spcBef>
              <a:spcAft>
                <a:spcPts val="0"/>
              </a:spcAft>
              <a:buNone/>
            </a:pPr>
            <a:r>
              <a:rPr lang="en" sz="1600">
                <a:solidFill>
                  <a:schemeClr val="dk1"/>
                </a:solidFill>
              </a:rPr>
              <a:t>We will use this data to attempt to answer the following questions:</a:t>
            </a:r>
            <a:endParaRPr sz="1600">
              <a:solidFill>
                <a:schemeClr val="dk1"/>
              </a:solidFill>
            </a:endParaRPr>
          </a:p>
          <a:p>
            <a:pPr indent="0" lvl="0" marL="0" rtl="0" algn="l">
              <a:lnSpc>
                <a:spcPct val="150000"/>
              </a:lnSpc>
              <a:spcBef>
                <a:spcPts val="1200"/>
              </a:spcBef>
              <a:spcAft>
                <a:spcPts val="0"/>
              </a:spcAft>
              <a:buNone/>
            </a:pPr>
            <a:r>
              <a:rPr lang="en" sz="1600">
                <a:solidFill>
                  <a:schemeClr val="dk1"/>
                </a:solidFill>
                <a:highlight>
                  <a:srgbClr val="FFFFFF"/>
                </a:highlight>
              </a:rPr>
              <a:t>1. Does taking mental health days result in better overall health?</a:t>
            </a:r>
            <a:endParaRPr sz="16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rPr>
              <a:t>2. Are e-</a:t>
            </a:r>
            <a:r>
              <a:rPr lang="en" sz="1600">
                <a:solidFill>
                  <a:schemeClr val="dk1"/>
                </a:solidFill>
                <a:highlight>
                  <a:srgbClr val="FFFFFF"/>
                </a:highlight>
              </a:rPr>
              <a:t>cigarettes</a:t>
            </a:r>
            <a:r>
              <a:rPr lang="en" sz="1600">
                <a:solidFill>
                  <a:schemeClr val="dk1"/>
                </a:solidFill>
                <a:highlight>
                  <a:srgbClr val="FFFFFF"/>
                </a:highlight>
              </a:rPr>
              <a:t> or </a:t>
            </a:r>
            <a:r>
              <a:rPr lang="en" sz="1600">
                <a:solidFill>
                  <a:schemeClr val="dk1"/>
                </a:solidFill>
                <a:highlight>
                  <a:schemeClr val="lt1"/>
                </a:highlight>
              </a:rPr>
              <a:t>cigarettes </a:t>
            </a:r>
            <a:r>
              <a:rPr lang="en" sz="1600">
                <a:solidFill>
                  <a:schemeClr val="dk1"/>
                </a:solidFill>
                <a:highlight>
                  <a:srgbClr val="FFFFFF"/>
                </a:highlight>
              </a:rPr>
              <a:t>better for you?</a:t>
            </a:r>
            <a:endParaRPr sz="16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rPr>
              <a:t>3. Is more sleep an indicator of better overall health? </a:t>
            </a:r>
            <a:endParaRPr sz="16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rPr>
              <a:t>4. What are the healthiest and least healthiest states?</a:t>
            </a:r>
            <a:endParaRPr sz="16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rPr>
              <a:t>5. Is there a correlation between depressive disorders and BMI?</a:t>
            </a:r>
            <a:endParaRPr sz="1600">
              <a:solidFill>
                <a:schemeClr val="dk1"/>
              </a:solidFill>
              <a:highlight>
                <a:srgbClr val="FFFFFF"/>
              </a:highlight>
            </a:endParaRPr>
          </a:p>
          <a:p>
            <a:pPr indent="0" lvl="0" marL="0" rtl="0" algn="l">
              <a:spcBef>
                <a:spcPts val="0"/>
              </a:spcBef>
              <a:spcAft>
                <a:spcPts val="120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Data: Limitation</a:t>
            </a:r>
            <a:endParaRPr sz="2020"/>
          </a:p>
        </p:txBody>
      </p:sp>
      <p:sp>
        <p:nvSpPr>
          <p:cNvPr id="399" name="Google Shape;39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All data was self reported.  None of it was measured by a medical professional. </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Some data points like General Health are presented in broad buckets that don’t accurately reflect the </a:t>
            </a:r>
            <a:r>
              <a:rPr lang="en" sz="1600">
                <a:solidFill>
                  <a:schemeClr val="dk1"/>
                </a:solidFill>
              </a:rPr>
              <a:t>granularity</a:t>
            </a:r>
            <a:r>
              <a:rPr lang="en" sz="1600">
                <a:solidFill>
                  <a:schemeClr val="dk1"/>
                </a:solidFill>
              </a:rPr>
              <a:t> of the measurement. </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 cognitive bias to reflect positively on your decisions.  People generally think they are healthier, smarter, taller etc then </a:t>
            </a:r>
            <a:r>
              <a:rPr lang="en" sz="1600">
                <a:solidFill>
                  <a:schemeClr val="dk1"/>
                </a:solidFill>
              </a:rPr>
              <a:t>they are.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highlight>
                  <a:schemeClr val="lt1"/>
                </a:highlight>
              </a:rPr>
              <a:t>Mental Health Days vs Health</a:t>
            </a:r>
            <a:endParaRPr b="1" sz="2000"/>
          </a:p>
        </p:txBody>
      </p:sp>
      <p:sp>
        <p:nvSpPr>
          <p:cNvPr id="405" name="Google Shape;405;p56"/>
          <p:cNvSpPr txBox="1"/>
          <p:nvPr>
            <p:ph idx="1" type="body"/>
          </p:nvPr>
        </p:nvSpPr>
        <p:spPr>
          <a:xfrm>
            <a:off x="311700" y="1128875"/>
            <a:ext cx="86088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There is a strong positive correlation </a:t>
            </a:r>
            <a:r>
              <a:rPr lang="en" sz="1600">
                <a:solidFill>
                  <a:schemeClr val="dk1"/>
                </a:solidFill>
              </a:rPr>
              <a:t>between</a:t>
            </a:r>
            <a:r>
              <a:rPr lang="en" sz="1600">
                <a:solidFill>
                  <a:schemeClr val="dk1"/>
                </a:solidFill>
              </a:rPr>
              <a:t> the two variables, an </a:t>
            </a:r>
            <a:r>
              <a:rPr b="1" lang="en" sz="1600">
                <a:solidFill>
                  <a:schemeClr val="dk1"/>
                </a:solidFill>
              </a:rPr>
              <a:t>R value of .95</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avg mental health days taken increases steadily as health decreases. </a:t>
            </a:r>
            <a:endParaRPr sz="1600">
              <a:solidFill>
                <a:schemeClr val="dk1"/>
              </a:solidFill>
            </a:endParaRPr>
          </a:p>
        </p:txBody>
      </p:sp>
      <p:pic>
        <p:nvPicPr>
          <p:cNvPr id="406" name="Google Shape;406;p56"/>
          <p:cNvPicPr preferRelativeResize="0"/>
          <p:nvPr/>
        </p:nvPicPr>
        <p:blipFill>
          <a:blip r:embed="rId3">
            <a:alphaModFix/>
          </a:blip>
          <a:stretch>
            <a:fillRect/>
          </a:stretch>
        </p:blipFill>
        <p:spPr>
          <a:xfrm>
            <a:off x="4142150" y="2049725"/>
            <a:ext cx="4697250" cy="2818350"/>
          </a:xfrm>
          <a:prstGeom prst="rect">
            <a:avLst/>
          </a:prstGeom>
          <a:noFill/>
          <a:ln>
            <a:noFill/>
          </a:ln>
        </p:spPr>
      </p:pic>
      <p:pic>
        <p:nvPicPr>
          <p:cNvPr id="407" name="Google Shape;407;p56"/>
          <p:cNvPicPr preferRelativeResize="0"/>
          <p:nvPr/>
        </p:nvPicPr>
        <p:blipFill rotWithShape="1">
          <a:blip r:embed="rId4">
            <a:alphaModFix/>
          </a:blip>
          <a:srcRect b="0" l="5751" r="8270" t="0"/>
          <a:stretch/>
        </p:blipFill>
        <p:spPr>
          <a:xfrm>
            <a:off x="251775" y="1927400"/>
            <a:ext cx="3871350" cy="2701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To e</a:t>
            </a:r>
            <a:r>
              <a:rPr lang="en" sz="1600">
                <a:solidFill>
                  <a:schemeClr val="dk1"/>
                </a:solidFill>
              </a:rPr>
              <a:t>nsure sufficient representation from each group I looked at the percent of individuals by health </a:t>
            </a:r>
            <a:r>
              <a:rPr lang="en" sz="1600">
                <a:solidFill>
                  <a:schemeClr val="dk1"/>
                </a:solidFill>
              </a:rPr>
              <a:t>group</a:t>
            </a:r>
            <a:r>
              <a:rPr lang="en" sz="1600">
                <a:solidFill>
                  <a:schemeClr val="dk1"/>
                </a:solidFill>
              </a:rPr>
              <a:t>, and the percent of total mental health days by group.   </a:t>
            </a:r>
            <a:endParaRPr sz="1600">
              <a:solidFill>
                <a:schemeClr val="dk1"/>
              </a:solidFill>
            </a:endParaRPr>
          </a:p>
        </p:txBody>
      </p:sp>
      <p:sp>
        <p:nvSpPr>
          <p:cNvPr id="413" name="Google Shape;413;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highlight>
                  <a:schemeClr val="lt1"/>
                </a:highlight>
              </a:rPr>
              <a:t>Mental Health Days vs Health: Validation</a:t>
            </a:r>
            <a:endParaRPr b="1" sz="2000"/>
          </a:p>
        </p:txBody>
      </p:sp>
      <p:pic>
        <p:nvPicPr>
          <p:cNvPr id="414" name="Google Shape;414;p57"/>
          <p:cNvPicPr preferRelativeResize="0"/>
          <p:nvPr/>
        </p:nvPicPr>
        <p:blipFill rotWithShape="1">
          <a:blip r:embed="rId3">
            <a:alphaModFix/>
          </a:blip>
          <a:srcRect b="10120" l="0" r="0" t="0"/>
          <a:stretch/>
        </p:blipFill>
        <p:spPr>
          <a:xfrm>
            <a:off x="252175" y="1913500"/>
            <a:ext cx="3369876" cy="3028700"/>
          </a:xfrm>
          <a:prstGeom prst="rect">
            <a:avLst/>
          </a:prstGeom>
          <a:noFill/>
          <a:ln>
            <a:noFill/>
          </a:ln>
        </p:spPr>
      </p:pic>
      <p:pic>
        <p:nvPicPr>
          <p:cNvPr id="415" name="Google Shape;415;p57"/>
          <p:cNvPicPr preferRelativeResize="0"/>
          <p:nvPr/>
        </p:nvPicPr>
        <p:blipFill rotWithShape="1">
          <a:blip r:embed="rId4">
            <a:alphaModFix/>
          </a:blip>
          <a:srcRect b="8867" l="0" r="0" t="0"/>
          <a:stretch/>
        </p:blipFill>
        <p:spPr>
          <a:xfrm>
            <a:off x="4846176" y="1913500"/>
            <a:ext cx="3531274" cy="3218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idx="1" type="body"/>
          </p:nvPr>
        </p:nvSpPr>
        <p:spPr>
          <a:xfrm>
            <a:off x="98150" y="1152475"/>
            <a:ext cx="30822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C</a:t>
            </a:r>
            <a:r>
              <a:rPr lang="en" sz="1600">
                <a:solidFill>
                  <a:schemeClr val="dk1"/>
                </a:solidFill>
              </a:rPr>
              <a:t>ategorizing health</a:t>
            </a:r>
            <a:r>
              <a:rPr lang="en" sz="1600">
                <a:solidFill>
                  <a:schemeClr val="dk1"/>
                </a:solidFill>
              </a:rPr>
              <a:t> into 5 buckets is not very specific so I wanted to use another proxy for health, BMI.</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results were less conclusive and uncovered potential shortfalls of the data.  </a:t>
            </a:r>
            <a:endParaRPr sz="1600">
              <a:solidFill>
                <a:schemeClr val="dk1"/>
              </a:solidFill>
            </a:endParaRPr>
          </a:p>
        </p:txBody>
      </p:sp>
      <p:sp>
        <p:nvSpPr>
          <p:cNvPr id="421" name="Google Shape;421;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highlight>
                  <a:schemeClr val="lt1"/>
                </a:highlight>
              </a:rPr>
              <a:t>Mental Health Days vs Health: Caveat </a:t>
            </a:r>
            <a:endParaRPr b="1" sz="2000"/>
          </a:p>
        </p:txBody>
      </p:sp>
      <p:pic>
        <p:nvPicPr>
          <p:cNvPr id="422" name="Google Shape;422;p58"/>
          <p:cNvPicPr preferRelativeResize="0"/>
          <p:nvPr/>
        </p:nvPicPr>
        <p:blipFill>
          <a:blip r:embed="rId3">
            <a:alphaModFix/>
          </a:blip>
          <a:stretch>
            <a:fillRect/>
          </a:stretch>
        </p:blipFill>
        <p:spPr>
          <a:xfrm>
            <a:off x="3278475" y="1221038"/>
            <a:ext cx="5465475" cy="327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000">
                <a:highlight>
                  <a:schemeClr val="lt1"/>
                </a:highlight>
              </a:rPr>
              <a:t>E</a:t>
            </a:r>
            <a:r>
              <a:rPr b="1" lang="en" sz="2000">
                <a:highlight>
                  <a:schemeClr val="lt1"/>
                </a:highlight>
              </a:rPr>
              <a:t>-Cigarettes vs Cigarettes</a:t>
            </a:r>
            <a:endParaRPr b="1" sz="2000">
              <a:highlight>
                <a:schemeClr val="lt1"/>
              </a:highlight>
            </a:endParaRPr>
          </a:p>
        </p:txBody>
      </p:sp>
      <p:sp>
        <p:nvSpPr>
          <p:cNvPr id="428" name="Google Shape;428;p59"/>
          <p:cNvSpPr txBox="1"/>
          <p:nvPr/>
        </p:nvSpPr>
        <p:spPr>
          <a:xfrm>
            <a:off x="0" y="941525"/>
            <a:ext cx="89676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These charts highlight the distribution of self-reported general health categories for smokers and non-smokers who use e-cigarettes</a:t>
            </a:r>
            <a:endParaRPr sz="1600"/>
          </a:p>
          <a:p>
            <a:pPr indent="-330200" lvl="0" marL="457200" rtl="0" algn="l">
              <a:spcBef>
                <a:spcPts val="0"/>
              </a:spcBef>
              <a:spcAft>
                <a:spcPts val="0"/>
              </a:spcAft>
              <a:buSzPts val="1600"/>
              <a:buChar char="●"/>
            </a:pPr>
            <a:r>
              <a:rPr lang="en" sz="1600"/>
              <a:t>This breakdown helps us understand differences in perceived health among these groups</a:t>
            </a:r>
            <a:endParaRPr sz="1600"/>
          </a:p>
        </p:txBody>
      </p:sp>
      <p:pic>
        <p:nvPicPr>
          <p:cNvPr id="429" name="Google Shape;429;p59"/>
          <p:cNvPicPr preferRelativeResize="0"/>
          <p:nvPr/>
        </p:nvPicPr>
        <p:blipFill>
          <a:blip r:embed="rId3">
            <a:alphaModFix/>
          </a:blip>
          <a:stretch>
            <a:fillRect/>
          </a:stretch>
        </p:blipFill>
        <p:spPr>
          <a:xfrm>
            <a:off x="1321875" y="1831375"/>
            <a:ext cx="6370852" cy="3235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000">
                <a:highlight>
                  <a:schemeClr val="lt1"/>
                </a:highlight>
              </a:rPr>
              <a:t>E-Cigarettes vs Cigarettes</a:t>
            </a:r>
            <a:endParaRPr/>
          </a:p>
        </p:txBody>
      </p:sp>
      <p:sp>
        <p:nvSpPr>
          <p:cNvPr id="435" name="Google Shape;435;p60"/>
          <p:cNvSpPr txBox="1"/>
          <p:nvPr>
            <p:ph idx="1" type="body"/>
          </p:nvPr>
        </p:nvSpPr>
        <p:spPr>
          <a:xfrm>
            <a:off x="311700" y="1152475"/>
            <a:ext cx="8520600" cy="3896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6" name="Google Shape;436;p60"/>
          <p:cNvPicPr preferRelativeResize="0"/>
          <p:nvPr/>
        </p:nvPicPr>
        <p:blipFill>
          <a:blip r:embed="rId3">
            <a:alphaModFix/>
          </a:blip>
          <a:stretch>
            <a:fillRect/>
          </a:stretch>
        </p:blipFill>
        <p:spPr>
          <a:xfrm>
            <a:off x="424275" y="952750"/>
            <a:ext cx="3504552" cy="2628400"/>
          </a:xfrm>
          <a:prstGeom prst="rect">
            <a:avLst/>
          </a:prstGeom>
          <a:noFill/>
          <a:ln>
            <a:noFill/>
          </a:ln>
        </p:spPr>
      </p:pic>
      <p:pic>
        <p:nvPicPr>
          <p:cNvPr id="437" name="Google Shape;437;p60"/>
          <p:cNvPicPr preferRelativeResize="0"/>
          <p:nvPr/>
        </p:nvPicPr>
        <p:blipFill>
          <a:blip r:embed="rId4">
            <a:alphaModFix/>
          </a:blip>
          <a:stretch>
            <a:fillRect/>
          </a:stretch>
        </p:blipFill>
        <p:spPr>
          <a:xfrm>
            <a:off x="5066250" y="1028950"/>
            <a:ext cx="3504533" cy="2628400"/>
          </a:xfrm>
          <a:prstGeom prst="rect">
            <a:avLst/>
          </a:prstGeom>
          <a:noFill/>
          <a:ln>
            <a:noFill/>
          </a:ln>
        </p:spPr>
      </p:pic>
      <p:sp>
        <p:nvSpPr>
          <p:cNvPr id="438" name="Google Shape;438;p60"/>
          <p:cNvSpPr txBox="1"/>
          <p:nvPr/>
        </p:nvSpPr>
        <p:spPr>
          <a:xfrm>
            <a:off x="0" y="3581150"/>
            <a:ext cx="8832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Smoker: ~18% in Excellent Health		E-Cig User: ~11% in Excellent Health</a:t>
            </a:r>
            <a:endParaRPr sz="1600">
              <a:solidFill>
                <a:schemeClr val="dk1"/>
              </a:solidFill>
            </a:endParaRPr>
          </a:p>
          <a:p>
            <a:pPr indent="-330200" lvl="0" marL="457200" rtl="0" algn="l">
              <a:lnSpc>
                <a:spcPct val="105000"/>
              </a:lnSpc>
              <a:spcBef>
                <a:spcPts val="0"/>
              </a:spcBef>
              <a:spcAft>
                <a:spcPts val="0"/>
              </a:spcAft>
              <a:buClr>
                <a:schemeClr val="dk1"/>
              </a:buClr>
              <a:buSzPts val="1600"/>
              <a:buChar char="●"/>
            </a:pPr>
            <a:r>
              <a:rPr lang="en" sz="1600">
                <a:solidFill>
                  <a:schemeClr val="dk1"/>
                </a:solidFill>
              </a:rPr>
              <a:t>Smoker: ~2.5% in Poor Health			E-Cig User: ~9% in Poor Health</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1"/>
          <p:cNvSpPr txBox="1"/>
          <p:nvPr>
            <p:ph type="title"/>
          </p:nvPr>
        </p:nvSpPr>
        <p:spPr>
          <a:xfrm>
            <a:off x="311700" y="3688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highlight>
                  <a:schemeClr val="lt1"/>
                </a:highlight>
              </a:rPr>
              <a:t>E-Cigarettes vs Cigarettes: </a:t>
            </a:r>
            <a:r>
              <a:rPr b="1" lang="en" sz="2000"/>
              <a:t>Results</a:t>
            </a:r>
            <a:endParaRPr b="1" sz="2000"/>
          </a:p>
        </p:txBody>
      </p:sp>
      <p:sp>
        <p:nvSpPr>
          <p:cNvPr id="444" name="Google Shape;444;p61"/>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1"/>
              </a:buClr>
              <a:buSzPts val="1600"/>
              <a:buChar char="●"/>
            </a:pPr>
            <a:r>
              <a:rPr lang="en" sz="1600">
                <a:solidFill>
                  <a:schemeClr val="dk1"/>
                </a:solidFill>
              </a:rPr>
              <a:t>Smokers may turn to E-cigarettes as a stepping stone to quitting or </a:t>
            </a:r>
            <a:r>
              <a:rPr lang="en" sz="1600">
                <a:solidFill>
                  <a:schemeClr val="dk1"/>
                </a:solidFill>
              </a:rPr>
              <a:t>thinking</a:t>
            </a:r>
            <a:r>
              <a:rPr lang="en" sz="1600">
                <a:solidFill>
                  <a:schemeClr val="dk1"/>
                </a:solidFill>
              </a:rPr>
              <a:t> it is a healthier alternative. However, for non-smokers, the use of e-cigarettes does not appear to significantly improve health outcomes and actually indicates those individuals are in worse health.  </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 sz="1600">
                <a:solidFill>
                  <a:schemeClr val="dk1"/>
                </a:solidFill>
              </a:rPr>
              <a:t>The graphs show how people feel about their health, not actual medical results. While this gives useful insights, it doesn’t show the full long-term effects of e-cigarettes. Factors like existing health issues, age, lifestyle, and how often e-cigarettes are used could also affect the results </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 sz="1600">
                <a:solidFill>
                  <a:schemeClr val="dk1"/>
                </a:solidFill>
              </a:rPr>
              <a:t>Very small populations for this particular data likely make for very noisy conclusions (1,600 E-Cig users / 5,000 Smokers in ~90k individuals surveyed)</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