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Hutchins" initials="JH" lastIdx="3" clrIdx="0">
    <p:extLst>
      <p:ext uri="{19B8F6BF-5375-455C-9EA6-DF929625EA0E}">
        <p15:presenceInfo xmlns:p15="http://schemas.microsoft.com/office/powerpoint/2012/main" userId="bf3d303f8c2a55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523A-DE9E-6645-A7ED-ACF1F36DCB8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7B35-8DFB-5F49-ABF6-EEBED024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79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523A-DE9E-6645-A7ED-ACF1F36DCB8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7B35-8DFB-5F49-ABF6-EEBED024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1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523A-DE9E-6645-A7ED-ACF1F36DCB8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7B35-8DFB-5F49-ABF6-EEBED024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6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523A-DE9E-6645-A7ED-ACF1F36DCB8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7B35-8DFB-5F49-ABF6-EEBED024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8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523A-DE9E-6645-A7ED-ACF1F36DCB8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7B35-8DFB-5F49-ABF6-EEBED024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3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523A-DE9E-6645-A7ED-ACF1F36DCB8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7B35-8DFB-5F49-ABF6-EEBED024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523A-DE9E-6645-A7ED-ACF1F36DCB8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7B35-8DFB-5F49-ABF6-EEBED0246E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9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523A-DE9E-6645-A7ED-ACF1F36DCB8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7B35-8DFB-5F49-ABF6-EEBED024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6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523A-DE9E-6645-A7ED-ACF1F36DCB8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7B35-8DFB-5F49-ABF6-EEBED024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1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523A-DE9E-6645-A7ED-ACF1F36DCB8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7B35-8DFB-5F49-ABF6-EEBED024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A7523A-DE9E-6645-A7ED-ACF1F36DCB8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7B35-8DFB-5F49-ABF6-EEBED024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A7523A-DE9E-6645-A7ED-ACF1F36DCB8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D6A7B35-8DFB-5F49-ABF6-EEBED0246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chemeClr val="accent4">
                <a:lumMod val="60000"/>
                <a:lumOff val="40000"/>
              </a:schemeClr>
            </a:gs>
            <a:gs pos="73000">
              <a:schemeClr val="accent4">
                <a:lumMod val="60000"/>
                <a:lumOff val="40000"/>
              </a:schemeClr>
            </a:gs>
            <a:gs pos="16000">
              <a:schemeClr val="accent2">
                <a:lumMod val="40000"/>
                <a:lumOff val="60000"/>
              </a:schemeClr>
            </a:gs>
            <a:gs pos="88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B212-B17E-5D45-B8A3-6CD29E87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 dirty="0"/>
              <a:t>What Drives Zestimate?</a:t>
            </a: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D310AFB5-70F8-024A-9EF0-8908413D5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64592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Data from</a:t>
            </a: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May 1</a:t>
            </a:r>
            <a:r>
              <a:rPr lang="en-US" baseline="30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2017 – June 30</a:t>
            </a:r>
            <a:r>
              <a:rPr lang="en-US" baseline="30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2017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R-squared = 46.6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3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chemeClr val="accent4">
                <a:lumMod val="60000"/>
                <a:lumOff val="40000"/>
              </a:schemeClr>
            </a:gs>
            <a:gs pos="73000">
              <a:schemeClr val="accent4">
                <a:lumMod val="60000"/>
                <a:lumOff val="40000"/>
              </a:schemeClr>
            </a:gs>
            <a:gs pos="16000">
              <a:schemeClr val="accent2">
                <a:lumMod val="40000"/>
                <a:lumOff val="60000"/>
              </a:schemeClr>
            </a:gs>
            <a:gs pos="88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A443C0-F4A4-8842-A63A-21D6944E0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90" y="2619470"/>
            <a:ext cx="5206823" cy="4087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509C15-4C0D-E74C-84CC-CC73E2A7B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1" y="617571"/>
            <a:ext cx="5686392" cy="562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64177-DA5C-C34D-A496-1C222EB39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1" y="346950"/>
            <a:ext cx="59817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6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chemeClr val="accent4">
                <a:lumMod val="60000"/>
                <a:lumOff val="40000"/>
              </a:schemeClr>
            </a:gs>
            <a:gs pos="73000">
              <a:schemeClr val="accent4">
                <a:lumMod val="60000"/>
                <a:lumOff val="40000"/>
              </a:schemeClr>
            </a:gs>
            <a:gs pos="16000">
              <a:schemeClr val="accent2">
                <a:lumMod val="40000"/>
                <a:lumOff val="60000"/>
              </a:schemeClr>
            </a:gs>
            <a:gs pos="88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661471-3CF3-6B4F-A871-480D911D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2" y="484443"/>
            <a:ext cx="6945312" cy="5889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C7D1E2-A7A0-8F4B-8439-165BB25D97D6}"/>
              </a:ext>
            </a:extLst>
          </p:cNvPr>
          <p:cNvSpPr txBox="1"/>
          <p:nvPr/>
        </p:nvSpPr>
        <p:spPr>
          <a:xfrm>
            <a:off x="731835" y="2644169"/>
            <a:ext cx="3525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RSME ~ $452,000</a:t>
            </a:r>
          </a:p>
          <a:p>
            <a:endParaRPr lang="en-US" sz="3200" dirty="0"/>
          </a:p>
          <a:p>
            <a:r>
              <a:rPr lang="en-US" sz="3200" dirty="0"/>
              <a:t>R-squared = 46.6%</a:t>
            </a:r>
          </a:p>
        </p:txBody>
      </p:sp>
    </p:spTree>
    <p:extLst>
      <p:ext uri="{BB962C8B-B14F-4D97-AF65-F5344CB8AC3E}">
        <p14:creationId xmlns:p14="http://schemas.microsoft.com/office/powerpoint/2010/main" val="1569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chemeClr val="accent4">
                <a:lumMod val="60000"/>
                <a:lumOff val="40000"/>
              </a:schemeClr>
            </a:gs>
            <a:gs pos="73000">
              <a:schemeClr val="accent4">
                <a:lumMod val="60000"/>
                <a:lumOff val="40000"/>
              </a:schemeClr>
            </a:gs>
            <a:gs pos="16000">
              <a:schemeClr val="accent2">
                <a:lumMod val="40000"/>
                <a:lumOff val="60000"/>
              </a:schemeClr>
            </a:gs>
            <a:gs pos="88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E561-D036-1347-85F5-23632098A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0" y="1878008"/>
            <a:ext cx="5215344" cy="3008317"/>
          </a:xfrm>
        </p:spPr>
        <p:txBody>
          <a:bodyPr>
            <a:normAutofit/>
          </a:bodyPr>
          <a:lstStyle/>
          <a:p>
            <a:r>
              <a:rPr lang="en-US" sz="2400" dirty="0"/>
              <a:t>Normally distributed residuals</a:t>
            </a:r>
          </a:p>
          <a:p>
            <a:r>
              <a:rPr lang="en-US" sz="2400" dirty="0"/>
              <a:t>Problem with multicollinearity</a:t>
            </a:r>
          </a:p>
          <a:p>
            <a:r>
              <a:rPr lang="en-US" sz="2400" dirty="0"/>
              <a:t>R-squared = .466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BDD5E-428E-C749-934F-E52BDA43955C}"/>
              </a:ext>
            </a:extLst>
          </p:cNvPr>
          <p:cNvSpPr txBox="1"/>
          <p:nvPr/>
        </p:nvSpPr>
        <p:spPr>
          <a:xfrm>
            <a:off x="3402806" y="500063"/>
            <a:ext cx="5386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Conclusion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BDFEF-68C9-4C4E-A368-BD8FCC71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874" y="2049457"/>
            <a:ext cx="6006254" cy="3772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1261F-6561-2745-B20F-E7647F8329E5}"/>
              </a:ext>
            </a:extLst>
          </p:cNvPr>
          <p:cNvSpPr txBox="1"/>
          <p:nvPr/>
        </p:nvSpPr>
        <p:spPr>
          <a:xfrm>
            <a:off x="7443789" y="1594401"/>
            <a:ext cx="333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Residuals</a:t>
            </a:r>
          </a:p>
        </p:txBody>
      </p:sp>
    </p:spTree>
    <p:extLst>
      <p:ext uri="{BB962C8B-B14F-4D97-AF65-F5344CB8AC3E}">
        <p14:creationId xmlns:p14="http://schemas.microsoft.com/office/powerpoint/2010/main" val="34270786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{88A1192D-4070-7A45-8E61-3844A167E585}tf10001120</Template>
  <TotalTime>176</TotalTime>
  <Words>39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What Drives Zestimate?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Drives Zestimate?</dc:title>
  <dc:creator>Jeff Hutchins</dc:creator>
  <cp:lastModifiedBy>Jeff Hutchins</cp:lastModifiedBy>
  <cp:revision>8</cp:revision>
  <dcterms:created xsi:type="dcterms:W3CDTF">2019-10-21T11:05:01Z</dcterms:created>
  <dcterms:modified xsi:type="dcterms:W3CDTF">2019-10-21T14:01:07Z</dcterms:modified>
</cp:coreProperties>
</file>