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1" r:id="rId9"/>
    <p:sldId id="263" r:id="rId10"/>
    <p:sldId id="260" r:id="rId11"/>
    <p:sldId id="262" r:id="rId12"/>
    <p:sldId id="265" r:id="rId13"/>
    <p:sldId id="266" r:id="rId14"/>
    <p:sldId id="264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CFCF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80748" autoAdjust="0"/>
  </p:normalViewPr>
  <p:slideViewPr>
    <p:cSldViewPr snapToGrid="0" snapToObjects="1">
      <p:cViewPr>
        <p:scale>
          <a:sx n="85" d="100"/>
          <a:sy n="85" d="100"/>
        </p:scale>
        <p:origin x="-1219" y="-7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FAD92-058E-3A4A-AE4F-F58F3567048A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E6ED3-19D0-E640-ACEC-719A4E1F2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nainfo.com/chicago/20141209/river-north/uber-driver-raped-woman-he-gave-ride-police-sa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Jenny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Consultant based in New York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Travels to Chicago every week Monday morning and returns Thursday night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familiar with city of Chicago and takes taxis to client site and airport alone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Heard about the recent sexual harassment stories in taxis/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Ubers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Chicago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http://www.dnainfo.com/chicago/20141209/river-north/uber-driver-raped-woman-he-gave-ride-police-say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Fear of being kidnapped/sexually harassed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Feels uncomfortable in the car, but there is lack of way to get help from outside.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for an app with features (tracking to show deviation from expected route, sharing with friends/people expecting her at the destination, panic button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regardless of what taxi/bus/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/train she uses to make her feel safe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E6ED3-19D0-E640-ACEC-719A4E1F29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E6ED3-19D0-E640-ACEC-719A4E1F29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For now, we have 3 features: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1.Tracking system (image)  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Tracking helps customers in 2 ways: Shows deviation from expected route to monitor the driver and sharing with friends or people at destination who can see your location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2. 911 button (image)</a:t>
            </a:r>
            <a:endParaRPr lang="en-US" dirty="0" smtClean="0"/>
          </a:p>
          <a:p>
            <a:r>
              <a:rPr lang="en-US" b="1" dirty="0" smtClean="0"/>
              <a:t>The alert button will contact local police and send your location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Deviation alert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E6ED3-19D0-E640-ACEC-719A4E1F29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For now, we have 3 features: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1.Tracking system (image)  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Tracking helps customers in 2 ways: Shows deviation from expected route to monitor the driver and sharing with friends or people at destination who can see your location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2. 911 button (image)</a:t>
            </a:r>
            <a:endParaRPr lang="en-US" dirty="0" smtClean="0"/>
          </a:p>
          <a:p>
            <a:r>
              <a:rPr lang="en-US" b="1" dirty="0" smtClean="0"/>
              <a:t>The alert button will contact local police and send your location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Deviation alert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E6ED3-19D0-E640-ACEC-719A4E1F29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For now, we have 3 features: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1.Tracking system (image)  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Tracking helps customers in 2 ways: Shows deviation from expected route to monitor the driver and sharing with friends or people at destination who can see your location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2. 911 button (image)</a:t>
            </a:r>
            <a:endParaRPr lang="en-US" dirty="0" smtClean="0"/>
          </a:p>
          <a:p>
            <a:r>
              <a:rPr lang="en-US" b="1" dirty="0" smtClean="0"/>
              <a:t>The alert button will contact local police and send your location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Deviation alert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E6ED3-19D0-E640-ACEC-719A4E1F29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Focusing entirely on cab apps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Linking with Facebook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Calculation of deviation from expected path in percentage terms to give you more information. If deviation is too great, generate alert for user and friends tracking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destination based tracking system that only shares your location and ETA to friends at destination when you are travelling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E6ED3-19D0-E640-ACEC-719A4E1F29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will discuss how cab apps are addressing</a:t>
            </a:r>
            <a:r>
              <a:rPr lang="en-US" baseline="0" dirty="0" smtClean="0"/>
              <a:t> safety. Orally we may have to add how we are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E6ED3-19D0-E640-ACEC-719A4E1F29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Bsafe</a:t>
            </a:r>
            <a:r>
              <a:rPr lang="en-US" baseline="0" dirty="0" smtClean="0"/>
              <a:t> tracking system does not show where you are going. The user has to ask for help because the guardian does not know where the user is going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E6ED3-19D0-E640-ACEC-719A4E1F29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8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app on potential customers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features on top of our MVP to make it comprehensive transportation safety suite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 offering to other means of transportation and walking alone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E6ED3-19D0-E640-ACEC-719A4E1F29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iphop_Street_Ligh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7" y="157369"/>
            <a:ext cx="8671339" cy="5419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19382" y="3639343"/>
            <a:ext cx="43744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Rockwell"/>
                <a:cs typeface="Rockwell"/>
              </a:rPr>
              <a:t>Team Awesome Sauce</a:t>
            </a:r>
            <a:endParaRPr lang="en-US" sz="3200" dirty="0">
              <a:latin typeface="Rockwell"/>
              <a:cs typeface="Rockwel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1446" y="4328551"/>
            <a:ext cx="4374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Rockwell"/>
                <a:cs typeface="Rockwell"/>
              </a:rPr>
              <a:t>James Tong, Matt Albrecht, </a:t>
            </a:r>
          </a:p>
          <a:p>
            <a:pPr algn="r"/>
            <a:r>
              <a:rPr lang="en-US" sz="2000" dirty="0" smtClean="0">
                <a:latin typeface="Rockwell"/>
                <a:cs typeface="Rockwell"/>
              </a:rPr>
              <a:t>Patricia Gomes, </a:t>
            </a:r>
            <a:r>
              <a:rPr lang="en-US" sz="2000" dirty="0" err="1" smtClean="0">
                <a:latin typeface="Rockwell"/>
                <a:cs typeface="Rockwell"/>
              </a:rPr>
              <a:t>Reshu</a:t>
            </a:r>
            <a:r>
              <a:rPr lang="en-US" sz="2000" dirty="0" smtClean="0">
                <a:latin typeface="Rockwell"/>
                <a:cs typeface="Rockwell"/>
              </a:rPr>
              <a:t> </a:t>
            </a:r>
            <a:r>
              <a:rPr lang="en-US" sz="2000" dirty="0" err="1" smtClean="0">
                <a:latin typeface="Rockwell"/>
                <a:cs typeface="Rockwell"/>
              </a:rPr>
              <a:t>Goel</a:t>
            </a:r>
            <a:r>
              <a:rPr lang="en-US" sz="2000" dirty="0" smtClean="0">
                <a:latin typeface="Rockwell"/>
                <a:cs typeface="Rockwell"/>
              </a:rPr>
              <a:t>, Richard Liang, </a:t>
            </a:r>
            <a:r>
              <a:rPr lang="en-US" sz="2000" dirty="0" err="1" smtClean="0">
                <a:latin typeface="Rockwell"/>
                <a:cs typeface="Rockwell"/>
              </a:rPr>
              <a:t>Shubham</a:t>
            </a:r>
            <a:r>
              <a:rPr lang="en-US" sz="2000" dirty="0" smtClean="0">
                <a:latin typeface="Rockwell"/>
                <a:cs typeface="Rockwell"/>
              </a:rPr>
              <a:t> Kumar</a:t>
            </a:r>
            <a:endParaRPr lang="en-US" sz="2000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864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59" y="283883"/>
            <a:ext cx="8396941" cy="688306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  <a:latin typeface="Rockwell"/>
                <a:cs typeface="Rockwell"/>
              </a:rPr>
              <a:t>…</a:t>
            </a:r>
            <a:r>
              <a:rPr lang="en-US" sz="4000" dirty="0">
                <a:solidFill>
                  <a:schemeClr val="tx1">
                    <a:lumMod val="85000"/>
                  </a:schemeClr>
                </a:solidFill>
                <a:latin typeface="Rockwell"/>
                <a:cs typeface="Rockwell"/>
              </a:rPr>
              <a:t>c</a:t>
            </a:r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  <a:latin typeface="Rockwell"/>
                <a:cs typeface="Rockwell"/>
              </a:rPr>
              <a:t>ompared to Safety Apps…</a:t>
            </a:r>
            <a:endParaRPr lang="en-US" sz="4000" dirty="0">
              <a:solidFill>
                <a:schemeClr val="tx1">
                  <a:lumMod val="85000"/>
                </a:schemeClr>
              </a:solidFill>
              <a:latin typeface="Rockwell"/>
              <a:cs typeface="Rockwel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7647" y="972189"/>
            <a:ext cx="854635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28117" y="1645887"/>
            <a:ext cx="2211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Buggy systems</a:t>
            </a:r>
          </a:p>
          <a:p>
            <a:pPr>
              <a:buClr>
                <a:schemeClr val="accent6"/>
              </a:buClr>
            </a:pPr>
            <a:endParaRPr lang="en-US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  <a:p>
            <a:pPr>
              <a:buClr>
                <a:schemeClr val="accent6"/>
              </a:buClr>
            </a:pPr>
            <a:endParaRPr lang="en-US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Tracking system not adequate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to cab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rides</a:t>
            </a:r>
          </a:p>
          <a:p>
            <a:pPr>
              <a:buClr>
                <a:schemeClr val="accent6"/>
              </a:buClr>
            </a:pPr>
            <a:endParaRPr lang="en-US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  <a:p>
            <a:pPr>
              <a:buClr>
                <a:schemeClr val="accent6"/>
              </a:buClr>
            </a:pPr>
            <a:endParaRPr lang="en-US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Captura de Tela 2015-02-26 às 21.49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75" y="1628589"/>
            <a:ext cx="1804137" cy="2709203"/>
          </a:xfrm>
          <a:prstGeom prst="rect">
            <a:avLst/>
          </a:prstGeom>
        </p:spPr>
      </p:pic>
      <p:pic>
        <p:nvPicPr>
          <p:cNvPr id="4" name="Picture 3" descr="Captura de Tela 2015-02-26 às 21.49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7" y="1645887"/>
            <a:ext cx="1789402" cy="2701996"/>
          </a:xfrm>
          <a:prstGeom prst="rect">
            <a:avLst/>
          </a:prstGeom>
        </p:spPr>
      </p:pic>
      <p:pic>
        <p:nvPicPr>
          <p:cNvPr id="5" name="Picture 4" descr="foto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955" y="1645887"/>
            <a:ext cx="1708869" cy="26147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4471" y="732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47" y="283883"/>
            <a:ext cx="2734236" cy="68830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Rockwell"/>
                <a:cs typeface="Rockwell"/>
              </a:rPr>
              <a:t>Next steps</a:t>
            </a:r>
            <a:endParaRPr lang="en-US" dirty="0">
              <a:solidFill>
                <a:schemeClr val="tx1">
                  <a:lumMod val="85000"/>
                </a:schemeClr>
              </a:solidFill>
              <a:latin typeface="Rockwell"/>
              <a:cs typeface="Rockwel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7647" y="972189"/>
            <a:ext cx="854635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7647" y="2368375"/>
            <a:ext cx="76229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sz="2600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Test app on potential customers</a:t>
            </a:r>
            <a:endParaRPr lang="en-US" sz="2600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647" y="3212028"/>
            <a:ext cx="76229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sz="2600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Add more features</a:t>
            </a:r>
            <a:endParaRPr lang="en-US" sz="2600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3018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6637" y="2261979"/>
            <a:ext cx="2983343" cy="247793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Jenny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M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anagement Consultant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Based </a:t>
            </a:r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in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NYC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Travels to Chicago Monday </a:t>
            </a:r>
            <a:r>
              <a:rPr lang="en-US" i="1" dirty="0">
                <a:solidFill>
                  <a:schemeClr val="tx1"/>
                </a:solidFill>
                <a:latin typeface="Avenir Book"/>
                <a:cs typeface="Avenir Book"/>
              </a:rPr>
              <a:t>morning and </a:t>
            </a: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returns Thursday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  <a:latin typeface="Avenir Book"/>
                <a:cs typeface="Avenir Book"/>
              </a:rPr>
              <a:t>Fears for her safety</a:t>
            </a:r>
            <a:endParaRPr lang="en-US" i="1" dirty="0">
              <a:solidFill>
                <a:schemeClr val="tx1"/>
              </a:solidFill>
              <a:latin typeface="Avenir Book"/>
              <a:cs typeface="Avenir Book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18329" y="156710"/>
            <a:ext cx="5937591" cy="5350435"/>
            <a:chOff x="2936521" y="194235"/>
            <a:chExt cx="5937591" cy="5350435"/>
          </a:xfrm>
        </p:grpSpPr>
        <p:pic>
          <p:nvPicPr>
            <p:cNvPr id="9" name="Picture 8" descr="finance_lady.jpg_1404803571.jp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FCFC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1192" y="1654232"/>
              <a:ext cx="3909697" cy="3890438"/>
            </a:xfrm>
            <a:prstGeom prst="rect">
              <a:avLst/>
            </a:prstGeom>
          </p:spPr>
        </p:pic>
        <p:sp>
          <p:nvSpPr>
            <p:cNvPr id="10" name="Rounded Rectangular Callout 9"/>
            <p:cNvSpPr/>
            <p:nvPr/>
          </p:nvSpPr>
          <p:spPr>
            <a:xfrm>
              <a:off x="4329423" y="363459"/>
              <a:ext cx="1691869" cy="811710"/>
            </a:xfrm>
            <a:prstGeom prst="wedgeRoundRectCallout">
              <a:avLst>
                <a:gd name="adj1" fmla="val 25675"/>
                <a:gd name="adj2" fmla="val 88904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ook"/>
                  <a:cs typeface="Avenir Book"/>
                </a:rPr>
                <a:t>Isn’t Chicago dangerous?</a:t>
              </a:r>
              <a:endParaRPr lang="en-US" dirty="0">
                <a:latin typeface="Corbel"/>
                <a:cs typeface="Corbel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6513266" y="194235"/>
              <a:ext cx="2262072" cy="1908108"/>
            </a:xfrm>
            <a:prstGeom prst="wedgeRoundRectCallout">
              <a:avLst>
                <a:gd name="adj1" fmla="val -45719"/>
                <a:gd name="adj2" fmla="val 61787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/>
                <a:cs typeface="Corbel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6836254" y="2780491"/>
              <a:ext cx="2037858" cy="917621"/>
            </a:xfrm>
            <a:prstGeom prst="wedgeRoundRectCallout">
              <a:avLst>
                <a:gd name="adj1" fmla="val -54738"/>
                <a:gd name="adj2" fmla="val -72673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ook"/>
                  <a:cs typeface="Avenir Book"/>
                </a:rPr>
                <a:t>If only my boyfriend knows where I am…</a:t>
              </a:r>
              <a:endParaRPr lang="en-US" dirty="0">
                <a:latin typeface="Corbel"/>
                <a:cs typeface="Corbel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2936521" y="2393470"/>
              <a:ext cx="1861605" cy="1174542"/>
            </a:xfrm>
            <a:prstGeom prst="wedgeRoundRectCallout">
              <a:avLst>
                <a:gd name="adj1" fmla="val 66010"/>
                <a:gd name="adj2" fmla="val -34420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ook"/>
                  <a:cs typeface="Avenir Book"/>
                </a:rPr>
                <a:t>How do I know the cab driver is taking the right route?</a:t>
              </a:r>
              <a:endParaRPr lang="en-US" dirty="0">
                <a:latin typeface="Corbel"/>
                <a:cs typeface="Corbe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51" y="249859"/>
            <a:ext cx="1881292" cy="163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6637" y="95730"/>
            <a:ext cx="4374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ockwell"/>
                <a:cs typeface="Rockwell"/>
              </a:rPr>
              <a:t>Staying safe is a huge concern when taking cabs</a:t>
            </a:r>
            <a:endParaRPr lang="en-US" sz="4000" dirty="0">
              <a:latin typeface="Rockwell"/>
              <a:cs typeface="Rockwell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47905" y="2034722"/>
            <a:ext cx="40461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1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iadaMirrorMagnu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" y="29882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706" y="3859304"/>
            <a:ext cx="36755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venir Oblique"/>
                <a:cs typeface="Avenir Oblique"/>
              </a:rPr>
              <a:t>Our </a:t>
            </a:r>
            <a:r>
              <a:rPr lang="en-US" sz="2000" dirty="0">
                <a:latin typeface="Avenir Oblique"/>
                <a:cs typeface="Avenir Oblique"/>
              </a:rPr>
              <a:t>app </a:t>
            </a:r>
            <a:r>
              <a:rPr lang="en-US" sz="2000" dirty="0" smtClean="0">
                <a:latin typeface="Avenir Oblique"/>
                <a:cs typeface="Avenir Oblique"/>
              </a:rPr>
              <a:t>lets </a:t>
            </a:r>
            <a:r>
              <a:rPr lang="en-US" sz="2000" dirty="0">
                <a:latin typeface="Avenir Oblique"/>
                <a:cs typeface="Avenir Oblique"/>
              </a:rPr>
              <a:t>the customer's phone </a:t>
            </a:r>
            <a:r>
              <a:rPr lang="en-US" sz="2000" dirty="0" smtClean="0">
                <a:latin typeface="Avenir Oblique"/>
                <a:cs typeface="Avenir Oblique"/>
              </a:rPr>
              <a:t>be the </a:t>
            </a:r>
            <a:r>
              <a:rPr lang="en-US" sz="2000" dirty="0">
                <a:latin typeface="Avenir Oblique"/>
                <a:cs typeface="Avenir Oblique"/>
              </a:rPr>
              <a:t>first line of defense against </a:t>
            </a:r>
            <a:r>
              <a:rPr lang="en-US" sz="2000" dirty="0" smtClean="0">
                <a:latin typeface="Avenir Oblique"/>
                <a:cs typeface="Avenir Oblique"/>
              </a:rPr>
              <a:t>safety </a:t>
            </a:r>
            <a:r>
              <a:rPr lang="en-US" sz="2000" dirty="0">
                <a:latin typeface="Avenir Oblique"/>
                <a:cs typeface="Avenir Oblique"/>
              </a:rPr>
              <a:t>threats passengers </a:t>
            </a:r>
            <a:r>
              <a:rPr lang="en-US" sz="2000" dirty="0" smtClean="0">
                <a:latin typeface="Avenir Oblique"/>
                <a:cs typeface="Avenir Oblique"/>
              </a:rPr>
              <a:t>face when </a:t>
            </a:r>
            <a:r>
              <a:rPr lang="en-US" sz="2000" dirty="0">
                <a:latin typeface="Avenir Oblique"/>
                <a:cs typeface="Avenir Oblique"/>
              </a:rPr>
              <a:t>they </a:t>
            </a:r>
            <a:r>
              <a:rPr lang="en-US" sz="2000" dirty="0" smtClean="0">
                <a:latin typeface="Avenir Oblique"/>
                <a:cs typeface="Avenir Oblique"/>
              </a:rPr>
              <a:t>are travelling via a cab</a:t>
            </a:r>
            <a:endParaRPr lang="en-US" sz="2000" dirty="0">
              <a:latin typeface="Avenir Oblique"/>
              <a:cs typeface="Avenir Oblique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7645" y="972189"/>
            <a:ext cx="854635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7647" y="283883"/>
            <a:ext cx="7201647" cy="6883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Rockwell"/>
                <a:cs typeface="Rockwell"/>
              </a:rPr>
              <a:t>We can solve Jenny’s problem</a:t>
            </a:r>
            <a:endParaRPr lang="en-US" dirty="0">
              <a:solidFill>
                <a:schemeClr val="tx1">
                  <a:lumMod val="85000"/>
                </a:schemeClr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4622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47" y="283883"/>
            <a:ext cx="4392705" cy="6883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Rockwell"/>
                <a:cs typeface="Rockwell"/>
              </a:rPr>
              <a:t>Tracking System</a:t>
            </a:r>
            <a:endParaRPr lang="en-US" dirty="0">
              <a:solidFill>
                <a:schemeClr val="tx1">
                  <a:lumMod val="85000"/>
                </a:schemeClr>
              </a:solidFill>
              <a:latin typeface="Rockwell"/>
              <a:cs typeface="Rockwell"/>
            </a:endParaRPr>
          </a:p>
        </p:txBody>
      </p:sp>
      <p:pic>
        <p:nvPicPr>
          <p:cNvPr id="8" name="Picture 7" descr="Screen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7" y="1494117"/>
            <a:ext cx="2618883" cy="39283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97647" y="972189"/>
            <a:ext cx="854635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83" y="1494117"/>
            <a:ext cx="2559536" cy="38622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83294" y="2133733"/>
            <a:ext cx="222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Share your real time location with Facebook friends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3293" y="3649258"/>
            <a:ext cx="22262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Automatically switches tracking off after reaching destination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700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47" y="271931"/>
            <a:ext cx="3765175" cy="6883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Rockwell"/>
                <a:cs typeface="Rockwell"/>
              </a:rPr>
              <a:t>Deviation Alert</a:t>
            </a:r>
            <a:endParaRPr lang="en-US" dirty="0">
              <a:solidFill>
                <a:schemeClr val="tx1">
                  <a:lumMod val="85000"/>
                </a:schemeClr>
              </a:solidFill>
              <a:latin typeface="Rockwell"/>
              <a:cs typeface="Rockwell"/>
            </a:endParaRPr>
          </a:p>
        </p:txBody>
      </p:sp>
      <p:pic>
        <p:nvPicPr>
          <p:cNvPr id="8" name="Picture 7" descr="Screen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7" y="1494117"/>
            <a:ext cx="2618883" cy="39283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97647" y="972189"/>
            <a:ext cx="854635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96118" y="1473120"/>
            <a:ext cx="3406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 App shows the  deviation from the expected route calculated </a:t>
            </a:r>
          </a:p>
          <a:p>
            <a:pPr>
              <a:buClr>
                <a:schemeClr val="accent6"/>
              </a:buClr>
            </a:pPr>
            <a:endParaRPr lang="en-US" sz="2800" dirty="0" smtClean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Alerts friends when percentage deviation is too great</a:t>
            </a:r>
            <a:endParaRPr lang="en-US" sz="2400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0645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944" y="283883"/>
            <a:ext cx="2644586" cy="6883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Rockwell"/>
                <a:cs typeface="Rockwell"/>
              </a:rPr>
              <a:t>911 Button</a:t>
            </a:r>
            <a:endParaRPr lang="en-US" dirty="0">
              <a:solidFill>
                <a:schemeClr val="tx1">
                  <a:lumMod val="85000"/>
                </a:schemeClr>
              </a:solidFill>
              <a:latin typeface="Rockwell"/>
              <a:cs typeface="Rockwel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7647" y="972189"/>
            <a:ext cx="854635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7646" y="2644586"/>
            <a:ext cx="7605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 The 911 button will contact local police and send your location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7098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729" y="2153397"/>
            <a:ext cx="2904565" cy="1639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>
                    <a:lumMod val="85000"/>
                  </a:schemeClr>
                </a:solidFill>
                <a:latin typeface="Rockwell"/>
                <a:cs typeface="Rockwell"/>
              </a:rPr>
              <a:t>MVP</a:t>
            </a:r>
            <a:endParaRPr lang="en-US" sz="9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116729" y="3616778"/>
            <a:ext cx="602727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59" y="283883"/>
            <a:ext cx="5901765" cy="6883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Rockwell"/>
                <a:cs typeface="Rockwell"/>
              </a:rPr>
              <a:t>How we are different…</a:t>
            </a:r>
            <a:endParaRPr lang="en-US" dirty="0">
              <a:solidFill>
                <a:schemeClr val="tx1">
                  <a:lumMod val="85000"/>
                </a:schemeClr>
              </a:solidFill>
              <a:latin typeface="Rockwell"/>
              <a:cs typeface="Rockwel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7647" y="972189"/>
            <a:ext cx="854635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68670" y="1659658"/>
            <a:ext cx="4975412" cy="3133649"/>
            <a:chOff x="597647" y="1692351"/>
            <a:chExt cx="4347883" cy="2501343"/>
          </a:xfrm>
        </p:grpSpPr>
        <p:sp>
          <p:nvSpPr>
            <p:cNvPr id="14" name="Oval 13"/>
            <p:cNvSpPr/>
            <p:nvPr/>
          </p:nvSpPr>
          <p:spPr>
            <a:xfrm>
              <a:off x="597647" y="1692351"/>
              <a:ext cx="4347883" cy="2501343"/>
            </a:xfrm>
            <a:custGeom>
              <a:avLst/>
              <a:gdLst/>
              <a:ahLst/>
              <a:cxnLst/>
              <a:rect l="l" t="t" r="r" b="b"/>
              <a:pathLst>
                <a:path w="3760695" h="2319691">
                  <a:moveTo>
                    <a:pt x="2557930" y="74317"/>
                  </a:moveTo>
                  <a:cubicBezTo>
                    <a:pt x="3222199" y="74317"/>
                    <a:pt x="3760695" y="576961"/>
                    <a:pt x="3760695" y="1197004"/>
                  </a:cubicBezTo>
                  <a:cubicBezTo>
                    <a:pt x="3760695" y="1817047"/>
                    <a:pt x="3222199" y="2319691"/>
                    <a:pt x="2557930" y="2319691"/>
                  </a:cubicBezTo>
                  <a:cubicBezTo>
                    <a:pt x="2308829" y="2319691"/>
                    <a:pt x="2077415" y="2249007"/>
                    <a:pt x="1885453" y="2127954"/>
                  </a:cubicBezTo>
                  <a:lnTo>
                    <a:pt x="1822131" y="2083755"/>
                  </a:lnTo>
                  <a:lnTo>
                    <a:pt x="1875243" y="2053637"/>
                  </a:lnTo>
                  <a:cubicBezTo>
                    <a:pt x="2195180" y="1851882"/>
                    <a:pt x="2405530" y="1510214"/>
                    <a:pt x="2405530" y="1122687"/>
                  </a:cubicBezTo>
                  <a:cubicBezTo>
                    <a:pt x="2405530" y="773913"/>
                    <a:pt x="2235147" y="462285"/>
                    <a:pt x="1967835" y="256367"/>
                  </a:cubicBezTo>
                  <a:lnTo>
                    <a:pt x="1938565" y="235936"/>
                  </a:lnTo>
                  <a:lnTo>
                    <a:pt x="1984621" y="209819"/>
                  </a:lnTo>
                  <a:cubicBezTo>
                    <a:pt x="2155045" y="123403"/>
                    <a:pt x="2350346" y="74317"/>
                    <a:pt x="2557930" y="74317"/>
                  </a:cubicBezTo>
                  <a:close/>
                  <a:moveTo>
                    <a:pt x="1202765" y="0"/>
                  </a:moveTo>
                  <a:cubicBezTo>
                    <a:pt x="1451866" y="0"/>
                    <a:pt x="1683280" y="70684"/>
                    <a:pt x="1875243" y="191737"/>
                  </a:cubicBezTo>
                  <a:lnTo>
                    <a:pt x="1938565" y="235936"/>
                  </a:lnTo>
                  <a:lnTo>
                    <a:pt x="1885453" y="266054"/>
                  </a:lnTo>
                  <a:cubicBezTo>
                    <a:pt x="1565515" y="467809"/>
                    <a:pt x="1355165" y="809477"/>
                    <a:pt x="1355165" y="1197004"/>
                  </a:cubicBezTo>
                  <a:cubicBezTo>
                    <a:pt x="1355165" y="1545778"/>
                    <a:pt x="1525549" y="1857407"/>
                    <a:pt x="1792860" y="2063324"/>
                  </a:cubicBezTo>
                  <a:lnTo>
                    <a:pt x="1822131" y="2083755"/>
                  </a:lnTo>
                  <a:lnTo>
                    <a:pt x="1776074" y="2109872"/>
                  </a:lnTo>
                  <a:cubicBezTo>
                    <a:pt x="1605651" y="2196288"/>
                    <a:pt x="1410349" y="2245374"/>
                    <a:pt x="1202765" y="2245374"/>
                  </a:cubicBezTo>
                  <a:cubicBezTo>
                    <a:pt x="538496" y="2245374"/>
                    <a:pt x="0" y="1742730"/>
                    <a:pt x="0" y="1122687"/>
                  </a:cubicBezTo>
                  <a:cubicBezTo>
                    <a:pt x="0" y="502644"/>
                    <a:pt x="538496" y="0"/>
                    <a:pt x="1202765" y="0"/>
                  </a:cubicBezTo>
                  <a:close/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3404" y="2730132"/>
              <a:ext cx="7769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Book"/>
                  <a:cs typeface="Avenir Book"/>
                </a:rPr>
                <a:t>Cab </a:t>
              </a:r>
              <a:r>
                <a:rPr lang="en-US" dirty="0" smtClean="0">
                  <a:latin typeface="Avenir Book"/>
                  <a:cs typeface="Avenir Book"/>
                </a:rPr>
                <a:t>Apps</a:t>
              </a:r>
              <a:endParaRPr lang="en-US" dirty="0">
                <a:latin typeface="Avenir Book"/>
                <a:cs typeface="Avenir Boo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21566" y="2605599"/>
              <a:ext cx="10608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venir Book"/>
                  <a:cs typeface="Avenir Book"/>
                </a:rPr>
                <a:t>Personal</a:t>
              </a:r>
            </a:p>
            <a:p>
              <a:r>
                <a:rPr lang="en-US" dirty="0" smtClean="0">
                  <a:latin typeface="Avenir Book"/>
                  <a:cs typeface="Avenir Book"/>
                </a:rPr>
                <a:t>Safety</a:t>
              </a:r>
            </a:p>
            <a:p>
              <a:r>
                <a:rPr lang="en-US" dirty="0" smtClean="0">
                  <a:latin typeface="Avenir Book"/>
                  <a:cs typeface="Avenir Book"/>
                </a:rPr>
                <a:t>Apps </a:t>
              </a:r>
              <a:endParaRPr lang="en-US" dirty="0">
                <a:latin typeface="Avenir Book"/>
                <a:cs typeface="Avenir Boo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86000" y="2696243"/>
              <a:ext cx="896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venir Book"/>
                  <a:cs typeface="Avenir Book"/>
                </a:rPr>
                <a:t>WE ARE HERE!</a:t>
              </a:r>
              <a:endParaRPr lang="en-US" dirty="0">
                <a:latin typeface="Avenir Book"/>
                <a:cs typeface="Avenir Book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155764" y="2016090"/>
            <a:ext cx="2554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Specific features that address safety on cab rides</a:t>
            </a:r>
          </a:p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endParaRPr lang="en-US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Independent of cab apps</a:t>
            </a:r>
          </a:p>
        </p:txBody>
      </p:sp>
    </p:spTree>
    <p:extLst>
      <p:ext uri="{BB962C8B-B14F-4D97-AF65-F5344CB8AC3E}">
        <p14:creationId xmlns:p14="http://schemas.microsoft.com/office/powerpoint/2010/main" val="12732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59" y="283883"/>
            <a:ext cx="8396941" cy="6883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Rockwell"/>
                <a:cs typeface="Rockwell"/>
              </a:rPr>
              <a:t>…compared to Cab Apps</a:t>
            </a:r>
            <a:endParaRPr lang="en-US" dirty="0">
              <a:solidFill>
                <a:schemeClr val="tx1">
                  <a:lumMod val="85000"/>
                </a:schemeClr>
              </a:solidFill>
              <a:latin typeface="Rockwell"/>
              <a:cs typeface="Rockwel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7647" y="972189"/>
            <a:ext cx="854635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39647" y="1645888"/>
            <a:ext cx="22112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Unreliable tracking systems</a:t>
            </a:r>
          </a:p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endParaRPr lang="en-US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Privacy concerns</a:t>
            </a:r>
            <a:endParaRPr lang="en-US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  <a:p>
            <a:pPr>
              <a:buClr>
                <a:schemeClr val="accent6"/>
              </a:buClr>
            </a:pPr>
            <a:endParaRPr lang="en-US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Rating systems available only after misconduct</a:t>
            </a:r>
          </a:p>
          <a:p>
            <a:pPr>
              <a:buClr>
                <a:schemeClr val="accent6"/>
              </a:buClr>
            </a:pPr>
            <a:endParaRPr lang="en-US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  <a:p>
            <a:pPr marL="285750" indent="-285750">
              <a:buClr>
                <a:schemeClr val="accent6"/>
              </a:buClr>
              <a:buFont typeface="Wingdings" charset="2"/>
              <a:buChar char="u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Systems linked to the company</a:t>
            </a:r>
            <a:endParaRPr lang="en-US" dirty="0">
              <a:solidFill>
                <a:schemeClr val="tx1">
                  <a:lumMod val="85000"/>
                </a:schemeClr>
              </a:solidFill>
              <a:latin typeface="Avenir Book"/>
              <a:cs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4471" y="7321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Captura de Tela 2015-02-28 às 16.11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7" y="1645888"/>
            <a:ext cx="1783915" cy="2403172"/>
          </a:xfrm>
          <a:prstGeom prst="rect">
            <a:avLst/>
          </a:prstGeom>
        </p:spPr>
      </p:pic>
      <p:pic>
        <p:nvPicPr>
          <p:cNvPr id="8" name="Picture 7" descr="Cindy-5-st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52" y="1645887"/>
            <a:ext cx="1492936" cy="2403173"/>
          </a:xfrm>
          <a:prstGeom prst="rect">
            <a:avLst/>
          </a:prstGeom>
        </p:spPr>
      </p:pic>
      <p:pic>
        <p:nvPicPr>
          <p:cNvPr id="15" name="Picture 14" descr="Captura de Tela 2015-02-28 às 16.20.3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45" y="4422162"/>
            <a:ext cx="2250203" cy="9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sharepoint/v3/field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680</TotalTime>
  <Words>521</Words>
  <Application>Microsoft Office PowerPoint</Application>
  <PresentationFormat>On-screen Show (16:10)</PresentationFormat>
  <Paragraphs>108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</vt:lpstr>
      <vt:lpstr>PowerPoint Presentation</vt:lpstr>
      <vt:lpstr>PowerPoint Presentation</vt:lpstr>
      <vt:lpstr>We can solve Jenny’s problem</vt:lpstr>
      <vt:lpstr>Tracking System</vt:lpstr>
      <vt:lpstr>Deviation Alert</vt:lpstr>
      <vt:lpstr>911 Button</vt:lpstr>
      <vt:lpstr>PowerPoint Presentation</vt:lpstr>
      <vt:lpstr>How we are different…</vt:lpstr>
      <vt:lpstr>…compared to Cab Apps</vt:lpstr>
      <vt:lpstr>…compared to Safety Apps…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Richard</cp:lastModifiedBy>
  <cp:revision>70</cp:revision>
  <dcterms:created xsi:type="dcterms:W3CDTF">2010-04-12T23:12:02Z</dcterms:created>
  <dcterms:modified xsi:type="dcterms:W3CDTF">2015-03-03T18:11:50Z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