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Video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Social Media Facebook,twitter,parent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Chicago Parents meetup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PTA meetings at various junior high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Northwestern Community.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Video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Social Media Facebook,twitter,parent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Chicago Parents meetup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PTA meetings at various junior high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Northwestern Community.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Video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Social Media Facebook,twitter,parent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Chicago Parents meetup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PTA meetings at various junior high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Northwestern Community.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Live demo here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Live demo here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Video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Social Media Facebook,twitter,parent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Chicago Parents meetup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PTA meetings at various junior high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Northwestern Community.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Video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Social Media Facebook,twitter,parent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Chicago Parents meetup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PTA meetings at various junior high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Northwestern Community.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Video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Social Media Facebook,twitter,parent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Chicago Parents meetup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PTA meetings at various junior high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Northwestern Community.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Video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Social Media Facebook,twitter,parent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Chicago Parents meetup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PTA meetings at various junior high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Northwestern Community.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Video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Social Media Facebook,twitter,parent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Chicago Parents meetup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PTA meetings at various junior high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Northwestern Community.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Video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Social Media Facebook,twitter,parent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Chicago Parents meetup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PTA meetings at various junior high groups.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Northwestern Community.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0.jpg"/><Relationship Id="rId3" Type="http://schemas.openxmlformats.org/officeDocument/2006/relationships/image" Target="../media/image14.jpg"/><Relationship Id="rId6" Type="http://schemas.openxmlformats.org/officeDocument/2006/relationships/image" Target="../media/image01.jpg"/><Relationship Id="rId5" Type="http://schemas.openxmlformats.org/officeDocument/2006/relationships/image" Target="../media/image07.jpg"/><Relationship Id="rId7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79BD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2642100" y="405475"/>
            <a:ext cx="3859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HELM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4529425" y="4219375"/>
            <a:ext cx="4059299" cy="57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Matthew Albrecht, Patricia Gomes, 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Richard Liang, Reshu Goel, Shubham Kumar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235" y="1960762"/>
            <a:ext cx="2273274" cy="2258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Shape 33"/>
          <p:cNvCxnSpPr/>
          <p:nvPr/>
        </p:nvCxnSpPr>
        <p:spPr>
          <a:xfrm flipH="1">
            <a:off x="270650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" name="Shape 34"/>
          <p:cNvCxnSpPr/>
          <p:nvPr/>
        </p:nvCxnSpPr>
        <p:spPr>
          <a:xfrm flipH="1">
            <a:off x="8780836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" name="Shape 35"/>
          <p:cNvCxnSpPr/>
          <p:nvPr/>
        </p:nvCxnSpPr>
        <p:spPr>
          <a:xfrm>
            <a:off x="270650" y="489980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" name="Shape 36"/>
          <p:cNvCxnSpPr/>
          <p:nvPr/>
        </p:nvCxnSpPr>
        <p:spPr>
          <a:xfrm>
            <a:off x="313350" y="28505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79BD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ctrTitle"/>
          </p:nvPr>
        </p:nvSpPr>
        <p:spPr>
          <a:xfrm>
            <a:off x="2642100" y="405475"/>
            <a:ext cx="3859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HELM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321700" y="1812187"/>
            <a:ext cx="4180199" cy="42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the customers want</a:t>
            </a:r>
          </a:p>
        </p:txBody>
      </p:sp>
      <p:cxnSp>
        <p:nvCxnSpPr>
          <p:cNvPr id="138" name="Shape 138"/>
          <p:cNvCxnSpPr/>
          <p:nvPr/>
        </p:nvCxnSpPr>
        <p:spPr>
          <a:xfrm flipH="1">
            <a:off x="270650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9" name="Shape 139"/>
          <p:cNvCxnSpPr/>
          <p:nvPr/>
        </p:nvCxnSpPr>
        <p:spPr>
          <a:xfrm flipH="1">
            <a:off x="8780836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0" name="Shape 140"/>
          <p:cNvCxnSpPr/>
          <p:nvPr/>
        </p:nvCxnSpPr>
        <p:spPr>
          <a:xfrm>
            <a:off x="270650" y="489980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1" name="Shape 141"/>
          <p:cNvCxnSpPr/>
          <p:nvPr/>
        </p:nvCxnSpPr>
        <p:spPr>
          <a:xfrm>
            <a:off x="313350" y="28505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2" name="Shape 142"/>
          <p:cNvSpPr txBox="1"/>
          <p:nvPr/>
        </p:nvSpPr>
        <p:spPr>
          <a:xfrm>
            <a:off x="650900" y="3119400"/>
            <a:ext cx="3000000" cy="42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Connection with their kids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722125" y="3766825"/>
            <a:ext cx="2582400" cy="42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know whenever their kids need help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6637400" y="3119400"/>
            <a:ext cx="1353299" cy="42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Freedom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485750" y="3833625"/>
            <a:ext cx="1656600" cy="42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Privacy</a:t>
            </a:r>
          </a:p>
        </p:txBody>
      </p:sp>
      <p:sp>
        <p:nvSpPr>
          <p:cNvPr id="146" name="Shape 146"/>
          <p:cNvSpPr/>
          <p:nvPr/>
        </p:nvSpPr>
        <p:spPr>
          <a:xfrm>
            <a:off x="4087900" y="3062450"/>
            <a:ext cx="1238999" cy="1159799"/>
          </a:xfrm>
          <a:prstGeom prst="mathMultiply">
            <a:avLst>
              <a:gd fmla="val 23520" name="adj1"/>
            </a:avLst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722125" y="2541837"/>
            <a:ext cx="1679699" cy="27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973725" y="2541850"/>
            <a:ext cx="959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KIDS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79BD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hape 153"/>
          <p:cNvCxnSpPr/>
          <p:nvPr/>
        </p:nvCxnSpPr>
        <p:spPr>
          <a:xfrm flipH="1">
            <a:off x="270650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/>
          <p:nvPr/>
        </p:nvCxnSpPr>
        <p:spPr>
          <a:xfrm flipH="1">
            <a:off x="8780836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5" name="Shape 155"/>
          <p:cNvCxnSpPr/>
          <p:nvPr/>
        </p:nvCxnSpPr>
        <p:spPr>
          <a:xfrm>
            <a:off x="270650" y="489980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/>
          <p:nvPr/>
        </p:nvCxnSpPr>
        <p:spPr>
          <a:xfrm>
            <a:off x="313350" y="28505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7" name="Shape 157"/>
          <p:cNvSpPr txBox="1"/>
          <p:nvPr/>
        </p:nvSpPr>
        <p:spPr>
          <a:xfrm>
            <a:off x="2386575" y="656387"/>
            <a:ext cx="4855499" cy="104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Percent of Families Who Give first Cellphone at Age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220275" y="2339800"/>
            <a:ext cx="19767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60%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779975" y="2339800"/>
            <a:ext cx="19767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20%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220275" y="3494500"/>
            <a:ext cx="1795199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10-11 years old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5977675" y="3494500"/>
            <a:ext cx="1581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8-9 years old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79BD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Shape 166"/>
          <p:cNvCxnSpPr/>
          <p:nvPr/>
        </p:nvCxnSpPr>
        <p:spPr>
          <a:xfrm flipH="1">
            <a:off x="270650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/>
          <p:nvPr/>
        </p:nvCxnSpPr>
        <p:spPr>
          <a:xfrm flipH="1">
            <a:off x="8780836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8" name="Shape 168"/>
          <p:cNvCxnSpPr/>
          <p:nvPr/>
        </p:nvCxnSpPr>
        <p:spPr>
          <a:xfrm>
            <a:off x="270650" y="489980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9" name="Shape 169"/>
          <p:cNvCxnSpPr/>
          <p:nvPr/>
        </p:nvCxnSpPr>
        <p:spPr>
          <a:xfrm>
            <a:off x="313350" y="28505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0" name="Shape 170"/>
          <p:cNvSpPr txBox="1"/>
          <p:nvPr/>
        </p:nvSpPr>
        <p:spPr>
          <a:xfrm>
            <a:off x="2232150" y="882200"/>
            <a:ext cx="46797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Children with cellphone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551648" y="2359975"/>
            <a:ext cx="1795199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56%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642375" y="3514675"/>
            <a:ext cx="1795199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8-12 years old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79BD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Shape 177"/>
          <p:cNvCxnSpPr/>
          <p:nvPr/>
        </p:nvCxnSpPr>
        <p:spPr>
          <a:xfrm flipH="1">
            <a:off x="270650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8" name="Shape 178"/>
          <p:cNvCxnSpPr/>
          <p:nvPr/>
        </p:nvCxnSpPr>
        <p:spPr>
          <a:xfrm flipH="1">
            <a:off x="8780836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" name="Shape 179"/>
          <p:cNvCxnSpPr/>
          <p:nvPr/>
        </p:nvCxnSpPr>
        <p:spPr>
          <a:xfrm>
            <a:off x="270650" y="489980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0" name="Shape 180"/>
          <p:cNvCxnSpPr/>
          <p:nvPr/>
        </p:nvCxnSpPr>
        <p:spPr>
          <a:xfrm>
            <a:off x="313350" y="28505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235" y="1960762"/>
            <a:ext cx="2273274" cy="225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type="ctrTitle"/>
          </p:nvPr>
        </p:nvSpPr>
        <p:spPr>
          <a:xfrm>
            <a:off x="2642100" y="405475"/>
            <a:ext cx="3859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HELM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Shape 187"/>
          <p:cNvCxnSpPr/>
          <p:nvPr/>
        </p:nvCxnSpPr>
        <p:spPr>
          <a:xfrm flipH="1">
            <a:off x="270650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rgbClr val="4779B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8" name="Shape 188"/>
          <p:cNvCxnSpPr/>
          <p:nvPr/>
        </p:nvCxnSpPr>
        <p:spPr>
          <a:xfrm flipH="1">
            <a:off x="8780836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rgbClr val="4779B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9" name="Shape 189"/>
          <p:cNvCxnSpPr/>
          <p:nvPr/>
        </p:nvCxnSpPr>
        <p:spPr>
          <a:xfrm>
            <a:off x="270650" y="4899800"/>
            <a:ext cx="8517299" cy="0"/>
          </a:xfrm>
          <a:prstGeom prst="straightConnector1">
            <a:avLst/>
          </a:prstGeom>
          <a:noFill/>
          <a:ln cap="flat" cmpd="sng" w="19050">
            <a:solidFill>
              <a:srgbClr val="4779B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0" name="Shape 190"/>
          <p:cNvCxnSpPr/>
          <p:nvPr/>
        </p:nvCxnSpPr>
        <p:spPr>
          <a:xfrm>
            <a:off x="313350" y="285050"/>
            <a:ext cx="8517299" cy="0"/>
          </a:xfrm>
          <a:prstGeom prst="straightConnector1">
            <a:avLst/>
          </a:prstGeom>
          <a:noFill/>
          <a:ln cap="flat" cmpd="sng" w="19050">
            <a:solidFill>
              <a:srgbClr val="4779BD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1" name="Shape 191"/>
          <p:cNvSpPr txBox="1"/>
          <p:nvPr/>
        </p:nvSpPr>
        <p:spPr>
          <a:xfrm>
            <a:off x="2903849" y="584175"/>
            <a:ext cx="33363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779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solution is unique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28050" l="18242" r="15733" t="15363"/>
          <a:stretch/>
        </p:blipFill>
        <p:spPr>
          <a:xfrm>
            <a:off x="2358650" y="838275"/>
            <a:ext cx="3881499" cy="43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79BD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2642100" y="405475"/>
            <a:ext cx="3859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HELM</a:t>
            </a:r>
          </a:p>
        </p:txBody>
      </p:sp>
      <p:cxnSp>
        <p:nvCxnSpPr>
          <p:cNvPr id="198" name="Shape 198"/>
          <p:cNvCxnSpPr/>
          <p:nvPr/>
        </p:nvCxnSpPr>
        <p:spPr>
          <a:xfrm flipH="1">
            <a:off x="270650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9" name="Shape 199"/>
          <p:cNvCxnSpPr/>
          <p:nvPr/>
        </p:nvCxnSpPr>
        <p:spPr>
          <a:xfrm flipH="1">
            <a:off x="8780836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0" name="Shape 200"/>
          <p:cNvCxnSpPr/>
          <p:nvPr/>
        </p:nvCxnSpPr>
        <p:spPr>
          <a:xfrm>
            <a:off x="270650" y="489980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313350" y="28505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02" name="Shape 202"/>
          <p:cNvGrpSpPr/>
          <p:nvPr/>
        </p:nvGrpSpPr>
        <p:grpSpPr>
          <a:xfrm>
            <a:off x="1047000" y="2606675"/>
            <a:ext cx="1595100" cy="1552499"/>
            <a:chOff x="1139600" y="2350300"/>
            <a:chExt cx="1595100" cy="1552499"/>
          </a:xfrm>
        </p:grpSpPr>
        <p:sp>
          <p:nvSpPr>
            <p:cNvPr id="203" name="Shape 203"/>
            <p:cNvSpPr/>
            <p:nvPr/>
          </p:nvSpPr>
          <p:spPr>
            <a:xfrm>
              <a:off x="1139600" y="2350300"/>
              <a:ext cx="1595100" cy="155249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04" name="Shape 20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63962" y="2460262"/>
              <a:ext cx="1303925" cy="1303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Shape 205"/>
          <p:cNvSpPr txBox="1"/>
          <p:nvPr/>
        </p:nvSpPr>
        <p:spPr>
          <a:xfrm>
            <a:off x="797550" y="2051200"/>
            <a:ext cx="2094000" cy="34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Route Deviation</a:t>
            </a:r>
          </a:p>
        </p:txBody>
      </p:sp>
      <p:sp>
        <p:nvSpPr>
          <p:cNvPr id="206" name="Shape 206"/>
          <p:cNvSpPr/>
          <p:nvPr/>
        </p:nvSpPr>
        <p:spPr>
          <a:xfrm>
            <a:off x="3685239" y="2632621"/>
            <a:ext cx="1595100" cy="15524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3403776" y="2077146"/>
            <a:ext cx="2094000" cy="34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I Go?</a:t>
            </a:r>
          </a:p>
        </p:txBody>
      </p:sp>
      <p:sp>
        <p:nvSpPr>
          <p:cNvPr id="208" name="Shape 208"/>
          <p:cNvSpPr/>
          <p:nvPr/>
        </p:nvSpPr>
        <p:spPr>
          <a:xfrm>
            <a:off x="6418375" y="2606675"/>
            <a:ext cx="1595100" cy="15524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6136912" y="2051200"/>
            <a:ext cx="2094000" cy="34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Parental Dashboard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5475" y="2632475"/>
            <a:ext cx="1500899" cy="150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3685250" y="2632625"/>
            <a:ext cx="1595100" cy="15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9600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79BD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Shape 216"/>
          <p:cNvCxnSpPr/>
          <p:nvPr/>
        </p:nvCxnSpPr>
        <p:spPr>
          <a:xfrm flipH="1">
            <a:off x="270650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7" name="Shape 217"/>
          <p:cNvCxnSpPr/>
          <p:nvPr/>
        </p:nvCxnSpPr>
        <p:spPr>
          <a:xfrm flipH="1">
            <a:off x="8780836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270650" y="489980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/>
          <p:nvPr/>
        </p:nvCxnSpPr>
        <p:spPr>
          <a:xfrm>
            <a:off x="313350" y="28505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79BD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ctrTitle"/>
          </p:nvPr>
        </p:nvSpPr>
        <p:spPr>
          <a:xfrm>
            <a:off x="2642100" y="405475"/>
            <a:ext cx="3859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HELM</a:t>
            </a:r>
          </a:p>
        </p:txBody>
      </p:sp>
      <p:cxnSp>
        <p:nvCxnSpPr>
          <p:cNvPr id="225" name="Shape 225"/>
          <p:cNvCxnSpPr/>
          <p:nvPr/>
        </p:nvCxnSpPr>
        <p:spPr>
          <a:xfrm flipH="1">
            <a:off x="270650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6" name="Shape 226"/>
          <p:cNvCxnSpPr/>
          <p:nvPr/>
        </p:nvCxnSpPr>
        <p:spPr>
          <a:xfrm flipH="1">
            <a:off x="8780836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7" name="Shape 227"/>
          <p:cNvCxnSpPr/>
          <p:nvPr/>
        </p:nvCxnSpPr>
        <p:spPr>
          <a:xfrm>
            <a:off x="270650" y="489980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8" name="Shape 228"/>
          <p:cNvCxnSpPr/>
          <p:nvPr/>
        </p:nvCxnSpPr>
        <p:spPr>
          <a:xfrm>
            <a:off x="313350" y="28505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9" name="Shape 229"/>
          <p:cNvSpPr txBox="1"/>
          <p:nvPr/>
        </p:nvSpPr>
        <p:spPr>
          <a:xfrm>
            <a:off x="2783600" y="2163500"/>
            <a:ext cx="3491400" cy="16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"My mom would let me go out alone if I had this app. Please, go and tell her about it!"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DEBORAH, 12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79BD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2642100" y="405475"/>
            <a:ext cx="3859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HELM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270650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6" name="Shape 236"/>
          <p:cNvCxnSpPr/>
          <p:nvPr/>
        </p:nvCxnSpPr>
        <p:spPr>
          <a:xfrm flipH="1">
            <a:off x="8780836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7" name="Shape 237"/>
          <p:cNvCxnSpPr/>
          <p:nvPr/>
        </p:nvCxnSpPr>
        <p:spPr>
          <a:xfrm>
            <a:off x="270650" y="489980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8" name="Shape 238"/>
          <p:cNvCxnSpPr/>
          <p:nvPr/>
        </p:nvCxnSpPr>
        <p:spPr>
          <a:xfrm>
            <a:off x="313350" y="28505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9" name="Shape 239"/>
          <p:cNvSpPr txBox="1"/>
          <p:nvPr/>
        </p:nvSpPr>
        <p:spPr>
          <a:xfrm>
            <a:off x="3489700" y="1837525"/>
            <a:ext cx="5894400" cy="254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Freemium Model, $2.99/month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857" y="733050"/>
            <a:ext cx="44087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79BD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ctrTitle"/>
          </p:nvPr>
        </p:nvSpPr>
        <p:spPr>
          <a:xfrm>
            <a:off x="2642100" y="405475"/>
            <a:ext cx="3859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HELM</a:t>
            </a:r>
          </a:p>
        </p:txBody>
      </p:sp>
      <p:cxnSp>
        <p:nvCxnSpPr>
          <p:cNvPr id="246" name="Shape 246"/>
          <p:cNvCxnSpPr/>
          <p:nvPr/>
        </p:nvCxnSpPr>
        <p:spPr>
          <a:xfrm flipH="1">
            <a:off x="270650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7" name="Shape 247"/>
          <p:cNvCxnSpPr/>
          <p:nvPr/>
        </p:nvCxnSpPr>
        <p:spPr>
          <a:xfrm flipH="1">
            <a:off x="8780836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8" name="Shape 248"/>
          <p:cNvCxnSpPr/>
          <p:nvPr/>
        </p:nvCxnSpPr>
        <p:spPr>
          <a:xfrm>
            <a:off x="270650" y="489980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9" name="Shape 249"/>
          <p:cNvCxnSpPr/>
          <p:nvPr/>
        </p:nvCxnSpPr>
        <p:spPr>
          <a:xfrm>
            <a:off x="313350" y="28505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0" name="Shape 250"/>
          <p:cNvSpPr txBox="1"/>
          <p:nvPr/>
        </p:nvSpPr>
        <p:spPr>
          <a:xfrm>
            <a:off x="3489700" y="1837525"/>
            <a:ext cx="5894400" cy="254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Freemium Model, $2.99/month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Break-even in second year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Targeting 1500 families in first year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expenses are salaries,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marketing and partnership efforts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857" y="733050"/>
            <a:ext cx="44087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79BD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96475" y="3847350"/>
            <a:ext cx="4014299" cy="930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A856A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>
            <a:off x="518000" y="2243700"/>
            <a:ext cx="4014299" cy="796799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A856A"/>
              </a:solidFill>
            </a:endParaRPr>
          </a:p>
        </p:txBody>
      </p:sp>
      <p:cxnSp>
        <p:nvCxnSpPr>
          <p:cNvPr id="43" name="Shape 43"/>
          <p:cNvCxnSpPr/>
          <p:nvPr/>
        </p:nvCxnSpPr>
        <p:spPr>
          <a:xfrm flipH="1">
            <a:off x="270650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" name="Shape 44"/>
          <p:cNvCxnSpPr/>
          <p:nvPr/>
        </p:nvCxnSpPr>
        <p:spPr>
          <a:xfrm flipH="1">
            <a:off x="8780836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" name="Shape 45"/>
          <p:cNvCxnSpPr/>
          <p:nvPr/>
        </p:nvCxnSpPr>
        <p:spPr>
          <a:xfrm>
            <a:off x="270650" y="489980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" name="Shape 46"/>
          <p:cNvCxnSpPr/>
          <p:nvPr/>
        </p:nvCxnSpPr>
        <p:spPr>
          <a:xfrm>
            <a:off x="313350" y="28505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 b="26421" l="0" r="0" t="0"/>
          <a:stretch/>
        </p:blipFill>
        <p:spPr>
          <a:xfrm>
            <a:off x="647012" y="2120521"/>
            <a:ext cx="1193524" cy="1170924"/>
          </a:xfrm>
          <a:prstGeom prst="rect">
            <a:avLst/>
          </a:prstGeom>
          <a:noFill/>
          <a:ln cap="flat" cmpd="sng" w="19050">
            <a:solidFill>
              <a:srgbClr val="4779BD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8" name="Shape 48"/>
          <p:cNvSpPr/>
          <p:nvPr/>
        </p:nvSpPr>
        <p:spPr>
          <a:xfrm>
            <a:off x="518000" y="797700"/>
            <a:ext cx="4014299" cy="930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A856A"/>
              </a:solidFill>
            </a:endParaRPr>
          </a:p>
        </p:txBody>
      </p:sp>
      <p:sp>
        <p:nvSpPr>
          <p:cNvPr id="49" name="Shape 49"/>
          <p:cNvSpPr txBox="1"/>
          <p:nvPr/>
        </p:nvSpPr>
        <p:spPr>
          <a:xfrm>
            <a:off x="2188425" y="821081"/>
            <a:ext cx="2343900" cy="79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4779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MATT ALBRECHT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779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Science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4779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McCormick School of Engineering and Applied Science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2188428" y="2243693"/>
            <a:ext cx="1977600" cy="79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4779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PATRÍCIA GOMES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779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Journalism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4779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Medill School of Journalism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212" y="587202"/>
            <a:ext cx="1231149" cy="1231149"/>
          </a:xfrm>
          <a:prstGeom prst="rect">
            <a:avLst/>
          </a:prstGeom>
          <a:noFill/>
          <a:ln cap="flat" cmpd="sng" w="19050">
            <a:solidFill>
              <a:srgbClr val="4779BD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5">
            <a:alphaModFix/>
          </a:blip>
          <a:srcRect b="46494" l="58756" r="2777" t="16990"/>
          <a:stretch/>
        </p:blipFill>
        <p:spPr>
          <a:xfrm>
            <a:off x="627075" y="3593612"/>
            <a:ext cx="1233424" cy="1170924"/>
          </a:xfrm>
          <a:prstGeom prst="rect">
            <a:avLst/>
          </a:prstGeom>
          <a:noFill/>
          <a:ln cap="flat" cmpd="sng" w="19050">
            <a:solidFill>
              <a:srgbClr val="4779BD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3" name="Shape 53"/>
          <p:cNvSpPr txBox="1"/>
          <p:nvPr/>
        </p:nvSpPr>
        <p:spPr>
          <a:xfrm>
            <a:off x="2188416" y="3914250"/>
            <a:ext cx="1977600" cy="79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4779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RICHARD LIANG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779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Economics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4779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Weinberg College of Arts and Science</a:t>
            </a:r>
          </a:p>
        </p:txBody>
      </p:sp>
      <p:sp>
        <p:nvSpPr>
          <p:cNvPr id="54" name="Shape 54"/>
          <p:cNvSpPr/>
          <p:nvPr/>
        </p:nvSpPr>
        <p:spPr>
          <a:xfrm>
            <a:off x="4751150" y="2233612"/>
            <a:ext cx="4014299" cy="930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A856A"/>
              </a:solidFill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6421575" y="2256993"/>
            <a:ext cx="2343900" cy="79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4779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RESHU GOEL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779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Science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4779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McCormick School of Engineering and Applied Science</a:t>
            </a:r>
          </a:p>
        </p:txBody>
      </p:sp>
      <p:sp>
        <p:nvSpPr>
          <p:cNvPr id="56" name="Shape 56"/>
          <p:cNvSpPr/>
          <p:nvPr/>
        </p:nvSpPr>
        <p:spPr>
          <a:xfrm>
            <a:off x="4751137" y="3847337"/>
            <a:ext cx="4014299" cy="930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A856A"/>
              </a:solidFill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6421562" y="3870719"/>
            <a:ext cx="2343900" cy="79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4779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SHUBHAM KUMAR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779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Science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4779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McCormick School of Engineering and Applied Science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5712" y="3497025"/>
            <a:ext cx="1280924" cy="1280924"/>
          </a:xfrm>
          <a:prstGeom prst="rect">
            <a:avLst/>
          </a:prstGeom>
          <a:noFill/>
          <a:ln cap="flat" cmpd="sng" w="28575">
            <a:solidFill>
              <a:srgbClr val="4779BD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7">
            <a:alphaModFix/>
          </a:blip>
          <a:srcRect b="18400" l="0" r="8575" t="0"/>
          <a:stretch/>
        </p:blipFill>
        <p:spPr>
          <a:xfrm>
            <a:off x="4825725" y="1951950"/>
            <a:ext cx="1435050" cy="1280924"/>
          </a:xfrm>
          <a:prstGeom prst="rect">
            <a:avLst/>
          </a:prstGeom>
          <a:noFill/>
          <a:ln cap="flat" cmpd="sng" w="19050">
            <a:solidFill>
              <a:srgbClr val="4779BD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0" name="Shape 60"/>
          <p:cNvSpPr txBox="1"/>
          <p:nvPr/>
        </p:nvSpPr>
        <p:spPr>
          <a:xfrm>
            <a:off x="6421600" y="752750"/>
            <a:ext cx="19776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team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79BD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ctrTitle"/>
          </p:nvPr>
        </p:nvSpPr>
        <p:spPr>
          <a:xfrm>
            <a:off x="2642100" y="405475"/>
            <a:ext cx="3859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HELM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2239737" y="1685700"/>
            <a:ext cx="4600499" cy="6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steps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8" name="Shape 258"/>
          <p:cNvCxnSpPr/>
          <p:nvPr/>
        </p:nvCxnSpPr>
        <p:spPr>
          <a:xfrm flipH="1">
            <a:off x="270650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9" name="Shape 259"/>
          <p:cNvCxnSpPr/>
          <p:nvPr/>
        </p:nvCxnSpPr>
        <p:spPr>
          <a:xfrm flipH="1">
            <a:off x="8780836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0" name="Shape 260"/>
          <p:cNvCxnSpPr/>
          <p:nvPr/>
        </p:nvCxnSpPr>
        <p:spPr>
          <a:xfrm>
            <a:off x="270650" y="489980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1" name="Shape 261"/>
          <p:cNvCxnSpPr/>
          <p:nvPr/>
        </p:nvCxnSpPr>
        <p:spPr>
          <a:xfrm>
            <a:off x="313350" y="28505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2" name="Shape 262"/>
          <p:cNvSpPr txBox="1"/>
          <p:nvPr/>
        </p:nvSpPr>
        <p:spPr>
          <a:xfrm>
            <a:off x="1489425" y="2473325"/>
            <a:ext cx="6101099" cy="207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Premium features: parental dashboard, "Can I Go" feature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Design improvement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Customer acquisition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79BD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959250" y="2036225"/>
            <a:ext cx="3546599" cy="111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Solving a very common problem </a:t>
            </a:r>
          </a:p>
        </p:txBody>
      </p:sp>
      <p:cxnSp>
        <p:nvCxnSpPr>
          <p:cNvPr id="66" name="Shape 66"/>
          <p:cNvCxnSpPr/>
          <p:nvPr/>
        </p:nvCxnSpPr>
        <p:spPr>
          <a:xfrm flipH="1">
            <a:off x="270650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" name="Shape 67"/>
          <p:cNvCxnSpPr/>
          <p:nvPr/>
        </p:nvCxnSpPr>
        <p:spPr>
          <a:xfrm flipH="1">
            <a:off x="8780836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" name="Shape 68"/>
          <p:cNvCxnSpPr/>
          <p:nvPr/>
        </p:nvCxnSpPr>
        <p:spPr>
          <a:xfrm>
            <a:off x="270650" y="489980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" name="Shape 69"/>
          <p:cNvCxnSpPr/>
          <p:nvPr/>
        </p:nvCxnSpPr>
        <p:spPr>
          <a:xfrm>
            <a:off x="313350" y="28505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075" y="285050"/>
            <a:ext cx="2599855" cy="461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79BD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959250" y="2036225"/>
            <a:ext cx="3546599" cy="111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Solving a very common problem </a:t>
            </a:r>
          </a:p>
        </p:txBody>
      </p:sp>
      <p:cxnSp>
        <p:nvCxnSpPr>
          <p:cNvPr id="76" name="Shape 76"/>
          <p:cNvCxnSpPr/>
          <p:nvPr/>
        </p:nvCxnSpPr>
        <p:spPr>
          <a:xfrm flipH="1">
            <a:off x="270650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" name="Shape 77"/>
          <p:cNvCxnSpPr/>
          <p:nvPr/>
        </p:nvCxnSpPr>
        <p:spPr>
          <a:xfrm flipH="1">
            <a:off x="8780836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" name="Shape 78"/>
          <p:cNvCxnSpPr/>
          <p:nvPr/>
        </p:nvCxnSpPr>
        <p:spPr>
          <a:xfrm>
            <a:off x="270650" y="489980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/>
          <p:nvPr/>
        </p:nvCxnSpPr>
        <p:spPr>
          <a:xfrm>
            <a:off x="313350" y="28505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075" y="285050"/>
            <a:ext cx="2599862" cy="461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79BD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959250" y="2036225"/>
            <a:ext cx="3546599" cy="111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Solving a very common problem </a:t>
            </a:r>
          </a:p>
        </p:txBody>
      </p:sp>
      <p:cxnSp>
        <p:nvCxnSpPr>
          <p:cNvPr id="86" name="Shape 86"/>
          <p:cNvCxnSpPr/>
          <p:nvPr/>
        </p:nvCxnSpPr>
        <p:spPr>
          <a:xfrm flipH="1">
            <a:off x="270650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" name="Shape 87"/>
          <p:cNvCxnSpPr/>
          <p:nvPr/>
        </p:nvCxnSpPr>
        <p:spPr>
          <a:xfrm flipH="1">
            <a:off x="8780836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/>
          <p:nvPr/>
        </p:nvCxnSpPr>
        <p:spPr>
          <a:xfrm>
            <a:off x="270650" y="489980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/>
          <p:nvPr/>
        </p:nvCxnSpPr>
        <p:spPr>
          <a:xfrm>
            <a:off x="313350" y="28505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075" y="285050"/>
            <a:ext cx="2599862" cy="461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79BD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959250" y="2036225"/>
            <a:ext cx="3546599" cy="111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Solving a very common problem </a:t>
            </a:r>
          </a:p>
        </p:txBody>
      </p:sp>
      <p:cxnSp>
        <p:nvCxnSpPr>
          <p:cNvPr id="96" name="Shape 96"/>
          <p:cNvCxnSpPr/>
          <p:nvPr/>
        </p:nvCxnSpPr>
        <p:spPr>
          <a:xfrm flipH="1">
            <a:off x="270650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" name="Shape 97"/>
          <p:cNvCxnSpPr/>
          <p:nvPr/>
        </p:nvCxnSpPr>
        <p:spPr>
          <a:xfrm flipH="1">
            <a:off x="8780836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/>
          <p:nvPr/>
        </p:nvCxnSpPr>
        <p:spPr>
          <a:xfrm>
            <a:off x="270650" y="489980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/>
          <p:nvPr/>
        </p:nvCxnSpPr>
        <p:spPr>
          <a:xfrm>
            <a:off x="313350" y="28505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075" y="285050"/>
            <a:ext cx="2599862" cy="461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79BD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959250" y="2036225"/>
            <a:ext cx="3546599" cy="111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Solving a very common problem </a:t>
            </a:r>
          </a:p>
        </p:txBody>
      </p:sp>
      <p:cxnSp>
        <p:nvCxnSpPr>
          <p:cNvPr id="106" name="Shape 106"/>
          <p:cNvCxnSpPr/>
          <p:nvPr/>
        </p:nvCxnSpPr>
        <p:spPr>
          <a:xfrm flipH="1">
            <a:off x="270650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/>
          <p:nvPr/>
        </p:nvCxnSpPr>
        <p:spPr>
          <a:xfrm flipH="1">
            <a:off x="8780836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/>
          <p:nvPr/>
        </p:nvCxnSpPr>
        <p:spPr>
          <a:xfrm>
            <a:off x="270650" y="489980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" name="Shape 109"/>
          <p:cNvCxnSpPr/>
          <p:nvPr/>
        </p:nvCxnSpPr>
        <p:spPr>
          <a:xfrm>
            <a:off x="313350" y="28505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075" y="285050"/>
            <a:ext cx="2599862" cy="461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79BD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959250" y="2036225"/>
            <a:ext cx="3546599" cy="111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Solving a very common problem 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075" y="285050"/>
            <a:ext cx="2599862" cy="4614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Shape 117"/>
          <p:cNvCxnSpPr/>
          <p:nvPr/>
        </p:nvCxnSpPr>
        <p:spPr>
          <a:xfrm>
            <a:off x="270650" y="489980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/>
          <p:nvPr/>
        </p:nvCxnSpPr>
        <p:spPr>
          <a:xfrm flipH="1">
            <a:off x="8780836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/>
          <p:nvPr/>
        </p:nvCxnSpPr>
        <p:spPr>
          <a:xfrm>
            <a:off x="313350" y="28505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/>
          <p:nvPr/>
        </p:nvCxnSpPr>
        <p:spPr>
          <a:xfrm flipH="1">
            <a:off x="270650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79BD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hape 125"/>
          <p:cNvCxnSpPr/>
          <p:nvPr/>
        </p:nvCxnSpPr>
        <p:spPr>
          <a:xfrm flipH="1">
            <a:off x="270650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6" name="Shape 126"/>
          <p:cNvCxnSpPr/>
          <p:nvPr/>
        </p:nvCxnSpPr>
        <p:spPr>
          <a:xfrm flipH="1">
            <a:off x="8780836" y="285050"/>
            <a:ext cx="28499" cy="46004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270650" y="489980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" name="Shape 128"/>
          <p:cNvCxnSpPr/>
          <p:nvPr/>
        </p:nvCxnSpPr>
        <p:spPr>
          <a:xfrm>
            <a:off x="313350" y="285050"/>
            <a:ext cx="8517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075" y="285050"/>
            <a:ext cx="2599862" cy="461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7654350" y="4009875"/>
            <a:ext cx="740100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type="ctrTitle"/>
          </p:nvPr>
        </p:nvSpPr>
        <p:spPr>
          <a:xfrm>
            <a:off x="959250" y="2036225"/>
            <a:ext cx="3546599" cy="111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Solving a very common problem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