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3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62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120" y="-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 userDrawn="1"/>
        </p:nvSpPr>
        <p:spPr>
          <a:xfrm>
            <a:off x="327378" y="541866"/>
            <a:ext cx="11503378" cy="2968097"/>
          </a:xfrm>
          <a:prstGeom prst="round2DiagRect">
            <a:avLst/>
          </a:prstGeom>
          <a:solidFill>
            <a:srgbClr val="8362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 smtClean="0"/>
          </a:p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B948-286E-4EB3-9DCB-5E9299AF4650}" type="datetimeFigureOut">
              <a:rPr lang="en-US" smtClean="0"/>
              <a:t>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F852-9668-422B-A1EA-0D033DF1CE5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300" y="5113098"/>
            <a:ext cx="2425700" cy="174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2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B948-286E-4EB3-9DCB-5E9299AF4650}" type="datetimeFigureOut">
              <a:rPr lang="en-US" smtClean="0"/>
              <a:t>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F852-9668-422B-A1EA-0D033DF1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6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B948-286E-4EB3-9DCB-5E9299AF4650}" type="datetimeFigureOut">
              <a:rPr lang="en-US" smtClean="0"/>
              <a:t>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F852-9668-422B-A1EA-0D033DF1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0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Single Corner Rectangle 10"/>
          <p:cNvSpPr/>
          <p:nvPr userDrawn="1"/>
        </p:nvSpPr>
        <p:spPr>
          <a:xfrm>
            <a:off x="0" y="365125"/>
            <a:ext cx="11353800" cy="1325563"/>
          </a:xfrm>
          <a:prstGeom prst="snip1Rect">
            <a:avLst/>
          </a:prstGeom>
          <a:solidFill>
            <a:srgbClr val="8362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B948-286E-4EB3-9DCB-5E9299AF4650}" type="datetimeFigureOut">
              <a:rPr lang="en-US" smtClean="0"/>
              <a:t>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F852-9668-422B-A1EA-0D033DF1CE5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300" y="5113098"/>
            <a:ext cx="2425700" cy="174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8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B948-286E-4EB3-9DCB-5E9299AF4650}" type="datetimeFigureOut">
              <a:rPr lang="en-US" smtClean="0"/>
              <a:t>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F852-9668-422B-A1EA-0D033DF1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7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B948-286E-4EB3-9DCB-5E9299AF4650}" type="datetimeFigureOut">
              <a:rPr lang="en-US" smtClean="0"/>
              <a:t>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F852-9668-422B-A1EA-0D033DF1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3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B948-286E-4EB3-9DCB-5E9299AF4650}" type="datetimeFigureOut">
              <a:rPr lang="en-US" smtClean="0"/>
              <a:t>2/14/15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F852-9668-422B-A1EA-0D033DF1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2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B948-286E-4EB3-9DCB-5E9299AF4650}" type="datetimeFigureOut">
              <a:rPr lang="en-US" smtClean="0"/>
              <a:t>2/14/15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F852-9668-422B-A1EA-0D033DF1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9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B948-286E-4EB3-9DCB-5E9299AF4650}" type="datetimeFigureOut">
              <a:rPr lang="en-US" smtClean="0"/>
              <a:t>2/14/15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F852-9668-422B-A1EA-0D033DF1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1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B948-286E-4EB3-9DCB-5E9299AF4650}" type="datetimeFigureOut">
              <a:rPr lang="en-US" smtClean="0"/>
              <a:t>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F852-9668-422B-A1EA-0D033DF1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B948-286E-4EB3-9DCB-5E9299AF4650}" type="datetimeFigureOut">
              <a:rPr lang="en-US" smtClean="0"/>
              <a:t>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F852-9668-422B-A1EA-0D033DF1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5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4B948-286E-4EB3-9DCB-5E9299AF4650}" type="datetimeFigureOut">
              <a:rPr lang="en-US" smtClean="0"/>
              <a:t>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3F852-9668-422B-A1EA-0D033DF1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5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ytimes.com/2014/08/18/technology/for-big-data-scientists-hurdle-to-insights-is-janitor-work.html?_r=0" TargetMode="Externa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 Workshop #1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02/14/2015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4572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Visualizing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+mj-lt"/>
              </a:rPr>
              <a:t>Always start by visualizing the information you’re given!</a:t>
            </a:r>
          </a:p>
          <a:p>
            <a:r>
              <a:rPr lang="en-IN" dirty="0" smtClean="0">
                <a:latin typeface="+mj-lt"/>
              </a:rPr>
              <a:t>Visualization can be simple with built in R functions, or packages can be used for more freedom</a:t>
            </a:r>
            <a:endParaRPr lang="en-IN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91" y="3609433"/>
            <a:ext cx="3948077" cy="22218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249" y="3509680"/>
            <a:ext cx="4125334" cy="232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09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Types of Graphs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+mj-lt"/>
              </a:rPr>
              <a:t>Think about how to best visualize your data!</a:t>
            </a:r>
            <a:endParaRPr lang="en-IN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34" y="3255263"/>
            <a:ext cx="4147689" cy="23341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889" y="3099039"/>
            <a:ext cx="4425291" cy="249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13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Data Exploration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Consider the difference between the Age and </a:t>
            </a:r>
            <a:r>
              <a:rPr lang="en-IN" dirty="0" err="1" smtClean="0">
                <a:latin typeface="+mj-lt"/>
              </a:rPr>
              <a:t>SibSp</a:t>
            </a:r>
            <a:r>
              <a:rPr lang="en-IN" dirty="0" smtClean="0">
                <a:latin typeface="+mj-lt"/>
              </a:rPr>
              <a:t> </a:t>
            </a:r>
          </a:p>
          <a:p>
            <a:r>
              <a:rPr lang="en-IN" dirty="0" smtClean="0">
                <a:latin typeface="+mj-lt"/>
              </a:rPr>
              <a:t>Food for Thought: Does this matter? Can we do anything about it?</a:t>
            </a:r>
            <a:endParaRPr lang="en-IN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98" y="3029886"/>
            <a:ext cx="4417454" cy="2485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369" y="3029886"/>
            <a:ext cx="4610452" cy="259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08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More Types of Plots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+mj-lt"/>
              </a:rPr>
              <a:t>Plotting the data in different forms creates the ability to find small details and outliers that may help choose which model is best</a:t>
            </a:r>
            <a:endParaRPr lang="en-IN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54" y="2742223"/>
            <a:ext cx="3638984" cy="20478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54" y="4794145"/>
            <a:ext cx="3638984" cy="20478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184" y="3059922"/>
            <a:ext cx="4901113" cy="275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07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Handling Incomplete Data: Segmentation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+mj-lt"/>
              </a:rPr>
              <a:t>Real life data will almost </a:t>
            </a:r>
            <a:r>
              <a:rPr lang="en-IN" b="1" dirty="0" smtClean="0">
                <a:latin typeface="+mj-lt"/>
              </a:rPr>
              <a:t>never</a:t>
            </a:r>
            <a:r>
              <a:rPr lang="en-IN" dirty="0" smtClean="0">
                <a:latin typeface="+mj-lt"/>
              </a:rPr>
              <a:t> be complete</a:t>
            </a:r>
          </a:p>
          <a:p>
            <a:pPr lvl="1"/>
            <a:r>
              <a:rPr lang="en-IN" i="1" dirty="0">
                <a:latin typeface="+mj-lt"/>
              </a:rPr>
              <a:t>“Data scientists, according to interviews and expert estimates, spend from 50 percent to 80 percent of their time mired in this more mundane </a:t>
            </a:r>
            <a:r>
              <a:rPr lang="en-IN" i="1" dirty="0" err="1">
                <a:latin typeface="+mj-lt"/>
              </a:rPr>
              <a:t>labor</a:t>
            </a:r>
            <a:r>
              <a:rPr lang="en-IN" i="1" dirty="0">
                <a:latin typeface="+mj-lt"/>
              </a:rPr>
              <a:t> of collecting and preparing unruly digital data, before it can be explored for useful nuggets</a:t>
            </a:r>
            <a:r>
              <a:rPr lang="en-IN" i="1" dirty="0" smtClean="0">
                <a:latin typeface="+mj-lt"/>
              </a:rPr>
              <a:t>.” – New York Times</a:t>
            </a:r>
            <a:endParaRPr lang="en-IN" dirty="0">
              <a:latin typeface="+mj-lt"/>
            </a:endParaRPr>
          </a:p>
          <a:p>
            <a:pPr marL="457200" lvl="1" indent="0">
              <a:buNone/>
            </a:pPr>
            <a:r>
              <a:rPr lang="en-IN" sz="1400" dirty="0">
                <a:latin typeface="+mj-lt"/>
                <a:hlinkClick r:id="rId2"/>
              </a:rPr>
              <a:t>http://www.nytimes.com/2014/08/18/technology/for-big-data-scientists-hurdle-to-insights-is-janitor-work.html?_</a:t>
            </a:r>
            <a:r>
              <a:rPr lang="en-IN" sz="1400" dirty="0" smtClean="0">
                <a:latin typeface="+mj-lt"/>
                <a:hlinkClick r:id="rId2"/>
              </a:rPr>
              <a:t>r=0</a:t>
            </a:r>
            <a:r>
              <a:rPr lang="en-IN" sz="1400" dirty="0" smtClean="0">
                <a:latin typeface="+mj-lt"/>
              </a:rPr>
              <a:t> </a:t>
            </a:r>
            <a:endParaRPr lang="en-IN" sz="14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645" y="3867178"/>
            <a:ext cx="5017023" cy="28233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3076" y="4374638"/>
            <a:ext cx="3734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+mj-lt"/>
              </a:rPr>
              <a:t>What do we do with so much missing data?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7486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Handling Incomplete Data: </a:t>
            </a:r>
            <a:r>
              <a:rPr lang="en-IN" dirty="0" smtClean="0">
                <a:solidFill>
                  <a:schemeClr val="bg1"/>
                </a:solidFill>
              </a:rPr>
              <a:t>Imputation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+mj-lt"/>
              </a:rPr>
              <a:t>Do we need to account for all of the missing data?</a:t>
            </a:r>
          </a:p>
          <a:p>
            <a:r>
              <a:rPr lang="en-IN" dirty="0" smtClean="0">
                <a:latin typeface="+mj-lt"/>
              </a:rPr>
              <a:t>With the data segmented, how do we fill in the missing entries?</a:t>
            </a:r>
          </a:p>
          <a:p>
            <a:r>
              <a:rPr lang="en-IN" i="1" dirty="0" smtClean="0">
                <a:latin typeface="+mj-lt"/>
              </a:rPr>
              <a:t>Are there any downsides to this?</a:t>
            </a:r>
            <a:endParaRPr lang="en-IN" i="1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2782094"/>
            <a:ext cx="5638800" cy="1219200"/>
          </a:xfrm>
          <a:prstGeom prst="rect">
            <a:avLst/>
          </a:prstGeom>
        </p:spPr>
      </p:pic>
      <p:pic>
        <p:nvPicPr>
          <p:cNvPr id="5" name="Picture 2" descr="https://media.licdn.com/mpr/mpr/p/5/005/099/0d4/2c29d4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38638"/>
            <a:ext cx="603885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016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Fitting a Model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+mj-lt"/>
              </a:rPr>
              <a:t>The initial model that we’re going to fit is </a:t>
            </a:r>
            <a:r>
              <a:rPr lang="en-IN" b="1" dirty="0" smtClean="0">
                <a:latin typeface="+mj-lt"/>
              </a:rPr>
              <a:t>Logistic Regression</a:t>
            </a:r>
            <a:endParaRPr lang="en-IN" dirty="0" smtClean="0">
              <a:latin typeface="+mj-lt"/>
            </a:endParaRPr>
          </a:p>
          <a:p>
            <a:r>
              <a:rPr lang="en-IN" dirty="0" smtClean="0">
                <a:latin typeface="+mj-lt"/>
              </a:rPr>
              <a:t>Outputs the </a:t>
            </a:r>
            <a:r>
              <a:rPr lang="en-IN" i="1" dirty="0" smtClean="0">
                <a:latin typeface="+mj-lt"/>
              </a:rPr>
              <a:t>probability </a:t>
            </a:r>
            <a:r>
              <a:rPr lang="en-IN" dirty="0" smtClean="0">
                <a:latin typeface="+mj-lt"/>
              </a:rPr>
              <a:t>that y = 1 for a given x</a:t>
            </a:r>
          </a:p>
          <a:p>
            <a:r>
              <a:rPr lang="en-IN" dirty="0" smtClean="0">
                <a:latin typeface="+mj-lt"/>
              </a:rPr>
              <a:t>Popular functions to achieve the s-shaped curve: logit, sigmoid, hyperbolic tangent (</a:t>
            </a:r>
            <a:r>
              <a:rPr lang="en-IN" dirty="0" err="1" smtClean="0">
                <a:latin typeface="+mj-lt"/>
              </a:rPr>
              <a:t>tanh</a:t>
            </a:r>
            <a:r>
              <a:rPr lang="en-IN" dirty="0" smtClean="0">
                <a:latin typeface="+mj-lt"/>
              </a:rPr>
              <a:t>)</a:t>
            </a:r>
            <a:endParaRPr lang="en-IN" dirty="0"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1294"/>
            <a:ext cx="5394327" cy="288509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718220" y="4566677"/>
            <a:ext cx="3670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+mj-lt"/>
              </a:rPr>
              <a:t>When is logistic regression applicable, and when is it a good idea?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+mj-lt"/>
              </a:rPr>
              <a:t>How can we convert the probabilities into predictions? What is our threshold?</a:t>
            </a:r>
          </a:p>
        </p:txBody>
      </p:sp>
    </p:spTree>
    <p:extLst>
      <p:ext uri="{BB962C8B-B14F-4D97-AF65-F5344CB8AC3E}">
        <p14:creationId xmlns:p14="http://schemas.microsoft.com/office/powerpoint/2010/main" val="4178674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-Trebuchet MS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321</Words>
  <Application>Microsoft Macintosh PowerPoint</Application>
  <PresentationFormat>Custom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 Workshop #1</vt:lpstr>
      <vt:lpstr>Visualizing Data</vt:lpstr>
      <vt:lpstr>Types of Graphs </vt:lpstr>
      <vt:lpstr>Data Exploration</vt:lpstr>
      <vt:lpstr>More Types of Plots</vt:lpstr>
      <vt:lpstr>Handling Incomplete Data: Segmentation</vt:lpstr>
      <vt:lpstr>Handling Incomplete Data: Imputation</vt:lpstr>
      <vt:lpstr>Fitting a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Agarwal</dc:creator>
  <cp:lastModifiedBy>Nick Paras</cp:lastModifiedBy>
  <cp:revision>14</cp:revision>
  <dcterms:created xsi:type="dcterms:W3CDTF">2014-06-04T23:46:42Z</dcterms:created>
  <dcterms:modified xsi:type="dcterms:W3CDTF">2015-02-14T18:48:18Z</dcterms:modified>
</cp:coreProperties>
</file>