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327378" y="541866"/>
            <a:ext cx="11503378" cy="2968097"/>
          </a:xfrm>
          <a:prstGeom prst="round2DiagRect">
            <a:avLst/>
          </a:prstGeom>
          <a:solidFill>
            <a:srgbClr val="836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 smtClean="0"/>
          </a:p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113098"/>
            <a:ext cx="2425700" cy="17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 userDrawn="1"/>
        </p:nvSpPr>
        <p:spPr>
          <a:xfrm>
            <a:off x="0" y="365125"/>
            <a:ext cx="11353800" cy="1325563"/>
          </a:xfrm>
          <a:prstGeom prst="snip1Rect">
            <a:avLst/>
          </a:prstGeom>
          <a:solidFill>
            <a:srgbClr val="836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113098"/>
            <a:ext cx="2425700" cy="17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B948-286E-4EB3-9DCB-5E9299AF465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ytimes.com/2014/08/18/technology/for-big-data-scientists-hurdle-to-insights-is-janitor-work.html?_r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Workshop 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02/14/2015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Visualizing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Always start by visualizing the information you’re given!</a:t>
            </a:r>
          </a:p>
          <a:p>
            <a:r>
              <a:rPr lang="en-IN" dirty="0" smtClean="0">
                <a:latin typeface="+mj-lt"/>
              </a:rPr>
              <a:t>Visualization can be simple with built in R functions, or packages can be used for more freedom</a:t>
            </a:r>
            <a:endParaRPr lang="en-I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1" y="3609433"/>
            <a:ext cx="3948077" cy="2221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9" y="3509680"/>
            <a:ext cx="4125334" cy="2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Types of Graphs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Think about how to best visualize your data!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4" y="3255263"/>
            <a:ext cx="4147689" cy="2334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89" y="3099039"/>
            <a:ext cx="4425291" cy="24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Data Exploration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Consider the difference between the Age and </a:t>
            </a:r>
            <a:r>
              <a:rPr lang="en-IN" dirty="0" err="1" smtClean="0">
                <a:latin typeface="+mj-lt"/>
              </a:rPr>
              <a:t>SibSp</a:t>
            </a:r>
            <a:r>
              <a:rPr lang="en-IN" dirty="0" smtClean="0">
                <a:latin typeface="+mj-lt"/>
              </a:rPr>
              <a:t> </a:t>
            </a:r>
          </a:p>
          <a:p>
            <a:r>
              <a:rPr lang="en-IN" dirty="0" smtClean="0">
                <a:latin typeface="+mj-lt"/>
              </a:rPr>
              <a:t>Food for Thought: Does this matter? Can we do anything about it?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3029886"/>
            <a:ext cx="4417454" cy="2485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69" y="3029886"/>
            <a:ext cx="4610452" cy="25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More Types of Plots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Plotting the data in different forms creates the ability to find small details and outliers that may help choose which model is best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4" y="2742223"/>
            <a:ext cx="3638984" cy="2047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4" y="4794145"/>
            <a:ext cx="3638984" cy="204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84" y="3059922"/>
            <a:ext cx="4901113" cy="27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Handling Incomplete Data: Segmentation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Real life data will almost </a:t>
            </a:r>
            <a:r>
              <a:rPr lang="en-IN" b="1" dirty="0" smtClean="0">
                <a:latin typeface="+mj-lt"/>
              </a:rPr>
              <a:t>never</a:t>
            </a:r>
            <a:r>
              <a:rPr lang="en-IN" dirty="0" smtClean="0">
                <a:latin typeface="+mj-lt"/>
              </a:rPr>
              <a:t> be complete</a:t>
            </a:r>
          </a:p>
          <a:p>
            <a:pPr lvl="1"/>
            <a:r>
              <a:rPr lang="en-IN" i="1" dirty="0">
                <a:latin typeface="+mj-lt"/>
              </a:rPr>
              <a:t>“Data scientists, according to interviews and expert estimates, spend from 50 percent to 80 percent of their time mired in this more mundane </a:t>
            </a:r>
            <a:r>
              <a:rPr lang="en-IN" i="1" dirty="0" err="1">
                <a:latin typeface="+mj-lt"/>
              </a:rPr>
              <a:t>labor</a:t>
            </a:r>
            <a:r>
              <a:rPr lang="en-IN" i="1" dirty="0">
                <a:latin typeface="+mj-lt"/>
              </a:rPr>
              <a:t> of collecting and preparing unruly digital data, before it can be explored for useful nuggets</a:t>
            </a:r>
            <a:r>
              <a:rPr lang="en-IN" i="1" dirty="0" smtClean="0">
                <a:latin typeface="+mj-lt"/>
              </a:rPr>
              <a:t>.” – New York Times</a:t>
            </a:r>
            <a:endParaRPr lang="en-IN" dirty="0">
              <a:latin typeface="+mj-lt"/>
            </a:endParaRPr>
          </a:p>
          <a:p>
            <a:pPr marL="457200" lvl="1" indent="0">
              <a:buNone/>
            </a:pPr>
            <a:r>
              <a:rPr lang="en-IN" sz="1400" dirty="0">
                <a:latin typeface="+mj-lt"/>
                <a:hlinkClick r:id="rId2"/>
              </a:rPr>
              <a:t>http://www.nytimes.com/2014/08/18/technology/for-big-data-scientists-hurdle-to-insights-is-janitor-work.html?_</a:t>
            </a:r>
            <a:r>
              <a:rPr lang="en-IN" sz="1400" dirty="0" smtClean="0">
                <a:latin typeface="+mj-lt"/>
                <a:hlinkClick r:id="rId2"/>
              </a:rPr>
              <a:t>r=0</a:t>
            </a:r>
            <a:r>
              <a:rPr lang="en-IN" sz="1400" dirty="0" smtClean="0">
                <a:latin typeface="+mj-lt"/>
              </a:rPr>
              <a:t> </a:t>
            </a:r>
            <a:endParaRPr lang="en-IN" sz="1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45" y="3867178"/>
            <a:ext cx="5017023" cy="2823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76" y="4374638"/>
            <a:ext cx="3734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What is the most accurate way of “guessing” what the empty data will be?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With this data set, what characteristics should we segment on?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Handling Incomplete Data: Replacement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Do we need to account for all of the missing data?</a:t>
            </a:r>
          </a:p>
          <a:p>
            <a:r>
              <a:rPr lang="en-IN" dirty="0" smtClean="0">
                <a:latin typeface="+mj-lt"/>
              </a:rPr>
              <a:t>With the data segmented, how do we fill in the missing entries?</a:t>
            </a:r>
          </a:p>
          <a:p>
            <a:r>
              <a:rPr lang="en-IN" i="1" dirty="0" smtClean="0">
                <a:latin typeface="+mj-lt"/>
              </a:rPr>
              <a:t>Are there any downsides to this?</a:t>
            </a:r>
            <a:endParaRPr lang="en-IN" i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2094"/>
            <a:ext cx="5638800" cy="1219200"/>
          </a:xfrm>
          <a:prstGeom prst="rect">
            <a:avLst/>
          </a:prstGeom>
        </p:spPr>
      </p:pic>
      <p:pic>
        <p:nvPicPr>
          <p:cNvPr id="5" name="Picture 2" descr="https://media.licdn.com/mpr/mpr/p/5/005/099/0d4/2c29d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8638"/>
            <a:ext cx="60388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Handling Outliers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9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Fitting a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The initial model that we’re going to fit is </a:t>
            </a:r>
            <a:r>
              <a:rPr lang="en-IN" b="1" dirty="0" smtClean="0">
                <a:latin typeface="+mj-lt"/>
              </a:rPr>
              <a:t>Logistic Regression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Outputs the </a:t>
            </a:r>
            <a:r>
              <a:rPr lang="en-IN" i="1" dirty="0" smtClean="0">
                <a:latin typeface="+mj-lt"/>
              </a:rPr>
              <a:t>probability </a:t>
            </a:r>
            <a:r>
              <a:rPr lang="en-IN" dirty="0" smtClean="0">
                <a:latin typeface="+mj-lt"/>
              </a:rPr>
              <a:t>that y = 1 for a given x</a:t>
            </a:r>
          </a:p>
          <a:p>
            <a:r>
              <a:rPr lang="en-IN" dirty="0" smtClean="0">
                <a:latin typeface="+mj-lt"/>
              </a:rPr>
              <a:t>Popular functions to achieve the s-shaped curve: logit, sigmoid, hyperbolic tangent (</a:t>
            </a:r>
            <a:r>
              <a:rPr lang="en-IN" dirty="0" err="1" smtClean="0">
                <a:latin typeface="+mj-lt"/>
              </a:rPr>
              <a:t>tanh</a:t>
            </a:r>
            <a:r>
              <a:rPr lang="en-IN" dirty="0" smtClean="0">
                <a:latin typeface="+mj-lt"/>
              </a:rPr>
              <a:t>)</a:t>
            </a:r>
            <a:endParaRPr lang="en-IN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5394327" cy="2885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8220" y="4566677"/>
            <a:ext cx="3670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When is logistic regression applicable, and when is it a good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How can we convert the probabilities into predictions? What is our threshold?</a:t>
            </a:r>
          </a:p>
        </p:txBody>
      </p:sp>
    </p:spTree>
    <p:extLst>
      <p:ext uri="{BB962C8B-B14F-4D97-AF65-F5344CB8AC3E}">
        <p14:creationId xmlns:p14="http://schemas.microsoft.com/office/powerpoint/2010/main" val="41786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Trebuchet MS</vt:lpstr>
      <vt:lpstr>Office Theme</vt:lpstr>
      <vt:lpstr>R Workshop #1</vt:lpstr>
      <vt:lpstr>Visualizing Data</vt:lpstr>
      <vt:lpstr>Types of Graphs </vt:lpstr>
      <vt:lpstr>Data Exploration</vt:lpstr>
      <vt:lpstr>More Types of Plots</vt:lpstr>
      <vt:lpstr>Handling Incomplete Data: Segmentation</vt:lpstr>
      <vt:lpstr>Handling Incomplete Data: Replacement</vt:lpstr>
      <vt:lpstr>Handling Outliers</vt:lpstr>
      <vt:lpstr>Fitting a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Agarwal</dc:creator>
  <cp:lastModifiedBy>Rohan Agarwal</cp:lastModifiedBy>
  <cp:revision>11</cp:revision>
  <dcterms:created xsi:type="dcterms:W3CDTF">2014-06-04T23:46:42Z</dcterms:created>
  <dcterms:modified xsi:type="dcterms:W3CDTF">2015-02-14T02:41:59Z</dcterms:modified>
</cp:coreProperties>
</file>