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9" r:id="rId2"/>
    <p:sldId id="261" r:id="rId3"/>
    <p:sldId id="260" r:id="rId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/>
    <p:restoredTop sz="96811"/>
  </p:normalViewPr>
  <p:slideViewPr>
    <p:cSldViewPr snapToGrid="0" snapToObjects="1">
      <p:cViewPr>
        <p:scale>
          <a:sx n="168" d="100"/>
          <a:sy n="168" d="100"/>
        </p:scale>
        <p:origin x="156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D841F-CC41-C94A-B2BA-0B4E774A22B2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F5DCD-6E69-7B4D-A2C8-51C8F3D11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1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F5DCD-6E69-7B4D-A2C8-51C8F3D11C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1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F5DCD-6E69-7B4D-A2C8-51C8F3D11C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6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F5DCD-6E69-7B4D-A2C8-51C8F3D11C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8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7E3A-B8C5-A243-B8B1-C5E9EBB89C4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9207-6375-0944-9A79-3417472D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5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7E3A-B8C5-A243-B8B1-C5E9EBB89C4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9207-6375-0944-9A79-3417472D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9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7E3A-B8C5-A243-B8B1-C5E9EBB89C4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9207-6375-0944-9A79-3417472D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0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7E3A-B8C5-A243-B8B1-C5E9EBB89C4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9207-6375-0944-9A79-3417472D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1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7E3A-B8C5-A243-B8B1-C5E9EBB89C4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9207-6375-0944-9A79-3417472D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9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7E3A-B8C5-A243-B8B1-C5E9EBB89C4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9207-6375-0944-9A79-3417472D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7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7E3A-B8C5-A243-B8B1-C5E9EBB89C4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9207-6375-0944-9A79-3417472D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0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7E3A-B8C5-A243-B8B1-C5E9EBB89C4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9207-6375-0944-9A79-3417472D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4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7E3A-B8C5-A243-B8B1-C5E9EBB89C4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9207-6375-0944-9A79-3417472D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3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7E3A-B8C5-A243-B8B1-C5E9EBB89C4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9207-6375-0944-9A79-3417472D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0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7E3A-B8C5-A243-B8B1-C5E9EBB89C4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9207-6375-0944-9A79-3417472D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8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67E3A-B8C5-A243-B8B1-C5E9EBB89C4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59207-6375-0944-9A79-3417472D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1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DC53-EA37-9B48-A790-4EBB1320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8" y="228600"/>
            <a:ext cx="8686800" cy="57607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ktivGrotesk-Bold ☞" panose="020B0604020202020204" pitchFamily="34" charset="0"/>
              </a:rPr>
              <a:t>Optimization of Bicycle Suspension Tuning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B028B3-4FE7-8D44-AB73-799C685625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0814" y="1261872"/>
                <a:ext cx="5139813" cy="4453128"/>
              </a:xfrm>
            </p:spPr>
            <p:txBody>
              <a:bodyPr lIns="45720" rIns="45720">
                <a:normAutofit/>
              </a:bodyPr>
              <a:lstStyle/>
              <a:p>
                <a:pPr marL="0" indent="0">
                  <a:spcBef>
                    <a:spcPts val="2000"/>
                  </a:spcBef>
                  <a:buNone/>
                </a:pPr>
                <a:r>
                  <a:rPr lang="en-US" sz="1800" dirty="0">
                    <a:latin typeface="AktivGrotesk-Light ☞" panose="020B0304020202020204" pitchFamily="34" charset="0"/>
                  </a:rPr>
                  <a:t>Bike suspension tuning is more art than science</a:t>
                </a:r>
              </a:p>
              <a:p>
                <a:pPr marL="0" indent="0">
                  <a:spcBef>
                    <a:spcPts val="2000"/>
                  </a:spcBef>
                  <a:buNone/>
                </a:pPr>
                <a:r>
                  <a:rPr lang="en-US" sz="1800" dirty="0">
                    <a:latin typeface="AktivGrotesk-Light ☞" panose="020B0304020202020204" pitchFamily="34" charset="0"/>
                  </a:rPr>
                  <a:t>Applicability of Direct, Stochastic, Population-based algorithms vs. Cyclic Coordinate Descent</a:t>
                </a:r>
              </a:p>
              <a:p>
                <a:pPr marL="0" indent="0">
                  <a:spcBef>
                    <a:spcPts val="2000"/>
                  </a:spcBef>
                  <a:buNone/>
                </a:pPr>
                <a:r>
                  <a:rPr lang="en-US" sz="1800" dirty="0">
                    <a:latin typeface="AktivGrotesk-Light ☞" panose="020B0304020202020204" pitchFamily="34" charset="0"/>
                  </a:rPr>
                  <a:t>2-DoF Dynamical System</a:t>
                </a:r>
              </a:p>
              <a:p>
                <a:pPr>
                  <a:spcBef>
                    <a:spcPts val="800"/>
                  </a:spcBef>
                  <a:buFont typeface=".Lucida Grande UI Regular"/>
                  <a:buChar char="▪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AktivGrotesk-Light ☞" panose="020B0304020202020204" pitchFamily="34" charset="0"/>
                  </a:rPr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AktivGrotesk-Light ☞" panose="020B0304020202020204" pitchFamily="34" charset="0"/>
                  </a:rPr>
                  <a:t> exponential ramp at displacement limits</a:t>
                </a:r>
              </a:p>
              <a:p>
                <a:pPr>
                  <a:spcBef>
                    <a:spcPts val="800"/>
                  </a:spcBef>
                  <a:buFont typeface=".Lucida Grande UI Regular"/>
                  <a:buChar char="▪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AktivGrotesk-Light ☞" panose="020B0304020202020204" pitchFamily="34" charset="0"/>
                  </a:rPr>
                  <a:t> set by motion rate </a:t>
                </a:r>
                <a14:m>
                  <m:oMath xmlns:m="http://schemas.openxmlformats.org/officeDocument/2006/math">
                    <m:r>
                      <a:rPr lang="en-US" sz="180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AktivGrotesk-Light ☞" panose="020B0304020202020204" pitchFamily="34" charset="0"/>
                  </a:rPr>
                  <a:t>, 4 regimes</a:t>
                </a:r>
              </a:p>
              <a:p>
                <a:pPr>
                  <a:spcBef>
                    <a:spcPts val="800"/>
                  </a:spcBef>
                  <a:buFont typeface=".Lucida Grande UI Regular"/>
                  <a:buChar char="▪"/>
                </a:pPr>
                <a:r>
                  <a:rPr lang="en-US" sz="1800" dirty="0">
                    <a:latin typeface="AktivGrotesk-Light ☞" panose="020B0304020202020204" pitchFamily="34" charset="0"/>
                  </a:rPr>
                  <a:t>Stochastic terrain incline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1800" dirty="0">
                    <a:latin typeface="AktivGrotesk-Light ☞" panose="020B0304020202020204" pitchFamily="34" charset="0"/>
                  </a:rPr>
                  <a:t> (SMA smoothing)</a:t>
                </a:r>
              </a:p>
              <a:p>
                <a:pPr marL="0" indent="0">
                  <a:spcBef>
                    <a:spcPts val="2000"/>
                  </a:spcBef>
                  <a:buNone/>
                </a:pPr>
                <a:r>
                  <a:rPr lang="en-US" sz="1800" dirty="0">
                    <a:latin typeface="AktivGrotesk-Light ☞" panose="020B0304020202020204" pitchFamily="34" charset="0"/>
                  </a:rPr>
                  <a:t>8D 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𝑅𝐻</m:t>
                            </m:r>
                          </m:sub>
                        </m:s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𝑅𝐿</m:t>
                            </m:r>
                          </m:sub>
                        </m:s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𝐶𝐿</m:t>
                            </m:r>
                          </m:sub>
                        </m:s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𝐶𝐻</m:t>
                            </m:r>
                          </m:sub>
                        </m:s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𝑐𝑟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𝑜𝑠𝑠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𝑟𝑜𝑠𝑠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>
                  <a:latin typeface="AktivGrotesk-Light ☞" panose="020B0304020202020204" pitchFamily="34" charset="0"/>
                </a:endParaRPr>
              </a:p>
              <a:p>
                <a:pPr marL="0" indent="0">
                  <a:spcBef>
                    <a:spcPts val="2000"/>
                  </a:spcBef>
                  <a:buNone/>
                </a:pPr>
                <a:r>
                  <a:rPr lang="en-US" sz="1800" dirty="0">
                    <a:latin typeface="AktivGrotesk-Light ☞" panose="020B0304020202020204" pitchFamily="34" charset="0"/>
                  </a:rPr>
                  <a:t>Ground Following – mean distance between tire and ground – corresponds to traction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1800" dirty="0">
                    <a:latin typeface="AktivGrotesk-Light ☞" panose="020B0304020202020204" pitchFamily="34" charset="0"/>
                  </a:rPr>
                  <a:t>Ride Comfort (Transmitted Impulse) – 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>
                  <a:latin typeface="AktivGrotesk-Light ☞" panose="020B03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B028B3-4FE7-8D44-AB73-799C685625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0814" y="1261872"/>
                <a:ext cx="5139813" cy="4453128"/>
              </a:xfrm>
              <a:blipFill>
                <a:blip r:embed="rId3"/>
                <a:stretch>
                  <a:fillRect l="-1728" t="-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086F92C-EF42-D246-AE6C-A3CBB63D1995}"/>
              </a:ext>
            </a:extLst>
          </p:cNvPr>
          <p:cNvGrpSpPr>
            <a:grpSpLocks noChangeAspect="1"/>
          </p:cNvGrpSpPr>
          <p:nvPr/>
        </p:nvGrpSpPr>
        <p:grpSpPr>
          <a:xfrm>
            <a:off x="6850627" y="1280160"/>
            <a:ext cx="2057398" cy="2512088"/>
            <a:chOff x="6671310" y="923544"/>
            <a:chExt cx="2244089" cy="2743200"/>
          </a:xfrm>
        </p:grpSpPr>
        <p:pic>
          <p:nvPicPr>
            <p:cNvPr id="6" name="Picture 5" title="By Steve Bennett - Taken by Steve Bennett, CC BY 2.5, https://commons.wikimedia.org/w/index.php?curid=7790524">
              <a:extLst>
                <a:ext uri="{FF2B5EF4-FFF2-40B4-BE49-F238E27FC236}">
                  <a16:creationId xmlns:a16="http://schemas.microsoft.com/office/drawing/2014/main" id="{8EA6E8E3-28D2-9749-85DA-71177CE13C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000"/>
            <a:stretch/>
          </p:blipFill>
          <p:spPr>
            <a:xfrm>
              <a:off x="6671310" y="923544"/>
              <a:ext cx="2244089" cy="27432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EA70DB-EA4F-8A4A-9CD1-0087FC2F033C}"/>
                </a:ext>
              </a:extLst>
            </p:cNvPr>
            <p:cNvSpPr txBox="1"/>
            <p:nvPr/>
          </p:nvSpPr>
          <p:spPr>
            <a:xfrm>
              <a:off x="6671310" y="3389745"/>
              <a:ext cx="2244089" cy="268873"/>
            </a:xfrm>
            <a:prstGeom prst="rect">
              <a:avLst/>
            </a:prstGeom>
            <a:noFill/>
          </p:spPr>
          <p:txBody>
            <a:bodyPr wrap="square" lIns="45720" rIns="45720" rtlCol="0" anchor="b">
              <a:spAutoFit/>
            </a:bodyPr>
            <a:lstStyle/>
            <a:p>
              <a:r>
                <a:rPr lang="en-US" sz="500" dirty="0">
                  <a:solidFill>
                    <a:schemeClr val="bg1"/>
                  </a:solidFill>
                  <a:latin typeface="AktivGrotesk-Light ☞" panose="020B0304020202020204" pitchFamily="34" charset="0"/>
                </a:rPr>
                <a:t>By Steve Bennett - Taken by Steve Bennett, CC BY 2.5, https://</a:t>
              </a:r>
              <a:r>
                <a:rPr lang="en-US" sz="500" dirty="0" err="1">
                  <a:solidFill>
                    <a:schemeClr val="bg1"/>
                  </a:solidFill>
                  <a:latin typeface="AktivGrotesk-Light ☞" panose="020B0304020202020204" pitchFamily="34" charset="0"/>
                </a:rPr>
                <a:t>commons.wikimedia.org</a:t>
              </a:r>
              <a:r>
                <a:rPr lang="en-US" sz="500" dirty="0">
                  <a:solidFill>
                    <a:schemeClr val="bg1"/>
                  </a:solidFill>
                  <a:latin typeface="AktivGrotesk-Light ☞" panose="020B0304020202020204" pitchFamily="34" charset="0"/>
                </a:rPr>
                <a:t>/w/</a:t>
              </a:r>
              <a:r>
                <a:rPr lang="en-US" sz="500" dirty="0" err="1">
                  <a:solidFill>
                    <a:schemeClr val="bg1"/>
                  </a:solidFill>
                  <a:latin typeface="AktivGrotesk-Light ☞" panose="020B0304020202020204" pitchFamily="34" charset="0"/>
                </a:rPr>
                <a:t>index.php?curid</a:t>
              </a:r>
              <a:r>
                <a:rPr lang="en-US" sz="500" dirty="0">
                  <a:solidFill>
                    <a:schemeClr val="bg1"/>
                  </a:solidFill>
                  <a:latin typeface="AktivGrotesk-Light ☞" panose="020B0304020202020204" pitchFamily="34" charset="0"/>
                </a:rPr>
                <a:t>=7790524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270BA645-FA9F-C742-9866-CDE45982B9F6}"/>
              </a:ext>
            </a:extLst>
          </p:cNvPr>
          <p:cNvSpPr txBox="1">
            <a:spLocks/>
          </p:cNvSpPr>
          <p:nvPr/>
        </p:nvSpPr>
        <p:spPr>
          <a:xfrm>
            <a:off x="228600" y="822960"/>
            <a:ext cx="8686800" cy="347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AktivGrotesk-Light ☞" panose="020B0304020202020204" pitchFamily="34" charset="0"/>
              </a:rPr>
              <a:t> Jeff Robinson    AA222 Final Project Presentation			          June 4, 2019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8D21B3-72E9-4943-A389-BFB05F14A283}"/>
              </a:ext>
            </a:extLst>
          </p:cNvPr>
          <p:cNvCxnSpPr/>
          <p:nvPr/>
        </p:nvCxnSpPr>
        <p:spPr>
          <a:xfrm>
            <a:off x="228600" y="1143000"/>
            <a:ext cx="868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46B610-262F-2B48-B0FD-969A9CC40C92}"/>
              </a:ext>
            </a:extLst>
          </p:cNvPr>
          <p:cNvCxnSpPr/>
          <p:nvPr/>
        </p:nvCxnSpPr>
        <p:spPr>
          <a:xfrm>
            <a:off x="228600" y="822960"/>
            <a:ext cx="868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EC7B32-CCAF-A64F-B23B-B73484BDFECD}"/>
              </a:ext>
            </a:extLst>
          </p:cNvPr>
          <p:cNvCxnSpPr/>
          <p:nvPr/>
        </p:nvCxnSpPr>
        <p:spPr>
          <a:xfrm flipV="1">
            <a:off x="1726054" y="822960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3BC042-018C-3847-8291-4A456F02A81C}"/>
              </a:ext>
            </a:extLst>
          </p:cNvPr>
          <p:cNvSpPr txBox="1">
            <a:spLocks/>
          </p:cNvSpPr>
          <p:nvPr/>
        </p:nvSpPr>
        <p:spPr>
          <a:xfrm>
            <a:off x="0" y="1261872"/>
            <a:ext cx="1710813" cy="445312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20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AktivGrotesk-Medium ☞" panose="020B0604020202020204" pitchFamily="34" charset="0"/>
              </a:rPr>
              <a:t>Problem:</a:t>
            </a:r>
            <a:endParaRPr lang="en-US" sz="1800" dirty="0">
              <a:latin typeface="AktivGrotesk-Light ☞" panose="020B0304020202020204" pitchFamily="34" charset="0"/>
            </a:endParaRPr>
          </a:p>
          <a:p>
            <a:pPr marL="0" indent="0" algn="r">
              <a:spcBef>
                <a:spcPts val="20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AktivGrotesk-Medium ☞" panose="020B0604020202020204" pitchFamily="34" charset="0"/>
              </a:rPr>
              <a:t>Goal:</a:t>
            </a:r>
          </a:p>
          <a:p>
            <a:pPr marL="0" indent="0" algn="r">
              <a:spcBef>
                <a:spcPts val="20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AktivGrotesk-Medium ☞" panose="020B0604020202020204" pitchFamily="34" charset="0"/>
              </a:rPr>
              <a:t>		Model:</a:t>
            </a:r>
            <a:endParaRPr lang="en-US" sz="1800" dirty="0">
              <a:latin typeface="AktivGrotesk-Light ☞" panose="020B0304020202020204" pitchFamily="34" charset="0"/>
            </a:endParaRPr>
          </a:p>
          <a:p>
            <a:pPr marL="0" indent="0" algn="r">
              <a:spcBef>
                <a:spcPts val="800"/>
              </a:spcBef>
              <a:buFont typeface="Arial" panose="020B0604020202020204" pitchFamily="34" charset="0"/>
              <a:buNone/>
            </a:pPr>
            <a:endParaRPr lang="en-US" sz="1800" dirty="0">
              <a:latin typeface="AktivGrotesk-Medium ☞" panose="020B0604020202020204" pitchFamily="34" charset="0"/>
            </a:endParaRPr>
          </a:p>
          <a:p>
            <a:pPr marL="0" indent="0" algn="r">
              <a:spcBef>
                <a:spcPts val="800"/>
              </a:spcBef>
              <a:buFont typeface="Arial" panose="020B0604020202020204" pitchFamily="34" charset="0"/>
              <a:buNone/>
            </a:pPr>
            <a:endParaRPr lang="en-US" sz="1800" dirty="0">
              <a:latin typeface="AktivGrotesk-Medium ☞" panose="020B0604020202020204" pitchFamily="34" charset="0"/>
            </a:endParaRPr>
          </a:p>
          <a:p>
            <a:pPr marL="0" indent="0" algn="r">
              <a:spcBef>
                <a:spcPts val="800"/>
              </a:spcBef>
              <a:buFont typeface="Arial" panose="020B0604020202020204" pitchFamily="34" charset="0"/>
              <a:buNone/>
            </a:pPr>
            <a:endParaRPr lang="en-US" sz="1800" dirty="0">
              <a:latin typeface="AktivGrotesk-Medium ☞" panose="020B0604020202020204" pitchFamily="34" charset="0"/>
            </a:endParaRPr>
          </a:p>
          <a:p>
            <a:pPr marL="0" indent="0" algn="r">
              <a:spcBef>
                <a:spcPts val="23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AktivGrotesk-Medium ☞" panose="020B0604020202020204" pitchFamily="34" charset="0"/>
              </a:rPr>
              <a:t>Design Space:</a:t>
            </a:r>
          </a:p>
          <a:p>
            <a:pPr marL="0" indent="0" algn="r">
              <a:spcBef>
                <a:spcPts val="20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AktivGrotesk-Medium ☞" panose="020B0604020202020204" pitchFamily="34" charset="0"/>
              </a:rPr>
              <a:t>Objectives: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365644D-A13D-514B-82DD-E754DF3AB13D}"/>
              </a:ext>
            </a:extLst>
          </p:cNvPr>
          <p:cNvGrpSpPr/>
          <p:nvPr/>
        </p:nvGrpSpPr>
        <p:grpSpPr>
          <a:xfrm>
            <a:off x="7026336" y="4002944"/>
            <a:ext cx="1705979" cy="1374394"/>
            <a:chOff x="4317268" y="2898875"/>
            <a:chExt cx="1705979" cy="13743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F16A2F2-0290-3F40-A846-D4E1648D0C49}"/>
                    </a:ext>
                  </a:extLst>
                </p:cNvPr>
                <p:cNvSpPr txBox="1"/>
                <p:nvPr/>
              </p:nvSpPr>
              <p:spPr>
                <a:xfrm>
                  <a:off x="4903839" y="2944368"/>
                  <a:ext cx="914400" cy="27432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dirty="0">
                    <a:latin typeface="AktivGrotesk-Light ☞" panose="020B0304020202020204" pitchFamily="34" charset="0"/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F16A2F2-0290-3F40-A846-D4E1648D0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839" y="2944368"/>
                  <a:ext cx="914400" cy="274320"/>
                </a:xfrm>
                <a:prstGeom prst="rect">
                  <a:avLst/>
                </a:prstGeom>
                <a:blipFill>
                  <a:blip r:embed="rId5"/>
                  <a:stretch>
                    <a:fillRect b="-4167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06C9231-58CE-B04D-9EF2-85AFAABCFEE9}"/>
                    </a:ext>
                  </a:extLst>
                </p:cNvPr>
                <p:cNvSpPr txBox="1"/>
                <p:nvPr/>
              </p:nvSpPr>
              <p:spPr>
                <a:xfrm>
                  <a:off x="4903839" y="3566160"/>
                  <a:ext cx="914400" cy="27432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𝑤h𝑒𝑒𝑙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06C9231-58CE-B04D-9EF2-85AFAABCF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839" y="3566160"/>
                  <a:ext cx="914400" cy="2743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A940626-5112-4A4F-936E-9EA4F7B2EC5B}"/>
                </a:ext>
              </a:extLst>
            </p:cNvPr>
            <p:cNvGrpSpPr/>
            <p:nvPr/>
          </p:nvGrpSpPr>
          <p:grpSpPr>
            <a:xfrm>
              <a:off x="5063427" y="3228711"/>
              <a:ext cx="45720" cy="337449"/>
              <a:chOff x="5045646" y="3223997"/>
              <a:chExt cx="45720" cy="337449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8A21EBB-5B5B-7E42-99D6-EB5EA357597F}"/>
                  </a:ext>
                </a:extLst>
              </p:cNvPr>
              <p:cNvCxnSpPr/>
              <p:nvPr/>
            </p:nvCxnSpPr>
            <p:spPr>
              <a:xfrm>
                <a:off x="5091366" y="3223997"/>
                <a:ext cx="0" cy="457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B050822-C38C-894D-A32F-2D3ACD447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45646" y="3262125"/>
                <a:ext cx="45720" cy="457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862E227-D489-C24B-9C40-88730D2FB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45646" y="3309662"/>
                <a:ext cx="45720" cy="457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F13F9A6-F3C6-D343-A949-F97BC2315C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45646" y="3344426"/>
                <a:ext cx="45720" cy="457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42D5578-7BBF-3B43-A035-63B63343EF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45646" y="3391963"/>
                <a:ext cx="45720" cy="457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1588A6-02D4-5043-9616-590743D21F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45646" y="3427116"/>
                <a:ext cx="45720" cy="457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7E36FCC-DFDC-F847-8C5E-321B56630D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45646" y="3474653"/>
                <a:ext cx="45720" cy="457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DF807D1-6ABC-5F49-99EA-54BE69725B67}"/>
                  </a:ext>
                </a:extLst>
              </p:cNvPr>
              <p:cNvCxnSpPr/>
              <p:nvPr/>
            </p:nvCxnSpPr>
            <p:spPr>
              <a:xfrm>
                <a:off x="5086857" y="3515726"/>
                <a:ext cx="0" cy="457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4415D56-B03C-944E-958D-3BB7F09A33A5}"/>
                    </a:ext>
                  </a:extLst>
                </p:cNvPr>
                <p:cNvSpPr txBox="1"/>
                <p:nvPr/>
              </p:nvSpPr>
              <p:spPr>
                <a:xfrm>
                  <a:off x="5054691" y="3243499"/>
                  <a:ext cx="90878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200" dirty="0"/>
                    <a:t>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4415D56-B03C-944E-958D-3BB7F09A33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691" y="3243499"/>
                  <a:ext cx="908787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667FA7F-B257-FA40-BD07-7360E0C377D6}"/>
                </a:ext>
              </a:extLst>
            </p:cNvPr>
            <p:cNvGrpSpPr/>
            <p:nvPr/>
          </p:nvGrpSpPr>
          <p:grpSpPr>
            <a:xfrm>
              <a:off x="5534472" y="3216188"/>
              <a:ext cx="137160" cy="342900"/>
              <a:chOff x="5563107" y="3221376"/>
              <a:chExt cx="137160" cy="34290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7BCFD96-69C7-BA42-AC55-3C0305BA183A}"/>
                  </a:ext>
                </a:extLst>
              </p:cNvPr>
              <p:cNvCxnSpPr/>
              <p:nvPr/>
            </p:nvCxnSpPr>
            <p:spPr>
              <a:xfrm>
                <a:off x="5631116" y="3221376"/>
                <a:ext cx="0" cy="1828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6A9A17A-B6B6-7440-B474-5598866B85C2}"/>
                  </a:ext>
                </a:extLst>
              </p:cNvPr>
              <p:cNvCxnSpPr/>
              <p:nvPr/>
            </p:nvCxnSpPr>
            <p:spPr>
              <a:xfrm>
                <a:off x="5631116" y="3472836"/>
                <a:ext cx="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1A6A747-18F3-5746-9A56-31A34FF2BE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63107" y="3474674"/>
                <a:ext cx="1371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21694FC-E053-3F4D-8982-F85B14A339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0267" y="3332109"/>
                <a:ext cx="0" cy="1415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F908845-5F1D-A341-91ED-16A506FABC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3107" y="3332522"/>
                <a:ext cx="507" cy="1411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F2647F0-1A9D-2E45-859D-964648E352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5396" y="3399786"/>
                <a:ext cx="914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7DE6831-A8B6-BE4B-9EC5-A17975308D92}"/>
                </a:ext>
              </a:extLst>
            </p:cNvPr>
            <p:cNvGrpSpPr/>
            <p:nvPr/>
          </p:nvGrpSpPr>
          <p:grpSpPr>
            <a:xfrm>
              <a:off x="5312063" y="3845385"/>
              <a:ext cx="45720" cy="337449"/>
              <a:chOff x="5045646" y="3223997"/>
              <a:chExt cx="45720" cy="337449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07085EF-D457-704F-85C5-B61F8D56F5EA}"/>
                  </a:ext>
                </a:extLst>
              </p:cNvPr>
              <p:cNvCxnSpPr/>
              <p:nvPr/>
            </p:nvCxnSpPr>
            <p:spPr>
              <a:xfrm>
                <a:off x="5091366" y="3223997"/>
                <a:ext cx="0" cy="457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D9CD45C-5C71-8540-AE3B-8859A606C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45646" y="3262125"/>
                <a:ext cx="45720" cy="457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3B316-BB29-AF43-8A02-08A47B430B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45646" y="3309662"/>
                <a:ext cx="45720" cy="457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378D033-7CAE-5449-A1B6-8C8527ABD1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45646" y="3344426"/>
                <a:ext cx="45720" cy="457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D9D4627-AD0A-2D45-A0BE-08845C76A9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45646" y="3391963"/>
                <a:ext cx="45720" cy="457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3276F744-1C12-894D-A4A5-2384AF608A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45646" y="3427116"/>
                <a:ext cx="45720" cy="457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01F03BA-7534-644F-9B21-E8F3998C15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45646" y="3474653"/>
                <a:ext cx="45720" cy="457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2DE18A9-3214-1E49-8A7D-2D50DE5AD20C}"/>
                  </a:ext>
                </a:extLst>
              </p:cNvPr>
              <p:cNvCxnSpPr/>
              <p:nvPr/>
            </p:nvCxnSpPr>
            <p:spPr>
              <a:xfrm>
                <a:off x="5086857" y="3515726"/>
                <a:ext cx="0" cy="457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A151CAC-DB3B-044E-BB4A-9B94FAB6A7E6}"/>
                    </a:ext>
                  </a:extLst>
                </p:cNvPr>
                <p:cNvSpPr txBox="1"/>
                <p:nvPr/>
              </p:nvSpPr>
              <p:spPr>
                <a:xfrm>
                  <a:off x="5298811" y="3863216"/>
                  <a:ext cx="285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𝑡𝑖𝑟𝑒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A151CAC-DB3B-044E-BB4A-9B94FAB6A7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8811" y="3863216"/>
                  <a:ext cx="285994" cy="276999"/>
                </a:xfrm>
                <a:prstGeom prst="rect">
                  <a:avLst/>
                </a:prstGeom>
                <a:blipFill>
                  <a:blip r:embed="rId8"/>
                  <a:stretch>
                    <a:fillRect r="-1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D8E3252-7A4B-DB4A-96B6-469279ECB5DA}"/>
                </a:ext>
              </a:extLst>
            </p:cNvPr>
            <p:cNvSpPr/>
            <p:nvPr/>
          </p:nvSpPr>
          <p:spPr>
            <a:xfrm>
              <a:off x="4860368" y="4137114"/>
              <a:ext cx="1162879" cy="120566"/>
            </a:xfrm>
            <a:custGeom>
              <a:avLst/>
              <a:gdLst>
                <a:gd name="connsiteX0" fmla="*/ 0 w 1162879"/>
                <a:gd name="connsiteY0" fmla="*/ 9961 h 120566"/>
                <a:gd name="connsiteX1" fmla="*/ 62948 w 1162879"/>
                <a:gd name="connsiteY1" fmla="*/ 3335 h 120566"/>
                <a:gd name="connsiteX2" fmla="*/ 125896 w 1162879"/>
                <a:gd name="connsiteY2" fmla="*/ 56344 h 120566"/>
                <a:gd name="connsiteX3" fmla="*/ 162340 w 1162879"/>
                <a:gd name="connsiteY3" fmla="*/ 29839 h 120566"/>
                <a:gd name="connsiteX4" fmla="*/ 245166 w 1162879"/>
                <a:gd name="connsiteY4" fmla="*/ 106039 h 120566"/>
                <a:gd name="connsiteX5" fmla="*/ 327992 w 1162879"/>
                <a:gd name="connsiteY5" fmla="*/ 82848 h 120566"/>
                <a:gd name="connsiteX6" fmla="*/ 440635 w 1162879"/>
                <a:gd name="connsiteY6" fmla="*/ 69596 h 120566"/>
                <a:gd name="connsiteX7" fmla="*/ 563218 w 1162879"/>
                <a:gd name="connsiteY7" fmla="*/ 29839 h 120566"/>
                <a:gd name="connsiteX8" fmla="*/ 646044 w 1162879"/>
                <a:gd name="connsiteY8" fmla="*/ 109353 h 120566"/>
                <a:gd name="connsiteX9" fmla="*/ 742122 w 1162879"/>
                <a:gd name="connsiteY9" fmla="*/ 119292 h 120566"/>
                <a:gd name="connsiteX10" fmla="*/ 831574 w 1162879"/>
                <a:gd name="connsiteY10" fmla="*/ 102726 h 120566"/>
                <a:gd name="connsiteX11" fmla="*/ 854766 w 1162879"/>
                <a:gd name="connsiteY11" fmla="*/ 36466 h 120566"/>
                <a:gd name="connsiteX12" fmla="*/ 997227 w 1162879"/>
                <a:gd name="connsiteY12" fmla="*/ 53031 h 120566"/>
                <a:gd name="connsiteX13" fmla="*/ 1050235 w 1162879"/>
                <a:gd name="connsiteY13" fmla="*/ 99413 h 120566"/>
                <a:gd name="connsiteX14" fmla="*/ 1162879 w 1162879"/>
                <a:gd name="connsiteY14" fmla="*/ 23213 h 120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2879" h="120566">
                  <a:moveTo>
                    <a:pt x="0" y="9961"/>
                  </a:moveTo>
                  <a:cubicBezTo>
                    <a:pt x="20982" y="2783"/>
                    <a:pt x="41965" y="-4395"/>
                    <a:pt x="62948" y="3335"/>
                  </a:cubicBezTo>
                  <a:cubicBezTo>
                    <a:pt x="83931" y="11065"/>
                    <a:pt x="109331" y="51927"/>
                    <a:pt x="125896" y="56344"/>
                  </a:cubicBezTo>
                  <a:cubicBezTo>
                    <a:pt x="142461" y="60761"/>
                    <a:pt x="142462" y="21557"/>
                    <a:pt x="162340" y="29839"/>
                  </a:cubicBezTo>
                  <a:cubicBezTo>
                    <a:pt x="182218" y="38121"/>
                    <a:pt x="217557" y="97204"/>
                    <a:pt x="245166" y="106039"/>
                  </a:cubicBezTo>
                  <a:cubicBezTo>
                    <a:pt x="272775" y="114874"/>
                    <a:pt x="295414" y="88922"/>
                    <a:pt x="327992" y="82848"/>
                  </a:cubicBezTo>
                  <a:cubicBezTo>
                    <a:pt x="360570" y="76774"/>
                    <a:pt x="401431" y="78431"/>
                    <a:pt x="440635" y="69596"/>
                  </a:cubicBezTo>
                  <a:cubicBezTo>
                    <a:pt x="479839" y="60761"/>
                    <a:pt x="528983" y="23213"/>
                    <a:pt x="563218" y="29839"/>
                  </a:cubicBezTo>
                  <a:cubicBezTo>
                    <a:pt x="597453" y="36465"/>
                    <a:pt x="616227" y="94444"/>
                    <a:pt x="646044" y="109353"/>
                  </a:cubicBezTo>
                  <a:cubicBezTo>
                    <a:pt x="675861" y="124262"/>
                    <a:pt x="711200" y="120397"/>
                    <a:pt x="742122" y="119292"/>
                  </a:cubicBezTo>
                  <a:cubicBezTo>
                    <a:pt x="773044" y="118188"/>
                    <a:pt x="812800" y="116530"/>
                    <a:pt x="831574" y="102726"/>
                  </a:cubicBezTo>
                  <a:cubicBezTo>
                    <a:pt x="850348" y="88922"/>
                    <a:pt x="827157" y="44748"/>
                    <a:pt x="854766" y="36466"/>
                  </a:cubicBezTo>
                  <a:cubicBezTo>
                    <a:pt x="882375" y="28184"/>
                    <a:pt x="964649" y="42540"/>
                    <a:pt x="997227" y="53031"/>
                  </a:cubicBezTo>
                  <a:cubicBezTo>
                    <a:pt x="1029805" y="63522"/>
                    <a:pt x="1022626" y="104383"/>
                    <a:pt x="1050235" y="99413"/>
                  </a:cubicBezTo>
                  <a:cubicBezTo>
                    <a:pt x="1077844" y="94443"/>
                    <a:pt x="1120361" y="58828"/>
                    <a:pt x="1162879" y="2321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B8929AF-B222-B64F-B703-6477370F968B}"/>
                </a:ext>
              </a:extLst>
            </p:cNvPr>
            <p:cNvCxnSpPr/>
            <p:nvPr/>
          </p:nvCxnSpPr>
          <p:spPr>
            <a:xfrm flipV="1">
              <a:off x="4671392" y="3717793"/>
              <a:ext cx="0" cy="4566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118A212-2C56-C542-A0B5-D01F35D5D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6726" y="3712060"/>
              <a:ext cx="1143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3609AC77-854B-6441-9010-C9263739AF35}"/>
                    </a:ext>
                  </a:extLst>
                </p:cNvPr>
                <p:cNvSpPr txBox="1"/>
                <p:nvPr/>
              </p:nvSpPr>
              <p:spPr>
                <a:xfrm>
                  <a:off x="4324755" y="3544161"/>
                  <a:ext cx="285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3609AC77-854B-6441-9010-C9263739A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755" y="3544161"/>
                  <a:ext cx="28599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2AF19B5-7219-374E-84F0-1DFB146B88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0039" y="4174447"/>
              <a:ext cx="228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454246DE-DF9B-6E46-8930-626042940636}"/>
                    </a:ext>
                  </a:extLst>
                </p:cNvPr>
                <p:cNvSpPr txBox="1"/>
                <p:nvPr/>
              </p:nvSpPr>
              <p:spPr>
                <a:xfrm>
                  <a:off x="4322316" y="3981201"/>
                  <a:ext cx="285994" cy="292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454246DE-DF9B-6E46-8930-6260429406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316" y="3981201"/>
                  <a:ext cx="285994" cy="29206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66AD3DB-578F-7E42-84DE-45FBE84AB65A}"/>
                    </a:ext>
                  </a:extLst>
                </p:cNvPr>
                <p:cNvSpPr txBox="1"/>
                <p:nvPr/>
              </p:nvSpPr>
              <p:spPr>
                <a:xfrm>
                  <a:off x="4317268" y="2898875"/>
                  <a:ext cx="285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66AD3DB-578F-7E42-84DE-45FBE84AB6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268" y="2898875"/>
                  <a:ext cx="285994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CEEB9FA-D027-D440-97EE-37F93CF31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0039" y="3081528"/>
              <a:ext cx="228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2F4EC47-E487-8844-97E8-C450328D5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4631" y="3081528"/>
              <a:ext cx="0" cy="10929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17448E5-A279-5C42-B84C-A3FD93051521}"/>
              </a:ext>
            </a:extLst>
          </p:cNvPr>
          <p:cNvCxnSpPr/>
          <p:nvPr/>
        </p:nvCxnSpPr>
        <p:spPr>
          <a:xfrm flipV="1">
            <a:off x="6851486" y="822960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36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DC53-EA37-9B48-A790-4EBB1320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8" y="228600"/>
            <a:ext cx="8686800" cy="57607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ktivGrotesk-Bold ☞" panose="020B0604020202020204" pitchFamily="34" charset="0"/>
              </a:rPr>
              <a:t>Optimization of Bicycle Suspension Tuning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8ABCAE-DC5A-2344-B7F8-D6D467D1F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294" t="5202" r="8885" b="-1"/>
          <a:stretch/>
        </p:blipFill>
        <p:spPr>
          <a:xfrm>
            <a:off x="1737358" y="3399253"/>
            <a:ext cx="7178040" cy="2018358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70BA645-FA9F-C742-9866-CDE45982B9F6}"/>
              </a:ext>
            </a:extLst>
          </p:cNvPr>
          <p:cNvSpPr txBox="1">
            <a:spLocks/>
          </p:cNvSpPr>
          <p:nvPr/>
        </p:nvSpPr>
        <p:spPr>
          <a:xfrm>
            <a:off x="228600" y="822960"/>
            <a:ext cx="8686800" cy="347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AktivGrotesk-Light ☞" panose="020B0304020202020204" pitchFamily="34" charset="0"/>
              </a:rPr>
              <a:t> Jeff Robinson    AA222 Final Project Presentation			          June 4, 2019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8D21B3-72E9-4943-A389-BFB05F14A283}"/>
              </a:ext>
            </a:extLst>
          </p:cNvPr>
          <p:cNvCxnSpPr/>
          <p:nvPr/>
        </p:nvCxnSpPr>
        <p:spPr>
          <a:xfrm>
            <a:off x="228600" y="1143000"/>
            <a:ext cx="868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46B610-262F-2B48-B0FD-969A9CC40C92}"/>
              </a:ext>
            </a:extLst>
          </p:cNvPr>
          <p:cNvCxnSpPr/>
          <p:nvPr/>
        </p:nvCxnSpPr>
        <p:spPr>
          <a:xfrm>
            <a:off x="228600" y="822960"/>
            <a:ext cx="868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EC7B32-CCAF-A64F-B23B-B73484BDFECD}"/>
              </a:ext>
            </a:extLst>
          </p:cNvPr>
          <p:cNvCxnSpPr/>
          <p:nvPr/>
        </p:nvCxnSpPr>
        <p:spPr>
          <a:xfrm flipV="1">
            <a:off x="1726054" y="822960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3BC042-018C-3847-8291-4A456F02A81C}"/>
              </a:ext>
            </a:extLst>
          </p:cNvPr>
          <p:cNvSpPr txBox="1">
            <a:spLocks/>
          </p:cNvSpPr>
          <p:nvPr/>
        </p:nvSpPr>
        <p:spPr>
          <a:xfrm>
            <a:off x="0" y="1261872"/>
            <a:ext cx="1710813" cy="445312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20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AktivGrotesk-Medium ☞" panose="020B0604020202020204" pitchFamily="34" charset="0"/>
              </a:rPr>
              <a:t>Example Simulation Plots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17448E5-A279-5C42-B84C-A3FD93051521}"/>
              </a:ext>
            </a:extLst>
          </p:cNvPr>
          <p:cNvCxnSpPr/>
          <p:nvPr/>
        </p:nvCxnSpPr>
        <p:spPr>
          <a:xfrm flipV="1">
            <a:off x="6851486" y="822960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F24888B-233A-594C-85EB-635E117013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01" t="4278" r="8999"/>
          <a:stretch/>
        </p:blipFill>
        <p:spPr>
          <a:xfrm>
            <a:off x="1737358" y="1261872"/>
            <a:ext cx="7178040" cy="204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6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DC53-EA37-9B48-A790-4EBB1320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8" y="228600"/>
            <a:ext cx="8686800" cy="57607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ktivGrotesk-Bold ☞" panose="020B0604020202020204" pitchFamily="34" charset="0"/>
              </a:rPr>
              <a:t>Optimization of Bicycle Suspension Tuning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B028B3-4FE7-8D44-AB73-799C685625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0814" y="1261872"/>
                <a:ext cx="7204584" cy="4453128"/>
              </a:xfrm>
            </p:spPr>
            <p:txBody>
              <a:bodyPr lIns="45720" rIns="45720">
                <a:noAutofit/>
              </a:bodyPr>
              <a:lstStyle/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1800" dirty="0">
                    <a:latin typeface="AktivGrotesk-Light ☞" panose="020B0304020202020204" pitchFamily="34" charset="0"/>
                  </a:rPr>
                  <a:t>Damping Ratio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0.2&lt;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&lt;1.0</m:t>
                    </m:r>
                  </m:oMath>
                </a14:m>
                <a:endParaRPr lang="en-US" sz="1800" dirty="0">
                  <a:latin typeface="AktivGrotesk-Light ☞" panose="020B0304020202020204" pitchFamily="34" charset="0"/>
                </a:endParaRPr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1800" dirty="0">
                    <a:latin typeface="AktivGrotesk-Light ☞" panose="020B0304020202020204" pitchFamily="34" charset="0"/>
                  </a:rPr>
                  <a:t>Positive sign,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𝑐𝑟𝑜𝑠𝑠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dirty="0">
                    <a:latin typeface="AktivGrotesk-Light ☞" panose="020B0304020202020204" pitchFamily="34" charset="0"/>
                  </a:rPr>
                  <a:t> by definition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1800" dirty="0">
                    <a:latin typeface="AktivGrotesk-Light ☞" panose="020B0304020202020204" pitchFamily="34" charset="0"/>
                  </a:rPr>
                  <a:t>Quadratic &amp; Count penalties, fixed multiplier</a:t>
                </a:r>
              </a:p>
              <a:p>
                <a:pPr marL="0" indent="0">
                  <a:spcBef>
                    <a:spcPts val="2000"/>
                  </a:spcBef>
                  <a:buNone/>
                </a:pPr>
                <a:r>
                  <a:rPr lang="en-US" sz="1800" dirty="0">
                    <a:latin typeface="AktivGrotesk-Light ☞" panose="020B0304020202020204" pitchFamily="34" charset="0"/>
                  </a:rPr>
                  <a:t>Representatives of each gradient-free type</a:t>
                </a:r>
              </a:p>
              <a:p>
                <a:pPr>
                  <a:spcBef>
                    <a:spcPts val="800"/>
                  </a:spcBef>
                  <a:buFont typeface=".Lucida Grande UI Regular"/>
                  <a:buChar char="▪"/>
                </a:pPr>
                <a:r>
                  <a:rPr lang="en-US" sz="1400" dirty="0">
                    <a:latin typeface="AktivGrotesk-Light ☞" panose="020B0304020202020204" pitchFamily="34" charset="0"/>
                  </a:rPr>
                  <a:t>Direct: Cyclic Coordinate Descent (CCD), </a:t>
                </a:r>
              </a:p>
              <a:p>
                <a:pPr marL="173736" indent="0">
                  <a:spcBef>
                    <a:spcPts val="0"/>
                  </a:spcBef>
                  <a:buNone/>
                </a:pPr>
                <a:r>
                  <a:rPr lang="en-US" sz="1400" dirty="0">
                    <a:latin typeface="AktivGrotesk-Light ☞" panose="020B0304020202020204" pitchFamily="34" charset="0"/>
                  </a:rPr>
                  <a:t>Generalized Pattern Search (GPS) with </a:t>
                </a:r>
              </a:p>
              <a:p>
                <a:pPr marL="173736" indent="0">
                  <a:spcBef>
                    <a:spcPts val="0"/>
                  </a:spcBef>
                  <a:buNone/>
                </a:pPr>
                <a:r>
                  <a:rPr lang="en-US" sz="1400" dirty="0">
                    <a:latin typeface="AktivGrotesk-Light ☞" panose="020B0304020202020204" pitchFamily="34" charset="0"/>
                  </a:rPr>
                  <a:t>basis vectors, </a:t>
                </a:r>
                <a:r>
                  <a:rPr lang="en-US" sz="1400" dirty="0" err="1">
                    <a:latin typeface="AktivGrotesk-Light ☞" panose="020B0304020202020204" pitchFamily="34" charset="0"/>
                  </a:rPr>
                  <a:t>Nelder</a:t>
                </a:r>
                <a:r>
                  <a:rPr lang="en-US" sz="1400" dirty="0">
                    <a:latin typeface="AktivGrotesk-Light ☞" panose="020B0304020202020204" pitchFamily="34" charset="0"/>
                  </a:rPr>
                  <a:t>-Mead Simplex (NMS)</a:t>
                </a:r>
              </a:p>
              <a:p>
                <a:pPr>
                  <a:spcBef>
                    <a:spcPts val="800"/>
                  </a:spcBef>
                  <a:buFont typeface=".Lucida Grande UI Regular"/>
                  <a:buChar char="▪"/>
                </a:pPr>
                <a:r>
                  <a:rPr lang="en-US" sz="1400" dirty="0">
                    <a:latin typeface="AktivGrotesk-Light ☞" panose="020B0304020202020204" pitchFamily="34" charset="0"/>
                  </a:rPr>
                  <a:t>Stochastic: Adaptive Simulated Annealing (ASA), </a:t>
                </a:r>
              </a:p>
              <a:p>
                <a:pPr marL="173736" indent="0">
                  <a:spcBef>
                    <a:spcPts val="0"/>
                  </a:spcBef>
                  <a:buNone/>
                </a:pPr>
                <a:r>
                  <a:rPr lang="en-US" sz="1400" dirty="0">
                    <a:latin typeface="AktivGrotesk-Light ☞" panose="020B0304020202020204" pitchFamily="34" charset="0"/>
                  </a:rPr>
                  <a:t>Covariance Matrix Adaptation (CMA)</a:t>
                </a:r>
              </a:p>
              <a:p>
                <a:pPr>
                  <a:spcBef>
                    <a:spcPts val="800"/>
                  </a:spcBef>
                  <a:buFont typeface=".Lucida Grande UI Regular"/>
                  <a:buChar char="▪"/>
                </a:pPr>
                <a:r>
                  <a:rPr lang="en-US" sz="1400" dirty="0">
                    <a:latin typeface="AktivGrotesk-Light ☞" panose="020B0304020202020204" pitchFamily="34" charset="0"/>
                  </a:rPr>
                  <a:t>Population: Particle Swarm Optimization (PSO), Firefly Algorithm</a:t>
                </a:r>
                <a:endParaRPr lang="en-US" sz="1800" dirty="0">
                  <a:latin typeface="AktivGrotesk-Light ☞" panose="020B0304020202020204" pitchFamily="34" charset="0"/>
                </a:endParaRPr>
              </a:p>
              <a:p>
                <a:pPr marL="0" indent="0">
                  <a:spcBef>
                    <a:spcPts val="2000"/>
                  </a:spcBef>
                  <a:buNone/>
                </a:pPr>
                <a:r>
                  <a:rPr lang="en-US" sz="1800" dirty="0">
                    <a:latin typeface="AktivGrotesk-Light ☞" panose="020B0304020202020204" pitchFamily="34" charset="0"/>
                  </a:rPr>
                  <a:t>Tested with 3 weightings: [GF, RC] = [1.0, 0.0], [0.5, 0.5], [0.0, 1.0],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dirty="0">
                    <a:latin typeface="AktivGrotesk-Light ☞" panose="020B0304020202020204" pitchFamily="34" charset="0"/>
                  </a:rPr>
                  <a:t>640 objective evaluations, 1 iteration of each algorithm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1800" dirty="0">
                    <a:latin typeface="AktivGrotesk-Light ☞" panose="020B0304020202020204" pitchFamily="34" charset="0"/>
                  </a:rPr>
                  <a:t>CCD is 4</a:t>
                </a:r>
                <a:r>
                  <a:rPr lang="en-US" sz="1800" baseline="30000" dirty="0">
                    <a:latin typeface="AktivGrotesk-Light ☞" panose="020B0304020202020204" pitchFamily="34" charset="0"/>
                  </a:rPr>
                  <a:t>th</a:t>
                </a:r>
                <a:r>
                  <a:rPr lang="en-US" sz="1800" dirty="0">
                    <a:latin typeface="AktivGrotesk-Light ☞" panose="020B0304020202020204" pitchFamily="34" charset="0"/>
                  </a:rPr>
                  <a:t>, GPS is 1</a:t>
                </a:r>
                <a:r>
                  <a:rPr lang="en-US" sz="1800" baseline="30000" dirty="0">
                    <a:latin typeface="AktivGrotesk-Light ☞" panose="020B0304020202020204" pitchFamily="34" charset="0"/>
                  </a:rPr>
                  <a:t>st</a:t>
                </a:r>
                <a:r>
                  <a:rPr lang="en-US" sz="1800">
                    <a:latin typeface="AktivGrotesk-Light ☞" panose="020B0304020202020204" pitchFamily="34" charset="0"/>
                  </a:rPr>
                  <a:t>, represent commonly used methods</a:t>
                </a:r>
                <a:endParaRPr lang="en-US" sz="1800" dirty="0">
                  <a:latin typeface="AktivGrotesk-Light ☞" panose="020B0304020202020204" pitchFamily="34" charset="0"/>
                </a:endParaRPr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1800" dirty="0">
                    <a:latin typeface="AktivGrotesk-Light ☞" panose="020B0304020202020204" pitchFamily="34" charset="0"/>
                  </a:rPr>
                  <a:t>More sophisticated algorithms require more evaluations, less reliable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B028B3-4FE7-8D44-AB73-799C685625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0814" y="1261872"/>
                <a:ext cx="7204584" cy="4453128"/>
              </a:xfrm>
              <a:blipFill>
                <a:blip r:embed="rId3"/>
                <a:stretch>
                  <a:fillRect l="-1232" t="-852" b="-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270BA645-FA9F-C742-9866-CDE45982B9F6}"/>
              </a:ext>
            </a:extLst>
          </p:cNvPr>
          <p:cNvSpPr txBox="1">
            <a:spLocks/>
          </p:cNvSpPr>
          <p:nvPr/>
        </p:nvSpPr>
        <p:spPr>
          <a:xfrm>
            <a:off x="228600" y="822960"/>
            <a:ext cx="8686800" cy="347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AktivGrotesk-Light ☞" panose="020B0304020202020204" pitchFamily="34" charset="0"/>
              </a:rPr>
              <a:t> Jeff Robinson    AA222 Final Project Presentation			          June 4, 2019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8D21B3-72E9-4943-A389-BFB05F14A283}"/>
              </a:ext>
            </a:extLst>
          </p:cNvPr>
          <p:cNvCxnSpPr/>
          <p:nvPr/>
        </p:nvCxnSpPr>
        <p:spPr>
          <a:xfrm>
            <a:off x="228600" y="1143000"/>
            <a:ext cx="868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46B610-262F-2B48-B0FD-969A9CC40C92}"/>
              </a:ext>
            </a:extLst>
          </p:cNvPr>
          <p:cNvCxnSpPr/>
          <p:nvPr/>
        </p:nvCxnSpPr>
        <p:spPr>
          <a:xfrm>
            <a:off x="228600" y="822960"/>
            <a:ext cx="868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EC7B32-CCAF-A64F-B23B-B73484BDFECD}"/>
              </a:ext>
            </a:extLst>
          </p:cNvPr>
          <p:cNvCxnSpPr/>
          <p:nvPr/>
        </p:nvCxnSpPr>
        <p:spPr>
          <a:xfrm flipV="1">
            <a:off x="1726054" y="822960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3BC042-018C-3847-8291-4A456F02A81C}"/>
              </a:ext>
            </a:extLst>
          </p:cNvPr>
          <p:cNvSpPr txBox="1">
            <a:spLocks/>
          </p:cNvSpPr>
          <p:nvPr/>
        </p:nvSpPr>
        <p:spPr>
          <a:xfrm>
            <a:off x="0" y="1261872"/>
            <a:ext cx="1710813" cy="445312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20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AktivGrotesk-Medium ☞" panose="020B0604020202020204" pitchFamily="34" charset="0"/>
              </a:rPr>
              <a:t>Constraints:</a:t>
            </a:r>
          </a:p>
          <a:p>
            <a:pPr marL="0" indent="0" algn="r">
              <a:spcBef>
                <a:spcPts val="800"/>
              </a:spcBef>
              <a:buFont typeface="Arial" panose="020B0604020202020204" pitchFamily="34" charset="0"/>
              <a:buNone/>
            </a:pPr>
            <a:endParaRPr lang="en-US" sz="1800" dirty="0">
              <a:latin typeface="AktivGrotesk-Medium ☞" panose="020B0604020202020204" pitchFamily="34" charset="0"/>
            </a:endParaRPr>
          </a:p>
          <a:p>
            <a:pPr marL="0" indent="0" algn="r">
              <a:spcBef>
                <a:spcPts val="800"/>
              </a:spcBef>
              <a:buFont typeface="Arial" panose="020B0604020202020204" pitchFamily="34" charset="0"/>
              <a:buNone/>
            </a:pPr>
            <a:endParaRPr lang="en-US" sz="1800" dirty="0">
              <a:latin typeface="AktivGrotesk-Medium ☞" panose="020B0604020202020204" pitchFamily="34" charset="0"/>
            </a:endParaRPr>
          </a:p>
          <a:p>
            <a:pPr marL="0" indent="0" algn="r">
              <a:spcBef>
                <a:spcPts val="20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AktivGrotesk-Medium ☞" panose="020B0604020202020204" pitchFamily="34" charset="0"/>
              </a:rPr>
              <a:t>Algorithms:</a:t>
            </a:r>
          </a:p>
          <a:p>
            <a:pPr marL="0" indent="0" algn="r">
              <a:spcBef>
                <a:spcPts val="134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AktivGrotesk-Medium ☞" panose="020B0604020202020204" pitchFamily="34" charset="0"/>
              </a:rPr>
              <a:t>Results: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17448E5-A279-5C42-B84C-A3FD93051521}"/>
              </a:ext>
            </a:extLst>
          </p:cNvPr>
          <p:cNvCxnSpPr/>
          <p:nvPr/>
        </p:nvCxnSpPr>
        <p:spPr>
          <a:xfrm flipV="1">
            <a:off x="6851486" y="822960"/>
            <a:ext cx="0" cy="32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0E9E63-C935-8D42-83A5-57B8F3213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882456"/>
              </p:ext>
            </p:extLst>
          </p:nvPr>
        </p:nvGraphicFramePr>
        <p:xfrm>
          <a:off x="6347460" y="1261873"/>
          <a:ext cx="2567937" cy="2017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60">
                  <a:extLst>
                    <a:ext uri="{9D8B030D-6E8A-4147-A177-3AD203B41FA5}">
                      <a16:colId xmlns:a16="http://schemas.microsoft.com/office/drawing/2014/main" val="3514300251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125693080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173712005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637594260"/>
                    </a:ext>
                  </a:extLst>
                </a:gridCol>
                <a:gridCol w="373377">
                  <a:extLst>
                    <a:ext uri="{9D8B030D-6E8A-4147-A177-3AD203B41FA5}">
                      <a16:colId xmlns:a16="http://schemas.microsoft.com/office/drawing/2014/main" val="166861798"/>
                    </a:ext>
                  </a:extLst>
                </a:gridCol>
              </a:tblGrid>
              <a:tr h="240251">
                <a:tc>
                  <a:txBody>
                    <a:bodyPr/>
                    <a:lstStyle/>
                    <a:p>
                      <a:pPr algn="r"/>
                      <a:r>
                        <a:rPr lang="en-US" sz="800" b="0" i="0" dirty="0">
                          <a:latin typeface="AktivGrotesk-Medium ☞" panose="020B0604020202020204" pitchFamily="34" charset="0"/>
                        </a:rPr>
                        <a:t>Weights</a:t>
                      </a:r>
                    </a:p>
                  </a:txBody>
                  <a:tcPr marL="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ktivGrotesk-Medium ☞" panose="020B0604020202020204" pitchFamily="34" charset="0"/>
                        </a:rPr>
                        <a:t>1.0, 0.0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ktivGrotesk-Medium ☞" panose="020B0604020202020204" pitchFamily="34" charset="0"/>
                        </a:rPr>
                        <a:t>0.5, 0.5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ktivGrotesk-Medium ☞" panose="020B0604020202020204" pitchFamily="34" charset="0"/>
                        </a:rPr>
                        <a:t>0.0, 1.0</a:t>
                      </a:r>
                    </a:p>
                  </a:txBody>
                  <a:tcPr marL="4572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ktivGrotesk-Medium ☞" panose="020B0604020202020204" pitchFamily="34" charset="0"/>
                        </a:rPr>
                        <a:t>Mean Rank</a:t>
                      </a:r>
                    </a:p>
                  </a:txBody>
                  <a:tcPr marL="4572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213116"/>
                  </a:ext>
                </a:extLst>
              </a:tr>
              <a:tr h="240251">
                <a:tc>
                  <a:txBody>
                    <a:bodyPr/>
                    <a:lstStyle/>
                    <a:p>
                      <a:pPr algn="r"/>
                      <a:r>
                        <a:rPr lang="en-US" sz="800" b="0" i="0" dirty="0">
                          <a:latin typeface="AktivGrotesk-Medium ☞" panose="020B0604020202020204" pitchFamily="34" charset="0"/>
                        </a:rPr>
                        <a:t>CCD</a:t>
                      </a:r>
                    </a:p>
                  </a:txBody>
                  <a:tcPr marL="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ktivGrotesk-Light ☞" panose="020B0304020202020204" pitchFamily="34" charset="0"/>
                        </a:rPr>
                        <a:t>0.0002465 </a:t>
                      </a:r>
                      <a:r>
                        <a:rPr lang="en-US" sz="800" b="1" i="0" dirty="0">
                          <a:latin typeface="AktivGrotesk-Light ☞" panose="020B0304020202020204" pitchFamily="34" charset="0"/>
                        </a:rPr>
                        <a:t>[1]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AktivGrotesk-Light ☞" panose="020B0304020202020204" pitchFamily="34" charset="0"/>
                          <a:ea typeface="+mn-ea"/>
                          <a:cs typeface="+mn-cs"/>
                        </a:rPr>
                        <a:t>3.773 </a:t>
                      </a:r>
                      <a:r>
                        <a:rPr lang="en-US" sz="800" b="1" i="0" kern="1200" dirty="0">
                          <a:solidFill>
                            <a:schemeClr val="tx1"/>
                          </a:solidFill>
                          <a:effectLst/>
                          <a:latin typeface="AktivGrotesk-Light ☞" panose="020B0304020202020204" pitchFamily="34" charset="0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AktivGrotesk-Light ☞" panose="020B0304020202020204" pitchFamily="34" charset="0"/>
                          <a:ea typeface="+mn-ea"/>
                          <a:cs typeface="+mn-cs"/>
                        </a:rPr>
                        <a:t>6.057 </a:t>
                      </a:r>
                      <a:r>
                        <a:rPr lang="en-US" sz="800" b="1" i="0" kern="1200" dirty="0">
                          <a:solidFill>
                            <a:schemeClr val="tx1"/>
                          </a:solidFill>
                          <a:effectLst/>
                          <a:latin typeface="AktivGrotesk-Light ☞" panose="020B0304020202020204" pitchFamily="34" charset="0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marL="4572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AktivGrotesk-Light ☞" panose="020B0304020202020204" pitchFamily="34" charset="0"/>
                          <a:ea typeface="+mn-ea"/>
                          <a:cs typeface="+mn-cs"/>
                        </a:rPr>
                        <a:t>3.33</a:t>
                      </a:r>
                    </a:p>
                  </a:txBody>
                  <a:tcPr marL="4572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2194138"/>
                  </a:ext>
                </a:extLst>
              </a:tr>
              <a:tr h="240251">
                <a:tc>
                  <a:txBody>
                    <a:bodyPr/>
                    <a:lstStyle/>
                    <a:p>
                      <a:pPr algn="r"/>
                      <a:r>
                        <a:rPr lang="en-US" sz="800" b="0" i="0" dirty="0">
                          <a:latin typeface="AktivGrotesk-Medium ☞" panose="020B0604020202020204" pitchFamily="34" charset="0"/>
                        </a:rPr>
                        <a:t>GPS</a:t>
                      </a:r>
                    </a:p>
                  </a:txBody>
                  <a:tcPr marL="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ktivGrotesk-Light ☞" panose="020B0304020202020204" pitchFamily="34" charset="0"/>
                        </a:rPr>
                        <a:t>0.03780 </a:t>
                      </a:r>
                      <a:r>
                        <a:rPr lang="en-US" sz="800" b="1" i="0" dirty="0">
                          <a:latin typeface="AktivGrotesk-Light ☞" panose="020B0304020202020204" pitchFamily="34" charset="0"/>
                        </a:rPr>
                        <a:t>[2]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AktivGrotesk-Light ☞" panose="020B0304020202020204" pitchFamily="34" charset="0"/>
                          <a:ea typeface="+mn-ea"/>
                          <a:cs typeface="+mn-cs"/>
                        </a:rPr>
                        <a:t>3.495 </a:t>
                      </a:r>
                      <a:r>
                        <a:rPr lang="en-US" sz="800" b="1" i="0" kern="1200" dirty="0">
                          <a:solidFill>
                            <a:schemeClr val="tx1"/>
                          </a:solidFill>
                          <a:effectLst/>
                          <a:latin typeface="AktivGrotesk-Light ☞" panose="020B0304020202020204" pitchFamily="34" charset="0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AktivGrotesk-Light ☞" panose="020B0304020202020204" pitchFamily="34" charset="0"/>
                          <a:ea typeface="+mn-ea"/>
                          <a:cs typeface="+mn-cs"/>
                        </a:rPr>
                        <a:t>5.781 </a:t>
                      </a:r>
                      <a:r>
                        <a:rPr lang="en-US" sz="800" b="1" i="0" kern="1200" dirty="0">
                          <a:solidFill>
                            <a:schemeClr val="tx1"/>
                          </a:solidFill>
                          <a:effectLst/>
                          <a:latin typeface="AktivGrotesk-Light ☞" panose="020B0304020202020204" pitchFamily="34" charset="0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marL="4572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AktivGrotesk-Light ☞" panose="020B0304020202020204" pitchFamily="34" charset="0"/>
                          <a:ea typeface="+mn-ea"/>
                          <a:cs typeface="+mn-cs"/>
                        </a:rPr>
                        <a:t>2.33</a:t>
                      </a:r>
                    </a:p>
                  </a:txBody>
                  <a:tcPr marL="4572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6303293"/>
                  </a:ext>
                </a:extLst>
              </a:tr>
              <a:tr h="240251">
                <a:tc>
                  <a:txBody>
                    <a:bodyPr/>
                    <a:lstStyle/>
                    <a:p>
                      <a:pPr algn="r"/>
                      <a:r>
                        <a:rPr lang="en-US" sz="800" b="0" i="0" dirty="0">
                          <a:latin typeface="AktivGrotesk-Medium ☞" panose="020B0604020202020204" pitchFamily="34" charset="0"/>
                        </a:rPr>
                        <a:t>NMS</a:t>
                      </a:r>
                    </a:p>
                  </a:txBody>
                  <a:tcPr marL="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ktivGrotesk-Light ☞" panose="020B0304020202020204" pitchFamily="34" charset="0"/>
                        </a:rPr>
                        <a:t>0.04329 </a:t>
                      </a:r>
                      <a:r>
                        <a:rPr lang="en-US" sz="800" b="1" i="0" dirty="0">
                          <a:latin typeface="AktivGrotesk-Light ☞" panose="020B0304020202020204" pitchFamily="34" charset="0"/>
                        </a:rPr>
                        <a:t>[3]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AktivGrotesk-Light ☞" panose="020B0304020202020204" pitchFamily="34" charset="0"/>
                          <a:ea typeface="+mn-ea"/>
                          <a:cs typeface="+mn-cs"/>
                        </a:rPr>
                        <a:t>3.975 </a:t>
                      </a:r>
                      <a:r>
                        <a:rPr lang="en-US" sz="800" b="1" i="0" kern="1200" dirty="0">
                          <a:solidFill>
                            <a:schemeClr val="tx1"/>
                          </a:solidFill>
                          <a:effectLst/>
                          <a:latin typeface="AktivGrotesk-Light ☞" panose="020B0304020202020204" pitchFamily="34" charset="0"/>
                          <a:ea typeface="+mn-ea"/>
                          <a:cs typeface="+mn-cs"/>
                        </a:rPr>
                        <a:t>[7]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ktivGrotesk-Light ☞" panose="020B0304020202020204" pitchFamily="34" charset="0"/>
                        </a:rPr>
                        <a:t>(unstable)</a:t>
                      </a:r>
                    </a:p>
                  </a:txBody>
                  <a:tcPr marL="4572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ktivGrotesk-Light ☞" panose="020B0304020202020204" pitchFamily="34" charset="0"/>
                        </a:rPr>
                        <a:t>5.66</a:t>
                      </a:r>
                    </a:p>
                  </a:txBody>
                  <a:tcPr marL="4572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8947885"/>
                  </a:ext>
                </a:extLst>
              </a:tr>
              <a:tr h="240251">
                <a:tc>
                  <a:txBody>
                    <a:bodyPr/>
                    <a:lstStyle/>
                    <a:p>
                      <a:pPr algn="r"/>
                      <a:r>
                        <a:rPr lang="en-US" sz="800" b="0" i="0" dirty="0">
                          <a:latin typeface="AktivGrotesk-Medium ☞" panose="020B0604020202020204" pitchFamily="34" charset="0"/>
                        </a:rPr>
                        <a:t>ASA</a:t>
                      </a:r>
                    </a:p>
                  </a:txBody>
                  <a:tcPr marL="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ktivGrotesk-Light ☞" panose="020B0304020202020204" pitchFamily="34" charset="0"/>
                        </a:rPr>
                        <a:t>0.4126 </a:t>
                      </a:r>
                      <a:r>
                        <a:rPr lang="en-US" sz="800" b="1" i="0" dirty="0">
                          <a:latin typeface="AktivGrotesk-Light ☞" panose="020B0304020202020204" pitchFamily="34" charset="0"/>
                        </a:rPr>
                        <a:t>[6]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AktivGrotesk-Light ☞" panose="020B0304020202020204" pitchFamily="34" charset="0"/>
                          <a:ea typeface="+mn-ea"/>
                          <a:cs typeface="+mn-cs"/>
                        </a:rPr>
                        <a:t>3.675 </a:t>
                      </a:r>
                      <a:r>
                        <a:rPr lang="en-US" sz="800" b="1" i="0" kern="1200" dirty="0">
                          <a:solidFill>
                            <a:schemeClr val="tx1"/>
                          </a:solidFill>
                          <a:effectLst/>
                          <a:latin typeface="AktivGrotesk-Light ☞" panose="020B0304020202020204" pitchFamily="34" charset="0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AktivGrotesk-Light ☞" panose="020B0304020202020204" pitchFamily="34" charset="0"/>
                          <a:ea typeface="+mn-ea"/>
                          <a:cs typeface="+mn-cs"/>
                        </a:rPr>
                        <a:t>6.344 </a:t>
                      </a:r>
                      <a:r>
                        <a:rPr lang="en-US" sz="800" b="1" i="0" kern="1200" dirty="0">
                          <a:solidFill>
                            <a:schemeClr val="tx1"/>
                          </a:solidFill>
                          <a:effectLst/>
                          <a:latin typeface="AktivGrotesk-Light ☞" panose="020B0304020202020204" pitchFamily="34" charset="0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marL="4572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AktivGrotesk-Light ☞" panose="020B0304020202020204" pitchFamily="34" charset="0"/>
                          <a:ea typeface="+mn-ea"/>
                          <a:cs typeface="+mn-cs"/>
                        </a:rPr>
                        <a:t>5.33</a:t>
                      </a:r>
                    </a:p>
                  </a:txBody>
                  <a:tcPr marL="4572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1137114"/>
                  </a:ext>
                </a:extLst>
              </a:tr>
              <a:tr h="240251">
                <a:tc>
                  <a:txBody>
                    <a:bodyPr/>
                    <a:lstStyle/>
                    <a:p>
                      <a:pPr algn="r"/>
                      <a:r>
                        <a:rPr lang="en-US" sz="800" b="0" i="0" dirty="0">
                          <a:latin typeface="AktivGrotesk-Medium ☞" panose="020B0604020202020204" pitchFamily="34" charset="0"/>
                        </a:rPr>
                        <a:t>CMA</a:t>
                      </a:r>
                    </a:p>
                  </a:txBody>
                  <a:tcPr marL="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ktivGrotesk-Light ☞" panose="020B0304020202020204" pitchFamily="34" charset="0"/>
                        </a:rPr>
                        <a:t>0.2389 </a:t>
                      </a:r>
                      <a:r>
                        <a:rPr lang="en-US" sz="800" b="1" i="0" dirty="0">
                          <a:latin typeface="AktivGrotesk-Light ☞" panose="020B0304020202020204" pitchFamily="34" charset="0"/>
                        </a:rPr>
                        <a:t>[5]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AktivGrotesk-Light ☞" panose="020B0304020202020204" pitchFamily="34" charset="0"/>
                          <a:ea typeface="+mn-ea"/>
                          <a:cs typeface="+mn-cs"/>
                        </a:rPr>
                        <a:t>3.221 </a:t>
                      </a:r>
                      <a:r>
                        <a:rPr lang="en-US" sz="800" b="1" i="0" kern="1200" dirty="0">
                          <a:solidFill>
                            <a:schemeClr val="tx1"/>
                          </a:solidFill>
                          <a:effectLst/>
                          <a:latin typeface="AktivGrotesk-Light ☞" panose="020B0304020202020204" pitchFamily="34" charset="0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AktivGrotesk-Light ☞" panose="020B0304020202020204" pitchFamily="34" charset="0"/>
                          <a:ea typeface="+mn-ea"/>
                          <a:cs typeface="+mn-cs"/>
                        </a:rPr>
                        <a:t>6.215 </a:t>
                      </a:r>
                      <a:r>
                        <a:rPr lang="en-US" sz="800" b="1" i="0" kern="1200" dirty="0">
                          <a:solidFill>
                            <a:schemeClr val="tx1"/>
                          </a:solidFill>
                          <a:effectLst/>
                          <a:latin typeface="AktivGrotesk-Light ☞" panose="020B0304020202020204" pitchFamily="34" charset="0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marL="4572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AktivGrotesk-Light ☞" panose="020B0304020202020204" pitchFamily="34" charset="0"/>
                          <a:ea typeface="+mn-ea"/>
                          <a:cs typeface="+mn-cs"/>
                        </a:rPr>
                        <a:t>3.33</a:t>
                      </a:r>
                    </a:p>
                  </a:txBody>
                  <a:tcPr marL="4572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664866"/>
                  </a:ext>
                </a:extLst>
              </a:tr>
              <a:tr h="240251">
                <a:tc>
                  <a:txBody>
                    <a:bodyPr/>
                    <a:lstStyle/>
                    <a:p>
                      <a:pPr algn="r"/>
                      <a:r>
                        <a:rPr lang="en-US" sz="800" b="0" i="0" dirty="0">
                          <a:latin typeface="AktivGrotesk-Medium ☞" panose="020B0604020202020204" pitchFamily="34" charset="0"/>
                        </a:rPr>
                        <a:t>PSO</a:t>
                      </a:r>
                    </a:p>
                  </a:txBody>
                  <a:tcPr marL="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ktivGrotesk-Light ☞" panose="020B0304020202020204" pitchFamily="34" charset="0"/>
                        </a:rPr>
                        <a:t>0.1137 </a:t>
                      </a:r>
                      <a:r>
                        <a:rPr lang="en-US" sz="800" b="1" i="0" dirty="0">
                          <a:latin typeface="AktivGrotesk-Light ☞" panose="020B0304020202020204" pitchFamily="34" charset="0"/>
                        </a:rPr>
                        <a:t>[4]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AktivGrotesk-Light ☞" panose="020B0304020202020204" pitchFamily="34" charset="0"/>
                          <a:ea typeface="+mn-ea"/>
                          <a:cs typeface="+mn-cs"/>
                        </a:rPr>
                        <a:t>3.301 </a:t>
                      </a:r>
                      <a:r>
                        <a:rPr lang="en-US" sz="800" b="1" i="0" kern="1200" dirty="0">
                          <a:solidFill>
                            <a:schemeClr val="tx1"/>
                          </a:solidFill>
                          <a:effectLst/>
                          <a:latin typeface="AktivGrotesk-Light ☞" panose="020B0304020202020204" pitchFamily="34" charset="0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AktivGrotesk-Light ☞" panose="020B0304020202020204" pitchFamily="34" charset="0"/>
                          <a:ea typeface="+mn-ea"/>
                          <a:cs typeface="+mn-cs"/>
                        </a:rPr>
                        <a:t>5.896 </a:t>
                      </a:r>
                      <a:r>
                        <a:rPr lang="en-US" sz="800" b="1" i="0" kern="1200" dirty="0">
                          <a:solidFill>
                            <a:schemeClr val="tx1"/>
                          </a:solidFill>
                          <a:effectLst/>
                          <a:latin typeface="AktivGrotesk-Light ☞" panose="020B0304020202020204" pitchFamily="34" charset="0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marL="4572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AktivGrotesk-Light ☞" panose="020B0304020202020204" pitchFamily="34" charset="0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4572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5709753"/>
                  </a:ext>
                </a:extLst>
              </a:tr>
              <a:tr h="240251">
                <a:tc>
                  <a:txBody>
                    <a:bodyPr/>
                    <a:lstStyle/>
                    <a:p>
                      <a:pPr algn="r"/>
                      <a:r>
                        <a:rPr lang="en-US" sz="800" b="0" i="0" dirty="0">
                          <a:latin typeface="AktivGrotesk-Medium ☞" panose="020B0604020202020204" pitchFamily="34" charset="0"/>
                        </a:rPr>
                        <a:t>Firefly</a:t>
                      </a:r>
                    </a:p>
                  </a:txBody>
                  <a:tcPr marL="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ktivGrotesk-Light ☞" panose="020B0304020202020204" pitchFamily="34" charset="0"/>
                        </a:rPr>
                        <a:t>0.1137 </a:t>
                      </a:r>
                      <a:r>
                        <a:rPr lang="en-US" sz="800" b="1" i="0" dirty="0">
                          <a:latin typeface="AktivGrotesk-Light ☞" panose="020B0304020202020204" pitchFamily="34" charset="0"/>
                        </a:rPr>
                        <a:t>[4]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AktivGrotesk-Light ☞" panose="020B0304020202020204" pitchFamily="34" charset="0"/>
                          <a:ea typeface="+mn-ea"/>
                          <a:cs typeface="+mn-cs"/>
                        </a:rPr>
                        <a:t>3.277 </a:t>
                      </a:r>
                      <a:r>
                        <a:rPr lang="en-US" sz="800" b="1" i="0" kern="1200" dirty="0">
                          <a:solidFill>
                            <a:schemeClr val="tx1"/>
                          </a:solidFill>
                          <a:effectLst/>
                          <a:latin typeface="AktivGrotesk-Light ☞" panose="020B0304020202020204" pitchFamily="34" charset="0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AktivGrotesk-Light ☞" panose="020B0304020202020204" pitchFamily="34" charset="0"/>
                          <a:ea typeface="+mn-ea"/>
                          <a:cs typeface="+mn-cs"/>
                        </a:rPr>
                        <a:t>5.896 </a:t>
                      </a:r>
                      <a:r>
                        <a:rPr lang="en-US" sz="800" b="1" i="0" kern="1200" dirty="0">
                          <a:solidFill>
                            <a:schemeClr val="tx1"/>
                          </a:solidFill>
                          <a:effectLst/>
                          <a:latin typeface="AktivGrotesk-Light ☞" panose="020B0304020202020204" pitchFamily="34" charset="0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marL="4572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AktivGrotesk-Light ☞" panose="020B0304020202020204" pitchFamily="34" charset="0"/>
                          <a:ea typeface="+mn-ea"/>
                          <a:cs typeface="+mn-cs"/>
                        </a:rPr>
                        <a:t>2.66</a:t>
                      </a:r>
                    </a:p>
                  </a:txBody>
                  <a:tcPr marL="4572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1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66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414</Words>
  <Application>Microsoft Macintosh PowerPoint</Application>
  <PresentationFormat>On-screen Show (16:10)</PresentationFormat>
  <Paragraphs>94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.Lucida Grande UI Regular</vt:lpstr>
      <vt:lpstr>AktivGrotesk-Bold ☞</vt:lpstr>
      <vt:lpstr>AktivGrotesk-Light ☞</vt:lpstr>
      <vt:lpstr>AktivGrotesk-Medium ☞</vt:lpstr>
      <vt:lpstr>Arial</vt:lpstr>
      <vt:lpstr>Calibri</vt:lpstr>
      <vt:lpstr>Calibri Light</vt:lpstr>
      <vt:lpstr>Cambria Math</vt:lpstr>
      <vt:lpstr>Office Theme</vt:lpstr>
      <vt:lpstr>Optimization of Bicycle Suspension Tuning</vt:lpstr>
      <vt:lpstr>Optimization of Bicycle Suspension Tuning</vt:lpstr>
      <vt:lpstr>Optimization of Bicycle Suspension Tuning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Robinson</dc:creator>
  <cp:lastModifiedBy>Jeff Robinson</cp:lastModifiedBy>
  <cp:revision>161</cp:revision>
  <cp:lastPrinted>2019-05-30T01:17:35Z</cp:lastPrinted>
  <dcterms:created xsi:type="dcterms:W3CDTF">2019-05-29T19:14:27Z</dcterms:created>
  <dcterms:modified xsi:type="dcterms:W3CDTF">2019-05-30T01:25:18Z</dcterms:modified>
</cp:coreProperties>
</file>