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Domine" panose="020B0604020202020204" charset="0"/>
      <p:regular r:id="rId4"/>
    </p:embeddedFont>
    <p:embeddedFont>
      <p:font typeface="Montserrat Extra Bold" panose="020B0604020202020204" charset="0"/>
      <p:bold r:id="rId5"/>
    </p:embeddedFont>
    <p:embeddedFont>
      <p:font typeface="Montserrat Semi Bold" panose="020B0604020202020204" charset="0"/>
      <p:bold r:id="rId6"/>
    </p:embeddedFont>
  </p:embeddedFontLst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8" d="100"/>
          <a:sy n="18" d="100"/>
        </p:scale>
        <p:origin x="1781" y="-91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>
              <a:defRPr sz="1200"/>
            </a:lvl1pPr>
          </a:lstStyle>
          <a:p>
            <a:pPr>
              <a:defRPr/>
            </a:pPr>
            <a:fld id="{DC7FF369-15CD-4AE8-AD6F-0DD9E71D9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C5E13FED-D575-44BD-985D-CE780F31FB99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1FCB089F-6037-4808-A5EC-726053647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25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AF7A044-11FD-4E27-B513-0D458FB4B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08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8" y="1319214"/>
            <a:ext cx="9874956" cy="28087638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689" y="1319214"/>
            <a:ext cx="29490811" cy="28087638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C4A8B09D-F957-4A06-AF1F-2E1E112D5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98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E641C0E7-0C39-489E-BBEB-8384BC9D7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034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</p:spPr>
        <p:txBody>
          <a:bodyPr anchor="t"/>
          <a:lstStyle>
            <a:defPPr>
              <a:defRPr kern="1200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11F452E-A8E4-4CE1-9655-29125E889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33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689" y="7681914"/>
            <a:ext cx="19682178" cy="21724938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1914"/>
            <a:ext cx="19683589" cy="21724938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F3D9962-47D2-455B-8692-003D58807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47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1"/>
            <a:ext cx="19401368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EC449C7-2544-4411-A6D9-A7181026B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825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FE03D6AC-E1AB-4462-989E-5A0865C23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736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FABF8EBA-EBC0-4AA1-85C3-834763B2A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93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</p:spPr>
        <p:txBody>
          <a:bodyPr/>
          <a:lstStyle>
            <a:defPPr>
              <a:defRPr kern="1200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332F5167-8CBC-4FF1-941C-FB4C9DC0C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526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7" cy="19750088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B5629D8C-964D-4531-AEEF-CACEBA47F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319213"/>
            <a:ext cx="3950176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513" y="7681913"/>
            <a:ext cx="39501762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703763">
              <a:defRPr sz="7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2" y="29978350"/>
            <a:ext cx="138985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4703763">
              <a:defRPr sz="7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2" y="29978350"/>
            <a:ext cx="102409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703763">
              <a:defRPr sz="7200"/>
            </a:lvl1pPr>
          </a:lstStyle>
          <a:p>
            <a:pPr>
              <a:defRPr/>
            </a:pPr>
            <a:fld id="{7920789E-004F-4528-BD99-83C2E37E8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concentrativechartreuse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9pPr>
    </p:titleStyle>
    <p:bodyStyle>
      <a:defPPr>
        <a:defRPr kern="1200"/>
      </a:defPPr>
      <a:lvl1pPr marL="1765300" indent="-1765300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80100" indent="-117633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300">
          <a:solidFill>
            <a:schemeClr val="tx1"/>
          </a:solidFill>
          <a:latin typeface="+mn-lt"/>
        </a:defRPr>
      </a:lvl3pPr>
      <a:lvl4pPr marL="8229600" indent="-1176338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400">
          <a:solidFill>
            <a:schemeClr val="tx1"/>
          </a:solidFill>
          <a:latin typeface="+mn-lt"/>
        </a:defRPr>
      </a:lvl4pPr>
      <a:lvl5pPr marL="10580688" indent="-1174750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5pPr>
      <a:lvl6pPr marL="110378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6pPr>
      <a:lvl7pPr marL="114950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7pPr>
      <a:lvl8pPr marL="119522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8pPr>
      <a:lvl9pPr marL="124094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C487E43-CF95-4231-9CDC-BD811E9A1C1A}"/>
              </a:ext>
            </a:extLst>
          </p:cNvPr>
          <p:cNvGrpSpPr/>
          <p:nvPr/>
        </p:nvGrpSpPr>
        <p:grpSpPr>
          <a:xfrm>
            <a:off x="0" y="0"/>
            <a:ext cx="43891200" cy="6697529"/>
            <a:chOff x="-27039" y="-59635"/>
            <a:chExt cx="43891200" cy="6697529"/>
          </a:xfrm>
        </p:grpSpPr>
        <p:sp>
          <p:nvSpPr>
            <p:cNvPr id="2050" name="Rectangle 6"/>
            <p:cNvSpPr>
              <a:spLocks noChangeArrowheads="1"/>
            </p:cNvSpPr>
            <p:nvPr/>
          </p:nvSpPr>
          <p:spPr bwMode="auto">
            <a:xfrm>
              <a:off x="-27039" y="-59635"/>
              <a:ext cx="43891200" cy="6697529"/>
            </a:xfrm>
            <a:prstGeom prst="rect">
              <a:avLst/>
            </a:prstGeom>
            <a:solidFill>
              <a:srgbClr val="73A514"/>
            </a:solidFill>
            <a:ln w="38100">
              <a:noFill/>
              <a:miter lim="800000"/>
            </a:ln>
          </p:spPr>
          <p:txBody>
            <a:bodyPr lIns="137160" tIns="68580" rIns="137160" bIns="68580" anchor="ctr"/>
            <a:lstStyle>
              <a:defPPr>
                <a:defRPr kern="1200"/>
              </a:defPPr>
            </a:lstStyle>
            <a:p>
              <a:pPr algn="ctr" defTabSz="4703763"/>
              <a:endParaRPr lang="en-US" sz="5400" b="1" dirty="0">
                <a:solidFill>
                  <a:schemeClr val="tx2"/>
                </a:solidFill>
                <a:latin typeface="Domine" panose="020B0604020202020204" charset="0"/>
              </a:endParaRPr>
            </a:p>
          </p:txBody>
        </p:sp>
        <p:sp>
          <p:nvSpPr>
            <p:cNvPr id="380" name="Text Placeholder 5">
              <a:extLst>
                <a:ext uri="{FF2B5EF4-FFF2-40B4-BE49-F238E27FC236}">
                  <a16:creationId xmlns:a16="http://schemas.microsoft.com/office/drawing/2014/main" id="{4369D350-A6E8-4013-9E68-41D409BBBE5D}"/>
                </a:ext>
              </a:extLst>
            </p:cNvPr>
            <p:cNvSpPr txBox="1"/>
            <p:nvPr/>
          </p:nvSpPr>
          <p:spPr>
            <a:xfrm>
              <a:off x="3657600" y="914400"/>
              <a:ext cx="36576000" cy="293744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defPPr>
                <a:defRPr kern="1200"/>
              </a:defPPr>
              <a:lvl1pPr marL="0" marR="0" indent="0" algn="l" defTabSz="3783013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defRPr sz="6000" kern="1200" baseline="0">
                  <a:solidFill>
                    <a:schemeClr val="tx2"/>
                  </a:solidFill>
                  <a:latin typeface="Franklin Gothic Heavy" pitchFamily="34" charset="0"/>
                  <a:ea typeface="+mn-ea"/>
                  <a:cs typeface="+mn-cs"/>
                </a:defRPr>
              </a:lvl1pPr>
              <a:lvl2pPr marL="1880543" indent="0" algn="l" defTabSz="3761086" rtl="0" eaLnBrk="1" latinLnBrk="0" hangingPunct="1">
                <a:spcBef>
                  <a:spcPct val="20000"/>
                </a:spcBef>
                <a:buFontTx/>
                <a:buNone/>
                <a:defRPr sz="1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761086" indent="0" algn="l" defTabSz="3761086" rtl="0" eaLnBrk="1" latinLnBrk="0" hangingPunct="1">
                <a:spcBef>
                  <a:spcPct val="20000"/>
                </a:spcBef>
                <a:buFontTx/>
                <a:buNone/>
                <a:defRPr sz="9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641629" indent="0" algn="l" defTabSz="3761086" rtl="0" eaLnBrk="1" latinLnBrk="0" hangingPunct="1">
                <a:spcBef>
                  <a:spcPct val="20000"/>
                </a:spcBef>
                <a:buFontTx/>
                <a:buNone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522172" indent="0" algn="l" defTabSz="3761086" rtl="0" eaLnBrk="1" latinLnBrk="0" hangingPunct="1">
                <a:spcBef>
                  <a:spcPct val="20000"/>
                </a:spcBef>
                <a:buFontTx/>
                <a:buNone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342988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23531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104074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984617" indent="-940272" algn="l" defTabSz="376108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3761086">
                <a:spcBef>
                  <a:spcPct val="20000"/>
                </a:spcBef>
                <a:defRPr/>
              </a:pPr>
              <a:r>
                <a:rPr lang="en-US" sz="8500" dirty="0">
                  <a:solidFill>
                    <a:schemeClr val="bg1"/>
                  </a:solidFill>
                  <a:latin typeface="Montserrat Extra Bold" panose="00000900000000000000" pitchFamily="50" charset="0"/>
                </a:rPr>
                <a:t>Developing Anomaly-based Intrusion Detection Approaches Using Artificial Intelligence Models</a:t>
              </a:r>
            </a:p>
          </p:txBody>
        </p:sp>
      </p:grpSp>
      <p:sp>
        <p:nvSpPr>
          <p:cNvPr id="381" name="Text Placeholder 5">
            <a:extLst>
              <a:ext uri="{FF2B5EF4-FFF2-40B4-BE49-F238E27FC236}">
                <a16:creationId xmlns:a16="http://schemas.microsoft.com/office/drawing/2014/main" id="{8BBE4D3D-2973-4E7D-BD53-6E31C96F6EA1}"/>
              </a:ext>
            </a:extLst>
          </p:cNvPr>
          <p:cNvSpPr txBox="1"/>
          <p:nvPr/>
        </p:nvSpPr>
        <p:spPr>
          <a:xfrm>
            <a:off x="3657600" y="4115931"/>
            <a:ext cx="36576000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 dirty="0">
                <a:solidFill>
                  <a:schemeClr val="bg1"/>
                </a:solidFill>
                <a:latin typeface="Domine" panose="02040503040403060204" pitchFamily="18" charset="0"/>
                <a:cs typeface="Arial" pitchFamily="34" charset="0"/>
              </a:rPr>
              <a:t>Jeffrey Rudolph</a:t>
            </a:r>
          </a:p>
          <a:p>
            <a:pPr algn="ctr">
              <a:defRPr/>
            </a:pPr>
            <a:r>
              <a:rPr lang="en-US" sz="5600" dirty="0">
                <a:solidFill>
                  <a:schemeClr val="bg1"/>
                </a:solidFill>
                <a:latin typeface="Domine" panose="02040503040403060204" pitchFamily="18" charset="0"/>
                <a:cs typeface="Arial" pitchFamily="34" charset="0"/>
              </a:rPr>
              <a:t>SUNY Brockport – Advisor: Dr. Ning Yu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54A1B-D607-49B2-A4D5-68EB6287478E}"/>
              </a:ext>
            </a:extLst>
          </p:cNvPr>
          <p:cNvSpPr txBox="1"/>
          <p:nvPr/>
        </p:nvSpPr>
        <p:spPr>
          <a:xfrm>
            <a:off x="835742" y="8458200"/>
            <a:ext cx="960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Create multiple anomaly-based intrusion detection models using machine learning and AI methods.</a:t>
            </a:r>
          </a:p>
          <a:p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Compare the models’ performances against each other when applied to the large KDD Cup 1999 dataset.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52E9EB-5ABA-416B-A4E2-94484AEB4470}"/>
              </a:ext>
            </a:extLst>
          </p:cNvPr>
          <p:cNvSpPr txBox="1"/>
          <p:nvPr/>
        </p:nvSpPr>
        <p:spPr>
          <a:xfrm>
            <a:off x="805262" y="14526666"/>
            <a:ext cx="9601200" cy="1498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4,898,432 samples of raw TCP dump data.</a:t>
            </a:r>
          </a:p>
          <a:p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Mix of categorical integer, categorical string, and floating-point values.</a:t>
            </a:r>
          </a:p>
          <a:p>
            <a:endParaRPr lang="en-US" sz="32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The dataset is derived from a DARPA simulation from 1998. However, due to the way the data was created some problems arise that will affect how we evaluate the models.</a:t>
            </a:r>
          </a:p>
          <a:p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“All the malicious packets had a TTL of 126 or 253 whereas almost all the benign packets had a TTL of 127 or 254.” (Brugger, 2007)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“Trivial detection using the TTL aside, we found that it was still useful to evaluate the true positive performance of a network IDS; however, any false positive results were meaningless” (Brugger, 2007)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Taking this into account the recall score will be used to evaluate a model’s performance.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441297-FF79-4C77-BAC7-EA1FEB90C6FB}"/>
              </a:ext>
            </a:extLst>
          </p:cNvPr>
          <p:cNvSpPr txBox="1"/>
          <p:nvPr/>
        </p:nvSpPr>
        <p:spPr>
          <a:xfrm>
            <a:off x="11604330" y="845820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endParaRPr lang="en-US" sz="24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7113F97-4666-489B-8648-647FDED4937B}"/>
              </a:ext>
            </a:extLst>
          </p:cNvPr>
          <p:cNvSpPr txBox="1"/>
          <p:nvPr/>
        </p:nvSpPr>
        <p:spPr>
          <a:xfrm>
            <a:off x="11632643" y="8458200"/>
            <a:ext cx="9601200" cy="2280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u="sng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Data Preprocessing: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Duplicate entries from the dataset removed. (~75%)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Data randomly shuffled on each run then split. (70% training, 30% testing)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Z-Score normalization applied to non categorical numerical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String values converted into dummy variables or one-hot encoded.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600" u="sng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Models:</a:t>
            </a: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Random Forest Classifier</a:t>
            </a: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64 trees with a max depth </a:t>
            </a:r>
            <a:r>
              <a:rPr lang="en-US" sz="360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of 15</a:t>
            </a: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Support Vector Machine</a:t>
            </a: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One-vs-One method</a:t>
            </a:r>
          </a:p>
          <a:p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K-Nearest Neighbors</a:t>
            </a: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K = 5</a:t>
            </a:r>
          </a:p>
          <a:p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Linear Model</a:t>
            </a: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Sigmoid/Softmax activation function</a:t>
            </a:r>
          </a:p>
          <a:p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Sequential Model (Deep Neural Network)</a:t>
            </a: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2 hidden layers with rectified linear 	activation functions. Sigmoid/Softmax  	output</a:t>
            </a:r>
          </a:p>
          <a:p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Wide &amp; Deep</a:t>
            </a:r>
          </a:p>
          <a:p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	Combining the linear and sequential 	models together.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11C14B6-B751-462F-8B85-BDA45F7D8D52}"/>
              </a:ext>
            </a:extLst>
          </p:cNvPr>
          <p:cNvSpPr txBox="1"/>
          <p:nvPr/>
        </p:nvSpPr>
        <p:spPr>
          <a:xfrm>
            <a:off x="33451800" y="21091641"/>
            <a:ext cx="9601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Wide &amp; Deep Model was the most accurate at predicting true positive results in a multiclass setting for this dataset.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 models (such as KNN) are surprisingly powerful tools but are outclassed in speed by neural networks in high dimensional datasets.</a:t>
            </a:r>
          </a:p>
        </p:txBody>
      </p:sp>
      <p:sp>
        <p:nvSpPr>
          <p:cNvPr id="379" name="Rectangle 10">
            <a:extLst>
              <a:ext uri="{FF2B5EF4-FFF2-40B4-BE49-F238E27FC236}">
                <a16:creationId xmlns:a16="http://schemas.microsoft.com/office/drawing/2014/main" id="{F0700EFA-F39A-4B67-A41D-B592D1296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438427"/>
            <a:ext cx="9601200" cy="873301"/>
          </a:xfrm>
          <a:prstGeom prst="rect">
            <a:avLst/>
          </a:prstGeom>
          <a:solidFill>
            <a:srgbClr val="73A514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Goals</a:t>
            </a:r>
          </a:p>
        </p:txBody>
      </p:sp>
      <p:sp>
        <p:nvSpPr>
          <p:cNvPr id="383" name="Rectangle 10">
            <a:extLst>
              <a:ext uri="{FF2B5EF4-FFF2-40B4-BE49-F238E27FC236}">
                <a16:creationId xmlns:a16="http://schemas.microsoft.com/office/drawing/2014/main" id="{260CDAC7-9B7B-48F0-8B37-AF26537B5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3200" y="7438427"/>
            <a:ext cx="20599400" cy="873301"/>
          </a:xfrm>
          <a:prstGeom prst="rect">
            <a:avLst/>
          </a:prstGeom>
          <a:solidFill>
            <a:srgbClr val="73A514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Methodology</a:t>
            </a:r>
          </a:p>
        </p:txBody>
      </p:sp>
      <p:sp>
        <p:nvSpPr>
          <p:cNvPr id="387" name="Rectangle 10">
            <a:extLst>
              <a:ext uri="{FF2B5EF4-FFF2-40B4-BE49-F238E27FC236}">
                <a16:creationId xmlns:a16="http://schemas.microsoft.com/office/drawing/2014/main" id="{0591E42B-1156-425D-9161-CD6058BB8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1800" y="7438427"/>
            <a:ext cx="9601200" cy="873301"/>
          </a:xfrm>
          <a:prstGeom prst="rect">
            <a:avLst/>
          </a:prstGeom>
          <a:solidFill>
            <a:srgbClr val="73A514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latin typeface="Montserrat Semi Bold" panose="00000700000000000000" pitchFamily="50" charset="0"/>
              </a:rPr>
              <a:t>Results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9ADCCE40-75A3-48DC-BBE9-40643973E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42" y="13638125"/>
            <a:ext cx="9601200" cy="873301"/>
          </a:xfrm>
          <a:prstGeom prst="rect">
            <a:avLst/>
          </a:prstGeom>
          <a:solidFill>
            <a:srgbClr val="73A514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The Dataset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C9A3EBA6-3A1B-49EA-A318-7E74A97F5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1202" y="20002652"/>
            <a:ext cx="9601200" cy="873301"/>
          </a:xfrm>
          <a:prstGeom prst="rect">
            <a:avLst/>
          </a:prstGeom>
          <a:solidFill>
            <a:srgbClr val="73A514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Montserrat Semi Bold" panose="00000700000000000000" pitchFamily="50" charset="0"/>
              </a:rPr>
              <a:t>Conclusion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987FF86-1193-4B3F-801F-268E7ED92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202" y="8311728"/>
            <a:ext cx="9601200" cy="576304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78C8AD8-7F41-4CA0-98B2-9CFDBD73C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202" y="14074776"/>
            <a:ext cx="9601200" cy="5763047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724C62A-9559-4240-81A4-CF128DD6A0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2" y="974035"/>
            <a:ext cx="3779982" cy="4177736"/>
          </a:xfrm>
          <a:prstGeom prst="rect">
            <a:avLst/>
          </a:prstGeom>
        </p:spPr>
      </p:pic>
      <p:pic>
        <p:nvPicPr>
          <p:cNvPr id="18" name="Picture 17" descr="Text, letter&#10;&#10;Description automatically generated">
            <a:extLst>
              <a:ext uri="{FF2B5EF4-FFF2-40B4-BE49-F238E27FC236}">
                <a16:creationId xmlns:a16="http://schemas.microsoft.com/office/drawing/2014/main" id="{5A500FBA-0CF6-44C4-BDD5-A4F1B1CD8B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89" y="29530625"/>
            <a:ext cx="7674346" cy="2209800"/>
          </a:xfrm>
          <a:prstGeom prst="rect">
            <a:avLst/>
          </a:prstGeom>
        </p:spPr>
      </p:pic>
      <p:pic>
        <p:nvPicPr>
          <p:cNvPr id="24" name="Picture 23" descr="Application, Excel, pie chart&#10;&#10;Description automatically generated">
            <a:extLst>
              <a:ext uri="{FF2B5EF4-FFF2-40B4-BE49-F238E27FC236}">
                <a16:creationId xmlns:a16="http://schemas.microsoft.com/office/drawing/2014/main" id="{876EBEF2-8AA2-4502-94A1-B22FBFE683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0" y="8324474"/>
            <a:ext cx="10287000" cy="10111443"/>
          </a:xfrm>
          <a:prstGeom prst="rect">
            <a:avLst/>
          </a:prstGeom>
        </p:spPr>
      </p:pic>
      <p:pic>
        <p:nvPicPr>
          <p:cNvPr id="27" name="Picture 26" descr="A picture containing diagram&#10;&#10;Description automatically generated">
            <a:extLst>
              <a:ext uri="{FF2B5EF4-FFF2-40B4-BE49-F238E27FC236}">
                <a16:creationId xmlns:a16="http://schemas.microsoft.com/office/drawing/2014/main" id="{0BC76727-3CA2-4709-B091-507909E56F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192" y="13678024"/>
            <a:ext cx="9159476" cy="5632311"/>
          </a:xfrm>
          <a:prstGeom prst="rect">
            <a:avLst/>
          </a:prstGeom>
        </p:spPr>
      </p:pic>
      <p:pic>
        <p:nvPicPr>
          <p:cNvPr id="30" name="Picture 29" descr="Diagram&#10;&#10;Description automatically generated">
            <a:extLst>
              <a:ext uri="{FF2B5EF4-FFF2-40B4-BE49-F238E27FC236}">
                <a16:creationId xmlns:a16="http://schemas.microsoft.com/office/drawing/2014/main" id="{7FCD98B3-2F79-459B-9C65-38D12E8C8D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0" y="25497141"/>
            <a:ext cx="11505602" cy="54905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442B1D5-6D53-45BC-871D-B2608D23E8A5}"/>
              </a:ext>
            </a:extLst>
          </p:cNvPr>
          <p:cNvSpPr txBox="1"/>
          <p:nvPr/>
        </p:nvSpPr>
        <p:spPr>
          <a:xfrm>
            <a:off x="26055162" y="31324926"/>
            <a:ext cx="3286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Domine" panose="020B0604020202020204" charset="0"/>
              </a:rPr>
              <a:t>Wide &amp; Deep</a:t>
            </a:r>
          </a:p>
          <a:p>
            <a:r>
              <a:rPr lang="en-US" sz="2400" dirty="0">
                <a:latin typeface="Domine" panose="020B0604020202020204" charset="0"/>
              </a:rPr>
              <a:t> By: Heng-</a:t>
            </a:r>
            <a:r>
              <a:rPr lang="en-US" sz="2400" dirty="0" err="1">
                <a:latin typeface="Domine" panose="020B0604020202020204" charset="0"/>
              </a:rPr>
              <a:t>Tze</a:t>
            </a:r>
            <a:r>
              <a:rPr lang="en-US" sz="2400" dirty="0">
                <a:latin typeface="Domine" panose="020B0604020202020204" charset="0"/>
              </a:rPr>
              <a:t> Cheng</a:t>
            </a:r>
          </a:p>
        </p:txBody>
      </p:sp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23814AA2-2025-41D7-8D1E-7EC1F8E89D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246" y="18547218"/>
            <a:ext cx="7368712" cy="626959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26C07AF-1D6F-4172-B8A0-FA4A5FF3A369}"/>
              </a:ext>
            </a:extLst>
          </p:cNvPr>
          <p:cNvSpPr txBox="1"/>
          <p:nvPr/>
        </p:nvSpPr>
        <p:spPr>
          <a:xfrm>
            <a:off x="26537408" y="24811447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Domine" panose="020B0604020202020204" charset="0"/>
              </a:rPr>
              <a:t>Sequential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6675A4-6676-4A0F-9A4C-F267AF46B973}"/>
              </a:ext>
            </a:extLst>
          </p:cNvPr>
          <p:cNvSpPr txBox="1"/>
          <p:nvPr/>
        </p:nvSpPr>
        <p:spPr>
          <a:xfrm>
            <a:off x="26777057" y="18222396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Domine" panose="020B0604020202020204" charset="0"/>
              </a:rPr>
              <a:t>(</a:t>
            </a:r>
            <a:r>
              <a:rPr lang="en-US" sz="1000" dirty="0" err="1">
                <a:latin typeface="Domine" panose="020B0604020202020204" charset="0"/>
              </a:rPr>
              <a:t>Ruan</a:t>
            </a:r>
            <a:r>
              <a:rPr lang="en-US" sz="1000" dirty="0">
                <a:latin typeface="Domine" panose="020B0604020202020204" charset="0"/>
              </a:rPr>
              <a:t> et al., 2017)</a:t>
            </a:r>
          </a:p>
          <a:p>
            <a:endParaRPr lang="en-US" sz="1000" dirty="0">
              <a:latin typeface="Domine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E34F6-1599-4134-9B35-87DE8BB8A1FC}"/>
              </a:ext>
            </a:extLst>
          </p:cNvPr>
          <p:cNvSpPr txBox="1"/>
          <p:nvPr/>
        </p:nvSpPr>
        <p:spPr>
          <a:xfrm>
            <a:off x="33450370" y="27397993"/>
            <a:ext cx="96012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Domine" panose="020B0604020202020204" charset="0"/>
              </a:rPr>
              <a:t>Brugger, T. (2007, September 15). </a:t>
            </a:r>
            <a:r>
              <a:rPr lang="en-US" sz="2400" i="1" dirty="0">
                <a:effectLst/>
                <a:latin typeface="Domine" panose="020B0604020202020204" charset="0"/>
              </a:rPr>
              <a:t>KDD Cup '99 dataset </a:t>
            </a:r>
          </a:p>
          <a:p>
            <a:r>
              <a:rPr lang="en-US" sz="2400" i="1" dirty="0">
                <a:effectLst/>
                <a:latin typeface="Domine" panose="020B0604020202020204" charset="0"/>
              </a:rPr>
              <a:t>(Network Intrusion) considered harmful</a:t>
            </a:r>
            <a:r>
              <a:rPr lang="en-US" sz="2400" dirty="0">
                <a:effectLst/>
                <a:latin typeface="Domine" panose="020B0604020202020204" charset="0"/>
              </a:rPr>
              <a:t>.</a:t>
            </a:r>
          </a:p>
          <a:p>
            <a:r>
              <a:rPr lang="en-US" sz="2400" dirty="0">
                <a:effectLst/>
                <a:latin typeface="Domine" panose="020B0604020202020204" charset="0"/>
              </a:rPr>
              <a:t> (</a:t>
            </a:r>
            <a:r>
              <a:rPr lang="en-US" sz="2400" dirty="0" err="1">
                <a:effectLst/>
                <a:latin typeface="Domine" panose="020B0604020202020204" charset="0"/>
              </a:rPr>
              <a:t>KDnuggets</a:t>
            </a:r>
            <a:r>
              <a:rPr lang="en-US" sz="2400" dirty="0">
                <a:effectLst/>
                <a:latin typeface="Domine" panose="020B0604020202020204" charset="0"/>
              </a:rPr>
              <a:t> News 07:18, item 4, features)</a:t>
            </a:r>
          </a:p>
          <a:p>
            <a:r>
              <a:rPr lang="en-US" sz="2400" dirty="0">
                <a:effectLst/>
                <a:latin typeface="Domine" panose="020B0604020202020204" charset="0"/>
              </a:rPr>
              <a:t>.Retrieved April 3, 2022,</a:t>
            </a:r>
          </a:p>
          <a:p>
            <a:r>
              <a:rPr lang="en-US" sz="2400" dirty="0">
                <a:effectLst/>
                <a:latin typeface="Domine" panose="020B0604020202020204" charset="0"/>
              </a:rPr>
              <a:t> from </a:t>
            </a:r>
            <a:r>
              <a:rPr lang="en-US" sz="2400" dirty="0">
                <a:latin typeface="Domine" panose="020B0604020202020204" charset="0"/>
              </a:rPr>
              <a:t>https://www.kdnuggets.com/news/2007/n18/4i.html</a:t>
            </a:r>
            <a:endParaRPr lang="en-US" sz="2400" dirty="0">
              <a:effectLst/>
              <a:latin typeface="Domine" panose="020B0604020202020204" charset="0"/>
            </a:endParaRPr>
          </a:p>
          <a:p>
            <a:endParaRPr lang="en-US" sz="2400" dirty="0">
              <a:latin typeface="Domine" panose="020B0604020202020204" charset="0"/>
            </a:endParaRPr>
          </a:p>
          <a:p>
            <a:r>
              <a:rPr lang="en-US" sz="2400" dirty="0" err="1">
                <a:effectLst/>
                <a:latin typeface="Domine" panose="020B0604020202020204" charset="0"/>
              </a:rPr>
              <a:t>Ruan</a:t>
            </a:r>
            <a:r>
              <a:rPr lang="en-US" sz="2400" dirty="0">
                <a:effectLst/>
                <a:latin typeface="Domine" panose="020B0604020202020204" charset="0"/>
              </a:rPr>
              <a:t>, Z., Miao, Y., Pan, L., Patterson, N.;</a:t>
            </a:r>
          </a:p>
          <a:p>
            <a:r>
              <a:rPr lang="en-US" sz="2400" dirty="0">
                <a:effectLst/>
                <a:latin typeface="Domine" panose="020B0604020202020204" charset="0"/>
              </a:rPr>
              <a:t> Zhang, J. (2017, August 12). Visualization of big data security:</a:t>
            </a:r>
          </a:p>
          <a:p>
            <a:r>
              <a:rPr lang="en-US" sz="2400" dirty="0">
                <a:effectLst/>
                <a:latin typeface="Domine" panose="020B0604020202020204" charset="0"/>
              </a:rPr>
              <a:t> A case study on the KDD99 cup data set. </a:t>
            </a:r>
          </a:p>
          <a:p>
            <a:r>
              <a:rPr lang="en-US" sz="2400" dirty="0">
                <a:effectLst/>
                <a:latin typeface="Domine" panose="020B0604020202020204" charset="0"/>
              </a:rPr>
              <a:t>Digital Communications and Networks. </a:t>
            </a:r>
          </a:p>
          <a:p>
            <a:r>
              <a:rPr lang="en-US" sz="2400" dirty="0">
                <a:effectLst/>
                <a:latin typeface="Domine" panose="020B0604020202020204" charset="0"/>
              </a:rPr>
              <a:t>Retrieved April 6, 2022,from</a:t>
            </a:r>
          </a:p>
          <a:p>
            <a:r>
              <a:rPr lang="en-US" sz="2400" dirty="0">
                <a:effectLst/>
                <a:latin typeface="Domine" panose="020B0604020202020204" charset="0"/>
              </a:rPr>
              <a:t>https://www.sciencedirect.com/science/article/pii/S2352864817300810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08BF7-E5F0-479D-9BD3-F1B11C0862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49539" y="26287106"/>
            <a:ext cx="9602032" cy="993734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8.14"/>
  <p:tag name="AS_TITLE" val="Aspose.Slides for .NET 4.0 Client Profile"/>
  <p:tag name="AS_VERSION" val="20.8"/>
  <p:tag name="MAKESIGNSTEMPLATE" val="concentrativechartreuse|09-2018"/>
</p:tagLst>
</file>

<file path=ppt/theme/theme1.xml><?xml version="1.0" encoding="utf-8"?>
<a:theme xmlns:a="http://schemas.openxmlformats.org/drawingml/2006/main" name="Default Design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507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Domine</vt:lpstr>
      <vt:lpstr>Arial</vt:lpstr>
      <vt:lpstr>Montserrat Extra Bold</vt:lpstr>
      <vt:lpstr>Montserrat Semi Bold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to create a scientific poster</dc:title>
  <dc:subject>Example Of A Sample Research Poster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Rudolph, Jeffrey (jrudo4)</cp:lastModifiedBy>
  <cp:revision>53</cp:revision>
  <dcterms:modified xsi:type="dcterms:W3CDTF">2022-04-07T01:58:12Z</dcterms:modified>
  <cp:category>science research poster</cp:category>
</cp:coreProperties>
</file>