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3" r:id="rId10"/>
    <p:sldId id="264" r:id="rId11"/>
    <p:sldId id="265" r:id="rId12"/>
    <p:sldId id="267" r:id="rId13"/>
    <p:sldId id="323" r:id="rId14"/>
    <p:sldId id="266" r:id="rId15"/>
    <p:sldId id="322" r:id="rId16"/>
    <p:sldId id="274" r:id="rId17"/>
    <p:sldId id="327" r:id="rId18"/>
    <p:sldId id="324" r:id="rId19"/>
    <p:sldId id="325" r:id="rId20"/>
    <p:sldId id="277" r:id="rId21"/>
    <p:sldId id="334" r:id="rId22"/>
    <p:sldId id="278" r:id="rId23"/>
    <p:sldId id="326" r:id="rId24"/>
    <p:sldId id="328" r:id="rId25"/>
    <p:sldId id="330" r:id="rId26"/>
    <p:sldId id="329" r:id="rId27"/>
    <p:sldId id="332" r:id="rId2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ECFA6-98D2-7048-AB30-C0011B1C74EF}" v="11" dt="2018-12-12T16:33:04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94732"/>
  </p:normalViewPr>
  <p:slideViewPr>
    <p:cSldViewPr snapToGrid="0" snapToObjects="1">
      <p:cViewPr varScale="1">
        <p:scale>
          <a:sx n="77" d="100"/>
          <a:sy n="77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g, Kyle CIV" userId="70574b27-d018-4586-a0cf-66fdf48f2398" providerId="ADAL" clId="{39CECFA6-98D2-7048-AB30-C0011B1C74EF}"/>
    <pc:docChg chg="custSel addSld delSld modSld">
      <pc:chgData name="King, Kyle CIV" userId="70574b27-d018-4586-a0cf-66fdf48f2398" providerId="ADAL" clId="{39CECFA6-98D2-7048-AB30-C0011B1C74EF}" dt="2018-12-12T16:33:12.276" v="128" actId="1038"/>
      <pc:docMkLst>
        <pc:docMk/>
      </pc:docMkLst>
      <pc:sldChg chg="addSp delSp modSp">
        <pc:chgData name="King, Kyle CIV" userId="70574b27-d018-4586-a0cf-66fdf48f2398" providerId="ADAL" clId="{39CECFA6-98D2-7048-AB30-C0011B1C74EF}" dt="2018-12-12T16:29:38.876" v="7"/>
        <pc:sldMkLst>
          <pc:docMk/>
          <pc:sldMk cId="0" sldId="278"/>
        </pc:sldMkLst>
        <pc:picChg chg="add del mod">
          <ac:chgData name="King, Kyle CIV" userId="70574b27-d018-4586-a0cf-66fdf48f2398" providerId="ADAL" clId="{39CECFA6-98D2-7048-AB30-C0011B1C74EF}" dt="2018-12-12T16:29:38.876" v="7"/>
          <ac:picMkLst>
            <pc:docMk/>
            <pc:sldMk cId="0" sldId="278"/>
            <ac:picMk id="3" creationId="{85F5A7D5-F542-2749-BBDC-90C5E925BF7E}"/>
          </ac:picMkLst>
        </pc:picChg>
      </pc:sldChg>
      <pc:sldChg chg="modSp">
        <pc:chgData name="King, Kyle CIV" userId="70574b27-d018-4586-a0cf-66fdf48f2398" providerId="ADAL" clId="{39CECFA6-98D2-7048-AB30-C0011B1C74EF}" dt="2018-12-12T16:29:15.102" v="1" actId="27636"/>
        <pc:sldMkLst>
          <pc:docMk/>
          <pc:sldMk cId="1215575993" sldId="332"/>
        </pc:sldMkLst>
        <pc:spChg chg="mod">
          <ac:chgData name="King, Kyle CIV" userId="70574b27-d018-4586-a0cf-66fdf48f2398" providerId="ADAL" clId="{39CECFA6-98D2-7048-AB30-C0011B1C74EF}" dt="2018-12-12T16:29:15.102" v="1" actId="27636"/>
          <ac:spMkLst>
            <pc:docMk/>
            <pc:sldMk cId="1215575993" sldId="332"/>
            <ac:spMk id="3" creationId="{7DD71067-0CC2-9A4C-921B-1D88B7335FC7}"/>
          </ac:spMkLst>
        </pc:spChg>
      </pc:sldChg>
      <pc:sldChg chg="add del">
        <pc:chgData name="King, Kyle CIV" userId="70574b27-d018-4586-a0cf-66fdf48f2398" providerId="ADAL" clId="{39CECFA6-98D2-7048-AB30-C0011B1C74EF}" dt="2018-12-12T16:29:25.532" v="3" actId="2696"/>
        <pc:sldMkLst>
          <pc:docMk/>
          <pc:sldMk cId="4286824919" sldId="333"/>
        </pc:sldMkLst>
      </pc:sldChg>
      <pc:sldChg chg="addSp delSp modSp add">
        <pc:chgData name="King, Kyle CIV" userId="70574b27-d018-4586-a0cf-66fdf48f2398" providerId="ADAL" clId="{39CECFA6-98D2-7048-AB30-C0011B1C74EF}" dt="2018-12-12T16:33:12.276" v="128" actId="1038"/>
        <pc:sldMkLst>
          <pc:docMk/>
          <pc:sldMk cId="490473392" sldId="334"/>
        </pc:sldMkLst>
        <pc:spChg chg="add mod topLvl">
          <ac:chgData name="King, Kyle CIV" userId="70574b27-d018-4586-a0cf-66fdf48f2398" providerId="ADAL" clId="{39CECFA6-98D2-7048-AB30-C0011B1C74EF}" dt="2018-12-12T16:33:04.006" v="106" actId="164"/>
          <ac:spMkLst>
            <pc:docMk/>
            <pc:sldMk cId="490473392" sldId="334"/>
            <ac:spMk id="2" creationId="{0547D8C9-5069-9A40-97A4-B1D8E470BC7D}"/>
          </ac:spMkLst>
        </pc:spChg>
        <pc:spChg chg="del">
          <ac:chgData name="King, Kyle CIV" userId="70574b27-d018-4586-a0cf-66fdf48f2398" providerId="ADAL" clId="{39CECFA6-98D2-7048-AB30-C0011B1C74EF}" dt="2018-12-12T16:29:47.756" v="8" actId="478"/>
          <ac:spMkLst>
            <pc:docMk/>
            <pc:sldMk cId="490473392" sldId="334"/>
            <ac:spMk id="4" creationId="{90E03721-3681-9D40-8838-13FF6F57B9C2}"/>
          </ac:spMkLst>
        </pc:spChg>
        <pc:spChg chg="add mod topLvl">
          <ac:chgData name="King, Kyle CIV" userId="70574b27-d018-4586-a0cf-66fdf48f2398" providerId="ADAL" clId="{39CECFA6-98D2-7048-AB30-C0011B1C74EF}" dt="2018-12-12T16:33:04.006" v="106" actId="164"/>
          <ac:spMkLst>
            <pc:docMk/>
            <pc:sldMk cId="490473392" sldId="334"/>
            <ac:spMk id="16" creationId="{C1F83F20-2BD2-2945-A56D-99AEE1CCD66B}"/>
          </ac:spMkLst>
        </pc:spChg>
        <pc:spChg chg="del">
          <ac:chgData name="King, Kyle CIV" userId="70574b27-d018-4586-a0cf-66fdf48f2398" providerId="ADAL" clId="{39CECFA6-98D2-7048-AB30-C0011B1C74EF}" dt="2018-12-12T16:30:04.144" v="12" actId="478"/>
          <ac:spMkLst>
            <pc:docMk/>
            <pc:sldMk cId="490473392" sldId="334"/>
            <ac:spMk id="551" creationId="{00000000-0000-0000-0000-000000000000}"/>
          </ac:spMkLst>
        </pc:spChg>
        <pc:spChg chg="del">
          <ac:chgData name="King, Kyle CIV" userId="70574b27-d018-4586-a0cf-66fdf48f2398" providerId="ADAL" clId="{39CECFA6-98D2-7048-AB30-C0011B1C74EF}" dt="2018-12-12T16:29:47.756" v="8" actId="478"/>
          <ac:spMkLst>
            <pc:docMk/>
            <pc:sldMk cId="490473392" sldId="334"/>
            <ac:spMk id="552" creationId="{00000000-0000-0000-0000-000000000000}"/>
          </ac:spMkLst>
        </pc:spChg>
        <pc:spChg chg="del">
          <ac:chgData name="King, Kyle CIV" userId="70574b27-d018-4586-a0cf-66fdf48f2398" providerId="ADAL" clId="{39CECFA6-98D2-7048-AB30-C0011B1C74EF}" dt="2018-12-12T16:29:47.756" v="8" actId="478"/>
          <ac:spMkLst>
            <pc:docMk/>
            <pc:sldMk cId="490473392" sldId="334"/>
            <ac:spMk id="553" creationId="{00000000-0000-0000-0000-000000000000}"/>
          </ac:spMkLst>
        </pc:spChg>
        <pc:spChg chg="del">
          <ac:chgData name="King, Kyle CIV" userId="70574b27-d018-4586-a0cf-66fdf48f2398" providerId="ADAL" clId="{39CECFA6-98D2-7048-AB30-C0011B1C74EF}" dt="2018-12-12T16:29:47.756" v="8" actId="478"/>
          <ac:spMkLst>
            <pc:docMk/>
            <pc:sldMk cId="490473392" sldId="334"/>
            <ac:spMk id="558" creationId="{00000000-0000-0000-0000-000000000000}"/>
          </ac:spMkLst>
        </pc:spChg>
        <pc:spChg chg="del">
          <ac:chgData name="King, Kyle CIV" userId="70574b27-d018-4586-a0cf-66fdf48f2398" providerId="ADAL" clId="{39CECFA6-98D2-7048-AB30-C0011B1C74EF}" dt="2018-12-12T16:29:47.756" v="8" actId="478"/>
          <ac:spMkLst>
            <pc:docMk/>
            <pc:sldMk cId="490473392" sldId="334"/>
            <ac:spMk id="559" creationId="{00000000-0000-0000-0000-000000000000}"/>
          </ac:spMkLst>
        </pc:spChg>
        <pc:grpChg chg="add del mod">
          <ac:chgData name="King, Kyle CIV" userId="70574b27-d018-4586-a0cf-66fdf48f2398" providerId="ADAL" clId="{39CECFA6-98D2-7048-AB30-C0011B1C74EF}" dt="2018-12-12T16:32:39.529" v="101" actId="165"/>
          <ac:grpSpMkLst>
            <pc:docMk/>
            <pc:sldMk cId="490473392" sldId="334"/>
            <ac:grpSpMk id="3" creationId="{3962A40E-F4AF-754A-AFF5-D431FF8370F2}"/>
          </ac:grpSpMkLst>
        </pc:grpChg>
        <pc:grpChg chg="add mod">
          <ac:chgData name="King, Kyle CIV" userId="70574b27-d018-4586-a0cf-66fdf48f2398" providerId="ADAL" clId="{39CECFA6-98D2-7048-AB30-C0011B1C74EF}" dt="2018-12-12T16:33:12.276" v="128" actId="1038"/>
          <ac:grpSpMkLst>
            <pc:docMk/>
            <pc:sldMk cId="490473392" sldId="334"/>
            <ac:grpSpMk id="5" creationId="{6AFD585D-0E80-A442-80EC-D63D97FDD52E}"/>
          </ac:grpSpMkLst>
        </pc:grpChg>
        <pc:picChg chg="add mod topLvl">
          <ac:chgData name="King, Kyle CIV" userId="70574b27-d018-4586-a0cf-66fdf48f2398" providerId="ADAL" clId="{39CECFA6-98D2-7048-AB30-C0011B1C74EF}" dt="2018-12-12T16:33:04.006" v="106" actId="164"/>
          <ac:picMkLst>
            <pc:docMk/>
            <pc:sldMk cId="490473392" sldId="334"/>
            <ac:picMk id="14" creationId="{0DC1ED6E-A76F-6F4E-94BE-1CC38BA38AA0}"/>
          </ac:picMkLst>
        </pc:picChg>
        <pc:picChg chg="del">
          <ac:chgData name="King, Kyle CIV" userId="70574b27-d018-4586-a0cf-66fdf48f2398" providerId="ADAL" clId="{39CECFA6-98D2-7048-AB30-C0011B1C74EF}" dt="2018-12-12T16:29:47.756" v="8" actId="478"/>
          <ac:picMkLst>
            <pc:docMk/>
            <pc:sldMk cId="490473392" sldId="334"/>
            <ac:picMk id="554" creationId="{00000000-0000-0000-0000-000000000000}"/>
          </ac:picMkLst>
        </pc:picChg>
        <pc:picChg chg="del">
          <ac:chgData name="King, Kyle CIV" userId="70574b27-d018-4586-a0cf-66fdf48f2398" providerId="ADAL" clId="{39CECFA6-98D2-7048-AB30-C0011B1C74EF}" dt="2018-12-12T16:29:47.756" v="8" actId="478"/>
          <ac:picMkLst>
            <pc:docMk/>
            <pc:sldMk cId="490473392" sldId="334"/>
            <ac:picMk id="556" creationId="{00000000-0000-0000-0000-000000000000}"/>
          </ac:picMkLst>
        </pc:picChg>
        <pc:picChg chg="del">
          <ac:chgData name="King, Kyle CIV" userId="70574b27-d018-4586-a0cf-66fdf48f2398" providerId="ADAL" clId="{39CECFA6-98D2-7048-AB30-C0011B1C74EF}" dt="2018-12-12T16:29:47.756" v="8" actId="478"/>
          <ac:picMkLst>
            <pc:docMk/>
            <pc:sldMk cId="490473392" sldId="334"/>
            <ac:picMk id="557" creationId="{00000000-0000-0000-0000-000000000000}"/>
          </ac:picMkLst>
        </pc:picChg>
        <pc:picChg chg="del">
          <ac:chgData name="King, Kyle CIV" userId="70574b27-d018-4586-a0cf-66fdf48f2398" providerId="ADAL" clId="{39CECFA6-98D2-7048-AB30-C0011B1C74EF}" dt="2018-12-12T16:29:47.756" v="8" actId="478"/>
          <ac:picMkLst>
            <pc:docMk/>
            <pc:sldMk cId="490473392" sldId="334"/>
            <ac:picMk id="560" creationId="{00000000-0000-0000-0000-000000000000}"/>
          </ac:picMkLst>
        </pc:picChg>
        <pc:picChg chg="del">
          <ac:chgData name="King, Kyle CIV" userId="70574b27-d018-4586-a0cf-66fdf48f2398" providerId="ADAL" clId="{39CECFA6-98D2-7048-AB30-C0011B1C74EF}" dt="2018-12-12T16:30:07.380" v="13" actId="478"/>
          <ac:picMkLst>
            <pc:docMk/>
            <pc:sldMk cId="490473392" sldId="334"/>
            <ac:picMk id="56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E330445-835C-4E15-9ECA-5C0F07AEC4E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Please retain proper attribution, including the reference to ai.berkeley.edu.  Thanks!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3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C07C49F-BEB2-4059-A56A-1E005DC59782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5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6C79EE6F-276D-4F4A-88A8-734A4AB609CF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302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5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6C79EE6F-276D-4F4A-88A8-734A4AB609CF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890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1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AC9387D-7F13-47EF-9362-36CA855F6F68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HoG, SIFT, Daisy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Deformable part models</a:t>
            </a:r>
          </a:p>
        </p:txBody>
      </p:sp>
      <p:sp>
        <p:nvSpPr>
          <p:cNvPr id="1303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943F624-2C9E-4C01-A742-85106BCDC024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5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6C79EE6F-276D-4F4A-88A8-734A4AB609CF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9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B88F14D9-6567-4AAE-8F72-3E1D1472AE4A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5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6C79EE6F-276D-4F4A-88A8-734A4AB609CF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9713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7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1942EC2-F00F-499C-9BBE-B541DE63E9AE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3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C841E66-219E-4048-87FE-B4EB5C6BA013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557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5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6C79EE6F-276D-4F4A-88A8-734A4AB609CF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246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132000" y="1397160"/>
            <a:ext cx="5927760" cy="47289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132000" y="1397160"/>
            <a:ext cx="5927760" cy="472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132000" y="1397160"/>
            <a:ext cx="5927760" cy="472896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132000" y="1397160"/>
            <a:ext cx="5927760" cy="472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5831-B703-4B47-9743-E5AE51DD0EA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8434-115A-4526-97EA-4F4857C9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0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04560" y="1091880"/>
            <a:ext cx="11379240" cy="360"/>
          </a:xfrm>
          <a:prstGeom prst="line">
            <a:avLst/>
          </a:prstGeom>
          <a:ln w="1260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0" y="1044720"/>
            <a:ext cx="1219176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BD002C9B-C717-4333-A5C4-FEE1EE17F66B}" type="slidenum"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304560" y="1091880"/>
            <a:ext cx="11379240" cy="360"/>
          </a:xfrm>
          <a:prstGeom prst="line">
            <a:avLst/>
          </a:prstGeom>
          <a:ln w="1260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Second Outline Level</a:t>
            </a:r>
            <a:endParaRPr lang="en-US" sz="3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Third Outline Level</a:t>
            </a:r>
            <a:endParaRPr lang="en-US" sz="3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Fourth Outline Level</a:t>
            </a:r>
            <a:endParaRPr lang="en-US" sz="3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Fifth Outline Level</a:t>
            </a:r>
            <a:endParaRPr lang="en-US" sz="3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Sixth Outline Level</a:t>
            </a:r>
            <a:endParaRPr lang="en-US" sz="3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Second level</a:t>
            </a:r>
            <a:endParaRPr lang="en-US" sz="3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1143000" lvl="2" indent="-22824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Third level</a:t>
            </a:r>
            <a:endParaRPr lang="en-US" sz="3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Fourth level</a:t>
            </a:r>
            <a:endParaRPr lang="en-US" sz="3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2057400" lvl="4" indent="-22824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Fifth level</a:t>
            </a:r>
            <a:endParaRPr lang="en-US" sz="3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12B0BBCF-DCDC-4F86-BCDB-163D592AA546}" type="slidenum"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s.appspot.com/machine-learning/crash-course/backprop-scrol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assets/sketch_rnn_demo/multi_predict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495680" y="2438280"/>
            <a:ext cx="792432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Artificial Intelligence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800600" y="3581280"/>
            <a:ext cx="6781320" cy="609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Deep Learning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523880" y="6248520"/>
            <a:ext cx="58669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7"/>
          <p:cNvPicPr/>
          <p:nvPr/>
        </p:nvPicPr>
        <p:blipFill>
          <a:blip r:embed="rId3">
            <a:alphaModFix/>
          </a:blip>
          <a:stretch/>
        </p:blipFill>
        <p:spPr>
          <a:xfrm>
            <a:off x="294765" y="102690"/>
            <a:ext cx="5249437" cy="66526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Perceptron vs Neuron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E1D2BE-8BD8-1041-A87F-5FDB3BABD40E}"/>
              </a:ext>
            </a:extLst>
          </p:cNvPr>
          <p:cNvGrpSpPr/>
          <p:nvPr/>
        </p:nvGrpSpPr>
        <p:grpSpPr>
          <a:xfrm>
            <a:off x="466293" y="2522573"/>
            <a:ext cx="5229204" cy="2138735"/>
            <a:chOff x="1637107" y="2858934"/>
            <a:chExt cx="3352680" cy="1371240"/>
          </a:xfrm>
        </p:grpSpPr>
        <p:sp>
          <p:nvSpPr>
            <p:cNvPr id="227" name="CustomShape 2"/>
            <p:cNvSpPr/>
            <p:nvPr/>
          </p:nvSpPr>
          <p:spPr>
            <a:xfrm>
              <a:off x="2856067" y="3011214"/>
              <a:ext cx="685440" cy="121896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5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Symbol"/>
                </a:rPr>
                <a:t></a:t>
              </a:r>
              <a:endPara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28" name="Line 3"/>
            <p:cNvSpPr/>
            <p:nvPr/>
          </p:nvSpPr>
          <p:spPr>
            <a:xfrm>
              <a:off x="2017987" y="3239814"/>
              <a:ext cx="838080" cy="360"/>
            </a:xfrm>
            <a:prstGeom prst="line">
              <a:avLst/>
            </a:prstGeom>
            <a:ln w="507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4"/>
            <p:cNvSpPr/>
            <p:nvPr/>
          </p:nvSpPr>
          <p:spPr>
            <a:xfrm>
              <a:off x="2017987" y="3620694"/>
              <a:ext cx="83808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5"/>
            <p:cNvSpPr/>
            <p:nvPr/>
          </p:nvSpPr>
          <p:spPr>
            <a:xfrm>
              <a:off x="2017987" y="4001574"/>
              <a:ext cx="83808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6"/>
            <p:cNvSpPr/>
            <p:nvPr/>
          </p:nvSpPr>
          <p:spPr>
            <a:xfrm>
              <a:off x="1637107" y="3087534"/>
              <a:ext cx="380520" cy="30456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f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1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2" name="CustomShape 7"/>
            <p:cNvSpPr/>
            <p:nvPr/>
          </p:nvSpPr>
          <p:spPr>
            <a:xfrm>
              <a:off x="1637107" y="3468414"/>
              <a:ext cx="380520" cy="30456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f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2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3" name="CustomShape 8"/>
            <p:cNvSpPr/>
            <p:nvPr/>
          </p:nvSpPr>
          <p:spPr>
            <a:xfrm>
              <a:off x="1637107" y="3849294"/>
              <a:ext cx="380520" cy="30456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f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3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4" name="CustomShape 9"/>
            <p:cNvSpPr/>
            <p:nvPr/>
          </p:nvSpPr>
          <p:spPr>
            <a:xfrm>
              <a:off x="2170267" y="2858934"/>
              <a:ext cx="53316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w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1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5" name="CustomShape 10"/>
            <p:cNvSpPr/>
            <p:nvPr/>
          </p:nvSpPr>
          <p:spPr>
            <a:xfrm>
              <a:off x="2170267" y="3254214"/>
              <a:ext cx="53316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w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2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6" name="CustomShape 11"/>
            <p:cNvSpPr/>
            <p:nvPr/>
          </p:nvSpPr>
          <p:spPr>
            <a:xfrm>
              <a:off x="2170267" y="3620694"/>
              <a:ext cx="53316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w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3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7" name="CustomShape 12"/>
            <p:cNvSpPr/>
            <p:nvPr/>
          </p:nvSpPr>
          <p:spPr>
            <a:xfrm>
              <a:off x="3923107" y="3316134"/>
              <a:ext cx="685440" cy="60912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&gt;0?</a:t>
              </a:r>
              <a:endPara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8" name="CustomShape 13"/>
            <p:cNvSpPr/>
            <p:nvPr/>
          </p:nvSpPr>
          <p:spPr>
            <a:xfrm>
              <a:off x="3541867" y="3620694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14"/>
            <p:cNvSpPr/>
            <p:nvPr/>
          </p:nvSpPr>
          <p:spPr>
            <a:xfrm>
              <a:off x="4608547" y="3620694"/>
              <a:ext cx="381240" cy="360"/>
            </a:xfrm>
            <a:prstGeom prst="line">
              <a:avLst/>
            </a:prstGeom>
            <a:ln w="507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1CAEFB-B870-A04A-BA14-0E121FEF74B5}"/>
              </a:ext>
            </a:extLst>
          </p:cNvPr>
          <p:cNvGrpSpPr/>
          <p:nvPr/>
        </p:nvGrpSpPr>
        <p:grpSpPr>
          <a:xfrm>
            <a:off x="6685673" y="2522573"/>
            <a:ext cx="5229204" cy="2138735"/>
            <a:chOff x="1637107" y="2858934"/>
            <a:chExt cx="3352680" cy="1371240"/>
          </a:xfrm>
        </p:grpSpPr>
        <p:sp>
          <p:nvSpPr>
            <p:cNvPr id="58" name="CustomShape 2">
              <a:extLst>
                <a:ext uri="{FF2B5EF4-FFF2-40B4-BE49-F238E27FC236}">
                  <a16:creationId xmlns:a16="http://schemas.microsoft.com/office/drawing/2014/main" id="{26DF8C13-A836-724A-9983-BC5393871928}"/>
                </a:ext>
              </a:extLst>
            </p:cNvPr>
            <p:cNvSpPr/>
            <p:nvPr/>
          </p:nvSpPr>
          <p:spPr>
            <a:xfrm>
              <a:off x="2856067" y="3011214"/>
              <a:ext cx="685440" cy="121896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5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Symbol"/>
                </a:rPr>
                <a:t></a:t>
              </a:r>
              <a:endPara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9" name="Line 3">
              <a:extLst>
                <a:ext uri="{FF2B5EF4-FFF2-40B4-BE49-F238E27FC236}">
                  <a16:creationId xmlns:a16="http://schemas.microsoft.com/office/drawing/2014/main" id="{44AFFFFC-835A-D841-AE8F-FA6C44C1C147}"/>
                </a:ext>
              </a:extLst>
            </p:cNvPr>
            <p:cNvSpPr/>
            <p:nvPr/>
          </p:nvSpPr>
          <p:spPr>
            <a:xfrm>
              <a:off x="2017987" y="3239814"/>
              <a:ext cx="838080" cy="360"/>
            </a:xfrm>
            <a:prstGeom prst="line">
              <a:avLst/>
            </a:prstGeom>
            <a:ln w="507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4">
              <a:extLst>
                <a:ext uri="{FF2B5EF4-FFF2-40B4-BE49-F238E27FC236}">
                  <a16:creationId xmlns:a16="http://schemas.microsoft.com/office/drawing/2014/main" id="{4A007187-86D4-D147-A364-9903EC5128C0}"/>
                </a:ext>
              </a:extLst>
            </p:cNvPr>
            <p:cNvSpPr/>
            <p:nvPr/>
          </p:nvSpPr>
          <p:spPr>
            <a:xfrm>
              <a:off x="2017987" y="3620694"/>
              <a:ext cx="83808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5">
              <a:extLst>
                <a:ext uri="{FF2B5EF4-FFF2-40B4-BE49-F238E27FC236}">
                  <a16:creationId xmlns:a16="http://schemas.microsoft.com/office/drawing/2014/main" id="{09A443AB-BD24-104B-8F86-9AC62A3FABC1}"/>
                </a:ext>
              </a:extLst>
            </p:cNvPr>
            <p:cNvSpPr/>
            <p:nvPr/>
          </p:nvSpPr>
          <p:spPr>
            <a:xfrm>
              <a:off x="2017987" y="4001574"/>
              <a:ext cx="83808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">
              <a:extLst>
                <a:ext uri="{FF2B5EF4-FFF2-40B4-BE49-F238E27FC236}">
                  <a16:creationId xmlns:a16="http://schemas.microsoft.com/office/drawing/2014/main" id="{139A3C8A-5021-7F47-A99D-30BE4EE78E4F}"/>
                </a:ext>
              </a:extLst>
            </p:cNvPr>
            <p:cNvSpPr/>
            <p:nvPr/>
          </p:nvSpPr>
          <p:spPr>
            <a:xfrm>
              <a:off x="1637107" y="3087534"/>
              <a:ext cx="380520" cy="30456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f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1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3" name="CustomShape 7">
              <a:extLst>
                <a:ext uri="{FF2B5EF4-FFF2-40B4-BE49-F238E27FC236}">
                  <a16:creationId xmlns:a16="http://schemas.microsoft.com/office/drawing/2014/main" id="{7129031F-A200-084E-9B93-EE13704B9F97}"/>
                </a:ext>
              </a:extLst>
            </p:cNvPr>
            <p:cNvSpPr/>
            <p:nvPr/>
          </p:nvSpPr>
          <p:spPr>
            <a:xfrm>
              <a:off x="1637107" y="3468414"/>
              <a:ext cx="380520" cy="30456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f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2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4" name="CustomShape 8">
              <a:extLst>
                <a:ext uri="{FF2B5EF4-FFF2-40B4-BE49-F238E27FC236}">
                  <a16:creationId xmlns:a16="http://schemas.microsoft.com/office/drawing/2014/main" id="{DCA468D0-7F3C-B744-84DC-E057999FEED4}"/>
                </a:ext>
              </a:extLst>
            </p:cNvPr>
            <p:cNvSpPr/>
            <p:nvPr/>
          </p:nvSpPr>
          <p:spPr>
            <a:xfrm>
              <a:off x="1637107" y="3849294"/>
              <a:ext cx="380520" cy="30456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f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3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5" name="CustomShape 9">
              <a:extLst>
                <a:ext uri="{FF2B5EF4-FFF2-40B4-BE49-F238E27FC236}">
                  <a16:creationId xmlns:a16="http://schemas.microsoft.com/office/drawing/2014/main" id="{B87F79CB-1DE5-3D47-B68A-89FD8C05F48C}"/>
                </a:ext>
              </a:extLst>
            </p:cNvPr>
            <p:cNvSpPr/>
            <p:nvPr/>
          </p:nvSpPr>
          <p:spPr>
            <a:xfrm>
              <a:off x="2170267" y="2858934"/>
              <a:ext cx="53316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w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1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6" name="CustomShape 10">
              <a:extLst>
                <a:ext uri="{FF2B5EF4-FFF2-40B4-BE49-F238E27FC236}">
                  <a16:creationId xmlns:a16="http://schemas.microsoft.com/office/drawing/2014/main" id="{474BDB56-9A79-1341-AEAC-74B3E52B8AB9}"/>
                </a:ext>
              </a:extLst>
            </p:cNvPr>
            <p:cNvSpPr/>
            <p:nvPr/>
          </p:nvSpPr>
          <p:spPr>
            <a:xfrm>
              <a:off x="2170267" y="3254214"/>
              <a:ext cx="53316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w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2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7" name="CustomShape 11">
              <a:extLst>
                <a:ext uri="{FF2B5EF4-FFF2-40B4-BE49-F238E27FC236}">
                  <a16:creationId xmlns:a16="http://schemas.microsoft.com/office/drawing/2014/main" id="{AE22AEC5-3766-A146-BA90-7118FCD6DF85}"/>
                </a:ext>
              </a:extLst>
            </p:cNvPr>
            <p:cNvSpPr/>
            <p:nvPr/>
          </p:nvSpPr>
          <p:spPr>
            <a:xfrm>
              <a:off x="2170267" y="3620694"/>
              <a:ext cx="53316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w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ＭＳ Ｐゴシック"/>
                </a:rPr>
                <a:t>3</a:t>
              </a:r>
              <a:endPara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8" name="CustomShape 12">
              <a:extLst>
                <a:ext uri="{FF2B5EF4-FFF2-40B4-BE49-F238E27FC236}">
                  <a16:creationId xmlns:a16="http://schemas.microsoft.com/office/drawing/2014/main" id="{4A05C8C8-D26F-3B44-BC9C-34E1C7412A47}"/>
                </a:ext>
              </a:extLst>
            </p:cNvPr>
            <p:cNvSpPr/>
            <p:nvPr/>
          </p:nvSpPr>
          <p:spPr>
            <a:xfrm>
              <a:off x="3923107" y="3316134"/>
              <a:ext cx="685440" cy="60912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𝞼</a:t>
              </a:r>
              <a:endPara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9" name="CustomShape 13">
              <a:extLst>
                <a:ext uri="{FF2B5EF4-FFF2-40B4-BE49-F238E27FC236}">
                  <a16:creationId xmlns:a16="http://schemas.microsoft.com/office/drawing/2014/main" id="{043CA59F-4DE0-BC4E-878D-4BB876C16F16}"/>
                </a:ext>
              </a:extLst>
            </p:cNvPr>
            <p:cNvSpPr/>
            <p:nvPr/>
          </p:nvSpPr>
          <p:spPr>
            <a:xfrm>
              <a:off x="3541867" y="3620694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14">
              <a:extLst>
                <a:ext uri="{FF2B5EF4-FFF2-40B4-BE49-F238E27FC236}">
                  <a16:creationId xmlns:a16="http://schemas.microsoft.com/office/drawing/2014/main" id="{E2AE9AFF-B59E-C244-A602-94DB1FB6950E}"/>
                </a:ext>
              </a:extLst>
            </p:cNvPr>
            <p:cNvSpPr/>
            <p:nvPr/>
          </p:nvSpPr>
          <p:spPr>
            <a:xfrm>
              <a:off x="4608547" y="3620694"/>
              <a:ext cx="381240" cy="360"/>
            </a:xfrm>
            <a:prstGeom prst="line">
              <a:avLst/>
            </a:prstGeom>
            <a:ln w="507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E4E198-70DE-744A-8B73-82A9CBBF0556}"/>
              </a:ext>
            </a:extLst>
          </p:cNvPr>
          <p:cNvCxnSpPr>
            <a:cxnSpLocks/>
          </p:cNvCxnSpPr>
          <p:nvPr/>
        </p:nvCxnSpPr>
        <p:spPr>
          <a:xfrm>
            <a:off x="6095880" y="1085548"/>
            <a:ext cx="0" cy="574092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Common 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072253"/>
                  </p:ext>
                </p:extLst>
              </p:nvPr>
            </p:nvGraphicFramePr>
            <p:xfrm>
              <a:off x="1392222" y="1448156"/>
              <a:ext cx="9407556" cy="4826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1889">
                      <a:extLst>
                        <a:ext uri="{9D8B030D-6E8A-4147-A177-3AD203B41FA5}">
                          <a16:colId xmlns:a16="http://schemas.microsoft.com/office/drawing/2014/main" val="1083564775"/>
                        </a:ext>
                      </a:extLst>
                    </a:gridCol>
                    <a:gridCol w="2351889">
                      <a:extLst>
                        <a:ext uri="{9D8B030D-6E8A-4147-A177-3AD203B41FA5}">
                          <a16:colId xmlns:a16="http://schemas.microsoft.com/office/drawing/2014/main" val="1544737486"/>
                        </a:ext>
                      </a:extLst>
                    </a:gridCol>
                    <a:gridCol w="2351889">
                      <a:extLst>
                        <a:ext uri="{9D8B030D-6E8A-4147-A177-3AD203B41FA5}">
                          <a16:colId xmlns:a16="http://schemas.microsoft.com/office/drawing/2014/main" val="3839634243"/>
                        </a:ext>
                      </a:extLst>
                    </a:gridCol>
                    <a:gridCol w="2351889">
                      <a:extLst>
                        <a:ext uri="{9D8B030D-6E8A-4147-A177-3AD203B41FA5}">
                          <a16:colId xmlns:a16="http://schemas.microsoft.com/office/drawing/2014/main" val="1328375129"/>
                        </a:ext>
                      </a:extLst>
                    </a:gridCol>
                  </a:tblGrid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Name</a:t>
                          </a:r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Plot</a:t>
                          </a:r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Equation</a:t>
                          </a:r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Range</a:t>
                          </a:r>
                        </a:p>
                      </a:txBody>
                      <a:tcPr marL="114031" marR="114031" marT="57015" marB="57015" anchor="ctr"/>
                    </a:tc>
                    <a:extLst>
                      <a:ext uri="{0D108BD9-81ED-4DB2-BD59-A6C34878D82A}">
                        <a16:rowId xmlns:a16="http://schemas.microsoft.com/office/drawing/2014/main" val="519279948"/>
                      </a:ext>
                    </a:extLst>
                  </a:tr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 Step</a:t>
                          </a:r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L="114031" marR="114031" marT="57015" marB="570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0   , 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&lt;0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1   , 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≥0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14031" marR="114031" marT="57015" marB="57015" anchor="ctr"/>
                    </a:tc>
                    <a:extLst>
                      <a:ext uri="{0D108BD9-81ED-4DB2-BD59-A6C34878D82A}">
                        <a16:rowId xmlns:a16="http://schemas.microsoft.com/office/drawing/2014/main" val="2494560565"/>
                      </a:ext>
                    </a:extLst>
                  </a:tr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Logistic</a:t>
                          </a:r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L="114031" marR="114031" marT="57015" marB="570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14031" marR="114031" marT="57015" marB="57015" anchor="ctr"/>
                    </a:tc>
                    <a:extLst>
                      <a:ext uri="{0D108BD9-81ED-4DB2-BD59-A6C34878D82A}">
                        <a16:rowId xmlns:a16="http://schemas.microsoft.com/office/drawing/2014/main" val="2551001168"/>
                      </a:ext>
                    </a:extLst>
                  </a:tr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TanH</a:t>
                          </a:r>
                          <a:endParaRPr lang="en-US" sz="2200" dirty="0"/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L="114031" marR="114031" marT="57015" marB="570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(−1,1)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14031" marR="114031" marT="57015" marB="57015" anchor="ctr"/>
                    </a:tc>
                    <a:extLst>
                      <a:ext uri="{0D108BD9-81ED-4DB2-BD59-A6C34878D82A}">
                        <a16:rowId xmlns:a16="http://schemas.microsoft.com/office/drawing/2014/main" val="2583462444"/>
                      </a:ext>
                    </a:extLst>
                  </a:tr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Arctan</a:t>
                          </a:r>
                          <a:endParaRPr lang="en-US" sz="2200" dirty="0"/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L="114031" marR="114031" marT="57015" marB="570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14031" marR="114031" marT="57015" marB="57015" anchor="ctr"/>
                    </a:tc>
                    <a:extLst>
                      <a:ext uri="{0D108BD9-81ED-4DB2-BD59-A6C34878D82A}">
                        <a16:rowId xmlns:a16="http://schemas.microsoft.com/office/drawing/2014/main" val="2072910273"/>
                      </a:ext>
                    </a:extLst>
                  </a:tr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Relu</a:t>
                          </a:r>
                          <a:endParaRPr lang="en-US" sz="2200" dirty="0"/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L="114031" marR="114031" marT="57015" marB="570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0   , 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&lt;0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  ,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≥0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[0,∞)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14031" marR="114031" marT="57015" marB="57015" anchor="ctr"/>
                    </a:tc>
                    <a:extLst>
                      <a:ext uri="{0D108BD9-81ED-4DB2-BD59-A6C34878D82A}">
                        <a16:rowId xmlns:a16="http://schemas.microsoft.com/office/drawing/2014/main" val="193502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072253"/>
                  </p:ext>
                </p:extLst>
              </p:nvPr>
            </p:nvGraphicFramePr>
            <p:xfrm>
              <a:off x="1392222" y="1448156"/>
              <a:ext cx="9407556" cy="4826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1889">
                      <a:extLst>
                        <a:ext uri="{9D8B030D-6E8A-4147-A177-3AD203B41FA5}">
                          <a16:colId xmlns:a16="http://schemas.microsoft.com/office/drawing/2014/main" val="1083564775"/>
                        </a:ext>
                      </a:extLst>
                    </a:gridCol>
                    <a:gridCol w="2351889">
                      <a:extLst>
                        <a:ext uri="{9D8B030D-6E8A-4147-A177-3AD203B41FA5}">
                          <a16:colId xmlns:a16="http://schemas.microsoft.com/office/drawing/2014/main" val="1544737486"/>
                        </a:ext>
                      </a:extLst>
                    </a:gridCol>
                    <a:gridCol w="2351889">
                      <a:extLst>
                        <a:ext uri="{9D8B030D-6E8A-4147-A177-3AD203B41FA5}">
                          <a16:colId xmlns:a16="http://schemas.microsoft.com/office/drawing/2014/main" val="3839634243"/>
                        </a:ext>
                      </a:extLst>
                    </a:gridCol>
                    <a:gridCol w="2351889">
                      <a:extLst>
                        <a:ext uri="{9D8B030D-6E8A-4147-A177-3AD203B41FA5}">
                          <a16:colId xmlns:a16="http://schemas.microsoft.com/office/drawing/2014/main" val="1328375129"/>
                        </a:ext>
                      </a:extLst>
                    </a:gridCol>
                  </a:tblGrid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Name</a:t>
                          </a:r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Plot</a:t>
                          </a:r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Equation</a:t>
                          </a:r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Range</a:t>
                          </a:r>
                        </a:p>
                      </a:txBody>
                      <a:tcPr marL="114031" marR="114031" marT="57015" marB="57015" anchor="ctr"/>
                    </a:tc>
                    <a:extLst>
                      <a:ext uri="{0D108BD9-81ED-4DB2-BD59-A6C34878D82A}">
                        <a16:rowId xmlns:a16="http://schemas.microsoft.com/office/drawing/2014/main" val="519279948"/>
                      </a:ext>
                    </a:extLst>
                  </a:tr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 Step</a:t>
                          </a:r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L="114031" marR="114031" marT="57015" marB="570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031" marR="114031" marT="57015" marB="57015" anchor="ctr">
                        <a:blipFill>
                          <a:blip r:embed="rId2"/>
                          <a:stretch>
                            <a:fillRect l="-200000" t="-190476" r="-100000" b="-6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031" marR="114031" marT="57015" marB="57015" anchor="ctr">
                        <a:blipFill>
                          <a:blip r:embed="rId2"/>
                          <a:stretch>
                            <a:fillRect l="-301622" t="-190476" r="-541" b="-64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4560565"/>
                      </a:ext>
                    </a:extLst>
                  </a:tr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Logistic</a:t>
                          </a:r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L="114031" marR="114031" marT="57015" marB="570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031" marR="114031" marT="57015" marB="57015" anchor="ctr">
                        <a:blipFill>
                          <a:blip r:embed="rId2"/>
                          <a:stretch>
                            <a:fillRect l="-200000" t="-285938" r="-100000" b="-5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031" marR="114031" marT="57015" marB="57015" anchor="ctr">
                        <a:blipFill>
                          <a:blip r:embed="rId2"/>
                          <a:stretch>
                            <a:fillRect l="-301622" t="-285938" r="-541" b="-5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001168"/>
                      </a:ext>
                    </a:extLst>
                  </a:tr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TanH</a:t>
                          </a:r>
                          <a:endParaRPr lang="en-US" sz="2200" dirty="0"/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L="114031" marR="114031" marT="57015" marB="570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031" marR="114031" marT="57015" marB="57015" anchor="ctr">
                        <a:blipFill>
                          <a:blip r:embed="rId2"/>
                          <a:stretch>
                            <a:fillRect l="-200000" t="-392063" r="-100000" b="-446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031" marR="114031" marT="57015" marB="57015" anchor="ctr">
                        <a:blipFill>
                          <a:blip r:embed="rId2"/>
                          <a:stretch>
                            <a:fillRect l="-301622" t="-392063" r="-541" b="-446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462444"/>
                      </a:ext>
                    </a:extLst>
                  </a:tr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Arctan</a:t>
                          </a:r>
                          <a:endParaRPr lang="en-US" sz="2200" dirty="0"/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L="114031" marR="114031" marT="57015" marB="570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031" marR="114031" marT="57015" marB="57015" anchor="ctr">
                        <a:blipFill>
                          <a:blip r:embed="rId2"/>
                          <a:stretch>
                            <a:fillRect l="-200000" t="-484375" r="-100000" b="-33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031" marR="114031" marT="57015" marB="57015" anchor="ctr">
                        <a:blipFill>
                          <a:blip r:embed="rId2"/>
                          <a:stretch>
                            <a:fillRect l="-301622" t="-484375" r="-541" b="-33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910273"/>
                      </a:ext>
                    </a:extLst>
                  </a:tr>
                  <a:tr h="804420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Relu</a:t>
                          </a:r>
                          <a:endParaRPr lang="en-US" sz="2200" dirty="0"/>
                        </a:p>
                      </a:txBody>
                      <a:tcPr marL="114031" marR="114031" marT="57015" marB="57015" anchor="ctr"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L="114031" marR="114031" marT="57015" marB="570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031" marR="114031" marT="57015" marB="57015" anchor="ctr">
                        <a:blipFill>
                          <a:blip r:embed="rId2"/>
                          <a:stretch>
                            <a:fillRect l="-200000" t="-593651" r="-100000" b="-2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031" marR="114031" marT="57015" marB="57015" anchor="ctr">
                        <a:blipFill>
                          <a:blip r:embed="rId2"/>
                          <a:stretch>
                            <a:fillRect l="-301622" t="-593651" r="-541" b="-2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50299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A3C9AB4-FF4C-1C4F-AD3E-0E7E5704A272}"/>
              </a:ext>
            </a:extLst>
          </p:cNvPr>
          <p:cNvGrpSpPr/>
          <p:nvPr/>
        </p:nvGrpSpPr>
        <p:grpSpPr>
          <a:xfrm>
            <a:off x="4125184" y="2321327"/>
            <a:ext cx="1592318" cy="3953349"/>
            <a:chOff x="4489123" y="2763449"/>
            <a:chExt cx="1347444" cy="313643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9124" y="2763449"/>
              <a:ext cx="1347443" cy="54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9123" y="3418526"/>
              <a:ext cx="1347443" cy="540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9123" y="4077966"/>
              <a:ext cx="1347443" cy="540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9123" y="4727074"/>
              <a:ext cx="1347443" cy="540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9123" y="5359879"/>
              <a:ext cx="1347443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25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Line 1"/>
          <p:cNvSpPr/>
          <p:nvPr/>
        </p:nvSpPr>
        <p:spPr>
          <a:xfrm flipV="1">
            <a:off x="6172200" y="4419360"/>
            <a:ext cx="2819160" cy="1295640"/>
          </a:xfrm>
          <a:prstGeom prst="line">
            <a:avLst/>
          </a:prstGeom>
          <a:ln w="7632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Line 2"/>
          <p:cNvSpPr/>
          <p:nvPr/>
        </p:nvSpPr>
        <p:spPr>
          <a:xfrm>
            <a:off x="6248160" y="3886200"/>
            <a:ext cx="2743200" cy="7596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TextShape 3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Two-Layer Neural Network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4495680" y="5029200"/>
            <a:ext cx="685440" cy="12189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Line 5"/>
          <p:cNvSpPr/>
          <p:nvPr/>
        </p:nvSpPr>
        <p:spPr>
          <a:xfrm>
            <a:off x="1600200" y="3047760"/>
            <a:ext cx="2895480" cy="2210040"/>
          </a:xfrm>
          <a:prstGeom prst="line">
            <a:avLst/>
          </a:prstGeom>
          <a:ln w="158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6"/>
          <p:cNvSpPr/>
          <p:nvPr/>
        </p:nvSpPr>
        <p:spPr>
          <a:xfrm>
            <a:off x="1600200" y="3962160"/>
            <a:ext cx="2895480" cy="1676520"/>
          </a:xfrm>
          <a:prstGeom prst="line">
            <a:avLst/>
          </a:prstGeom>
          <a:ln w="8892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7"/>
          <p:cNvSpPr/>
          <p:nvPr/>
        </p:nvSpPr>
        <p:spPr>
          <a:xfrm>
            <a:off x="1600200" y="4800600"/>
            <a:ext cx="2895480" cy="1218960"/>
          </a:xfrm>
          <a:prstGeom prst="line">
            <a:avLst/>
          </a:prstGeom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8"/>
          <p:cNvSpPr/>
          <p:nvPr/>
        </p:nvSpPr>
        <p:spPr>
          <a:xfrm>
            <a:off x="1219320" y="2895480"/>
            <a:ext cx="38052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9"/>
          <p:cNvSpPr/>
          <p:nvPr/>
        </p:nvSpPr>
        <p:spPr>
          <a:xfrm>
            <a:off x="1219320" y="3733920"/>
            <a:ext cx="38052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1219320" y="4648320"/>
            <a:ext cx="38052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11"/>
          <p:cNvSpPr/>
          <p:nvPr/>
        </p:nvSpPr>
        <p:spPr>
          <a:xfrm>
            <a:off x="3809880" y="487692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2"/>
          <p:cNvSpPr/>
          <p:nvPr/>
        </p:nvSpPr>
        <p:spPr>
          <a:xfrm>
            <a:off x="3733920" y="534816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3"/>
          <p:cNvSpPr/>
          <p:nvPr/>
        </p:nvSpPr>
        <p:spPr>
          <a:xfrm>
            <a:off x="3657600" y="572940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4"/>
          <p:cNvSpPr/>
          <p:nvPr/>
        </p:nvSpPr>
        <p:spPr>
          <a:xfrm>
            <a:off x="5562720" y="5334120"/>
            <a:ext cx="685440" cy="60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5"/>
          <p:cNvSpPr/>
          <p:nvPr/>
        </p:nvSpPr>
        <p:spPr>
          <a:xfrm>
            <a:off x="5181480" y="5638680"/>
            <a:ext cx="38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16"/>
          <p:cNvSpPr/>
          <p:nvPr/>
        </p:nvSpPr>
        <p:spPr>
          <a:xfrm>
            <a:off x="4495680" y="3276720"/>
            <a:ext cx="685440" cy="12189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Line 17"/>
          <p:cNvSpPr/>
          <p:nvPr/>
        </p:nvSpPr>
        <p:spPr>
          <a:xfrm>
            <a:off x="1600200" y="3047760"/>
            <a:ext cx="2895480" cy="457200"/>
          </a:xfrm>
          <a:prstGeom prst="line">
            <a:avLst/>
          </a:prstGeom>
          <a:ln w="66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Line 18"/>
          <p:cNvSpPr/>
          <p:nvPr/>
        </p:nvSpPr>
        <p:spPr>
          <a:xfrm>
            <a:off x="1600200" y="3886200"/>
            <a:ext cx="289548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Line 19"/>
          <p:cNvSpPr/>
          <p:nvPr/>
        </p:nvSpPr>
        <p:spPr>
          <a:xfrm flipV="1">
            <a:off x="1600200" y="4267080"/>
            <a:ext cx="2895480" cy="533520"/>
          </a:xfrm>
          <a:prstGeom prst="line">
            <a:avLst/>
          </a:prstGeom>
          <a:ln w="7632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20"/>
          <p:cNvSpPr/>
          <p:nvPr/>
        </p:nvSpPr>
        <p:spPr>
          <a:xfrm>
            <a:off x="3809880" y="312408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21"/>
          <p:cNvSpPr/>
          <p:nvPr/>
        </p:nvSpPr>
        <p:spPr>
          <a:xfrm>
            <a:off x="3809880" y="351936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22"/>
          <p:cNvSpPr/>
          <p:nvPr/>
        </p:nvSpPr>
        <p:spPr>
          <a:xfrm>
            <a:off x="3809880" y="388620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23"/>
          <p:cNvSpPr/>
          <p:nvPr/>
        </p:nvSpPr>
        <p:spPr>
          <a:xfrm>
            <a:off x="5562720" y="3581280"/>
            <a:ext cx="685440" cy="60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24"/>
          <p:cNvSpPr/>
          <p:nvPr/>
        </p:nvSpPr>
        <p:spPr>
          <a:xfrm>
            <a:off x="5181480" y="3886200"/>
            <a:ext cx="38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25"/>
          <p:cNvSpPr/>
          <p:nvPr/>
        </p:nvSpPr>
        <p:spPr>
          <a:xfrm>
            <a:off x="4495680" y="1676520"/>
            <a:ext cx="685440" cy="12189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Line 26"/>
          <p:cNvSpPr/>
          <p:nvPr/>
        </p:nvSpPr>
        <p:spPr>
          <a:xfrm flipV="1">
            <a:off x="1600200" y="1904760"/>
            <a:ext cx="2895480" cy="1143000"/>
          </a:xfrm>
          <a:prstGeom prst="line">
            <a:avLst/>
          </a:prstGeom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Line 27"/>
          <p:cNvSpPr/>
          <p:nvPr/>
        </p:nvSpPr>
        <p:spPr>
          <a:xfrm flipV="1">
            <a:off x="1600200" y="2286000"/>
            <a:ext cx="2895480" cy="1600200"/>
          </a:xfrm>
          <a:prstGeom prst="line">
            <a:avLst/>
          </a:prstGeom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Line 28"/>
          <p:cNvSpPr/>
          <p:nvPr/>
        </p:nvSpPr>
        <p:spPr>
          <a:xfrm flipV="1">
            <a:off x="1600200" y="2666880"/>
            <a:ext cx="2895480" cy="213372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29"/>
          <p:cNvSpPr/>
          <p:nvPr/>
        </p:nvSpPr>
        <p:spPr>
          <a:xfrm>
            <a:off x="3809880" y="169056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30"/>
          <p:cNvSpPr/>
          <p:nvPr/>
        </p:nvSpPr>
        <p:spPr>
          <a:xfrm>
            <a:off x="3809880" y="208584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31"/>
          <p:cNvSpPr/>
          <p:nvPr/>
        </p:nvSpPr>
        <p:spPr>
          <a:xfrm>
            <a:off x="3809880" y="245268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32"/>
          <p:cNvSpPr/>
          <p:nvPr/>
        </p:nvSpPr>
        <p:spPr>
          <a:xfrm>
            <a:off x="5562720" y="1981080"/>
            <a:ext cx="685440" cy="60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&gt;0?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33"/>
          <p:cNvSpPr/>
          <p:nvPr/>
        </p:nvSpPr>
        <p:spPr>
          <a:xfrm>
            <a:off x="5181480" y="2286000"/>
            <a:ext cx="38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34"/>
          <p:cNvSpPr/>
          <p:nvPr/>
        </p:nvSpPr>
        <p:spPr>
          <a:xfrm>
            <a:off x="8991720" y="3352680"/>
            <a:ext cx="685440" cy="12189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Line 35"/>
          <p:cNvSpPr/>
          <p:nvPr/>
        </p:nvSpPr>
        <p:spPr>
          <a:xfrm>
            <a:off x="6248160" y="2286000"/>
            <a:ext cx="2743200" cy="1295280"/>
          </a:xfrm>
          <a:prstGeom prst="line">
            <a:avLst/>
          </a:prstGeom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36"/>
          <p:cNvSpPr/>
          <p:nvPr/>
        </p:nvSpPr>
        <p:spPr>
          <a:xfrm>
            <a:off x="7620120" y="251460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37"/>
          <p:cNvSpPr/>
          <p:nvPr/>
        </p:nvSpPr>
        <p:spPr>
          <a:xfrm>
            <a:off x="7696080" y="350532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38"/>
          <p:cNvSpPr/>
          <p:nvPr/>
        </p:nvSpPr>
        <p:spPr>
          <a:xfrm>
            <a:off x="7772400" y="443376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39"/>
          <p:cNvSpPr/>
          <p:nvPr/>
        </p:nvSpPr>
        <p:spPr>
          <a:xfrm>
            <a:off x="10058400" y="3670920"/>
            <a:ext cx="685440" cy="60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𝞼</a:t>
            </a:r>
            <a:endParaRPr lang="en-US" dirty="0"/>
          </a:p>
        </p:txBody>
      </p:sp>
      <p:sp>
        <p:nvSpPr>
          <p:cNvPr id="429" name="CustomShape 40"/>
          <p:cNvSpPr/>
          <p:nvPr/>
        </p:nvSpPr>
        <p:spPr>
          <a:xfrm>
            <a:off x="9677520" y="3962520"/>
            <a:ext cx="3805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41"/>
          <p:cNvSpPr/>
          <p:nvPr/>
        </p:nvSpPr>
        <p:spPr>
          <a:xfrm>
            <a:off x="10744200" y="3962160"/>
            <a:ext cx="380880" cy="360"/>
          </a:xfrm>
          <a:prstGeom prst="line">
            <a:avLst/>
          </a:prstGeom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44"/>
          <p:cNvSpPr/>
          <p:nvPr/>
        </p:nvSpPr>
        <p:spPr>
          <a:xfrm>
            <a:off x="5562720" y="1981080"/>
            <a:ext cx="685440" cy="60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𝞼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46" name="Picture 2"/>
          <p:cNvPicPr/>
          <p:nvPr/>
        </p:nvPicPr>
        <p:blipFill>
          <a:blip r:embed="rId3"/>
          <a:stretch/>
        </p:blipFill>
        <p:spPr>
          <a:xfrm>
            <a:off x="5410080" y="6172200"/>
            <a:ext cx="1573200" cy="576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6175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EDC55-38CB-9E4E-80DD-AC5B1AFD7F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9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6CCAC-2770-324C-8106-142AF748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TensorFlow Playground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221996F-8D53-6549-AC39-DB4FDE6126C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https://playground.tensorflow.org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028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Universal Function Approximator</a:t>
            </a:r>
          </a:p>
        </p:txBody>
      </p:sp>
      <p:sp>
        <p:nvSpPr>
          <p:cNvPr id="224" name="TextShape 2"/>
          <p:cNvSpPr txBox="1"/>
          <p:nvPr/>
        </p:nvSpPr>
        <p:spPr>
          <a:xfrm>
            <a:off x="4952880" y="1371600"/>
            <a:ext cx="6857640" cy="4343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>
              <a:buClr>
                <a:srgbClr val="333399"/>
              </a:buClr>
            </a:pPr>
            <a:r>
              <a:rPr lang="en-US" altLang="en-US" sz="2800" dirty="0"/>
              <a:t>A NN with one hidden layer, can approximate arbitrarily well any functional continuous mapping from one finite dimensional space to another, </a:t>
            </a:r>
            <a:r>
              <a:rPr lang="en-US" altLang="en-US" sz="2800" b="1" dirty="0"/>
              <a:t>provided the number of neurons is sufficiently large</a:t>
            </a:r>
            <a:r>
              <a:rPr lang="en-US" altLang="en-US" sz="2800" dirty="0"/>
              <a:t>.</a:t>
            </a:r>
          </a:p>
        </p:txBody>
      </p:sp>
      <p:pic>
        <p:nvPicPr>
          <p:cNvPr id="225" name="Picture 4"/>
          <p:cNvPicPr/>
          <p:nvPr/>
        </p:nvPicPr>
        <p:blipFill>
          <a:blip r:embed="rId3"/>
          <a:stretch/>
        </p:blipFill>
        <p:spPr>
          <a:xfrm>
            <a:off x="533520" y="1371600"/>
            <a:ext cx="4119840" cy="5221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68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Training</a:t>
            </a:r>
          </a:p>
        </p:txBody>
      </p:sp>
      <p:sp>
        <p:nvSpPr>
          <p:cNvPr id="224" name="TextShape 2"/>
          <p:cNvSpPr txBox="1"/>
          <p:nvPr/>
        </p:nvSpPr>
        <p:spPr>
          <a:xfrm>
            <a:off x="4952880" y="1371600"/>
            <a:ext cx="6857640" cy="434304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457560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Initialize weights randomly</a:t>
            </a:r>
          </a:p>
          <a:p>
            <a:pPr marL="457560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Feed training data forward through the network and calculate result</a:t>
            </a:r>
          </a:p>
          <a:p>
            <a:pPr marL="457560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Compute error:</a:t>
            </a:r>
            <a:br>
              <a:rPr lang="en-US" altLang="en-US" sz="2800" dirty="0"/>
            </a:br>
            <a:br>
              <a:rPr lang="en-US" altLang="en-US" sz="2800" dirty="0"/>
            </a:br>
            <a:br>
              <a:rPr lang="en-US" altLang="en-US" sz="2800" dirty="0"/>
            </a:br>
            <a:br>
              <a:rPr lang="en-US" altLang="en-US" sz="2800" dirty="0"/>
            </a:br>
            <a:endParaRPr lang="en-US" altLang="en-US" sz="2800" dirty="0"/>
          </a:p>
          <a:p>
            <a:pPr marL="457560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Update weights to minimize error</a:t>
            </a:r>
          </a:p>
        </p:txBody>
      </p:sp>
      <p:pic>
        <p:nvPicPr>
          <p:cNvPr id="225" name="Picture 4"/>
          <p:cNvPicPr/>
          <p:nvPr/>
        </p:nvPicPr>
        <p:blipFill>
          <a:blip r:embed="rId3"/>
          <a:stretch/>
        </p:blipFill>
        <p:spPr>
          <a:xfrm>
            <a:off x="533520" y="1371600"/>
            <a:ext cx="4119840" cy="52210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506CE6-174F-E445-A0CB-1C623B7B79C6}"/>
                  </a:ext>
                </a:extLst>
              </p:cNvPr>
              <p:cNvSpPr txBox="1"/>
              <p:nvPr/>
            </p:nvSpPr>
            <p:spPr>
              <a:xfrm>
                <a:off x="5251424" y="3543120"/>
                <a:ext cx="6260552" cy="1192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506CE6-174F-E445-A0CB-1C623B7B7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24" y="3543120"/>
                <a:ext cx="6260552" cy="1192378"/>
              </a:xfrm>
              <a:prstGeom prst="rect">
                <a:avLst/>
              </a:prstGeom>
              <a:blipFill>
                <a:blip r:embed="rId4"/>
                <a:stretch>
                  <a:fillRect t="-147368" b="-20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19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1D Error Minimization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TextShape 2"/>
          <p:cNvSpPr txBox="1"/>
          <p:nvPr/>
        </p:nvSpPr>
        <p:spPr>
          <a:xfrm>
            <a:off x="406440" y="3886200"/>
            <a:ext cx="11378880" cy="2819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360">
              <a:lnSpc>
                <a:spcPct val="100000"/>
              </a:lnSpc>
              <a:spcAft>
                <a:spcPts val="600"/>
              </a:spcAft>
              <a:buClr>
                <a:srgbClr val="333399"/>
              </a:buClr>
              <a:buFont typeface="Courier New"/>
              <a:buChar char="o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Evaluate derivative:</a:t>
            </a:r>
          </a:p>
          <a:p>
            <a:pPr>
              <a:spcAft>
                <a:spcPts val="600"/>
              </a:spcAft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285840" indent="-285480">
              <a:spcAft>
                <a:spcPts val="600"/>
              </a:spcAft>
              <a:buClr>
                <a:srgbClr val="000000"/>
              </a:buClr>
              <a:buFont typeface="Courier New"/>
              <a:buChar char="o"/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285840" indent="-285480">
              <a:spcAft>
                <a:spcPts val="600"/>
              </a:spcAft>
              <a:buClr>
                <a:srgbClr val="000000"/>
              </a:buClr>
              <a:buFont typeface="Courier New"/>
              <a:buChar char="o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285840" indent="-285480">
              <a:spcAft>
                <a:spcPts val="600"/>
              </a:spcAft>
              <a:buClr>
                <a:srgbClr val="000000"/>
              </a:buClr>
              <a:buFont typeface="Courier New"/>
              <a:buChar char="o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Which tells which direction to step into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2362320" y="3429000"/>
            <a:ext cx="7009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3" name="CustomShape 4"/>
          <p:cNvSpPr/>
          <p:nvPr/>
        </p:nvSpPr>
        <p:spPr>
          <a:xfrm flipV="1">
            <a:off x="3581280" y="1370880"/>
            <a:ext cx="360" cy="220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54" name="Picture 15"/>
          <p:cNvPicPr/>
          <p:nvPr/>
        </p:nvPicPr>
        <p:blipFill>
          <a:blip r:embed="rId2"/>
          <a:stretch/>
        </p:blipFill>
        <p:spPr>
          <a:xfrm>
            <a:off x="9537840" y="3543480"/>
            <a:ext cx="317160" cy="215640"/>
          </a:xfrm>
          <a:prstGeom prst="rect">
            <a:avLst/>
          </a:prstGeom>
          <a:ln>
            <a:noFill/>
          </a:ln>
        </p:spPr>
      </p:pic>
      <p:pic>
        <p:nvPicPr>
          <p:cNvPr id="556" name="Picture 18"/>
          <p:cNvPicPr/>
          <p:nvPr/>
        </p:nvPicPr>
        <p:blipFill>
          <a:blip r:embed="rId3"/>
          <a:stretch/>
        </p:blipFill>
        <p:spPr>
          <a:xfrm>
            <a:off x="3809880" y="1219320"/>
            <a:ext cx="685080" cy="362160"/>
          </a:xfrm>
          <a:prstGeom prst="rect">
            <a:avLst/>
          </a:prstGeom>
          <a:ln>
            <a:noFill/>
          </a:ln>
        </p:spPr>
      </p:pic>
      <p:pic>
        <p:nvPicPr>
          <p:cNvPr id="557" name="Picture 19"/>
          <p:cNvPicPr/>
          <p:nvPr/>
        </p:nvPicPr>
        <p:blipFill>
          <a:blip r:embed="rId4"/>
          <a:stretch/>
        </p:blipFill>
        <p:spPr>
          <a:xfrm>
            <a:off x="5638680" y="3581280"/>
            <a:ext cx="356760" cy="215640"/>
          </a:xfrm>
          <a:prstGeom prst="rect">
            <a:avLst/>
          </a:prstGeom>
          <a:ln>
            <a:noFill/>
          </a:ln>
        </p:spPr>
      </p:pic>
      <p:sp>
        <p:nvSpPr>
          <p:cNvPr id="558" name="Line 6"/>
          <p:cNvSpPr/>
          <p:nvPr/>
        </p:nvSpPr>
        <p:spPr>
          <a:xfrm>
            <a:off x="5625904" y="2632680"/>
            <a:ext cx="36720" cy="796320"/>
          </a:xfrm>
          <a:prstGeom prst="line">
            <a:avLst/>
          </a:prstGeom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9" name="Line 7"/>
          <p:cNvSpPr/>
          <p:nvPr/>
        </p:nvSpPr>
        <p:spPr>
          <a:xfrm flipH="1" flipV="1">
            <a:off x="3589422" y="2632680"/>
            <a:ext cx="2017415" cy="0"/>
          </a:xfrm>
          <a:prstGeom prst="line">
            <a:avLst/>
          </a:prstGeom>
          <a:ln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60" name="Picture 29"/>
          <p:cNvPicPr/>
          <p:nvPr/>
        </p:nvPicPr>
        <p:blipFill>
          <a:blip r:embed="rId5"/>
          <a:stretch/>
        </p:blipFill>
        <p:spPr>
          <a:xfrm>
            <a:off x="2666880" y="2438280"/>
            <a:ext cx="787680" cy="342720"/>
          </a:xfrm>
          <a:prstGeom prst="rect">
            <a:avLst/>
          </a:prstGeom>
          <a:ln>
            <a:noFill/>
          </a:ln>
        </p:spPr>
      </p:pic>
      <p:pic>
        <p:nvPicPr>
          <p:cNvPr id="563" name="Picture 32"/>
          <p:cNvPicPr/>
          <p:nvPr/>
        </p:nvPicPr>
        <p:blipFill>
          <a:blip r:embed="rId6"/>
          <a:stretch/>
        </p:blipFill>
        <p:spPr>
          <a:xfrm>
            <a:off x="3508740" y="4781322"/>
            <a:ext cx="5174280" cy="685440"/>
          </a:xfrm>
          <a:prstGeom prst="rect">
            <a:avLst/>
          </a:prstGeom>
          <a:ln>
            <a:noFill/>
          </a:ln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90E03721-3681-9D40-8838-13FF6F57B9C2}"/>
              </a:ext>
            </a:extLst>
          </p:cNvPr>
          <p:cNvSpPr/>
          <p:nvPr/>
        </p:nvSpPr>
        <p:spPr>
          <a:xfrm>
            <a:off x="2662990" y="1620252"/>
            <a:ext cx="5694947" cy="2021720"/>
          </a:xfrm>
          <a:custGeom>
            <a:avLst/>
            <a:gdLst>
              <a:gd name="connsiteX0" fmla="*/ 0 w 5694947"/>
              <a:gd name="connsiteY0" fmla="*/ 32085 h 2021720"/>
              <a:gd name="connsiteX1" fmla="*/ 2358189 w 5694947"/>
              <a:gd name="connsiteY1" fmla="*/ 1524000 h 2021720"/>
              <a:gd name="connsiteX2" fmla="*/ 2775284 w 5694947"/>
              <a:gd name="connsiteY2" fmla="*/ 753979 h 2021720"/>
              <a:gd name="connsiteX3" fmla="*/ 3705726 w 5694947"/>
              <a:gd name="connsiteY3" fmla="*/ 2021306 h 2021720"/>
              <a:gd name="connsiteX4" fmla="*/ 4267200 w 5694947"/>
              <a:gd name="connsiteY4" fmla="*/ 898358 h 2021720"/>
              <a:gd name="connsiteX5" fmla="*/ 5053263 w 5694947"/>
              <a:gd name="connsiteY5" fmla="*/ 1331495 h 2021720"/>
              <a:gd name="connsiteX6" fmla="*/ 5694947 w 5694947"/>
              <a:gd name="connsiteY6" fmla="*/ 0 h 202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4947" h="2021720">
                <a:moveTo>
                  <a:pt x="0" y="32085"/>
                </a:moveTo>
                <a:cubicBezTo>
                  <a:pt x="947821" y="717884"/>
                  <a:pt x="1895642" y="1403684"/>
                  <a:pt x="2358189" y="1524000"/>
                </a:cubicBezTo>
                <a:cubicBezTo>
                  <a:pt x="2820736" y="1644316"/>
                  <a:pt x="2550695" y="671095"/>
                  <a:pt x="2775284" y="753979"/>
                </a:cubicBezTo>
                <a:cubicBezTo>
                  <a:pt x="2999874" y="836863"/>
                  <a:pt x="3457073" y="1997243"/>
                  <a:pt x="3705726" y="2021306"/>
                </a:cubicBezTo>
                <a:cubicBezTo>
                  <a:pt x="3954379" y="2045369"/>
                  <a:pt x="4042611" y="1013326"/>
                  <a:pt x="4267200" y="898358"/>
                </a:cubicBezTo>
                <a:cubicBezTo>
                  <a:pt x="4491789" y="783390"/>
                  <a:pt x="4815305" y="1481221"/>
                  <a:pt x="5053263" y="1331495"/>
                </a:cubicBezTo>
                <a:cubicBezTo>
                  <a:pt x="5291221" y="1181769"/>
                  <a:pt x="5493084" y="590884"/>
                  <a:pt x="5694947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1D Error Minimization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D585D-0E80-A442-80EC-D63D97FDD52E}"/>
              </a:ext>
            </a:extLst>
          </p:cNvPr>
          <p:cNvGrpSpPr/>
          <p:nvPr/>
        </p:nvGrpSpPr>
        <p:grpSpPr>
          <a:xfrm>
            <a:off x="2194556" y="1163803"/>
            <a:ext cx="12806902" cy="5527947"/>
            <a:chOff x="1995055" y="1180428"/>
            <a:chExt cx="12806902" cy="552794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C1ED6E-A76F-6F4E-94BE-1CC38BA38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055" y="1180428"/>
              <a:ext cx="12806902" cy="535964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47D8C9-5069-9A40-97A4-B1D8E470BC7D}"/>
                </a:ext>
              </a:extLst>
            </p:cNvPr>
            <p:cNvSpPr/>
            <p:nvPr/>
          </p:nvSpPr>
          <p:spPr>
            <a:xfrm>
              <a:off x="8516363" y="1481612"/>
              <a:ext cx="5556715" cy="5226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F83F20-2BD2-2945-A56D-99AEE1CCD66B}"/>
                </a:ext>
              </a:extLst>
            </p:cNvPr>
            <p:cNvSpPr/>
            <p:nvPr/>
          </p:nvSpPr>
          <p:spPr>
            <a:xfrm>
              <a:off x="3675639" y="1514862"/>
              <a:ext cx="4111846" cy="264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473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2D Error Minimization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5" name="Picture 3"/>
          <p:cNvPicPr/>
          <p:nvPr/>
        </p:nvPicPr>
        <p:blipFill>
          <a:blip r:embed="rId2"/>
          <a:stretch/>
        </p:blipFill>
        <p:spPr>
          <a:xfrm>
            <a:off x="1981080" y="1600200"/>
            <a:ext cx="7950600" cy="4049640"/>
          </a:xfrm>
          <a:prstGeom prst="rect">
            <a:avLst/>
          </a:prstGeom>
          <a:ln>
            <a:noFill/>
          </a:ln>
        </p:spPr>
      </p:pic>
      <p:sp>
        <p:nvSpPr>
          <p:cNvPr id="566" name="CustomShape 2"/>
          <p:cNvSpPr/>
          <p:nvPr/>
        </p:nvSpPr>
        <p:spPr>
          <a:xfrm>
            <a:off x="9076680" y="6528960"/>
            <a:ext cx="3099240" cy="33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 Thomas Jungblut’s Blog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Backpropagation</a:t>
            </a:r>
          </a:p>
        </p:txBody>
      </p:sp>
      <p:sp>
        <p:nvSpPr>
          <p:cNvPr id="224" name="TextShape 2"/>
          <p:cNvSpPr txBox="1"/>
          <p:nvPr/>
        </p:nvSpPr>
        <p:spPr>
          <a:xfrm>
            <a:off x="4952880" y="1371600"/>
            <a:ext cx="6857640" cy="434304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457560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The algorithm for minimizing the output error</a:t>
            </a:r>
          </a:p>
          <a:p>
            <a:pPr marL="457560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After each training interval … </a:t>
            </a:r>
          </a:p>
          <a:p>
            <a:pPr marL="914760" lvl="1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Compute the derivative of the error function</a:t>
            </a:r>
          </a:p>
          <a:p>
            <a:pPr marL="914760" lvl="1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Adjust weights appropriate direction to minimize error</a:t>
            </a:r>
          </a:p>
        </p:txBody>
      </p:sp>
      <p:pic>
        <p:nvPicPr>
          <p:cNvPr id="225" name="Picture 4"/>
          <p:cNvPicPr/>
          <p:nvPr/>
        </p:nvPicPr>
        <p:blipFill>
          <a:blip r:embed="rId3"/>
          <a:stretch/>
        </p:blipFill>
        <p:spPr>
          <a:xfrm>
            <a:off x="533520" y="1371600"/>
            <a:ext cx="4119840" cy="5221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45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charRg st="11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charRg st="11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Last Time: Linear Classifiers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360">
              <a:lnSpc>
                <a:spcPct val="9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Inputs are </a:t>
            </a:r>
            <a:r>
              <a:rPr lang="en-US" sz="2800" b="0" strike="noStrike" spc="-1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feature values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342720" indent="-342360">
              <a:lnSpc>
                <a:spcPct val="9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Each feature has a </a:t>
            </a:r>
            <a:r>
              <a:rPr lang="en-US" sz="2800" b="0" strike="noStrike" spc="-1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weight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342720" indent="-342360">
              <a:lnSpc>
                <a:spcPct val="9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Sum is the </a:t>
            </a:r>
            <a:r>
              <a:rPr lang="en-US" sz="2800" b="0" strike="noStrike" spc="-1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activation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342720" indent="-342360">
              <a:lnSpc>
                <a:spcPct val="9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If the activation is: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Positive, output +1</a:t>
            </a: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Negative, output -1</a:t>
            </a:r>
          </a:p>
        </p:txBody>
      </p:sp>
      <p:sp>
        <p:nvSpPr>
          <p:cNvPr id="134" name="CustomShape 3"/>
          <p:cNvSpPr/>
          <p:nvPr/>
        </p:nvSpPr>
        <p:spPr>
          <a:xfrm>
            <a:off x="6095880" y="5029200"/>
            <a:ext cx="685440" cy="12189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Line 4"/>
          <p:cNvSpPr/>
          <p:nvPr/>
        </p:nvSpPr>
        <p:spPr>
          <a:xfrm>
            <a:off x="5257800" y="5257800"/>
            <a:ext cx="838080" cy="360"/>
          </a:xfrm>
          <a:prstGeom prst="line">
            <a:avLst/>
          </a:prstGeom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Line 5"/>
          <p:cNvSpPr/>
          <p:nvPr/>
        </p:nvSpPr>
        <p:spPr>
          <a:xfrm>
            <a:off x="5257800" y="5638680"/>
            <a:ext cx="83808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Line 6"/>
          <p:cNvSpPr/>
          <p:nvPr/>
        </p:nvSpPr>
        <p:spPr>
          <a:xfrm>
            <a:off x="5257800" y="6019560"/>
            <a:ext cx="838080" cy="360"/>
          </a:xfrm>
          <a:prstGeom prst="line">
            <a:avLst/>
          </a:prstGeom>
          <a:ln w="7632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7"/>
          <p:cNvSpPr/>
          <p:nvPr/>
        </p:nvSpPr>
        <p:spPr>
          <a:xfrm>
            <a:off x="4876920" y="5105520"/>
            <a:ext cx="38052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4876920" y="5486400"/>
            <a:ext cx="38052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4876920" y="5867280"/>
            <a:ext cx="38052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5410080" y="4876920"/>
            <a:ext cx="533160" cy="401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1"/>
          <p:cNvSpPr/>
          <p:nvPr/>
        </p:nvSpPr>
        <p:spPr>
          <a:xfrm>
            <a:off x="5410080" y="5272200"/>
            <a:ext cx="533160" cy="401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5410080" y="5638680"/>
            <a:ext cx="533160" cy="401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3"/>
          <p:cNvSpPr/>
          <p:nvPr/>
        </p:nvSpPr>
        <p:spPr>
          <a:xfrm>
            <a:off x="7162920" y="5334120"/>
            <a:ext cx="685440" cy="60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&gt;0?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6781680" y="5638680"/>
            <a:ext cx="38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15"/>
          <p:cNvSpPr/>
          <p:nvPr/>
        </p:nvSpPr>
        <p:spPr>
          <a:xfrm>
            <a:off x="7848360" y="5638680"/>
            <a:ext cx="381240" cy="360"/>
          </a:xfrm>
          <a:prstGeom prst="line">
            <a:avLst/>
          </a:prstGeom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Picture 19"/>
          <p:cNvPicPr/>
          <p:nvPr/>
        </p:nvPicPr>
        <p:blipFill>
          <a:blip r:embed="rId2"/>
          <a:stretch/>
        </p:blipFill>
        <p:spPr>
          <a:xfrm>
            <a:off x="1905120" y="3689280"/>
            <a:ext cx="7624440" cy="798120"/>
          </a:xfrm>
          <a:prstGeom prst="rect">
            <a:avLst/>
          </a:prstGeom>
          <a:ln w="9360">
            <a:noFill/>
          </a:ln>
        </p:spPr>
      </p:pic>
      <p:pic>
        <p:nvPicPr>
          <p:cNvPr id="148" name="Picture 3"/>
          <p:cNvPicPr/>
          <p:nvPr/>
        </p:nvPicPr>
        <p:blipFill>
          <a:blip r:embed="rId3"/>
          <a:stretch/>
        </p:blipFill>
        <p:spPr>
          <a:xfrm>
            <a:off x="5791320" y="1524240"/>
            <a:ext cx="4800240" cy="180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01FD81C-DC90-F445-AA94-B5C45F92E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" b="177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E7D78-883E-0F4B-9B4A-AD4F8D39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Backpropagation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F6E72-AA56-564E-BF97-D3CAB1C6872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https://google-developers.appspot.com/machine-learning/crash-course/backprop-scroll/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74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7D78-883E-0F4B-9B4A-AD4F8D39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Deep Dream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F6E72-AA56-564E-BF97-D3CAB1C6872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https://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deepdreamgenerator.com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/feed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8F735-B81C-824B-B25C-81A51FEDB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2" r="4545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754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7D78-883E-0F4B-9B4A-AD4F8D39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F6E72-AA56-564E-BF97-D3CAB1C6872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https://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cs.stanford.edu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/people/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karpathy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/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convnetjs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/demo/cifar10.html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087C1B4-B074-9D48-93A3-ABCA049B2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" b="22849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5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1E047-92DF-804F-A6FA-132583143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7" b="154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630EB-2711-F04D-902A-884500AA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71067-0CC2-9A4C-921B-1D88B7335FC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ctr"/>
            <a:r>
              <a:rPr lang="en-US" sz="2000" dirty="0">
                <a:hlinkClick r:id="rId3"/>
              </a:rPr>
              <a:t>https://magenta.tensorflow.org/assets/sketch_rnn_demo/multi_predict.html</a:t>
            </a:r>
            <a:r>
              <a:rPr lang="en-US" sz="2000" dirty="0"/>
              <a:t> 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7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Non-Linearity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pic>
        <p:nvPicPr>
          <p:cNvPr id="151" name="Picture 2"/>
          <p:cNvPicPr/>
          <p:nvPr/>
        </p:nvPicPr>
        <p:blipFill>
          <a:blip r:embed="rId2"/>
          <a:stretch/>
        </p:blipFill>
        <p:spPr>
          <a:xfrm>
            <a:off x="1425240" y="1809720"/>
            <a:ext cx="9336240" cy="375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Non-Linear Separators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143000" y="1371600"/>
            <a:ext cx="10667520" cy="434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Data that is linearly separable works out great for linear decision rules: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But what are we going to do if the dataset is just too hard?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How about… mapping data to a higher-dimensional space: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54" name="Line 3"/>
          <p:cNvSpPr/>
          <p:nvPr/>
        </p:nvSpPr>
        <p:spPr>
          <a:xfrm>
            <a:off x="4057560" y="2257200"/>
            <a:ext cx="3962160" cy="360"/>
          </a:xfrm>
          <a:prstGeom prst="line">
            <a:avLst/>
          </a:prstGeom>
          <a:ln w="2556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4500720" y="221760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5"/>
          <p:cNvSpPr/>
          <p:nvPr/>
        </p:nvSpPr>
        <p:spPr>
          <a:xfrm>
            <a:off x="5867280" y="2199960"/>
            <a:ext cx="360" cy="114480"/>
          </a:xfrm>
          <a:prstGeom prst="line">
            <a:avLst/>
          </a:prstGeom>
          <a:ln w="93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5724360" y="2257560"/>
            <a:ext cx="342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4862520" y="220824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8"/>
          <p:cNvSpPr/>
          <p:nvPr/>
        </p:nvSpPr>
        <p:spPr>
          <a:xfrm>
            <a:off x="5338800" y="221760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9"/>
          <p:cNvSpPr/>
          <p:nvPr/>
        </p:nvSpPr>
        <p:spPr>
          <a:xfrm>
            <a:off x="5548320" y="221760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6405480" y="2217600"/>
            <a:ext cx="88560" cy="8856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6634080" y="2217600"/>
            <a:ext cx="88560" cy="8856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6272280" y="2217600"/>
            <a:ext cx="88560" cy="8856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Line 13"/>
          <p:cNvSpPr/>
          <p:nvPr/>
        </p:nvSpPr>
        <p:spPr>
          <a:xfrm>
            <a:off x="5981400" y="2009520"/>
            <a:ext cx="360" cy="5526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4"/>
          <p:cNvSpPr/>
          <p:nvPr/>
        </p:nvSpPr>
        <p:spPr>
          <a:xfrm>
            <a:off x="6199200" y="2154240"/>
            <a:ext cx="228240" cy="218880"/>
          </a:xfrm>
          <a:prstGeom prst="ellipse">
            <a:avLst/>
          </a:prstGeom>
          <a:noFill/>
          <a:ln w="1908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5"/>
          <p:cNvSpPr/>
          <p:nvPr/>
        </p:nvSpPr>
        <p:spPr>
          <a:xfrm>
            <a:off x="5484960" y="2144880"/>
            <a:ext cx="228240" cy="21888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16"/>
          <p:cNvSpPr/>
          <p:nvPr/>
        </p:nvSpPr>
        <p:spPr>
          <a:xfrm flipH="1" flipV="1">
            <a:off x="6310080" y="1981080"/>
            <a:ext cx="9720" cy="598320"/>
          </a:xfrm>
          <a:prstGeom prst="line">
            <a:avLst/>
          </a:prstGeom>
          <a:ln w="9360" cap="rnd">
            <a:solidFill>
              <a:schemeClr val="tx2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7"/>
          <p:cNvSpPr/>
          <p:nvPr/>
        </p:nvSpPr>
        <p:spPr>
          <a:xfrm flipH="1" flipV="1">
            <a:off x="5595840" y="1981080"/>
            <a:ext cx="9360" cy="598320"/>
          </a:xfrm>
          <a:prstGeom prst="line">
            <a:avLst/>
          </a:prstGeom>
          <a:ln w="9360" cap="rnd">
            <a:solidFill>
              <a:schemeClr val="tx2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18"/>
          <p:cNvSpPr/>
          <p:nvPr/>
        </p:nvSpPr>
        <p:spPr>
          <a:xfrm>
            <a:off x="4038480" y="3638520"/>
            <a:ext cx="3962520" cy="360"/>
          </a:xfrm>
          <a:prstGeom prst="line">
            <a:avLst/>
          </a:prstGeom>
          <a:ln w="2556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9"/>
          <p:cNvSpPr/>
          <p:nvPr/>
        </p:nvSpPr>
        <p:spPr>
          <a:xfrm>
            <a:off x="4481640" y="359892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20"/>
          <p:cNvSpPr/>
          <p:nvPr/>
        </p:nvSpPr>
        <p:spPr>
          <a:xfrm>
            <a:off x="5848200" y="3581280"/>
            <a:ext cx="360" cy="114120"/>
          </a:xfrm>
          <a:prstGeom prst="line">
            <a:avLst/>
          </a:prstGeom>
          <a:ln w="93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1"/>
          <p:cNvSpPr/>
          <p:nvPr/>
        </p:nvSpPr>
        <p:spPr>
          <a:xfrm>
            <a:off x="5705640" y="3638520"/>
            <a:ext cx="342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2"/>
          <p:cNvSpPr/>
          <p:nvPr/>
        </p:nvSpPr>
        <p:spPr>
          <a:xfrm>
            <a:off x="4843440" y="358920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23"/>
          <p:cNvSpPr/>
          <p:nvPr/>
        </p:nvSpPr>
        <p:spPr>
          <a:xfrm>
            <a:off x="5319720" y="359892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4"/>
          <p:cNvSpPr/>
          <p:nvPr/>
        </p:nvSpPr>
        <p:spPr>
          <a:xfrm>
            <a:off x="5529240" y="359892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5"/>
          <p:cNvSpPr/>
          <p:nvPr/>
        </p:nvSpPr>
        <p:spPr>
          <a:xfrm>
            <a:off x="6386400" y="3598920"/>
            <a:ext cx="88560" cy="8856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6"/>
          <p:cNvSpPr/>
          <p:nvPr/>
        </p:nvSpPr>
        <p:spPr>
          <a:xfrm>
            <a:off x="6615000" y="3598920"/>
            <a:ext cx="88560" cy="8856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7"/>
          <p:cNvSpPr/>
          <p:nvPr/>
        </p:nvSpPr>
        <p:spPr>
          <a:xfrm>
            <a:off x="6253200" y="3598920"/>
            <a:ext cx="88560" cy="8856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8"/>
          <p:cNvSpPr/>
          <p:nvPr/>
        </p:nvSpPr>
        <p:spPr>
          <a:xfrm>
            <a:off x="6996240" y="359892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9"/>
          <p:cNvSpPr/>
          <p:nvPr/>
        </p:nvSpPr>
        <p:spPr>
          <a:xfrm>
            <a:off x="7224840" y="359892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30"/>
          <p:cNvSpPr/>
          <p:nvPr/>
        </p:nvSpPr>
        <p:spPr>
          <a:xfrm>
            <a:off x="7719840" y="358920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31"/>
          <p:cNvSpPr/>
          <p:nvPr/>
        </p:nvSpPr>
        <p:spPr>
          <a:xfrm>
            <a:off x="4038480" y="6215040"/>
            <a:ext cx="3962520" cy="360"/>
          </a:xfrm>
          <a:prstGeom prst="line">
            <a:avLst/>
          </a:prstGeom>
          <a:ln w="2556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32"/>
          <p:cNvSpPr/>
          <p:nvPr/>
        </p:nvSpPr>
        <p:spPr>
          <a:xfrm>
            <a:off x="4538520" y="519444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33"/>
          <p:cNvSpPr/>
          <p:nvPr/>
        </p:nvSpPr>
        <p:spPr>
          <a:xfrm>
            <a:off x="5848200" y="6157800"/>
            <a:ext cx="360" cy="114120"/>
          </a:xfrm>
          <a:prstGeom prst="line">
            <a:avLst/>
          </a:prstGeom>
          <a:ln w="93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4"/>
          <p:cNvSpPr/>
          <p:nvPr/>
        </p:nvSpPr>
        <p:spPr>
          <a:xfrm>
            <a:off x="5705640" y="6186600"/>
            <a:ext cx="342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5"/>
          <p:cNvSpPr/>
          <p:nvPr/>
        </p:nvSpPr>
        <p:spPr>
          <a:xfrm>
            <a:off x="4862520" y="567072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36"/>
          <p:cNvSpPr/>
          <p:nvPr/>
        </p:nvSpPr>
        <p:spPr>
          <a:xfrm>
            <a:off x="5319720" y="598500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7"/>
          <p:cNvSpPr/>
          <p:nvPr/>
        </p:nvSpPr>
        <p:spPr>
          <a:xfrm>
            <a:off x="5548320" y="608004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38"/>
          <p:cNvSpPr/>
          <p:nvPr/>
        </p:nvSpPr>
        <p:spPr>
          <a:xfrm>
            <a:off x="6386400" y="5994360"/>
            <a:ext cx="88560" cy="8856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9"/>
          <p:cNvSpPr/>
          <p:nvPr/>
        </p:nvSpPr>
        <p:spPr>
          <a:xfrm>
            <a:off x="6615000" y="5813280"/>
            <a:ext cx="88560" cy="8856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40"/>
          <p:cNvSpPr/>
          <p:nvPr/>
        </p:nvSpPr>
        <p:spPr>
          <a:xfrm>
            <a:off x="6195960" y="6060960"/>
            <a:ext cx="88560" cy="8856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41"/>
          <p:cNvSpPr/>
          <p:nvPr/>
        </p:nvSpPr>
        <p:spPr>
          <a:xfrm>
            <a:off x="6996240" y="548964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42"/>
          <p:cNvSpPr/>
          <p:nvPr/>
        </p:nvSpPr>
        <p:spPr>
          <a:xfrm>
            <a:off x="7281720" y="518472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43"/>
          <p:cNvSpPr/>
          <p:nvPr/>
        </p:nvSpPr>
        <p:spPr>
          <a:xfrm>
            <a:off x="7701120" y="4660920"/>
            <a:ext cx="88560" cy="8856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44"/>
          <p:cNvSpPr/>
          <p:nvPr/>
        </p:nvSpPr>
        <p:spPr>
          <a:xfrm flipV="1">
            <a:off x="5848200" y="4767120"/>
            <a:ext cx="360" cy="1485720"/>
          </a:xfrm>
          <a:prstGeom prst="line">
            <a:avLst/>
          </a:prstGeom>
          <a:ln w="2556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45"/>
          <p:cNvSpPr/>
          <p:nvPr/>
        </p:nvSpPr>
        <p:spPr>
          <a:xfrm>
            <a:off x="5848200" y="4586400"/>
            <a:ext cx="4568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lang="en-US" sz="1800" b="0" i="1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6"/>
          <p:cNvSpPr/>
          <p:nvPr/>
        </p:nvSpPr>
        <p:spPr>
          <a:xfrm>
            <a:off x="7934400" y="6119640"/>
            <a:ext cx="4568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7"/>
          <p:cNvSpPr/>
          <p:nvPr/>
        </p:nvSpPr>
        <p:spPr>
          <a:xfrm>
            <a:off x="7867800" y="3581280"/>
            <a:ext cx="4568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8"/>
          <p:cNvSpPr/>
          <p:nvPr/>
        </p:nvSpPr>
        <p:spPr>
          <a:xfrm>
            <a:off x="7924680" y="2181240"/>
            <a:ext cx="4568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Line 49"/>
          <p:cNvSpPr/>
          <p:nvPr/>
        </p:nvSpPr>
        <p:spPr>
          <a:xfrm flipV="1">
            <a:off x="5209920" y="5072040"/>
            <a:ext cx="3181320" cy="129528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50"/>
          <p:cNvSpPr/>
          <p:nvPr/>
        </p:nvSpPr>
        <p:spPr>
          <a:xfrm flipV="1">
            <a:off x="5205240" y="4995720"/>
            <a:ext cx="3114720" cy="1284120"/>
          </a:xfrm>
          <a:prstGeom prst="line">
            <a:avLst/>
          </a:prstGeom>
          <a:ln w="9360" cap="rnd">
            <a:solidFill>
              <a:schemeClr val="tx2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51"/>
          <p:cNvSpPr/>
          <p:nvPr/>
        </p:nvSpPr>
        <p:spPr>
          <a:xfrm flipV="1">
            <a:off x="5319360" y="5167080"/>
            <a:ext cx="3057840" cy="1246320"/>
          </a:xfrm>
          <a:prstGeom prst="line">
            <a:avLst/>
          </a:prstGeom>
          <a:ln w="9360" cap="rnd">
            <a:solidFill>
              <a:schemeClr val="tx2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52"/>
          <p:cNvSpPr/>
          <p:nvPr/>
        </p:nvSpPr>
        <p:spPr>
          <a:xfrm>
            <a:off x="6932520" y="5425920"/>
            <a:ext cx="228240" cy="21888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53"/>
          <p:cNvSpPr/>
          <p:nvPr/>
        </p:nvSpPr>
        <p:spPr>
          <a:xfrm>
            <a:off x="6541920" y="5740560"/>
            <a:ext cx="228240" cy="218880"/>
          </a:xfrm>
          <a:prstGeom prst="ellipse">
            <a:avLst/>
          </a:prstGeom>
          <a:noFill/>
          <a:ln w="1908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54"/>
          <p:cNvSpPr/>
          <p:nvPr/>
        </p:nvSpPr>
        <p:spPr>
          <a:xfrm>
            <a:off x="5475240" y="6016680"/>
            <a:ext cx="228240" cy="21888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55"/>
          <p:cNvSpPr/>
          <p:nvPr/>
        </p:nvSpPr>
        <p:spPr>
          <a:xfrm>
            <a:off x="6858000" y="6521400"/>
            <a:ext cx="5257440" cy="33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and next slide adapted from Ray Mooney, 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charRg st="19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charRg st="19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Features and Generalization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Picture 3"/>
          <p:cNvPicPr/>
          <p:nvPr/>
        </p:nvPicPr>
        <p:blipFill rotWithShape="1">
          <a:blip r:embed="rId3"/>
          <a:srcRect l="50385" t="-3396" r="-115" b="3396"/>
          <a:stretch/>
        </p:blipFill>
        <p:spPr>
          <a:xfrm>
            <a:off x="2672548" y="1117080"/>
            <a:ext cx="6846663" cy="4947635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9588600" y="6400800"/>
            <a:ext cx="2345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[Dalal and Triggs, 2005]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E15ADE3-C8AF-5F41-A4FB-ED61EA93E1DC}"/>
              </a:ext>
            </a:extLst>
          </p:cNvPr>
          <p:cNvSpPr/>
          <p:nvPr/>
        </p:nvSpPr>
        <p:spPr>
          <a:xfrm>
            <a:off x="3967007" y="6127020"/>
            <a:ext cx="4257744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Histogram of Oriented Gradients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Features and Generalization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Picture 3"/>
          <p:cNvPicPr/>
          <p:nvPr/>
        </p:nvPicPr>
        <p:blipFill>
          <a:blip r:embed="rId3"/>
          <a:stretch/>
        </p:blipFill>
        <p:spPr>
          <a:xfrm>
            <a:off x="676951" y="1430900"/>
            <a:ext cx="11120063" cy="39961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Manual Feature Design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Deep Learning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952880" y="2390274"/>
            <a:ext cx="6857640" cy="332436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Manual feature design requires: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914760" lvl="1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Domain-specific expertise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914760" lvl="1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Domain-specific effort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57560" indent="-457200">
              <a:lnSpc>
                <a:spcPct val="100000"/>
              </a:lnSpc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What if we could learn the features too?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914760" lvl="1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Deep Learning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pic>
        <p:nvPicPr>
          <p:cNvPr id="225" name="Picture 4"/>
          <p:cNvPicPr/>
          <p:nvPr/>
        </p:nvPicPr>
        <p:blipFill>
          <a:blip r:embed="rId3"/>
          <a:stretch/>
        </p:blipFill>
        <p:spPr>
          <a:xfrm>
            <a:off x="533520" y="1371600"/>
            <a:ext cx="4119840" cy="522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ne 1"/>
          <p:cNvSpPr/>
          <p:nvPr/>
        </p:nvSpPr>
        <p:spPr>
          <a:xfrm flipV="1">
            <a:off x="6172200" y="4419360"/>
            <a:ext cx="2819160" cy="1295640"/>
          </a:xfrm>
          <a:prstGeom prst="line">
            <a:avLst/>
          </a:prstGeom>
          <a:ln w="7632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2"/>
          <p:cNvSpPr/>
          <p:nvPr/>
        </p:nvSpPr>
        <p:spPr>
          <a:xfrm>
            <a:off x="6248160" y="3886200"/>
            <a:ext cx="2743200" cy="7596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TextShape 3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Two-Layer Perceptron Network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4495680" y="5029200"/>
            <a:ext cx="685440" cy="12189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Line 5"/>
          <p:cNvSpPr/>
          <p:nvPr/>
        </p:nvSpPr>
        <p:spPr>
          <a:xfrm>
            <a:off x="1600200" y="3047760"/>
            <a:ext cx="2895480" cy="2210040"/>
          </a:xfrm>
          <a:prstGeom prst="line">
            <a:avLst/>
          </a:prstGeom>
          <a:ln w="158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Line 6"/>
          <p:cNvSpPr/>
          <p:nvPr/>
        </p:nvSpPr>
        <p:spPr>
          <a:xfrm>
            <a:off x="1600200" y="3962160"/>
            <a:ext cx="2895480" cy="1676520"/>
          </a:xfrm>
          <a:prstGeom prst="line">
            <a:avLst/>
          </a:prstGeom>
          <a:ln w="8892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Line 7"/>
          <p:cNvSpPr/>
          <p:nvPr/>
        </p:nvSpPr>
        <p:spPr>
          <a:xfrm>
            <a:off x="1600200" y="4800600"/>
            <a:ext cx="2895480" cy="1218960"/>
          </a:xfrm>
          <a:prstGeom prst="line">
            <a:avLst/>
          </a:prstGeom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8"/>
          <p:cNvSpPr/>
          <p:nvPr/>
        </p:nvSpPr>
        <p:spPr>
          <a:xfrm>
            <a:off x="1219320" y="2895480"/>
            <a:ext cx="38052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9"/>
          <p:cNvSpPr/>
          <p:nvPr/>
        </p:nvSpPr>
        <p:spPr>
          <a:xfrm>
            <a:off x="1219320" y="3733920"/>
            <a:ext cx="38052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0"/>
          <p:cNvSpPr/>
          <p:nvPr/>
        </p:nvSpPr>
        <p:spPr>
          <a:xfrm>
            <a:off x="1219320" y="4648320"/>
            <a:ext cx="38052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1"/>
          <p:cNvSpPr/>
          <p:nvPr/>
        </p:nvSpPr>
        <p:spPr>
          <a:xfrm>
            <a:off x="3581280" y="473868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2"/>
          <p:cNvSpPr/>
          <p:nvPr/>
        </p:nvSpPr>
        <p:spPr>
          <a:xfrm>
            <a:off x="3809880" y="542448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3"/>
          <p:cNvSpPr/>
          <p:nvPr/>
        </p:nvSpPr>
        <p:spPr>
          <a:xfrm>
            <a:off x="3809880" y="580536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4"/>
          <p:cNvSpPr/>
          <p:nvPr/>
        </p:nvSpPr>
        <p:spPr>
          <a:xfrm>
            <a:off x="5562720" y="5334120"/>
            <a:ext cx="685440" cy="60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&gt;0?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5"/>
          <p:cNvSpPr/>
          <p:nvPr/>
        </p:nvSpPr>
        <p:spPr>
          <a:xfrm>
            <a:off x="5181480" y="5638680"/>
            <a:ext cx="38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6"/>
          <p:cNvSpPr/>
          <p:nvPr/>
        </p:nvSpPr>
        <p:spPr>
          <a:xfrm>
            <a:off x="4495680" y="3276720"/>
            <a:ext cx="685440" cy="12189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17"/>
          <p:cNvSpPr/>
          <p:nvPr/>
        </p:nvSpPr>
        <p:spPr>
          <a:xfrm>
            <a:off x="1600200" y="3047760"/>
            <a:ext cx="2895480" cy="457200"/>
          </a:xfrm>
          <a:prstGeom prst="line">
            <a:avLst/>
          </a:prstGeom>
          <a:ln w="66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18"/>
          <p:cNvSpPr/>
          <p:nvPr/>
        </p:nvSpPr>
        <p:spPr>
          <a:xfrm>
            <a:off x="1600200" y="3886200"/>
            <a:ext cx="289548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19"/>
          <p:cNvSpPr/>
          <p:nvPr/>
        </p:nvSpPr>
        <p:spPr>
          <a:xfrm flipV="1">
            <a:off x="1600200" y="4267080"/>
            <a:ext cx="2895480" cy="533520"/>
          </a:xfrm>
          <a:prstGeom prst="line">
            <a:avLst/>
          </a:prstGeom>
          <a:ln w="7632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0"/>
          <p:cNvSpPr/>
          <p:nvPr/>
        </p:nvSpPr>
        <p:spPr>
          <a:xfrm>
            <a:off x="3809880" y="304812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1"/>
          <p:cNvSpPr/>
          <p:nvPr/>
        </p:nvSpPr>
        <p:spPr>
          <a:xfrm>
            <a:off x="3809880" y="351936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2"/>
          <p:cNvSpPr/>
          <p:nvPr/>
        </p:nvSpPr>
        <p:spPr>
          <a:xfrm>
            <a:off x="3809880" y="388620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3"/>
          <p:cNvSpPr/>
          <p:nvPr/>
        </p:nvSpPr>
        <p:spPr>
          <a:xfrm>
            <a:off x="5562720" y="3581280"/>
            <a:ext cx="685440" cy="60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&gt;0?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4"/>
          <p:cNvSpPr/>
          <p:nvPr/>
        </p:nvSpPr>
        <p:spPr>
          <a:xfrm>
            <a:off x="5181480" y="3886200"/>
            <a:ext cx="38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25"/>
          <p:cNvSpPr/>
          <p:nvPr/>
        </p:nvSpPr>
        <p:spPr>
          <a:xfrm>
            <a:off x="4495680" y="1676520"/>
            <a:ext cx="685440" cy="12189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Line 26"/>
          <p:cNvSpPr/>
          <p:nvPr/>
        </p:nvSpPr>
        <p:spPr>
          <a:xfrm flipV="1">
            <a:off x="1600200" y="1904760"/>
            <a:ext cx="2895480" cy="1143000"/>
          </a:xfrm>
          <a:prstGeom prst="line">
            <a:avLst/>
          </a:prstGeom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27"/>
          <p:cNvSpPr/>
          <p:nvPr/>
        </p:nvSpPr>
        <p:spPr>
          <a:xfrm flipV="1">
            <a:off x="1600200" y="2286000"/>
            <a:ext cx="2895480" cy="1600200"/>
          </a:xfrm>
          <a:prstGeom prst="line">
            <a:avLst/>
          </a:prstGeom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28"/>
          <p:cNvSpPr/>
          <p:nvPr/>
        </p:nvSpPr>
        <p:spPr>
          <a:xfrm flipV="1">
            <a:off x="1600200" y="2666880"/>
            <a:ext cx="2895480" cy="213372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9"/>
          <p:cNvSpPr/>
          <p:nvPr/>
        </p:nvSpPr>
        <p:spPr>
          <a:xfrm>
            <a:off x="3809880" y="152388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0"/>
          <p:cNvSpPr/>
          <p:nvPr/>
        </p:nvSpPr>
        <p:spPr>
          <a:xfrm>
            <a:off x="3733920" y="214776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1"/>
          <p:cNvSpPr/>
          <p:nvPr/>
        </p:nvSpPr>
        <p:spPr>
          <a:xfrm>
            <a:off x="3809880" y="252900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2"/>
          <p:cNvSpPr/>
          <p:nvPr/>
        </p:nvSpPr>
        <p:spPr>
          <a:xfrm>
            <a:off x="5562720" y="1981080"/>
            <a:ext cx="685440" cy="60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&gt;0?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3"/>
          <p:cNvSpPr/>
          <p:nvPr/>
        </p:nvSpPr>
        <p:spPr>
          <a:xfrm>
            <a:off x="5181480" y="2286000"/>
            <a:ext cx="38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34"/>
          <p:cNvSpPr/>
          <p:nvPr/>
        </p:nvSpPr>
        <p:spPr>
          <a:xfrm>
            <a:off x="8991720" y="3352680"/>
            <a:ext cx="685440" cy="12189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5"/>
          <p:cNvSpPr/>
          <p:nvPr/>
        </p:nvSpPr>
        <p:spPr>
          <a:xfrm>
            <a:off x="6248160" y="2286000"/>
            <a:ext cx="2743200" cy="1295280"/>
          </a:xfrm>
          <a:prstGeom prst="line">
            <a:avLst/>
          </a:prstGeom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36"/>
          <p:cNvSpPr/>
          <p:nvPr/>
        </p:nvSpPr>
        <p:spPr>
          <a:xfrm>
            <a:off x="7620120" y="251460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7"/>
          <p:cNvSpPr/>
          <p:nvPr/>
        </p:nvSpPr>
        <p:spPr>
          <a:xfrm>
            <a:off x="7696080" y="350532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8"/>
          <p:cNvSpPr/>
          <p:nvPr/>
        </p:nvSpPr>
        <p:spPr>
          <a:xfrm>
            <a:off x="7772400" y="4433760"/>
            <a:ext cx="53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9"/>
          <p:cNvSpPr/>
          <p:nvPr/>
        </p:nvSpPr>
        <p:spPr>
          <a:xfrm>
            <a:off x="9677520" y="3962520"/>
            <a:ext cx="38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40"/>
          <p:cNvSpPr/>
          <p:nvPr/>
        </p:nvSpPr>
        <p:spPr>
          <a:xfrm>
            <a:off x="10744200" y="3962160"/>
            <a:ext cx="380880" cy="360"/>
          </a:xfrm>
          <a:prstGeom prst="line">
            <a:avLst/>
          </a:prstGeom>
          <a:ln w="507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0" name="Picture 3"/>
          <p:cNvPicPr/>
          <p:nvPr/>
        </p:nvPicPr>
        <p:blipFill>
          <a:blip r:embed="rId3"/>
          <a:stretch/>
        </p:blipFill>
        <p:spPr>
          <a:xfrm>
            <a:off x="10515600" y="2981520"/>
            <a:ext cx="1495800" cy="421560"/>
          </a:xfrm>
          <a:prstGeom prst="rect">
            <a:avLst/>
          </a:prstGeom>
          <a:ln>
            <a:noFill/>
          </a:ln>
        </p:spPr>
      </p:pic>
      <p:sp>
        <p:nvSpPr>
          <p:cNvPr id="281" name="CustomShape 41"/>
          <p:cNvSpPr/>
          <p:nvPr/>
        </p:nvSpPr>
        <p:spPr>
          <a:xfrm>
            <a:off x="10058400" y="3657600"/>
            <a:ext cx="685440" cy="60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&gt;0?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Manual Feature Design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Deep Learning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952880" y="1371600"/>
            <a:ext cx="685764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What happens when we arrange linear neurons in a multilayer network?</a:t>
            </a:r>
          </a:p>
          <a:p>
            <a:pPr marL="914760" lvl="1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Nothing</a:t>
            </a:r>
          </a:p>
          <a:p>
            <a:pPr marL="914760" lvl="1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The product of two linear transformations is itself a linear transformation.</a:t>
            </a:r>
          </a:p>
          <a:p>
            <a:pPr marL="457560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We want to introduce non-linearities to the network.</a:t>
            </a:r>
          </a:p>
          <a:p>
            <a:pPr marL="914760" lvl="1" indent="-457200">
              <a:spcAft>
                <a:spcPts val="600"/>
              </a:spcAft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Non-linearities allow a network to identify complex regions in space</a:t>
            </a:r>
          </a:p>
        </p:txBody>
      </p:sp>
      <p:pic>
        <p:nvPicPr>
          <p:cNvPr id="225" name="Picture 4"/>
          <p:cNvPicPr/>
          <p:nvPr/>
        </p:nvPicPr>
        <p:blipFill>
          <a:blip r:embed="rId3"/>
          <a:stretch/>
        </p:blipFill>
        <p:spPr>
          <a:xfrm>
            <a:off x="533520" y="1371600"/>
            <a:ext cx="4119840" cy="5221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78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4E24757AA2104FAF0B177F68CFDE15" ma:contentTypeVersion="7" ma:contentTypeDescription="Create a new document." ma:contentTypeScope="" ma:versionID="4c6b396e6e2385a2905ff29e3db3f381">
  <xsd:schema xmlns:xsd="http://www.w3.org/2001/XMLSchema" xmlns:xs="http://www.w3.org/2001/XMLSchema" xmlns:p="http://schemas.microsoft.com/office/2006/metadata/properties" xmlns:ns2="22d3a813-a776-4a52-ba44-507af7618179" xmlns:ns3="5edab691-dbbd-4584-9d1a-7fc77112a40d" targetNamespace="http://schemas.microsoft.com/office/2006/metadata/properties" ma:root="true" ma:fieldsID="3a64f3d9be2dc32802914cf2bf198e11" ns2:_="" ns3:_="">
    <xsd:import namespace="22d3a813-a776-4a52-ba44-507af7618179"/>
    <xsd:import namespace="5edab691-dbbd-4584-9d1a-7fc77112a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3a813-a776-4a52-ba44-507af7618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ab691-dbbd-4584-9d1a-7fc77112a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6F7D06-5CAE-44B1-AD03-9FA39928FCC4}">
  <ds:schemaRefs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5edab691-dbbd-4584-9d1a-7fc77112a40d"/>
    <ds:schemaRef ds:uri="22d3a813-a776-4a52-ba44-507af7618179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4A4527E-F8F5-4E57-BBE6-1E945D2F5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d3a813-a776-4a52-ba44-507af7618179"/>
    <ds:schemaRef ds:uri="5edab691-dbbd-4584-9d1a-7fc77112a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107949-57D5-4466-B96C-CB03F8D9E6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556</Words>
  <Application>Microsoft Macintosh PowerPoint</Application>
  <PresentationFormat>Widescreen</PresentationFormat>
  <Paragraphs>186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Palatino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Activation Functions</vt:lpstr>
      <vt:lpstr>PowerPoint Presentation</vt:lpstr>
      <vt:lpstr>TensorFlow Playground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Backpropagation</vt:lpstr>
      <vt:lpstr>Deep Dream</vt:lpstr>
      <vt:lpstr>Convolutional Neural Networks</vt:lpstr>
      <vt:lpstr>Recurrent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Kyle CIV</dc:creator>
  <cp:lastModifiedBy>King, Kyle CIV</cp:lastModifiedBy>
  <cp:revision>2</cp:revision>
  <dcterms:created xsi:type="dcterms:W3CDTF">2018-12-10T19:57:53Z</dcterms:created>
  <dcterms:modified xsi:type="dcterms:W3CDTF">2018-12-12T16:33:14Z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0x010100214E24757AA2104FAF0B177F68CFDE15</vt:lpwstr>
  </property>
</Properties>
</file>