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1" r:id="rId56"/>
    <p:sldId id="310" r:id="rId57"/>
    <p:sldId id="312" r:id="rId58"/>
    <p:sldId id="313" r:id="rId59"/>
    <p:sldId id="314" r:id="rId60"/>
    <p:sldId id="315" r:id="rId61"/>
    <p:sldId id="316" r:id="rId62"/>
    <p:sldId id="317" r:id="rId63"/>
    <p:sldId id="318" r:id="rId64"/>
    <p:sldId id="319" r:id="rId65"/>
    <p:sldId id="320" r:id="rId66"/>
    <p:sldId id="321" r:id="rId67"/>
    <p:sldId id="322" r:id="rId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805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7730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7288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07401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40705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8870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D17B11-CCD8-4EEC-AD7E-F410C1454966}" type="datetimeFigureOut">
              <a:rPr lang="zh-CN" altLang="en-US" smtClean="0"/>
              <a:t>2018/5/12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06808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D17B11-CCD8-4EEC-AD7E-F410C1454966}" type="datetimeFigureOut">
              <a:rPr lang="zh-CN" altLang="en-US" smtClean="0"/>
              <a:t>2018/5/12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18719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D17B11-CCD8-4EEC-AD7E-F410C1454966}" type="datetimeFigureOut">
              <a:rPr lang="zh-CN" altLang="en-US" smtClean="0"/>
              <a:t>2018/5/12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20056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15326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39004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17B11-CCD8-4EEC-AD7E-F410C1454966}" type="datetimeFigureOut">
              <a:rPr lang="zh-CN" altLang="en-US" smtClean="0"/>
              <a:t>2018/5/12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63146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latin typeface="宋体"/>
                <a:ea typeface="宋体"/>
              </a:rPr>
              <a:t>SQLiGoT: 用标记图和支持向量机探测SQL注入攻击</a:t>
            </a:r>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0308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C4FF5-A00A-4308-885F-3C596C174BA3}"/>
              </a:ext>
            </a:extLst>
          </p:cNvPr>
          <p:cNvSpPr>
            <a:spLocks noGrp="1"/>
          </p:cNvSpPr>
          <p:nvPr>
            <p:ph type="title"/>
          </p:nvPr>
        </p:nvSpPr>
        <p:spPr/>
        <p:txBody>
          <a:bodyPr/>
          <a:lstStyle/>
          <a:p>
            <a:r>
              <a:rPr lang="zh-CN" altLang="en-US">
                <a:latin typeface="宋体"/>
                <a:ea typeface="宋体"/>
              </a:rPr>
              <a:t>介绍 —— 本文的贡献</a:t>
            </a:r>
            <a:endParaRPr lang="zh-CN" altLang="en-US"/>
          </a:p>
        </p:txBody>
      </p:sp>
      <p:sp>
        <p:nvSpPr>
          <p:cNvPr id="3" name="内容占位符 2">
            <a:extLst>
              <a:ext uri="{FF2B5EF4-FFF2-40B4-BE49-F238E27FC236}">
                <a16:creationId xmlns:a16="http://schemas.microsoft.com/office/drawing/2014/main" id="{7CAE427C-6C3D-4F87-94AC-4737306119FE}"/>
              </a:ext>
            </a:extLst>
          </p:cNvPr>
          <p:cNvSpPr>
            <a:spLocks noGrp="1"/>
          </p:cNvSpPr>
          <p:nvPr>
            <p:ph idx="1"/>
          </p:nvPr>
        </p:nvSpPr>
        <p:spPr/>
        <p:txBody>
          <a:bodyPr vert="horz" lIns="91440" tIns="45720" rIns="91440" bIns="45720" rtlCol="0" anchor="t">
            <a:normAutofit/>
          </a:bodyPr>
          <a:lstStyle/>
          <a:p>
            <a:pPr lvl="1"/>
            <a:r>
              <a:rPr lang="zh-CN" altLang="en-US">
                <a:latin typeface="宋体"/>
                <a:ea typeface="宋体"/>
              </a:rPr>
              <a:t>描述了一种方法，能够在保持语法结构的情况下将 SQL 查询规范化了一个标记序列</a:t>
            </a:r>
            <a:endParaRPr lang="zh-CN" altLang="en-US" dirty="0">
              <a:latin typeface="宋体"/>
              <a:ea typeface="宋体"/>
            </a:endParaRPr>
          </a:p>
          <a:p>
            <a:pPr lvl="1"/>
            <a:r>
              <a:rPr lang="zh-CN" altLang="en-US">
                <a:latin typeface="宋体"/>
                <a:ea typeface="宋体"/>
              </a:rPr>
              <a:t>介绍了一个用来产生有权图的技术，这个有权图把规范化后的查询建模为一个标记间的交互网络</a:t>
            </a:r>
            <a:endParaRPr lang="zh-CN" altLang="en-US" dirty="0">
              <a:latin typeface="宋体"/>
              <a:ea typeface="宋体"/>
            </a:endParaRPr>
          </a:p>
          <a:p>
            <a:pPr lvl="1"/>
            <a:r>
              <a:rPr lang="zh-CN" altLang="en-US">
                <a:latin typeface="宋体"/>
                <a:ea typeface="宋体"/>
              </a:rPr>
              <a:t>演示了标记（节点）的中心度量如何用来训练基于 SVM 的分类系统</a:t>
            </a:r>
          </a:p>
          <a:p>
            <a:pPr lvl="1"/>
            <a:r>
              <a:rPr lang="zh-CN" altLang="en-US">
                <a:latin typeface="宋体"/>
                <a:ea typeface="宋体"/>
              </a:rPr>
              <a:t>同时探讨了在 2 种不同的权重组合下的有向和无向标记图，并且比较了它们的结果</a:t>
            </a:r>
          </a:p>
          <a:p>
            <a:pPr lvl="1"/>
            <a:r>
              <a:rPr lang="zh-CN" altLang="en-US">
                <a:latin typeface="宋体"/>
                <a:ea typeface="宋体"/>
              </a:rPr>
              <a:t>描述了一个通用的 SQLIA 检测系统，并提出了可替换的包括单个或者多个 SVM 的设计</a:t>
            </a:r>
            <a:endParaRPr lang="zh-CN" altLang="en-US" dirty="0">
              <a:latin typeface="宋体"/>
              <a:ea typeface="宋体"/>
            </a:endParaRPr>
          </a:p>
        </p:txBody>
      </p:sp>
    </p:spTree>
    <p:extLst>
      <p:ext uri="{BB962C8B-B14F-4D97-AF65-F5344CB8AC3E}">
        <p14:creationId xmlns:p14="http://schemas.microsoft.com/office/powerpoint/2010/main" val="1580384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C4FF5-A00A-4308-885F-3C596C174BA3}"/>
              </a:ext>
            </a:extLst>
          </p:cNvPr>
          <p:cNvSpPr>
            <a:spLocks noGrp="1"/>
          </p:cNvSpPr>
          <p:nvPr>
            <p:ph type="title"/>
          </p:nvPr>
        </p:nvSpPr>
        <p:spPr/>
        <p:txBody>
          <a:bodyPr/>
          <a:lstStyle/>
          <a:p>
            <a:r>
              <a:rPr lang="zh-CN" altLang="en-US">
                <a:latin typeface="宋体"/>
                <a:ea typeface="宋体"/>
              </a:rPr>
              <a:t>介绍 —— 本文结构</a:t>
            </a:r>
            <a:endParaRPr lang="zh-CN" altLang="en-US"/>
          </a:p>
        </p:txBody>
      </p:sp>
      <p:sp>
        <p:nvSpPr>
          <p:cNvPr id="3" name="内容占位符 2">
            <a:extLst>
              <a:ext uri="{FF2B5EF4-FFF2-40B4-BE49-F238E27FC236}">
                <a16:creationId xmlns:a16="http://schemas.microsoft.com/office/drawing/2014/main" id="{7CAE427C-6C3D-4F87-94AC-4737306119FE}"/>
              </a:ext>
            </a:extLst>
          </p:cNvPr>
          <p:cNvSpPr>
            <a:spLocks noGrp="1"/>
          </p:cNvSpPr>
          <p:nvPr>
            <p:ph idx="1"/>
          </p:nvPr>
        </p:nvSpPr>
        <p:spPr/>
        <p:txBody>
          <a:bodyPr vert="horz" lIns="91440" tIns="45720" rIns="91440" bIns="45720" rtlCol="0" anchor="t">
            <a:normAutofit/>
          </a:bodyPr>
          <a:lstStyle/>
          <a:p>
            <a:pPr lvl="1"/>
            <a:r>
              <a:rPr lang="zh-CN" altLang="en-US">
                <a:latin typeface="宋体"/>
                <a:ea typeface="宋体"/>
              </a:rPr>
              <a:t>第二章：现有研究的简要回顾</a:t>
            </a:r>
          </a:p>
          <a:p>
            <a:pPr lvl="1"/>
            <a:r>
              <a:rPr lang="zh-CN" altLang="en-US">
                <a:latin typeface="宋体"/>
                <a:ea typeface="宋体"/>
              </a:rPr>
              <a:t>第三章：SQLIA 检测问题以及本研究的动机</a:t>
            </a:r>
          </a:p>
          <a:p>
            <a:pPr lvl="1"/>
            <a:r>
              <a:rPr lang="zh-CN" altLang="en-US">
                <a:latin typeface="宋体"/>
                <a:ea typeface="宋体"/>
              </a:rPr>
              <a:t>第四章：SQLiGoT 的核心组件</a:t>
            </a:r>
          </a:p>
          <a:p>
            <a:pPr lvl="1"/>
            <a:r>
              <a:rPr lang="zh-CN" altLang="en-US">
                <a:latin typeface="宋体"/>
                <a:ea typeface="宋体"/>
              </a:rPr>
              <a:t>第五章：SQLiGoT 的通用架构、基于单个或多个 SVM 的可替换设计 </a:t>
            </a:r>
          </a:p>
          <a:p>
            <a:pPr lvl="1"/>
            <a:r>
              <a:rPr lang="zh-CN" altLang="en-US">
                <a:latin typeface="宋体"/>
                <a:ea typeface="宋体"/>
              </a:rPr>
              <a:t>第六章：实验、评价、性能开支评估</a:t>
            </a:r>
            <a:endParaRPr lang="zh-CN" altLang="en-US" dirty="0">
              <a:latin typeface="宋体"/>
              <a:ea typeface="宋体"/>
            </a:endParaRPr>
          </a:p>
          <a:p>
            <a:pPr lvl="1"/>
            <a:r>
              <a:rPr lang="zh-CN" altLang="en-US">
                <a:latin typeface="宋体"/>
                <a:ea typeface="宋体"/>
              </a:rPr>
              <a:t>第七章：相关的工作</a:t>
            </a:r>
            <a:endParaRPr lang="zh-CN" altLang="en-US" dirty="0">
              <a:latin typeface="宋体"/>
              <a:ea typeface="宋体"/>
            </a:endParaRPr>
          </a:p>
          <a:p>
            <a:pPr lvl="1"/>
            <a:r>
              <a:rPr lang="zh-CN" altLang="en-US">
                <a:latin typeface="宋体"/>
                <a:ea typeface="宋体"/>
              </a:rPr>
              <a:t>第八章：结论、未来研究方向</a:t>
            </a:r>
            <a:endParaRPr lang="zh-CN" altLang="en-US" dirty="0">
              <a:latin typeface="宋体"/>
              <a:ea typeface="宋体"/>
            </a:endParaRPr>
          </a:p>
          <a:p>
            <a:pPr lvl="1"/>
            <a:endParaRPr lang="zh-CN" altLang="en-US" dirty="0">
              <a:latin typeface="宋体"/>
              <a:ea typeface="宋体"/>
            </a:endParaRPr>
          </a:p>
        </p:txBody>
      </p:sp>
    </p:spTree>
    <p:extLst>
      <p:ext uri="{BB962C8B-B14F-4D97-AF65-F5344CB8AC3E}">
        <p14:creationId xmlns:p14="http://schemas.microsoft.com/office/powerpoint/2010/main" val="3450550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03652-3DBF-4971-BA2A-8F5961F800D6}"/>
              </a:ext>
            </a:extLst>
          </p:cNvPr>
          <p:cNvSpPr>
            <a:spLocks noGrp="1"/>
          </p:cNvSpPr>
          <p:nvPr>
            <p:ph type="title"/>
          </p:nvPr>
        </p:nvSpPr>
        <p:spPr/>
        <p:txBody>
          <a:bodyPr/>
          <a:lstStyle/>
          <a:p>
            <a:r>
              <a:rPr lang="zh-CN" altLang="en-US">
                <a:latin typeface="宋体"/>
                <a:ea typeface="宋体"/>
              </a:rPr>
              <a:t>第二章 当前发展水平</a:t>
            </a:r>
            <a:endParaRPr lang="zh-CN" altLang="en-US"/>
          </a:p>
        </p:txBody>
      </p:sp>
      <p:sp>
        <p:nvSpPr>
          <p:cNvPr id="3" name="内容占位符 2">
            <a:extLst>
              <a:ext uri="{FF2B5EF4-FFF2-40B4-BE49-F238E27FC236}">
                <a16:creationId xmlns:a16="http://schemas.microsoft.com/office/drawing/2014/main" id="{E2933EE1-94C4-4595-B275-722EA74E8B35}"/>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SQLIA 被大量关注并有丰富的文献</a:t>
            </a:r>
          </a:p>
          <a:p>
            <a:r>
              <a:rPr lang="zh-CN" altLang="en-US">
                <a:latin typeface="宋体"/>
                <a:ea typeface="宋体"/>
              </a:rPr>
              <a:t>基于端到端的网站应用架构的 5 个关键层简要回顾现有途径，并给出解决方案提议</a:t>
            </a:r>
          </a:p>
          <a:p>
            <a:pPr lvl="1"/>
            <a:r>
              <a:rPr lang="zh-CN" altLang="en-US">
                <a:latin typeface="宋体"/>
                <a:ea typeface="宋体"/>
              </a:rPr>
              <a:t>客户端</a:t>
            </a:r>
          </a:p>
          <a:p>
            <a:pPr lvl="1"/>
            <a:r>
              <a:rPr lang="zh-CN" altLang="en-US">
                <a:latin typeface="宋体"/>
                <a:ea typeface="宋体"/>
              </a:rPr>
              <a:t>网络应用防火墙（WAF）</a:t>
            </a:r>
            <a:endParaRPr lang="zh-CN" altLang="en-US" dirty="0">
              <a:latin typeface="宋体"/>
              <a:ea typeface="宋体"/>
            </a:endParaRPr>
          </a:p>
          <a:p>
            <a:pPr lvl="1"/>
            <a:r>
              <a:rPr lang="zh-CN" altLang="en-US">
                <a:latin typeface="宋体"/>
                <a:ea typeface="宋体"/>
              </a:rPr>
              <a:t>网络应用</a:t>
            </a:r>
          </a:p>
          <a:p>
            <a:pPr lvl="1"/>
            <a:r>
              <a:rPr lang="zh-CN" altLang="en-US">
                <a:latin typeface="宋体"/>
                <a:ea typeface="宋体"/>
              </a:rPr>
              <a:t>数据库防火墙</a:t>
            </a:r>
            <a:endParaRPr lang="zh-CN" altLang="en-US" dirty="0">
              <a:latin typeface="宋体"/>
              <a:ea typeface="宋体"/>
            </a:endParaRPr>
          </a:p>
          <a:p>
            <a:pPr lvl="1"/>
            <a:r>
              <a:rPr lang="zh-CN" altLang="en-US">
                <a:latin typeface="宋体"/>
                <a:ea typeface="宋体"/>
              </a:rPr>
              <a:t>数据库服务器</a:t>
            </a:r>
            <a:endParaRPr lang="zh-CN" altLang="en-US" dirty="0">
              <a:latin typeface="宋体"/>
              <a:ea typeface="宋体"/>
            </a:endParaRPr>
          </a:p>
          <a:p>
            <a:pPr lvl="1"/>
            <a:endParaRPr lang="zh-CN" altLang="en-US" dirty="0">
              <a:latin typeface="宋体"/>
              <a:ea typeface="宋体"/>
            </a:endParaRPr>
          </a:p>
        </p:txBody>
      </p:sp>
      <p:pic>
        <p:nvPicPr>
          <p:cNvPr id="4" name="图片 4">
            <a:extLst>
              <a:ext uri="{FF2B5EF4-FFF2-40B4-BE49-F238E27FC236}">
                <a16:creationId xmlns:a16="http://schemas.microsoft.com/office/drawing/2014/main" id="{39134830-27B4-4463-BA6E-8A446336BB91}"/>
              </a:ext>
            </a:extLst>
          </p:cNvPr>
          <p:cNvPicPr>
            <a:picLocks noChangeAspect="1"/>
          </p:cNvPicPr>
          <p:nvPr/>
        </p:nvPicPr>
        <p:blipFill>
          <a:blip r:embed="rId2"/>
          <a:stretch>
            <a:fillRect/>
          </a:stretch>
        </p:blipFill>
        <p:spPr>
          <a:xfrm>
            <a:off x="3486150" y="3997239"/>
            <a:ext cx="8798378" cy="2442201"/>
          </a:xfrm>
          <a:prstGeom prst="rect">
            <a:avLst/>
          </a:prstGeom>
        </p:spPr>
      </p:pic>
    </p:spTree>
    <p:extLst>
      <p:ext uri="{BB962C8B-B14F-4D97-AF65-F5344CB8AC3E}">
        <p14:creationId xmlns:p14="http://schemas.microsoft.com/office/powerpoint/2010/main" val="2089089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F1967-341E-4774-B582-125FC15A57F6}"/>
              </a:ext>
            </a:extLst>
          </p:cNvPr>
          <p:cNvSpPr>
            <a:spLocks noGrp="1"/>
          </p:cNvSpPr>
          <p:nvPr>
            <p:ph type="title"/>
          </p:nvPr>
        </p:nvSpPr>
        <p:spPr/>
        <p:txBody>
          <a:bodyPr/>
          <a:lstStyle/>
          <a:p>
            <a:r>
              <a:rPr lang="zh-CN" altLang="en-US">
                <a:latin typeface="宋体"/>
                <a:ea typeface="宋体"/>
              </a:rPr>
              <a:t>客户端</a:t>
            </a:r>
            <a:endParaRPr lang="zh-CN" altLang="en-US"/>
          </a:p>
        </p:txBody>
      </p:sp>
      <p:sp>
        <p:nvSpPr>
          <p:cNvPr id="3" name="内容占位符 2">
            <a:extLst>
              <a:ext uri="{FF2B5EF4-FFF2-40B4-BE49-F238E27FC236}">
                <a16:creationId xmlns:a16="http://schemas.microsoft.com/office/drawing/2014/main" id="{A556A19B-157A-45C2-9007-6A95CB864CD0}"/>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在客户端（浏览器）检测 SQLIA</a:t>
            </a:r>
          </a:p>
          <a:p>
            <a:pPr lvl="1"/>
            <a:r>
              <a:rPr lang="zh-CN" altLang="en-US">
                <a:latin typeface="宋体"/>
                <a:ea typeface="宋体"/>
              </a:rPr>
              <a:t>通过隐藏表单域发送影子 SQL 查询</a:t>
            </a:r>
            <a:endParaRPr lang="zh-CN" altLang="en-US" dirty="0">
              <a:latin typeface="宋体"/>
              <a:ea typeface="宋体"/>
            </a:endParaRPr>
          </a:p>
          <a:p>
            <a:pPr lvl="1"/>
            <a:r>
              <a:rPr lang="zh-CN" altLang="en-US">
                <a:latin typeface="宋体"/>
                <a:ea typeface="宋体"/>
              </a:rPr>
              <a:t>在提交表单前使用 JavaScript 函数验证由用户输入生成的动态查询</a:t>
            </a:r>
          </a:p>
          <a:p>
            <a:r>
              <a:rPr lang="zh-CN" altLang="en-US">
                <a:latin typeface="宋体"/>
                <a:ea typeface="宋体"/>
              </a:rPr>
              <a:t>缺陷</a:t>
            </a:r>
          </a:p>
          <a:p>
            <a:pPr lvl="1"/>
            <a:r>
              <a:rPr lang="zh-CN" altLang="en-US">
                <a:latin typeface="宋体"/>
                <a:ea typeface="宋体"/>
              </a:rPr>
              <a:t>没有考虑 URL 参数</a:t>
            </a:r>
          </a:p>
          <a:p>
            <a:pPr lvl="1"/>
            <a:r>
              <a:rPr lang="zh-CN" altLang="en-US">
                <a:latin typeface="宋体"/>
                <a:ea typeface="宋体"/>
              </a:rPr>
              <a:t>需要修改网络应用本身</a:t>
            </a:r>
          </a:p>
          <a:p>
            <a:pPr lvl="1"/>
            <a:r>
              <a:rPr lang="zh-CN" altLang="en-US">
                <a:latin typeface="宋体"/>
                <a:ea typeface="宋体"/>
              </a:rPr>
              <a:t>隐藏域可以通过源 HTML 查看</a:t>
            </a:r>
          </a:p>
          <a:p>
            <a:pPr lvl="1"/>
            <a:r>
              <a:rPr lang="zh-CN" altLang="en-US">
                <a:latin typeface="宋体"/>
                <a:ea typeface="宋体"/>
              </a:rPr>
              <a:t>JavaScript 可以在浏览器上被禁用</a:t>
            </a:r>
          </a:p>
          <a:p>
            <a:pPr lvl="1"/>
            <a:r>
              <a:rPr lang="zh-CN" altLang="en-US">
                <a:latin typeface="宋体"/>
                <a:ea typeface="宋体"/>
              </a:rPr>
              <a:t>攻击者更倾向于使用工具代替浏览器</a:t>
            </a:r>
            <a:endParaRPr lang="zh-CN" altLang="en-US" dirty="0">
              <a:latin typeface="宋体"/>
              <a:ea typeface="宋体"/>
            </a:endParaRPr>
          </a:p>
        </p:txBody>
      </p:sp>
    </p:spTree>
    <p:extLst>
      <p:ext uri="{BB962C8B-B14F-4D97-AF65-F5344CB8AC3E}">
        <p14:creationId xmlns:p14="http://schemas.microsoft.com/office/powerpoint/2010/main" val="2552328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82A55-AE80-4AA8-A10B-2E63418F67B7}"/>
              </a:ext>
            </a:extLst>
          </p:cNvPr>
          <p:cNvSpPr>
            <a:spLocks noGrp="1"/>
          </p:cNvSpPr>
          <p:nvPr>
            <p:ph type="title"/>
          </p:nvPr>
        </p:nvSpPr>
        <p:spPr/>
        <p:txBody>
          <a:bodyPr/>
          <a:lstStyle/>
          <a:p>
            <a:r>
              <a:rPr lang="zh-CN" altLang="en-US">
                <a:latin typeface="宋体"/>
                <a:ea typeface="宋体"/>
              </a:rPr>
              <a:t>网络应用防火墙（WAF）</a:t>
            </a:r>
            <a:endParaRPr lang="zh-CN" altLang="en-US"/>
          </a:p>
        </p:txBody>
      </p:sp>
      <p:sp>
        <p:nvSpPr>
          <p:cNvPr id="3" name="内容占位符 2">
            <a:extLst>
              <a:ext uri="{FF2B5EF4-FFF2-40B4-BE49-F238E27FC236}">
                <a16:creationId xmlns:a16="http://schemas.microsoft.com/office/drawing/2014/main" id="{7D5C0FF2-7DCF-4A39-B54C-0B5CDA9E0AF6}"/>
              </a:ext>
            </a:extLst>
          </p:cNvPr>
          <p:cNvSpPr>
            <a:spLocks noGrp="1"/>
          </p:cNvSpPr>
          <p:nvPr>
            <p:ph idx="1"/>
          </p:nvPr>
        </p:nvSpPr>
        <p:spPr/>
        <p:txBody>
          <a:bodyPr vert="horz" lIns="91440" tIns="45720" rIns="91440" bIns="45720" rtlCol="0" anchor="t">
            <a:normAutofit fontScale="47500" lnSpcReduction="20000"/>
          </a:bodyPr>
          <a:lstStyle/>
          <a:p>
            <a:r>
              <a:rPr lang="zh-CN" altLang="en-US">
                <a:latin typeface="宋体"/>
                <a:ea typeface="宋体"/>
              </a:rPr>
              <a:t>方法：检查 HTTP 请求并寻找异常</a:t>
            </a:r>
          </a:p>
          <a:p>
            <a:endParaRPr lang="zh-CN" altLang="en-US" dirty="0">
              <a:latin typeface="宋体"/>
              <a:ea typeface="宋体"/>
            </a:endParaRPr>
          </a:p>
          <a:p>
            <a:r>
              <a:rPr lang="zh-CN" altLang="en-US">
                <a:latin typeface="宋体"/>
                <a:ea typeface="宋体"/>
              </a:rPr>
              <a:t>有一款基于人工神经网络的防火墙，使用合法和有害的 HTTP 请求中的字符分布来训练</a:t>
            </a:r>
            <a:endParaRPr lang="zh-CN"/>
          </a:p>
          <a:p>
            <a:r>
              <a:rPr lang="zh-CN" altLang="en-US">
                <a:latin typeface="宋体"/>
                <a:ea typeface="宋体"/>
              </a:rPr>
              <a:t>主要缺陷：</a:t>
            </a:r>
          </a:p>
          <a:p>
            <a:pPr lvl="1"/>
            <a:r>
              <a:rPr lang="zh-CN" altLang="en-US">
                <a:latin typeface="宋体"/>
                <a:ea typeface="宋体"/>
              </a:rPr>
              <a:t>在共享托管主机中，需要为每一个应用部署该系统的单独实例</a:t>
            </a:r>
            <a:endParaRPr lang="zh-CN">
              <a:latin typeface="宋体"/>
              <a:ea typeface="宋体"/>
            </a:endParaRPr>
          </a:p>
          <a:p>
            <a:endParaRPr lang="zh-CN" altLang="en-US" dirty="0">
              <a:latin typeface="宋体"/>
              <a:ea typeface="宋体"/>
            </a:endParaRPr>
          </a:p>
          <a:p>
            <a:r>
              <a:rPr lang="zh-CN" altLang="en-US">
                <a:latin typeface="宋体"/>
                <a:ea typeface="宋体"/>
              </a:rPr>
              <a:t>另一款将 SQLIA 看成是一个多阶段的活动，并给出相应的由 Snort IDS 入侵检测系统生成的隔离警报</a:t>
            </a:r>
            <a:endParaRPr lang="zh-CN" altLang="en-US" dirty="0">
              <a:latin typeface="宋体"/>
              <a:ea typeface="宋体"/>
            </a:endParaRPr>
          </a:p>
          <a:p>
            <a:r>
              <a:rPr lang="zh-CN" altLang="en-US">
                <a:latin typeface="宋体"/>
                <a:ea typeface="宋体"/>
              </a:rPr>
              <a:t>要求在主机上部署一个 IDS </a:t>
            </a:r>
            <a:endParaRPr lang="zh-CN" altLang="en-US" dirty="0">
              <a:latin typeface="宋体"/>
              <a:ea typeface="宋体"/>
            </a:endParaRPr>
          </a:p>
          <a:p>
            <a:endParaRPr lang="zh-CN" altLang="en-US" dirty="0">
              <a:latin typeface="宋体"/>
              <a:ea typeface="宋体"/>
            </a:endParaRPr>
          </a:p>
          <a:p>
            <a:r>
              <a:rPr lang="zh-CN" altLang="en-US">
                <a:latin typeface="宋体"/>
                <a:ea typeface="宋体"/>
              </a:rPr>
              <a:t>IPAAS 学习 GET 和 POST 参数的数据类型，强制运行时的验证。</a:t>
            </a:r>
            <a:endParaRPr lang="zh-CN" altLang="en-US" dirty="0">
              <a:latin typeface="宋体"/>
              <a:ea typeface="宋体"/>
            </a:endParaRPr>
          </a:p>
          <a:p>
            <a:r>
              <a:rPr lang="zh-CN" altLang="en-US">
                <a:latin typeface="宋体"/>
                <a:ea typeface="宋体"/>
              </a:rPr>
              <a:t>该系统不能阻止来自接受自由文本参数的攻击</a:t>
            </a:r>
            <a:endParaRPr lang="zh-CN" altLang="en-US" dirty="0">
              <a:latin typeface="宋体"/>
              <a:ea typeface="宋体"/>
            </a:endParaRPr>
          </a:p>
          <a:p>
            <a:endParaRPr lang="zh-CN" altLang="en-US" dirty="0">
              <a:latin typeface="宋体"/>
              <a:ea typeface="宋体"/>
            </a:endParaRPr>
          </a:p>
          <a:p>
            <a:r>
              <a:rPr lang="zh-CN" altLang="en-US">
                <a:latin typeface="宋体"/>
                <a:ea typeface="宋体"/>
              </a:rPr>
              <a:t>贝叶斯分类器和基于规则集合的模式匹配的混合系统</a:t>
            </a:r>
            <a:endParaRPr lang="zh-CN" altLang="en-US" dirty="0">
              <a:latin typeface="宋体"/>
              <a:ea typeface="宋体"/>
            </a:endParaRPr>
          </a:p>
          <a:p>
            <a:r>
              <a:rPr lang="zh-CN" altLang="en-US">
                <a:latin typeface="宋体"/>
                <a:ea typeface="宋体"/>
              </a:rPr>
              <a:t>优化为低假阴性率，但是假阳性率高。虽然假阴性会被漏报，但是假阳性会干扰网络应用的正常运作</a:t>
            </a:r>
            <a:endParaRPr lang="zh-CN" altLang="en-US" dirty="0">
              <a:latin typeface="宋体"/>
              <a:ea typeface="宋体"/>
            </a:endParaRPr>
          </a:p>
          <a:p>
            <a:endParaRPr lang="zh-CN" altLang="en-US" dirty="0">
              <a:latin typeface="宋体"/>
              <a:ea typeface="宋体"/>
            </a:endParaRPr>
          </a:p>
          <a:p>
            <a:r>
              <a:rPr lang="zh-CN" altLang="en-US">
                <a:latin typeface="宋体"/>
                <a:ea typeface="宋体"/>
              </a:rPr>
              <a:t>总结：基于 WAF 的途径会消耗更多的计算资源来处理整个 HTTP 请求，并且普遍的有更高的误报警</a:t>
            </a:r>
            <a:endParaRPr lang="zh-CN" altLang="en-US" dirty="0">
              <a:latin typeface="宋体"/>
              <a:ea typeface="宋体"/>
            </a:endParaRPr>
          </a:p>
          <a:p>
            <a:endParaRPr lang="zh-CN" altLang="en-US" dirty="0">
              <a:latin typeface="宋体"/>
              <a:ea typeface="宋体"/>
            </a:endParaRPr>
          </a:p>
          <a:p>
            <a:endParaRPr lang="zh-CN" altLang="en-US" dirty="0">
              <a:latin typeface="宋体"/>
              <a:ea typeface="宋体"/>
            </a:endParaRPr>
          </a:p>
        </p:txBody>
      </p:sp>
    </p:spTree>
    <p:extLst>
      <p:ext uri="{BB962C8B-B14F-4D97-AF65-F5344CB8AC3E}">
        <p14:creationId xmlns:p14="http://schemas.microsoft.com/office/powerpoint/2010/main" val="2738679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4EF11-4C4F-4251-BC9F-ED92C814EC3A}"/>
              </a:ext>
            </a:extLst>
          </p:cNvPr>
          <p:cNvSpPr>
            <a:spLocks noGrp="1"/>
          </p:cNvSpPr>
          <p:nvPr>
            <p:ph type="title"/>
          </p:nvPr>
        </p:nvSpPr>
        <p:spPr/>
        <p:txBody>
          <a:bodyPr/>
          <a:lstStyle/>
          <a:p>
            <a:r>
              <a:rPr lang="zh-CN" altLang="en-US">
                <a:latin typeface="宋体"/>
                <a:ea typeface="宋体"/>
              </a:rPr>
              <a:t>网络应用层</a:t>
            </a:r>
            <a:endParaRPr lang="zh-CN" altLang="en-US"/>
          </a:p>
        </p:txBody>
      </p:sp>
      <p:sp>
        <p:nvSpPr>
          <p:cNvPr id="3" name="内容占位符 2">
            <a:extLst>
              <a:ext uri="{FF2B5EF4-FFF2-40B4-BE49-F238E27FC236}">
                <a16:creationId xmlns:a16="http://schemas.microsoft.com/office/drawing/2014/main" id="{95AE49BD-CED4-447E-8C53-160A36FE32DD}"/>
              </a:ext>
            </a:extLst>
          </p:cNvPr>
          <p:cNvSpPr>
            <a:spLocks noGrp="1"/>
          </p:cNvSpPr>
          <p:nvPr>
            <p:ph idx="1"/>
          </p:nvPr>
        </p:nvSpPr>
        <p:spPr>
          <a:xfrm>
            <a:off x="838200" y="1322161"/>
            <a:ext cx="10515600" cy="5453515"/>
          </a:xfrm>
        </p:spPr>
        <p:txBody>
          <a:bodyPr vert="horz" lIns="91440" tIns="45720" rIns="91440" bIns="45720" rtlCol="0" anchor="t">
            <a:normAutofit fontScale="55000" lnSpcReduction="20000"/>
          </a:bodyPr>
          <a:lstStyle/>
          <a:p>
            <a:r>
              <a:rPr lang="zh-CN" altLang="en-US">
                <a:latin typeface="宋体"/>
                <a:ea typeface="宋体"/>
              </a:rPr>
              <a:t>分类：</a:t>
            </a:r>
          </a:p>
          <a:p>
            <a:pPr lvl="1"/>
            <a:r>
              <a:rPr lang="zh-CN" altLang="en-US">
                <a:latin typeface="宋体"/>
                <a:ea typeface="宋体"/>
              </a:rPr>
              <a:t>防御性编码</a:t>
            </a:r>
          </a:p>
          <a:p>
            <a:pPr lvl="2"/>
            <a:r>
              <a:rPr lang="zh-CN" altLang="en-US">
                <a:latin typeface="宋体"/>
                <a:ea typeface="宋体"/>
              </a:rPr>
              <a:t>SQLSQL-DOM：使用数据库架构强类型生成安全 SQL 语句</a:t>
            </a:r>
            <a:endParaRPr lang="zh-CN" altLang="en-US" dirty="0">
              <a:latin typeface="宋体"/>
              <a:ea typeface="宋体"/>
            </a:endParaRPr>
          </a:p>
          <a:p>
            <a:pPr lvl="2"/>
            <a:r>
              <a:rPr lang="zh-CN" altLang="en-US">
                <a:latin typeface="宋体"/>
                <a:ea typeface="宋体"/>
              </a:rPr>
              <a:t>时间复杂度高</a:t>
            </a:r>
            <a:endParaRPr lang="zh-CN" altLang="en-US" dirty="0">
              <a:latin typeface="宋体"/>
              <a:ea typeface="宋体"/>
            </a:endParaRPr>
          </a:p>
          <a:p>
            <a:pPr lvl="2"/>
            <a:r>
              <a:rPr lang="zh-CN" altLang="en-US">
                <a:latin typeface="宋体"/>
                <a:ea typeface="宋体"/>
              </a:rPr>
              <a:t>数据库架构改动需要重新编译</a:t>
            </a:r>
            <a:endParaRPr lang="zh-CN" altLang="en-US" dirty="0">
              <a:latin typeface="宋体"/>
              <a:ea typeface="宋体"/>
            </a:endParaRPr>
          </a:p>
          <a:p>
            <a:pPr lvl="2"/>
            <a:endParaRPr lang="zh-CN" altLang="en-US" dirty="0">
              <a:latin typeface="宋体"/>
              <a:ea typeface="宋体"/>
            </a:endParaRPr>
          </a:p>
          <a:p>
            <a:pPr lvl="2"/>
            <a:r>
              <a:rPr lang="zh-CN" altLang="en-US">
                <a:latin typeface="宋体"/>
                <a:ea typeface="宋体"/>
              </a:rPr>
              <a:t>在已有应用里自动生成准备好的语句</a:t>
            </a:r>
            <a:endParaRPr lang="zh-CN" altLang="en-US" dirty="0">
              <a:latin typeface="宋体"/>
              <a:ea typeface="宋体"/>
            </a:endParaRPr>
          </a:p>
          <a:p>
            <a:pPr lvl="2"/>
            <a:r>
              <a:rPr lang="zh-CN" altLang="en-US">
                <a:latin typeface="宋体"/>
                <a:ea typeface="宋体"/>
              </a:rPr>
              <a:t>源代码需要维护，只有这样应用改动后才能重新生成</a:t>
            </a:r>
            <a:endParaRPr lang="zh-CN" altLang="en-US" dirty="0">
              <a:latin typeface="宋体"/>
              <a:ea typeface="宋体"/>
            </a:endParaRPr>
          </a:p>
          <a:p>
            <a:pPr lvl="1"/>
            <a:r>
              <a:rPr lang="zh-CN" altLang="en-US">
                <a:latin typeface="宋体"/>
                <a:ea typeface="宋体"/>
              </a:rPr>
              <a:t>安全漏洞测试</a:t>
            </a:r>
          </a:p>
          <a:p>
            <a:pPr lvl="2"/>
            <a:r>
              <a:rPr lang="zh-CN" altLang="en-US">
                <a:latin typeface="宋体"/>
                <a:ea typeface="宋体"/>
              </a:rPr>
              <a:t>在上线前发现并修复可能的注入点</a:t>
            </a:r>
            <a:endParaRPr lang="zh-CN" altLang="en-US" dirty="0">
              <a:latin typeface="宋体"/>
              <a:ea typeface="宋体"/>
            </a:endParaRPr>
          </a:p>
          <a:p>
            <a:pPr lvl="2"/>
            <a:r>
              <a:rPr lang="zh-CN" altLang="en-US">
                <a:latin typeface="宋体"/>
                <a:ea typeface="宋体"/>
              </a:rPr>
              <a:t>自动发现 SQL 注入漏洞：</a:t>
            </a:r>
            <a:endParaRPr lang="zh-CN" altLang="en-US" dirty="0">
              <a:latin typeface="宋体"/>
              <a:ea typeface="宋体"/>
            </a:endParaRPr>
          </a:p>
          <a:p>
            <a:pPr lvl="3"/>
            <a:r>
              <a:rPr lang="zh-CN" altLang="en-US">
                <a:latin typeface="宋体"/>
                <a:ea typeface="宋体"/>
              </a:rPr>
              <a:t>VeriWeb</a:t>
            </a:r>
            <a:endParaRPr lang="zh-CN" altLang="en-US" dirty="0">
              <a:latin typeface="宋体"/>
              <a:ea typeface="宋体"/>
            </a:endParaRPr>
          </a:p>
          <a:p>
            <a:pPr lvl="3"/>
            <a:r>
              <a:rPr lang="zh-CN" altLang="en-US">
                <a:latin typeface="宋体"/>
                <a:ea typeface="宋体"/>
              </a:rPr>
              <a:t>Pixy</a:t>
            </a:r>
          </a:p>
          <a:p>
            <a:pPr lvl="2"/>
            <a:r>
              <a:rPr lang="zh-CN" altLang="en-US">
                <a:latin typeface="宋体"/>
                <a:ea typeface="宋体"/>
              </a:rPr>
              <a:t>自动生成测试输入和用例</a:t>
            </a:r>
            <a:endParaRPr lang="zh-CN" altLang="en-US" dirty="0">
              <a:latin typeface="宋体"/>
              <a:ea typeface="宋体"/>
            </a:endParaRPr>
          </a:p>
          <a:p>
            <a:pPr lvl="2"/>
            <a:r>
              <a:rPr lang="zh-CN" altLang="en-US">
                <a:latin typeface="宋体"/>
                <a:ea typeface="宋体"/>
              </a:rPr>
              <a:t>上述途径局限在它们发现可能的安全问题的能力上</a:t>
            </a:r>
            <a:endParaRPr lang="zh-CN" altLang="en-US" dirty="0">
              <a:latin typeface="宋体"/>
              <a:ea typeface="宋体"/>
            </a:endParaRPr>
          </a:p>
          <a:p>
            <a:pPr lvl="1"/>
            <a:r>
              <a:rPr lang="zh-CN" altLang="en-US">
                <a:latin typeface="宋体"/>
                <a:ea typeface="宋体"/>
              </a:rPr>
              <a:t>基于预防的方法</a:t>
            </a:r>
          </a:p>
          <a:p>
            <a:pPr lvl="2"/>
            <a:r>
              <a:rPr lang="zh-CN" altLang="en-US">
                <a:latin typeface="宋体"/>
                <a:ea typeface="宋体"/>
              </a:rPr>
              <a:t>准备正常使用的查询模型、应用行为</a:t>
            </a:r>
            <a:endParaRPr lang="zh-CN" altLang="en-US" dirty="0">
              <a:latin typeface="宋体"/>
              <a:ea typeface="宋体"/>
            </a:endParaRPr>
          </a:p>
          <a:p>
            <a:pPr lvl="2"/>
            <a:r>
              <a:rPr lang="zh-CN" altLang="en-US">
                <a:latin typeface="宋体"/>
                <a:ea typeface="宋体"/>
              </a:rPr>
              <a:t>利用它们在运行时检测异常点</a:t>
            </a:r>
            <a:endParaRPr lang="zh-CN" altLang="en-US" dirty="0">
              <a:latin typeface="宋体"/>
              <a:ea typeface="宋体"/>
            </a:endParaRPr>
          </a:p>
          <a:p>
            <a:pPr lvl="2"/>
            <a:r>
              <a:rPr lang="zh-CN" altLang="en-US">
                <a:latin typeface="宋体"/>
                <a:ea typeface="宋体"/>
              </a:rPr>
              <a:t>AMNESIA</a:t>
            </a:r>
            <a:endParaRPr lang="zh-CN" altLang="en-US" dirty="0">
              <a:latin typeface="宋体"/>
              <a:ea typeface="宋体"/>
            </a:endParaRPr>
          </a:p>
          <a:p>
            <a:pPr lvl="3"/>
            <a:r>
              <a:rPr lang="zh-CN" altLang="en-US">
                <a:latin typeface="宋体"/>
                <a:ea typeface="宋体"/>
              </a:rPr>
              <a:t>源代码静态分析</a:t>
            </a:r>
            <a:endParaRPr lang="zh-CN" altLang="en-US" dirty="0">
              <a:latin typeface="宋体"/>
              <a:ea typeface="宋体"/>
            </a:endParaRPr>
          </a:p>
          <a:p>
            <a:pPr lvl="3"/>
            <a:r>
              <a:rPr lang="zh-CN" altLang="en-US">
                <a:latin typeface="宋体"/>
                <a:ea typeface="宋体"/>
              </a:rPr>
              <a:t>运行时监控</a:t>
            </a:r>
            <a:endParaRPr lang="zh-CN" altLang="en-US" dirty="0">
              <a:latin typeface="宋体"/>
              <a:ea typeface="宋体"/>
            </a:endParaRPr>
          </a:p>
          <a:p>
            <a:pPr lvl="2"/>
            <a:r>
              <a:rPr lang="zh-CN" altLang="en-US">
                <a:latin typeface="宋体"/>
                <a:ea typeface="宋体"/>
              </a:rPr>
              <a:t>SQLGuard：比较查询树</a:t>
            </a:r>
            <a:endParaRPr lang="zh-CN" altLang="en-US" dirty="0">
              <a:latin typeface="宋体"/>
              <a:ea typeface="宋体"/>
            </a:endParaRPr>
          </a:p>
          <a:p>
            <a:pPr lvl="2"/>
            <a:r>
              <a:rPr lang="zh-CN" altLang="en-US">
                <a:latin typeface="宋体"/>
                <a:ea typeface="宋体"/>
              </a:rPr>
              <a:t>Swaddler：学习应用的执行点与内部状态的关系</a:t>
            </a:r>
            <a:endParaRPr lang="zh-CN" altLang="en-US" dirty="0">
              <a:latin typeface="宋体"/>
              <a:ea typeface="宋体"/>
            </a:endParaRPr>
          </a:p>
          <a:p>
            <a:pPr lvl="2"/>
            <a:r>
              <a:rPr lang="zh-CN" altLang="en-US">
                <a:latin typeface="宋体"/>
                <a:ea typeface="宋体"/>
              </a:rPr>
              <a:t>CANDID：分析源代码并用额外的候选查询改造运行时和它们匹配的查询</a:t>
            </a:r>
            <a:endParaRPr lang="zh-CN" altLang="en-US" dirty="0">
              <a:latin typeface="宋体"/>
              <a:ea typeface="宋体"/>
            </a:endParaRPr>
          </a:p>
          <a:p>
            <a:pPr lvl="2"/>
            <a:r>
              <a:rPr lang="zh-CN" altLang="en-US">
                <a:latin typeface="宋体"/>
                <a:ea typeface="宋体"/>
              </a:rPr>
              <a:t>SQLSQLLEARN：用程序跟踪的技术学习正常 SQL 语句</a:t>
            </a:r>
            <a:endParaRPr lang="zh-CN" altLang="en-US" dirty="0">
              <a:latin typeface="宋体"/>
              <a:ea typeface="宋体"/>
            </a:endParaRPr>
          </a:p>
          <a:p>
            <a:r>
              <a:rPr lang="zh-CN" altLang="en-US">
                <a:latin typeface="宋体"/>
                <a:ea typeface="宋体"/>
              </a:rPr>
              <a:t>总结：</a:t>
            </a:r>
            <a:endParaRPr lang="zh-CN" altLang="en-US" dirty="0">
              <a:latin typeface="宋体"/>
              <a:ea typeface="宋体"/>
            </a:endParaRPr>
          </a:p>
          <a:p>
            <a:pPr lvl="1"/>
            <a:r>
              <a:rPr lang="zh-CN" altLang="en-US">
                <a:latin typeface="宋体"/>
                <a:ea typeface="宋体"/>
              </a:rPr>
              <a:t>普遍需要访问源代码、改动时重建模型</a:t>
            </a:r>
            <a:endParaRPr lang="zh-CN" altLang="en-US" dirty="0">
              <a:latin typeface="宋体"/>
              <a:ea typeface="宋体"/>
            </a:endParaRPr>
          </a:p>
          <a:p>
            <a:pPr lvl="1"/>
            <a:r>
              <a:rPr lang="zh-CN" altLang="en-US">
                <a:latin typeface="宋体"/>
                <a:ea typeface="宋体"/>
              </a:rPr>
              <a:t>一般只能保护一个网络应用，局限于特定的语言和数据库平台</a:t>
            </a:r>
            <a:endParaRPr lang="zh-CN" altLang="en-US" dirty="0">
              <a:latin typeface="宋体"/>
              <a:ea typeface="宋体"/>
            </a:endParaRPr>
          </a:p>
          <a:p>
            <a:pPr lvl="1"/>
            <a:endParaRPr lang="zh-CN" altLang="en-US" dirty="0">
              <a:latin typeface="宋体"/>
              <a:ea typeface="宋体"/>
            </a:endParaRPr>
          </a:p>
        </p:txBody>
      </p:sp>
    </p:spTree>
    <p:extLst>
      <p:ext uri="{BB962C8B-B14F-4D97-AF65-F5344CB8AC3E}">
        <p14:creationId xmlns:p14="http://schemas.microsoft.com/office/powerpoint/2010/main" val="1169733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5CC47-8A1F-4A30-AFB1-99CA74C8EEB0}"/>
              </a:ext>
            </a:extLst>
          </p:cNvPr>
          <p:cNvSpPr>
            <a:spLocks noGrp="1"/>
          </p:cNvSpPr>
          <p:nvPr>
            <p:ph type="title"/>
          </p:nvPr>
        </p:nvSpPr>
        <p:spPr/>
        <p:txBody>
          <a:bodyPr/>
          <a:lstStyle/>
          <a:p>
            <a:r>
              <a:rPr lang="zh-CN" altLang="en-US">
                <a:latin typeface="宋体"/>
                <a:ea typeface="宋体"/>
              </a:rPr>
              <a:t>数据库防火墙</a:t>
            </a:r>
            <a:endParaRPr lang="zh-CN" altLang="en-US"/>
          </a:p>
        </p:txBody>
      </p:sp>
      <p:sp>
        <p:nvSpPr>
          <p:cNvPr id="3" name="内容占位符 2">
            <a:extLst>
              <a:ext uri="{FF2B5EF4-FFF2-40B4-BE49-F238E27FC236}">
                <a16:creationId xmlns:a16="http://schemas.microsoft.com/office/drawing/2014/main" id="{B7D05D4C-4926-4E43-BDDF-8FB476B5957C}"/>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把正常查询编码为了比特模式并且通过关联规则挖掘、从检测到的攻击生成规则集。</a:t>
            </a:r>
          </a:p>
          <a:p>
            <a:r>
              <a:rPr lang="zh-CN" altLang="en-US">
                <a:latin typeface="宋体"/>
                <a:ea typeface="宋体"/>
              </a:rPr>
              <a:t>SQL-IDS：为正常查询生成细则，定义他们的意图结构并且应用运行时验证来检测异常。一旦应用改动需要更新配置与细则。</a:t>
            </a:r>
          </a:p>
          <a:p>
            <a:r>
              <a:rPr lang="zh-CN" altLang="en-US">
                <a:latin typeface="宋体"/>
                <a:ea typeface="宋体"/>
              </a:rPr>
              <a:t>SQLProd：动态抽取用户输入，并成对序列对齐，然后对比解析树，所以时间复杂度很高</a:t>
            </a:r>
          </a:p>
          <a:p>
            <a:r>
              <a:rPr lang="zh-CN" altLang="en-US">
                <a:latin typeface="宋体"/>
                <a:ea typeface="宋体"/>
              </a:rPr>
              <a:t>TransSQL：用 LDAP 的形式维护冗余数据库。运行时查询被自动翻译成 LDAP 请求，然后 SQL 数据库与 LDAP 返回的结果进行比对来检测攻击。这个方式在现实中不可行，因为每个查询被执行了两次，并且 LDAP 数据库必须与 SQL 数据库同步。</a:t>
            </a:r>
            <a:endParaRPr lang="zh-CN" altLang="en-US" dirty="0">
              <a:latin typeface="宋体"/>
              <a:ea typeface="宋体"/>
            </a:endParaRPr>
          </a:p>
        </p:txBody>
      </p:sp>
    </p:spTree>
    <p:extLst>
      <p:ext uri="{BB962C8B-B14F-4D97-AF65-F5344CB8AC3E}">
        <p14:creationId xmlns:p14="http://schemas.microsoft.com/office/powerpoint/2010/main" val="2561671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5CFC21-3543-4E41-AA61-497594C01BD2}"/>
              </a:ext>
            </a:extLst>
          </p:cNvPr>
          <p:cNvSpPr>
            <a:spLocks noGrp="1"/>
          </p:cNvSpPr>
          <p:nvPr>
            <p:ph type="title"/>
          </p:nvPr>
        </p:nvSpPr>
        <p:spPr/>
        <p:txBody>
          <a:bodyPr/>
          <a:lstStyle/>
          <a:p>
            <a:r>
              <a:rPr lang="zh-CN" altLang="en-US">
                <a:latin typeface="宋体"/>
                <a:ea typeface="宋体"/>
              </a:rPr>
              <a:t>数据库层</a:t>
            </a:r>
            <a:endParaRPr lang="zh-CN" altLang="en-US"/>
          </a:p>
        </p:txBody>
      </p:sp>
      <p:sp>
        <p:nvSpPr>
          <p:cNvPr id="3" name="内容占位符 2">
            <a:extLst>
              <a:ext uri="{FF2B5EF4-FFF2-40B4-BE49-F238E27FC236}">
                <a16:creationId xmlns:a16="http://schemas.microsoft.com/office/drawing/2014/main" id="{398B1F6A-E19B-405E-9DD4-F6421B458910}"/>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DIDAFIT：在正常使用时，用精简的正则表达式给合法的 SQL 查询打上指纹，用来匹配运行时的查询。一旦应用有更新，则正常使用的模型需要重建。</a:t>
            </a:r>
          </a:p>
          <a:p>
            <a:r>
              <a:rPr lang="zh-CN" altLang="en-US">
                <a:latin typeface="宋体"/>
                <a:ea typeface="宋体"/>
              </a:rPr>
              <a:t>针对存储过程的 SQLIA 防御：对存储过程的静态分析、运行时验证时对它们进行操纵。所以也是需要源代码访问权限。</a:t>
            </a:r>
          </a:p>
          <a:p>
            <a:r>
              <a:rPr lang="zh-CN" altLang="en-US">
                <a:latin typeface="宋体"/>
                <a:ea typeface="宋体"/>
              </a:rPr>
              <a:t>数据挖掘途径：使用数据库服务器的内部查询树。此法仅适用于 PostgresSQL 数据库因为其他流行的数据库服务器并不开放内部生成的查询树的访阅</a:t>
            </a:r>
            <a:endParaRPr lang="zh-CN" altLang="en-US" dirty="0">
              <a:latin typeface="宋体"/>
              <a:ea typeface="宋体"/>
            </a:endParaRPr>
          </a:p>
        </p:txBody>
      </p:sp>
    </p:spTree>
    <p:extLst>
      <p:ext uri="{BB962C8B-B14F-4D97-AF65-F5344CB8AC3E}">
        <p14:creationId xmlns:p14="http://schemas.microsoft.com/office/powerpoint/2010/main" val="3318184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45C310-954A-4E9D-B1E3-4D881FD0BE28}"/>
              </a:ext>
            </a:extLst>
          </p:cNvPr>
          <p:cNvSpPr>
            <a:spLocks noGrp="1"/>
          </p:cNvSpPr>
          <p:nvPr>
            <p:ph type="title"/>
          </p:nvPr>
        </p:nvSpPr>
        <p:spPr/>
        <p:txBody>
          <a:bodyPr/>
          <a:lstStyle/>
          <a:p>
            <a:r>
              <a:rPr lang="zh-CN" altLang="en-US">
                <a:latin typeface="宋体"/>
                <a:ea typeface="宋体"/>
              </a:rPr>
              <a:t>多层途径</a:t>
            </a:r>
            <a:endParaRPr lang="zh-CN" altLang="en-US"/>
          </a:p>
        </p:txBody>
      </p:sp>
      <p:sp>
        <p:nvSpPr>
          <p:cNvPr id="3" name="内容占位符 2">
            <a:extLst>
              <a:ext uri="{FF2B5EF4-FFF2-40B4-BE49-F238E27FC236}">
                <a16:creationId xmlns:a16="http://schemas.microsoft.com/office/drawing/2014/main" id="{F099D7EB-541F-4739-AA0C-D48ADB5CE38B}"/>
              </a:ext>
            </a:extLst>
          </p:cNvPr>
          <p:cNvSpPr>
            <a:spLocks noGrp="1"/>
          </p:cNvSpPr>
          <p:nvPr>
            <p:ph idx="1"/>
          </p:nvPr>
        </p:nvSpPr>
        <p:spPr/>
        <p:txBody>
          <a:bodyPr vert="horz" lIns="91440" tIns="45720" rIns="91440" bIns="45720" rtlCol="0" anchor="t">
            <a:normAutofit fontScale="92500"/>
          </a:bodyPr>
          <a:lstStyle/>
          <a:p>
            <a:r>
              <a:rPr lang="zh-CN" altLang="en-US">
                <a:latin typeface="宋体"/>
                <a:ea typeface="宋体"/>
              </a:rPr>
              <a:t>SQLRand：在应用中给每个 SQL 关键字追加一个随机键值，并且在应用与数据库间加一个代理服务器，这个代理服务器将正常 SQL 查询随机化。这个解决方案需要修改源代码，并且要在代理服务器上解析随机化查询。攻击者一旦窃取了这个随机键值，安全机制就崩溃了。</a:t>
            </a:r>
          </a:p>
          <a:p>
            <a:r>
              <a:rPr lang="zh-CN" altLang="en-US">
                <a:latin typeface="宋体"/>
                <a:ea typeface="宋体"/>
              </a:rPr>
              <a:t>在数据库级别综合使用 HTTP 反向代理 + 异常检测 来减少检测错误。</a:t>
            </a:r>
            <a:endParaRPr lang="zh-CN" altLang="en-US" dirty="0">
              <a:latin typeface="宋体"/>
              <a:ea typeface="宋体"/>
            </a:endParaRPr>
          </a:p>
          <a:p>
            <a:r>
              <a:rPr lang="zh-CN" altLang="en-US">
                <a:latin typeface="宋体"/>
                <a:ea typeface="宋体"/>
              </a:rPr>
              <a:t>DoubleGuard：网络服务器上的 IDS + 后端服务器上的 IDS</a:t>
            </a:r>
          </a:p>
          <a:p>
            <a:r>
              <a:rPr lang="zh-CN" altLang="en-US">
                <a:latin typeface="宋体"/>
                <a:ea typeface="宋体"/>
              </a:rPr>
              <a:t>idMAS-SQL：带有级别结构的多代理系统，部署在多个层上</a:t>
            </a:r>
          </a:p>
          <a:p>
            <a:r>
              <a:rPr lang="zh-CN" altLang="en-US">
                <a:latin typeface="宋体"/>
                <a:ea typeface="宋体"/>
              </a:rPr>
              <a:t>总结：这些途径更精准，但是额外处理开支更高，更难部署、训练和维护。</a:t>
            </a:r>
            <a:endParaRPr lang="zh-CN" altLang="en-US" dirty="0">
              <a:latin typeface="宋体"/>
              <a:ea typeface="宋体"/>
            </a:endParaRPr>
          </a:p>
        </p:txBody>
      </p:sp>
    </p:spTree>
    <p:extLst>
      <p:ext uri="{BB962C8B-B14F-4D97-AF65-F5344CB8AC3E}">
        <p14:creationId xmlns:p14="http://schemas.microsoft.com/office/powerpoint/2010/main" val="2644123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6E351-5870-44AF-BBBD-5845180E43F0}"/>
              </a:ext>
            </a:extLst>
          </p:cNvPr>
          <p:cNvSpPr>
            <a:spLocks noGrp="1"/>
          </p:cNvSpPr>
          <p:nvPr>
            <p:ph type="title"/>
          </p:nvPr>
        </p:nvSpPr>
        <p:spPr/>
        <p:txBody>
          <a:bodyPr/>
          <a:lstStyle/>
          <a:p>
            <a:r>
              <a:rPr lang="zh-CN" altLang="en-US">
                <a:latin typeface="宋体"/>
                <a:ea typeface="宋体"/>
              </a:rPr>
              <a:t>问题与动机</a:t>
            </a:r>
            <a:endParaRPr lang="zh-CN" altLang="en-US"/>
          </a:p>
        </p:txBody>
      </p:sp>
      <p:sp>
        <p:nvSpPr>
          <p:cNvPr id="3" name="内容占位符 2">
            <a:extLst>
              <a:ext uri="{FF2B5EF4-FFF2-40B4-BE49-F238E27FC236}">
                <a16:creationId xmlns:a16="http://schemas.microsoft.com/office/drawing/2014/main" id="{1B882628-B595-48EF-8842-1CD1586BFE9B}"/>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只有当注入的查询在数据库得到执行，SQLIA 才成功</a:t>
            </a:r>
          </a:p>
          <a:p>
            <a:r>
              <a:rPr lang="zh-CN" altLang="en-US">
                <a:latin typeface="宋体"/>
                <a:ea typeface="宋体"/>
              </a:rPr>
              <a:t>问题的定义：给定一个 SQL 查询，检测它是否被注入了。</a:t>
            </a:r>
          </a:p>
          <a:p>
            <a:r>
              <a:rPr lang="zh-CN" altLang="en-US">
                <a:latin typeface="宋体"/>
                <a:ea typeface="宋体"/>
              </a:rPr>
              <a:t>二元分类问题</a:t>
            </a:r>
          </a:p>
          <a:p>
            <a:r>
              <a:rPr lang="zh-CN" altLang="en-US">
                <a:latin typeface="宋体"/>
                <a:ea typeface="宋体"/>
              </a:rPr>
              <a:t>复杂性</a:t>
            </a:r>
            <a:endParaRPr lang="zh-CN" altLang="en-US" dirty="0">
              <a:latin typeface="宋体"/>
              <a:ea typeface="宋体"/>
            </a:endParaRPr>
          </a:p>
          <a:p>
            <a:pPr lvl="1"/>
            <a:r>
              <a:rPr lang="zh-CN" altLang="en-US">
                <a:latin typeface="宋体"/>
                <a:ea typeface="宋体"/>
              </a:rPr>
              <a:t>执行查询的数据库</a:t>
            </a:r>
            <a:endParaRPr lang="zh-CN" altLang="en-US" dirty="0">
              <a:latin typeface="宋体"/>
              <a:ea typeface="宋体"/>
            </a:endParaRPr>
          </a:p>
          <a:p>
            <a:pPr lvl="1"/>
            <a:r>
              <a:rPr lang="zh-CN" altLang="en-US">
                <a:latin typeface="宋体"/>
                <a:ea typeface="宋体"/>
              </a:rPr>
              <a:t>查询本身</a:t>
            </a:r>
            <a:endParaRPr lang="zh-CN" altLang="en-US" dirty="0">
              <a:latin typeface="宋体"/>
              <a:ea typeface="宋体"/>
            </a:endParaRPr>
          </a:p>
          <a:p>
            <a:r>
              <a:rPr lang="zh-CN" altLang="en-US">
                <a:latin typeface="宋体"/>
                <a:ea typeface="宋体"/>
              </a:rPr>
              <a:t>唯一的选择就是用一些技术分析收到的查询并判断要不要阻止它的执行</a:t>
            </a:r>
          </a:p>
          <a:p>
            <a:r>
              <a:rPr lang="zh-CN" altLang="en-US">
                <a:latin typeface="宋体"/>
                <a:ea typeface="宋体"/>
              </a:rPr>
              <a:t>由于攻击向量的多态本性，正则表达式或者模式匹配不可行</a:t>
            </a:r>
            <a:endParaRPr lang="zh-CN" altLang="en-US" dirty="0">
              <a:latin typeface="宋体"/>
              <a:ea typeface="宋体"/>
            </a:endParaRPr>
          </a:p>
        </p:txBody>
      </p:sp>
    </p:spTree>
    <p:extLst>
      <p:ext uri="{BB962C8B-B14F-4D97-AF65-F5344CB8AC3E}">
        <p14:creationId xmlns:p14="http://schemas.microsoft.com/office/powerpoint/2010/main" val="66834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9EFB52-53C4-449C-895E-52211D4FC935}"/>
              </a:ext>
            </a:extLst>
          </p:cNvPr>
          <p:cNvSpPr>
            <a:spLocks noGrp="1"/>
          </p:cNvSpPr>
          <p:nvPr>
            <p:ph type="title"/>
          </p:nvPr>
        </p:nvSpPr>
        <p:spPr/>
        <p:txBody>
          <a:bodyPr/>
          <a:lstStyle/>
          <a:p>
            <a:r>
              <a:rPr lang="zh-CN" altLang="en-US">
                <a:latin typeface="宋体"/>
                <a:ea typeface="宋体"/>
              </a:rPr>
              <a:t>摘要</a:t>
            </a:r>
            <a:endParaRPr lang="zh-CN" altLang="en-US"/>
          </a:p>
        </p:txBody>
      </p:sp>
      <p:sp>
        <p:nvSpPr>
          <p:cNvPr id="3" name="内容占位符 2">
            <a:extLst>
              <a:ext uri="{FF2B5EF4-FFF2-40B4-BE49-F238E27FC236}">
                <a16:creationId xmlns:a16="http://schemas.microsoft.com/office/drawing/2014/main" id="{05E8054B-7A9E-4088-B3D0-7251FEE21509}"/>
              </a:ext>
            </a:extLst>
          </p:cNvPr>
          <p:cNvSpPr>
            <a:spLocks noGrp="1"/>
          </p:cNvSpPr>
          <p:nvPr>
            <p:ph idx="1"/>
          </p:nvPr>
        </p:nvSpPr>
        <p:spPr/>
        <p:txBody>
          <a:bodyPr vert="horz" lIns="91440" tIns="45720" rIns="91440" bIns="45720" rtlCol="0" anchor="t">
            <a:normAutofit lnSpcReduction="10000"/>
          </a:bodyPr>
          <a:lstStyle/>
          <a:p>
            <a:r>
              <a:rPr lang="zh-CN" altLang="en-US">
                <a:latin typeface="宋体"/>
                <a:ea typeface="宋体"/>
              </a:rPr>
              <a:t>过去15年针对网站数据库的攻击主要是SQL 注入</a:t>
            </a:r>
          </a:p>
          <a:p>
            <a:r>
              <a:rPr lang="zh-CN" altLang="en-US">
                <a:latin typeface="宋体"/>
                <a:ea typeface="宋体"/>
              </a:rPr>
              <a:t>利用了输入验证的缺陷</a:t>
            </a:r>
          </a:p>
          <a:p>
            <a:r>
              <a:rPr lang="zh-CN" altLang="en-US">
                <a:latin typeface="宋体"/>
                <a:ea typeface="宋体"/>
              </a:rPr>
              <a:t>由于SQL注入攻击向量的异质性，检测很困难</a:t>
            </a:r>
            <a:endParaRPr lang="zh-CN" altLang="en-US" dirty="0">
              <a:latin typeface="宋体"/>
              <a:ea typeface="宋体"/>
            </a:endParaRPr>
          </a:p>
          <a:p>
            <a:r>
              <a:rPr lang="zh-CN" altLang="en-US">
                <a:latin typeface="宋体"/>
                <a:ea typeface="宋体"/>
              </a:rPr>
              <a:t>对此这篇论文提出了一个新奇的途径</a:t>
            </a:r>
            <a:endParaRPr lang="zh-CN" altLang="en-US" dirty="0">
              <a:latin typeface="宋体"/>
              <a:ea typeface="宋体"/>
            </a:endParaRPr>
          </a:p>
          <a:p>
            <a:pPr lvl="1"/>
            <a:r>
              <a:rPr lang="zh-CN" altLang="en-US">
                <a:latin typeface="宋体"/>
                <a:ea typeface="宋体"/>
              </a:rPr>
              <a:t>把SQL查询建模成标记图</a:t>
            </a:r>
            <a:endParaRPr lang="zh-CN" altLang="en-US" dirty="0">
              <a:latin typeface="宋体"/>
              <a:ea typeface="宋体"/>
            </a:endParaRPr>
          </a:p>
          <a:p>
            <a:pPr lvl="1"/>
            <a:r>
              <a:rPr lang="zh-CN" altLang="en-US">
                <a:latin typeface="宋体"/>
                <a:ea typeface="宋体"/>
              </a:rPr>
              <a:t>使用图节点的中心度度量</a:t>
            </a:r>
            <a:endParaRPr lang="zh-CN" altLang="en-US" dirty="0">
              <a:latin typeface="宋体"/>
              <a:ea typeface="宋体"/>
            </a:endParaRPr>
          </a:p>
          <a:p>
            <a:pPr lvl="1"/>
            <a:r>
              <a:rPr lang="zh-CN" altLang="en-US">
                <a:latin typeface="宋体"/>
                <a:ea typeface="宋体"/>
              </a:rPr>
              <a:t>使用上述度量训练支持向量机</a:t>
            </a:r>
            <a:endParaRPr lang="zh-CN" altLang="en-US" dirty="0">
              <a:latin typeface="宋体"/>
              <a:ea typeface="宋体"/>
            </a:endParaRPr>
          </a:p>
          <a:p>
            <a:pPr lvl="1"/>
            <a:r>
              <a:rPr lang="zh-CN" altLang="en-US">
                <a:latin typeface="宋体"/>
                <a:ea typeface="宋体"/>
              </a:rPr>
              <a:t>工作在数据库防火墙层</a:t>
            </a:r>
            <a:endParaRPr lang="zh-CN" altLang="en-US" dirty="0">
              <a:latin typeface="宋体"/>
              <a:ea typeface="宋体"/>
            </a:endParaRPr>
          </a:p>
          <a:p>
            <a:pPr lvl="1"/>
            <a:r>
              <a:rPr lang="zh-CN" altLang="en-US">
                <a:latin typeface="宋体"/>
                <a:ea typeface="宋体"/>
              </a:rPr>
              <a:t>可以保护共享主机托管的多个网站应用</a:t>
            </a:r>
            <a:endParaRPr lang="zh-CN" altLang="en-US" dirty="0">
              <a:latin typeface="宋体"/>
              <a:ea typeface="宋体"/>
            </a:endParaRPr>
          </a:p>
          <a:p>
            <a:pPr lvl="1"/>
            <a:r>
              <a:rPr lang="zh-CN" altLang="en-US">
                <a:latin typeface="宋体"/>
                <a:ea typeface="宋体"/>
              </a:rPr>
              <a:t>跨平台（不局限于PHP和MySQL）</a:t>
            </a:r>
            <a:endParaRPr lang="zh-CN" altLang="en-US" dirty="0">
              <a:latin typeface="宋体"/>
              <a:ea typeface="宋体"/>
            </a:endParaRPr>
          </a:p>
          <a:p>
            <a:endParaRPr lang="zh-CN" altLang="en-US" dirty="0">
              <a:latin typeface="宋体"/>
              <a:ea typeface="宋体"/>
            </a:endParaRPr>
          </a:p>
        </p:txBody>
      </p:sp>
    </p:spTree>
    <p:extLst>
      <p:ext uri="{BB962C8B-B14F-4D97-AF65-F5344CB8AC3E}">
        <p14:creationId xmlns:p14="http://schemas.microsoft.com/office/powerpoint/2010/main" val="1267866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3232A-203C-4587-8293-B0ADEF906665}"/>
              </a:ext>
            </a:extLst>
          </p:cNvPr>
          <p:cNvSpPr>
            <a:spLocks noGrp="1"/>
          </p:cNvSpPr>
          <p:nvPr>
            <p:ph type="title"/>
          </p:nvPr>
        </p:nvSpPr>
        <p:spPr/>
        <p:txBody>
          <a:bodyPr/>
          <a:lstStyle/>
          <a:p>
            <a:r>
              <a:rPr lang="zh-CN" altLang="en-US">
                <a:latin typeface="宋体"/>
                <a:ea typeface="宋体"/>
              </a:rPr>
              <a:t>问题与动机</a:t>
            </a:r>
            <a:endParaRPr lang="zh-CN" altLang="en-US"/>
          </a:p>
        </p:txBody>
      </p:sp>
      <p:sp>
        <p:nvSpPr>
          <p:cNvPr id="3" name="内容占位符 2">
            <a:extLst>
              <a:ext uri="{FF2B5EF4-FFF2-40B4-BE49-F238E27FC236}">
                <a16:creationId xmlns:a16="http://schemas.microsoft.com/office/drawing/2014/main" id="{4D417F07-4412-4020-BCAD-83D135F331DF}"/>
              </a:ext>
            </a:extLst>
          </p:cNvPr>
          <p:cNvSpPr>
            <a:spLocks noGrp="1"/>
          </p:cNvSpPr>
          <p:nvPr>
            <p:ph idx="1"/>
          </p:nvPr>
        </p:nvSpPr>
        <p:spPr/>
        <p:txBody>
          <a:bodyPr vert="horz" lIns="91440" tIns="45720" rIns="91440" bIns="45720" rtlCol="0" anchor="t">
            <a:normAutofit lnSpcReduction="10000"/>
          </a:bodyPr>
          <a:lstStyle/>
          <a:p>
            <a:r>
              <a:rPr lang="zh-CN" altLang="en-US">
                <a:latin typeface="宋体"/>
                <a:ea typeface="宋体"/>
              </a:rPr>
              <a:t>换个角度，每条 SQL 查询是一个由以下内容组成的字符串：</a:t>
            </a:r>
          </a:p>
          <a:p>
            <a:pPr lvl="1"/>
            <a:r>
              <a:rPr lang="zh-CN" altLang="en-US">
                <a:latin typeface="宋体"/>
                <a:ea typeface="宋体"/>
              </a:rPr>
              <a:t>关键字</a:t>
            </a:r>
          </a:p>
          <a:p>
            <a:pPr lvl="1"/>
            <a:r>
              <a:rPr lang="zh-CN" altLang="en-US">
                <a:latin typeface="宋体"/>
                <a:ea typeface="宋体"/>
              </a:rPr>
              <a:t>标识符</a:t>
            </a:r>
          </a:p>
          <a:p>
            <a:pPr lvl="1"/>
            <a:r>
              <a:rPr lang="zh-CN" altLang="en-US">
                <a:latin typeface="宋体"/>
                <a:ea typeface="宋体"/>
              </a:rPr>
              <a:t>操作符</a:t>
            </a:r>
          </a:p>
          <a:p>
            <a:pPr lvl="1"/>
            <a:r>
              <a:rPr lang="zh-CN" altLang="en-US">
                <a:latin typeface="宋体"/>
                <a:ea typeface="宋体"/>
              </a:rPr>
              <a:t>分隔符</a:t>
            </a:r>
          </a:p>
          <a:p>
            <a:pPr lvl="1"/>
            <a:r>
              <a:rPr lang="zh-CN" altLang="en-US">
                <a:latin typeface="宋体"/>
                <a:ea typeface="宋体"/>
              </a:rPr>
              <a:t>字面量</a:t>
            </a:r>
          </a:p>
          <a:p>
            <a:pPr lvl="1"/>
            <a:r>
              <a:rPr lang="zh-CN" altLang="en-US">
                <a:latin typeface="宋体"/>
                <a:ea typeface="宋体"/>
              </a:rPr>
              <a:t>其他标记</a:t>
            </a:r>
          </a:p>
          <a:p>
            <a:r>
              <a:rPr lang="zh-CN" altLang="en-US">
                <a:latin typeface="宋体"/>
                <a:ea typeface="宋体"/>
              </a:rPr>
              <a:t>以上统称标记</a:t>
            </a:r>
            <a:endParaRPr lang="zh-CN" altLang="en-US" dirty="0">
              <a:latin typeface="宋体"/>
              <a:ea typeface="宋体"/>
            </a:endParaRPr>
          </a:p>
          <a:p>
            <a:r>
              <a:rPr lang="zh-CN" altLang="en-US">
                <a:latin typeface="宋体"/>
                <a:ea typeface="宋体"/>
              </a:rPr>
              <a:t>无论是真正的查询还是注入的查询，都是一串标记序列。</a:t>
            </a:r>
            <a:endParaRPr lang="zh-CN" altLang="en-US" dirty="0">
              <a:latin typeface="宋体"/>
              <a:ea typeface="宋体"/>
            </a:endParaRPr>
          </a:p>
          <a:p>
            <a:r>
              <a:rPr lang="zh-CN" altLang="en-US">
                <a:latin typeface="宋体"/>
                <a:ea typeface="宋体"/>
              </a:rPr>
              <a:t>直观地，这些标记序列的组成方式可以提供识别有害查询的洞见</a:t>
            </a:r>
          </a:p>
        </p:txBody>
      </p:sp>
    </p:spTree>
    <p:extLst>
      <p:ext uri="{BB962C8B-B14F-4D97-AF65-F5344CB8AC3E}">
        <p14:creationId xmlns:p14="http://schemas.microsoft.com/office/powerpoint/2010/main" val="124347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3232A-203C-4587-8293-B0ADEF906665}"/>
              </a:ext>
            </a:extLst>
          </p:cNvPr>
          <p:cNvSpPr>
            <a:spLocks noGrp="1"/>
          </p:cNvSpPr>
          <p:nvPr>
            <p:ph type="title"/>
          </p:nvPr>
        </p:nvSpPr>
        <p:spPr/>
        <p:txBody>
          <a:bodyPr/>
          <a:lstStyle/>
          <a:p>
            <a:r>
              <a:rPr lang="zh-CN" altLang="en-US">
                <a:latin typeface="宋体"/>
                <a:ea typeface="宋体"/>
              </a:rPr>
              <a:t>问题与动机</a:t>
            </a:r>
            <a:endParaRPr lang="zh-CN" altLang="en-US"/>
          </a:p>
        </p:txBody>
      </p:sp>
      <p:sp>
        <p:nvSpPr>
          <p:cNvPr id="3" name="内容占位符 2">
            <a:extLst>
              <a:ext uri="{FF2B5EF4-FFF2-40B4-BE49-F238E27FC236}">
                <a16:creationId xmlns:a16="http://schemas.microsoft.com/office/drawing/2014/main" id="{4D417F07-4412-4020-BCAD-83D135F331DF}"/>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本研究的动机就是将这些标记看成是演员，并用图（网络）的方式跟踪它们的交互</a:t>
            </a:r>
          </a:p>
          <a:p>
            <a:r>
              <a:rPr lang="zh-CN" altLang="en-US">
                <a:latin typeface="宋体"/>
                <a:ea typeface="宋体"/>
              </a:rPr>
              <a:t>当遇到复杂的查询时，这在计算上比生成一条查询的解析树要简单</a:t>
            </a:r>
          </a:p>
          <a:p>
            <a:r>
              <a:rPr lang="zh-CN" altLang="en-US">
                <a:latin typeface="宋体"/>
                <a:ea typeface="宋体"/>
              </a:rPr>
              <a:t>在文本分类、关键字提取、自然语言处理、信息获取等领域，术语图与共存网络很流行</a:t>
            </a:r>
          </a:p>
          <a:p>
            <a:r>
              <a:rPr lang="zh-CN" altLang="en-US">
                <a:latin typeface="宋体"/>
                <a:ea typeface="宋体"/>
              </a:rPr>
              <a:t>受它们的启发，我们想试验性地建立一个简单又强大的技术在运行时识别 SQL 注入攻击。这个技术通过节点的中心度量来训练 SVM，高精准，又只有最小的额外性能开支。</a:t>
            </a:r>
            <a:endParaRPr lang="zh-CN" altLang="en-US" dirty="0">
              <a:latin typeface="宋体"/>
              <a:ea typeface="宋体"/>
            </a:endParaRPr>
          </a:p>
          <a:p>
            <a:endParaRPr lang="zh-CN" altLang="en-US" dirty="0">
              <a:latin typeface="宋体"/>
              <a:ea typeface="宋体"/>
            </a:endParaRPr>
          </a:p>
        </p:txBody>
      </p:sp>
    </p:spTree>
    <p:extLst>
      <p:ext uri="{BB962C8B-B14F-4D97-AF65-F5344CB8AC3E}">
        <p14:creationId xmlns:p14="http://schemas.microsoft.com/office/powerpoint/2010/main" val="2567010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825C8-CF6C-4687-BA3D-0EA4CD949514}"/>
              </a:ext>
            </a:extLst>
          </p:cNvPr>
          <p:cNvSpPr>
            <a:spLocks noGrp="1"/>
          </p:cNvSpPr>
          <p:nvPr>
            <p:ph type="title"/>
          </p:nvPr>
        </p:nvSpPr>
        <p:spPr/>
        <p:txBody>
          <a:bodyPr/>
          <a:lstStyle/>
          <a:p>
            <a:r>
              <a:rPr lang="zh-CN" altLang="en-US">
                <a:latin typeface="宋体"/>
                <a:ea typeface="宋体"/>
              </a:rPr>
              <a:t>提案</a:t>
            </a:r>
            <a:endParaRPr lang="zh-CN" altLang="en-US"/>
          </a:p>
        </p:txBody>
      </p:sp>
      <p:sp>
        <p:nvSpPr>
          <p:cNvPr id="3" name="内容占位符 2">
            <a:extLst>
              <a:ext uri="{FF2B5EF4-FFF2-40B4-BE49-F238E27FC236}">
                <a16:creationId xmlns:a16="http://schemas.microsoft.com/office/drawing/2014/main" id="{6C10DA0E-1303-4CBC-8A99-81A4F76C7AAE}"/>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核心：</a:t>
            </a:r>
          </a:p>
          <a:p>
            <a:pPr lvl="1"/>
            <a:r>
              <a:rPr lang="zh-CN" altLang="en-US">
                <a:latin typeface="宋体"/>
                <a:ea typeface="宋体"/>
              </a:rPr>
              <a:t>将 SQL 查询转化成标记序列，同时保留原有结构</a:t>
            </a:r>
          </a:p>
          <a:p>
            <a:pPr lvl="1"/>
            <a:r>
              <a:rPr lang="zh-CN" altLang="en-US">
                <a:latin typeface="宋体"/>
                <a:ea typeface="宋体"/>
              </a:rPr>
              <a:t>生成以标记为节点、节点间的交互为带权边的图</a:t>
            </a:r>
            <a:endParaRPr lang="zh-CN" altLang="en-US" dirty="0">
              <a:latin typeface="宋体"/>
              <a:ea typeface="宋体"/>
            </a:endParaRPr>
          </a:p>
          <a:p>
            <a:pPr lvl="1"/>
            <a:r>
              <a:rPr lang="zh-CN" altLang="en-US">
                <a:latin typeface="宋体"/>
                <a:ea typeface="宋体"/>
              </a:rPr>
              <a:t>使用节点的中心度量训练 SVM 分类器</a:t>
            </a:r>
          </a:p>
          <a:p>
            <a:pPr lvl="1"/>
            <a:r>
              <a:rPr lang="zh-CN" altLang="en-US">
                <a:latin typeface="宋体"/>
                <a:ea typeface="宋体"/>
              </a:rPr>
              <a:t>使用分类器在运行时识别有害查询</a:t>
            </a:r>
            <a:endParaRPr lang="zh-CN" altLang="en-US" dirty="0">
              <a:latin typeface="宋体"/>
              <a:ea typeface="宋体"/>
            </a:endParaRPr>
          </a:p>
        </p:txBody>
      </p:sp>
    </p:spTree>
    <p:extLst>
      <p:ext uri="{BB962C8B-B14F-4D97-AF65-F5344CB8AC3E}">
        <p14:creationId xmlns:p14="http://schemas.microsoft.com/office/powerpoint/2010/main" val="1544406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DE37B-4E72-4282-BAE3-CB89DA36A93B}"/>
              </a:ext>
            </a:extLst>
          </p:cNvPr>
          <p:cNvSpPr>
            <a:spLocks noGrp="1"/>
          </p:cNvSpPr>
          <p:nvPr>
            <p:ph type="title"/>
          </p:nvPr>
        </p:nvSpPr>
        <p:spPr/>
        <p:txBody>
          <a:bodyPr/>
          <a:lstStyle/>
          <a:p>
            <a:r>
              <a:rPr lang="zh-CN" altLang="en-US">
                <a:latin typeface="宋体"/>
                <a:ea typeface="宋体"/>
              </a:rPr>
              <a:t>查询标记化</a:t>
            </a:r>
            <a:endParaRPr lang="zh-CN" altLang="en-US"/>
          </a:p>
        </p:txBody>
      </p:sp>
      <p:sp>
        <p:nvSpPr>
          <p:cNvPr id="3" name="内容占位符 2">
            <a:extLst>
              <a:ext uri="{FF2B5EF4-FFF2-40B4-BE49-F238E27FC236}">
                <a16:creationId xmlns:a16="http://schemas.microsoft.com/office/drawing/2014/main" id="{288ACD2A-2857-4843-8915-28C6BAB07D46}"/>
              </a:ext>
            </a:extLst>
          </p:cNvPr>
          <p:cNvSpPr>
            <a:spLocks noGrp="1"/>
          </p:cNvSpPr>
          <p:nvPr>
            <p:ph idx="1"/>
          </p:nvPr>
        </p:nvSpPr>
        <p:spPr/>
        <p:txBody>
          <a:bodyPr vert="horz" lIns="91440" tIns="45720" rIns="91440" bIns="45720" rtlCol="0" anchor="t">
            <a:normAutofit fontScale="70000" lnSpcReduction="20000"/>
          </a:bodyPr>
          <a:lstStyle/>
          <a:p>
            <a:r>
              <a:rPr lang="zh-CN" altLang="en-US">
                <a:latin typeface="宋体"/>
                <a:ea typeface="宋体"/>
              </a:rPr>
              <a:t>Kar et al（2015）提出的文本比较改造方案：用大写字母 A-Z 规范标识符、字面量、操作符和所有其他符号，并以空格分隔</a:t>
            </a:r>
          </a:p>
          <a:p>
            <a:r>
              <a:rPr lang="zh-CN" altLang="en-US">
                <a:latin typeface="宋体"/>
                <a:ea typeface="宋体"/>
              </a:rPr>
              <a:t>我们基于以下攻击者常用的绕过检测的技术做了小的改进：</a:t>
            </a:r>
          </a:p>
          <a:p>
            <a:pPr lvl="1"/>
            <a:r>
              <a:rPr lang="zh-CN" altLang="en-US">
                <a:latin typeface="宋体"/>
                <a:ea typeface="宋体"/>
              </a:rPr>
              <a:t>查询中的回车换行符、以及制表符用空格替换（避免空白字符展开攻击）</a:t>
            </a:r>
          </a:p>
          <a:p>
            <a:pPr lvl="1"/>
            <a:r>
              <a:rPr lang="zh-CN" altLang="en-US">
                <a:latin typeface="宋体"/>
                <a:ea typeface="宋体"/>
              </a:rPr>
              <a:t>对于保留关键字，MySQL 允许使用反引号（`）分隔使用。攻击者可能对所有标记使用反引号来绕开检测。由于反引号对查询的结构没有任何贡献，所以可以安全删除</a:t>
            </a:r>
          </a:p>
          <a:p>
            <a:r>
              <a:rPr lang="zh-CN" altLang="en-US">
                <a:latin typeface="宋体"/>
                <a:ea typeface="宋体"/>
              </a:rPr>
              <a:t>SQL 中括号用来闭合函数参数以及子查询，但及时不必要时，添加额外的括号也不影响语法的正确性。比如 CHAR(65) 返回字符 A，也可以被写成 CHAR((((65))))。2 = 5 – 3 可以写成 ((2)) = (((5) - ((3))))，这也是一个同义反复。这给绕开检测提供了机会。而且，攻击者有时还会注入一到两个开始的或者关闭的括号来猜测背后的被攻击的查询的括号结构。所以，匹配的括号对可以删除但是不匹配的括号应该被保留并且转化成标记。</a:t>
            </a:r>
          </a:p>
          <a:p>
            <a:r>
              <a:rPr lang="zh-CN" altLang="en-US">
                <a:latin typeface="宋体"/>
                <a:ea typeface="宋体"/>
              </a:rPr>
              <a:t>攻击者通常在注入代码里嵌入空注释来做混淆（比如，/**/ OR /**/1/**/=/**/1），企图绕过检测。并且在 MySQL 里，有些特定版本的命令可以被写在内联注释里。如，在 "SELECT /*!50525 DISTINCE*/ retail_price FROM books"，这里的 DISTINCT 命令将会在 MySQL 5.5.25 中执行，但是在其他版本里会被注释掉。所以，空注释（包含只有空白字符的注释）可以被删除，但非空注释必须保留。</a:t>
            </a:r>
            <a:endParaRPr lang="zh-CN" altLang="en-US" dirty="0">
              <a:latin typeface="宋体"/>
              <a:ea typeface="宋体"/>
            </a:endParaRPr>
          </a:p>
        </p:txBody>
      </p:sp>
    </p:spTree>
    <p:extLst>
      <p:ext uri="{BB962C8B-B14F-4D97-AF65-F5344CB8AC3E}">
        <p14:creationId xmlns:p14="http://schemas.microsoft.com/office/powerpoint/2010/main" val="3087804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16C74-FDD0-44D0-8214-B966F949E180}"/>
              </a:ext>
            </a:extLst>
          </p:cNvPr>
          <p:cNvSpPr>
            <a:spLocks noGrp="1"/>
          </p:cNvSpPr>
          <p:nvPr>
            <p:ph type="title"/>
          </p:nvPr>
        </p:nvSpPr>
        <p:spPr/>
        <p:txBody>
          <a:bodyPr/>
          <a:lstStyle/>
          <a:p>
            <a:r>
              <a:rPr lang="zh-CN" altLang="en-US">
                <a:latin typeface="宋体"/>
                <a:ea typeface="宋体"/>
              </a:rPr>
              <a:t>查询标记化</a:t>
            </a:r>
            <a:endParaRPr lang="zh-CN" altLang="en-US"/>
          </a:p>
        </p:txBody>
      </p:sp>
      <p:sp>
        <p:nvSpPr>
          <p:cNvPr id="3" name="内容占位符 2">
            <a:extLst>
              <a:ext uri="{FF2B5EF4-FFF2-40B4-BE49-F238E27FC236}">
                <a16:creationId xmlns:a16="http://schemas.microsoft.com/office/drawing/2014/main" id="{94342D29-4DC2-4996-A2F4-5DBE1AF917E5}"/>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修改过的改造方案：</a:t>
            </a:r>
            <a:endParaRPr lang="zh-CN" altLang="en-US"/>
          </a:p>
        </p:txBody>
      </p:sp>
      <p:pic>
        <p:nvPicPr>
          <p:cNvPr id="4" name="图片 4" descr="图片包含 屏幕截图&#10;&#10;已生成极高可信度的说明">
            <a:extLst>
              <a:ext uri="{FF2B5EF4-FFF2-40B4-BE49-F238E27FC236}">
                <a16:creationId xmlns:a16="http://schemas.microsoft.com/office/drawing/2014/main" id="{E961DE9D-CF46-4415-9730-5B31C4FD91CF}"/>
              </a:ext>
            </a:extLst>
          </p:cNvPr>
          <p:cNvPicPr>
            <a:picLocks noChangeAspect="1"/>
          </p:cNvPicPr>
          <p:nvPr/>
        </p:nvPicPr>
        <p:blipFill>
          <a:blip r:embed="rId2"/>
          <a:stretch>
            <a:fillRect/>
          </a:stretch>
        </p:blipFill>
        <p:spPr>
          <a:xfrm>
            <a:off x="7882555" y="-2721"/>
            <a:ext cx="4305425" cy="6781799"/>
          </a:xfrm>
          <a:prstGeom prst="rect">
            <a:avLst/>
          </a:prstGeom>
        </p:spPr>
      </p:pic>
    </p:spTree>
    <p:extLst>
      <p:ext uri="{BB962C8B-B14F-4D97-AF65-F5344CB8AC3E}">
        <p14:creationId xmlns:p14="http://schemas.microsoft.com/office/powerpoint/2010/main" val="4063829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16C74-FDD0-44D0-8214-B966F949E180}"/>
              </a:ext>
            </a:extLst>
          </p:cNvPr>
          <p:cNvSpPr>
            <a:spLocks noGrp="1"/>
          </p:cNvSpPr>
          <p:nvPr>
            <p:ph type="title"/>
          </p:nvPr>
        </p:nvSpPr>
        <p:spPr/>
        <p:txBody>
          <a:bodyPr/>
          <a:lstStyle/>
          <a:p>
            <a:r>
              <a:rPr lang="zh-CN" altLang="en-US">
                <a:latin typeface="宋体"/>
                <a:ea typeface="宋体"/>
              </a:rPr>
              <a:t>查询标记化</a:t>
            </a:r>
            <a:endParaRPr lang="zh-CN" altLang="en-US"/>
          </a:p>
        </p:txBody>
      </p:sp>
      <p:sp>
        <p:nvSpPr>
          <p:cNvPr id="3" name="内容占位符 2">
            <a:extLst>
              <a:ext uri="{FF2B5EF4-FFF2-40B4-BE49-F238E27FC236}">
                <a16:creationId xmlns:a16="http://schemas.microsoft.com/office/drawing/2014/main" id="{94342D29-4DC2-4996-A2F4-5DBE1AF917E5}"/>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特殊字符和记号的替换：</a:t>
            </a:r>
            <a:endParaRPr lang="zh-CN" altLang="en-US"/>
          </a:p>
        </p:txBody>
      </p:sp>
      <p:pic>
        <p:nvPicPr>
          <p:cNvPr id="5" name="图片 5" descr="图片包含 屏幕截图&#10;&#10;已生成极高可信度的说明">
            <a:extLst>
              <a:ext uri="{FF2B5EF4-FFF2-40B4-BE49-F238E27FC236}">
                <a16:creationId xmlns:a16="http://schemas.microsoft.com/office/drawing/2014/main" id="{1C1AAAE4-B685-4200-958B-C651042DA60B}"/>
              </a:ext>
            </a:extLst>
          </p:cNvPr>
          <p:cNvPicPr>
            <a:picLocks noChangeAspect="1"/>
          </p:cNvPicPr>
          <p:nvPr/>
        </p:nvPicPr>
        <p:blipFill>
          <a:blip r:embed="rId2"/>
          <a:stretch>
            <a:fillRect/>
          </a:stretch>
        </p:blipFill>
        <p:spPr>
          <a:xfrm>
            <a:off x="6623380" y="-2721"/>
            <a:ext cx="3911847" cy="6781800"/>
          </a:xfrm>
          <a:prstGeom prst="rect">
            <a:avLst/>
          </a:prstGeom>
        </p:spPr>
      </p:pic>
    </p:spTree>
    <p:extLst>
      <p:ext uri="{BB962C8B-B14F-4D97-AF65-F5344CB8AC3E}">
        <p14:creationId xmlns:p14="http://schemas.microsoft.com/office/powerpoint/2010/main" val="4251168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EAD82-9B6B-4BBB-8BB9-8322EF3C8957}"/>
              </a:ext>
            </a:extLst>
          </p:cNvPr>
          <p:cNvSpPr>
            <a:spLocks noGrp="1"/>
          </p:cNvSpPr>
          <p:nvPr>
            <p:ph type="title"/>
          </p:nvPr>
        </p:nvSpPr>
        <p:spPr/>
        <p:txBody>
          <a:bodyPr/>
          <a:lstStyle/>
          <a:p>
            <a:r>
              <a:rPr lang="zh-CN" altLang="en-US">
                <a:latin typeface="宋体"/>
                <a:ea typeface="宋体"/>
              </a:rPr>
              <a:t>查询标记化</a:t>
            </a:r>
            <a:endParaRPr lang="zh-CN" altLang="en-US"/>
          </a:p>
        </p:txBody>
      </p:sp>
      <p:sp>
        <p:nvSpPr>
          <p:cNvPr id="3" name="内容占位符 2">
            <a:extLst>
              <a:ext uri="{FF2B5EF4-FFF2-40B4-BE49-F238E27FC236}">
                <a16:creationId xmlns:a16="http://schemas.microsoft.com/office/drawing/2014/main" id="{E1BCAB04-B220-4ADB-BFDE-E4421E304AE3}"/>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在规范化后，我们执行后处理步骤以达到统一使用不同风格写的查询：</a:t>
            </a:r>
          </a:p>
          <a:p>
            <a:pPr lvl="1"/>
            <a:r>
              <a:rPr lang="zh-CN" altLang="en-US">
                <a:latin typeface="宋体"/>
                <a:ea typeface="宋体"/>
              </a:rPr>
              <a:t>"USRTBL DOT USRCOL" 替换成 "USRCOL"：</a:t>
            </a:r>
          </a:p>
          <a:p>
            <a:pPr lvl="1"/>
            <a:r>
              <a:rPr lang="zh-CN" altLang="en-US">
                <a:latin typeface="宋体"/>
                <a:ea typeface="宋体"/>
              </a:rPr>
              <a:t>"CHR DOT USRCOL" 或者 "STR DOT USRCOL" 替换成 "USRCOL"</a:t>
            </a:r>
          </a:p>
          <a:p>
            <a:pPr lvl="2"/>
            <a:r>
              <a:rPr lang="zh-CN" altLang="en-US">
                <a:latin typeface="宋体"/>
                <a:ea typeface="宋体"/>
              </a:rPr>
              <a:t>P.prodID or PR.product_id</a:t>
            </a:r>
          </a:p>
          <a:p>
            <a:pPr lvl="1"/>
            <a:r>
              <a:rPr lang="zh-CN" altLang="en-US">
                <a:latin typeface="宋体"/>
                <a:ea typeface="宋体"/>
              </a:rPr>
              <a:t>"ORDER BY STR" 替换成 "ORDER BY USRCOL" （合计了某些列的别名）</a:t>
            </a:r>
            <a:endParaRPr lang="zh-CN" altLang="en-US" dirty="0">
              <a:latin typeface="宋体"/>
              <a:ea typeface="宋体"/>
            </a:endParaRPr>
          </a:p>
        </p:txBody>
      </p:sp>
    </p:spTree>
    <p:extLst>
      <p:ext uri="{BB962C8B-B14F-4D97-AF65-F5344CB8AC3E}">
        <p14:creationId xmlns:p14="http://schemas.microsoft.com/office/powerpoint/2010/main" val="4212625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343AC-147B-40C1-9132-ED9101EF824A}"/>
              </a:ext>
            </a:extLst>
          </p:cNvPr>
          <p:cNvSpPr>
            <a:spLocks noGrp="1"/>
          </p:cNvSpPr>
          <p:nvPr>
            <p:ph type="title"/>
          </p:nvPr>
        </p:nvSpPr>
        <p:spPr/>
        <p:txBody>
          <a:bodyPr/>
          <a:lstStyle/>
          <a:p>
            <a:r>
              <a:rPr lang="zh-CN" altLang="en-US">
                <a:latin typeface="宋体"/>
                <a:ea typeface="宋体"/>
              </a:rPr>
              <a:t>查询标记化</a:t>
            </a:r>
            <a:endParaRPr lang="zh-CN" altLang="en-US"/>
          </a:p>
        </p:txBody>
      </p:sp>
      <p:pic>
        <p:nvPicPr>
          <p:cNvPr id="4" name="图片 4" descr="图片包含 屏幕截图&#10;&#10;已生成高可信度的说明">
            <a:extLst>
              <a:ext uri="{FF2B5EF4-FFF2-40B4-BE49-F238E27FC236}">
                <a16:creationId xmlns:a16="http://schemas.microsoft.com/office/drawing/2014/main" id="{40E2C107-DBE1-4918-8DE1-C9F79D9EBADB}"/>
              </a:ext>
            </a:extLst>
          </p:cNvPr>
          <p:cNvPicPr>
            <a:picLocks noGrp="1" noChangeAspect="1"/>
          </p:cNvPicPr>
          <p:nvPr>
            <p:ph idx="1"/>
          </p:nvPr>
        </p:nvPicPr>
        <p:blipFill>
          <a:blip r:embed="rId2"/>
          <a:stretch>
            <a:fillRect/>
          </a:stretch>
        </p:blipFill>
        <p:spPr>
          <a:xfrm>
            <a:off x="659266" y="1530917"/>
            <a:ext cx="10247538" cy="4655003"/>
          </a:xfrm>
          <a:prstGeom prst="rect">
            <a:avLst/>
          </a:prstGeom>
        </p:spPr>
      </p:pic>
    </p:spTree>
    <p:extLst>
      <p:ext uri="{BB962C8B-B14F-4D97-AF65-F5344CB8AC3E}">
        <p14:creationId xmlns:p14="http://schemas.microsoft.com/office/powerpoint/2010/main" val="2641021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83845-DF75-410F-A91B-EFD108B17A4A}"/>
              </a:ext>
            </a:extLst>
          </p:cNvPr>
          <p:cNvSpPr>
            <a:spLocks noGrp="1"/>
          </p:cNvSpPr>
          <p:nvPr>
            <p:ph type="title"/>
          </p:nvPr>
        </p:nvSpPr>
        <p:spPr/>
        <p:txBody>
          <a:bodyPr/>
          <a:lstStyle/>
          <a:p>
            <a:r>
              <a:rPr lang="zh-CN" altLang="en-US">
                <a:latin typeface="宋体"/>
                <a:ea typeface="宋体"/>
              </a:rPr>
              <a:t>查询标记化</a:t>
            </a:r>
            <a:endParaRPr lang="zh-CN" altLang="en-US"/>
          </a:p>
        </p:txBody>
      </p:sp>
      <p:sp>
        <p:nvSpPr>
          <p:cNvPr id="3" name="内容占位符 2">
            <a:extLst>
              <a:ext uri="{FF2B5EF4-FFF2-40B4-BE49-F238E27FC236}">
                <a16:creationId xmlns:a16="http://schemas.microsoft.com/office/drawing/2014/main" id="{3E35E6F5-5727-4EF6-8016-557F79D83FBB}"/>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考虑如下注入的查询：</a:t>
            </a:r>
          </a:p>
          <a:p>
            <a:pPr lvl="1"/>
            <a:r>
              <a:rPr lang="zh-CN" altLang="en-US">
                <a:latin typeface="宋体"/>
                <a:ea typeface="宋体"/>
              </a:rPr>
              <a:t>SELECT * FROM products WHERE prod_id = 24 OR 'DEF' &gt; CoNcAt(ChAr(0x41), cHaR(0x42), chAr(0x43));#</a:t>
            </a:r>
          </a:p>
          <a:p>
            <a:pPr lvl="1"/>
            <a:r>
              <a:rPr lang="zh-CN" altLang="en-US">
                <a:latin typeface="宋体"/>
                <a:ea typeface="宋体"/>
              </a:rPr>
              <a:t>规范改造方案将其转化成这样的标记序列：</a:t>
            </a:r>
          </a:p>
          <a:p>
            <a:pPr lvl="1"/>
            <a:r>
              <a:rPr lang="zh-CN" altLang="en-US">
                <a:latin typeface="宋体"/>
                <a:ea typeface="宋体"/>
              </a:rPr>
              <a:t>SELECT STAR FROM USRTBL WHERE USRCOL EQ INT OR SQUT STR SQUT GT CONCAT CHAR HEX CMMA CHAR HEX CMMA CHAR HEX SMCLN HASH</a:t>
            </a:r>
          </a:p>
          <a:p>
            <a:r>
              <a:rPr lang="zh-CN" altLang="en-US">
                <a:latin typeface="宋体"/>
                <a:ea typeface="宋体"/>
              </a:rPr>
              <a:t>改造方案由 686 个不同的标记组成，每个标记都被看成是 SVM 的数据集中的一个属性（维度）。</a:t>
            </a:r>
            <a:endParaRPr lang="zh-CN" altLang="en-US" dirty="0">
              <a:latin typeface="宋体"/>
              <a:ea typeface="宋体"/>
            </a:endParaRPr>
          </a:p>
          <a:p>
            <a:r>
              <a:rPr lang="zh-CN" altLang="en-US">
                <a:latin typeface="宋体"/>
                <a:ea typeface="宋体"/>
              </a:rPr>
              <a:t>我们对标记按字母排序从而在引用时保持一致性。</a:t>
            </a:r>
            <a:endParaRPr lang="zh-CN" altLang="en-US" dirty="0">
              <a:latin typeface="宋体"/>
              <a:ea typeface="宋体"/>
            </a:endParaRPr>
          </a:p>
          <a:p>
            <a:pPr lvl="1"/>
            <a:endParaRPr lang="zh-CN" altLang="en-US" dirty="0">
              <a:latin typeface="宋体"/>
              <a:ea typeface="宋体"/>
            </a:endParaRPr>
          </a:p>
        </p:txBody>
      </p:sp>
    </p:spTree>
    <p:extLst>
      <p:ext uri="{BB962C8B-B14F-4D97-AF65-F5344CB8AC3E}">
        <p14:creationId xmlns:p14="http://schemas.microsoft.com/office/powerpoint/2010/main" val="2130113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A739C-6994-4ED4-ABE0-64A1DD5BCF67}"/>
              </a:ext>
            </a:extLst>
          </p:cNvPr>
          <p:cNvSpPr>
            <a:spLocks noGrp="1"/>
          </p:cNvSpPr>
          <p:nvPr>
            <p:ph type="title"/>
          </p:nvPr>
        </p:nvSpPr>
        <p:spPr/>
        <p:txBody>
          <a:bodyPr/>
          <a:lstStyle/>
          <a:p>
            <a:r>
              <a:rPr lang="zh-CN" altLang="en-US">
                <a:latin typeface="宋体"/>
                <a:ea typeface="宋体"/>
              </a:rPr>
              <a:t>数据库枚举</a:t>
            </a:r>
            <a:endParaRPr lang="zh-CN" altLang="en-US"/>
          </a:p>
        </p:txBody>
      </p:sp>
      <p:pic>
        <p:nvPicPr>
          <p:cNvPr id="4" name="图片 4" descr="图片包含 屏幕截图&#10;&#10;已生成极高可信度的说明">
            <a:extLst>
              <a:ext uri="{FF2B5EF4-FFF2-40B4-BE49-F238E27FC236}">
                <a16:creationId xmlns:a16="http://schemas.microsoft.com/office/drawing/2014/main" id="{35F80325-4A0B-45AC-A4ED-22D90DC0E693}"/>
              </a:ext>
            </a:extLst>
          </p:cNvPr>
          <p:cNvPicPr>
            <a:picLocks noGrp="1" noChangeAspect="1"/>
          </p:cNvPicPr>
          <p:nvPr>
            <p:ph idx="1"/>
          </p:nvPr>
        </p:nvPicPr>
        <p:blipFill>
          <a:blip r:embed="rId2"/>
          <a:stretch>
            <a:fillRect/>
          </a:stretch>
        </p:blipFill>
        <p:spPr>
          <a:xfrm>
            <a:off x="7706483" y="43089"/>
            <a:ext cx="4480678" cy="6650945"/>
          </a:xfrm>
          <a:prstGeom prst="rect">
            <a:avLst/>
          </a:prstGeom>
        </p:spPr>
      </p:pic>
      <p:sp>
        <p:nvSpPr>
          <p:cNvPr id="6" name="文本框 5">
            <a:extLst>
              <a:ext uri="{FF2B5EF4-FFF2-40B4-BE49-F238E27FC236}">
                <a16:creationId xmlns:a16="http://schemas.microsoft.com/office/drawing/2014/main" id="{4536D1B9-5E11-425E-A281-DAA04410F1B1}"/>
              </a:ext>
            </a:extLst>
          </p:cNvPr>
          <p:cNvSpPr txBox="1"/>
          <p:nvPr/>
        </p:nvSpPr>
        <p:spPr>
          <a:xfrm>
            <a:off x="547006" y="1553936"/>
            <a:ext cx="6730092" cy="39703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t>为了</a:t>
            </a:r>
            <a:r>
              <a:rPr lang="zh-CN" altLang="en-US">
                <a:latin typeface="宋体"/>
                <a:ea typeface="宋体"/>
              </a:rPr>
              <a:t>规范 SQL 查询中的标记符，如数据库、表、列名等，数据库中所有的对象都要被列举出来。</a:t>
            </a:r>
          </a:p>
          <a:p>
            <a:r>
              <a:rPr lang="zh-CN" altLang="en-US">
                <a:latin typeface="宋体"/>
                <a:ea typeface="宋体"/>
              </a:rPr>
              <a:t>在一个共享托管环境中，数据库可能包含成百上千个数据库，所以按需列举会很繁琐并相当耗时。</a:t>
            </a:r>
          </a:p>
          <a:p>
            <a:r>
              <a:rPr lang="zh-CN" altLang="en-US">
                <a:latin typeface="宋体"/>
                <a:ea typeface="宋体"/>
              </a:rPr>
              <a:t>为了解决这个问题，我们创建一个 XML 架构来列举数据库中的所有对象，这通过查询服务器的系统目录来实现。如右图所示</a:t>
            </a:r>
            <a:endParaRPr lang="zh-CN" altLang="en-US" dirty="0">
              <a:latin typeface="宋体"/>
              <a:ea typeface="宋体"/>
            </a:endParaRPr>
          </a:p>
          <a:p>
            <a:endParaRPr lang="zh-CN" altLang="en-US" dirty="0">
              <a:latin typeface="宋体"/>
              <a:ea typeface="宋体"/>
            </a:endParaRPr>
          </a:p>
          <a:p>
            <a:r>
              <a:rPr lang="zh-CN" altLang="en-US">
                <a:latin typeface="宋体"/>
                <a:ea typeface="宋体"/>
              </a:rPr>
              <a:t>当收到一个查询，数据库名已知。查询的标记化程序使用相应的 XML 架构中的部分去规范标识符。</a:t>
            </a:r>
          </a:p>
          <a:p>
            <a:r>
              <a:rPr lang="zh-CN" altLang="en-US">
                <a:latin typeface="宋体"/>
                <a:ea typeface="宋体"/>
              </a:rPr>
              <a:t>如果查询中引用了系统对象（这在注入攻击里很常见），则 &lt;SystemDatabases&gt; 节点被使用到。</a:t>
            </a:r>
          </a:p>
          <a:p>
            <a:r>
              <a:rPr lang="zh-CN" altLang="en-US">
                <a:latin typeface="宋体"/>
                <a:ea typeface="宋体"/>
              </a:rPr>
              <a:t>由于数据库架构会改变，所有 XML 架构也定期保持更新。在一个共享托管环境，如果有大量的数据库，这个列举器需要执行得更频繁，比如每 30 分钟跑一次。</a:t>
            </a:r>
            <a:endParaRPr lang="zh-CN" altLang="en-US" dirty="0">
              <a:latin typeface="宋体"/>
              <a:ea typeface="宋体"/>
            </a:endParaRPr>
          </a:p>
        </p:txBody>
      </p:sp>
    </p:spTree>
    <p:extLst>
      <p:ext uri="{BB962C8B-B14F-4D97-AF65-F5344CB8AC3E}">
        <p14:creationId xmlns:p14="http://schemas.microsoft.com/office/powerpoint/2010/main" val="1814732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C4FF5-A00A-4308-885F-3C596C174BA3}"/>
              </a:ext>
            </a:extLst>
          </p:cNvPr>
          <p:cNvSpPr>
            <a:spLocks noGrp="1"/>
          </p:cNvSpPr>
          <p:nvPr>
            <p:ph type="title"/>
          </p:nvPr>
        </p:nvSpPr>
        <p:spPr/>
        <p:txBody>
          <a:bodyPr/>
          <a:lstStyle/>
          <a:p>
            <a:r>
              <a:rPr lang="zh-CN" altLang="en-US">
                <a:latin typeface="宋体"/>
                <a:ea typeface="宋体"/>
              </a:rPr>
              <a:t>介绍</a:t>
            </a:r>
            <a:endParaRPr lang="zh-CN" altLang="en-US"/>
          </a:p>
        </p:txBody>
      </p:sp>
      <p:sp>
        <p:nvSpPr>
          <p:cNvPr id="3" name="内容占位符 2">
            <a:extLst>
              <a:ext uri="{FF2B5EF4-FFF2-40B4-BE49-F238E27FC236}">
                <a16:creationId xmlns:a16="http://schemas.microsoft.com/office/drawing/2014/main" id="{7CAE427C-6C3D-4F87-94AC-4737306119FE}"/>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访问网络应用越来越便利，数据存储得越来越多，黑客越来越感兴趣</a:t>
            </a:r>
          </a:p>
          <a:p>
            <a:r>
              <a:rPr lang="zh-CN" altLang="en-US">
                <a:latin typeface="宋体"/>
                <a:ea typeface="宋体"/>
              </a:rPr>
              <a:t>大多数网络应用的开发没有注意到安全这个维度，普遍使用现成的框架和第三方插件，却没有验证其安全性</a:t>
            </a:r>
          </a:p>
          <a:p>
            <a:pPr lvl="1"/>
            <a:r>
              <a:rPr lang="zh-CN" altLang="en-US">
                <a:latin typeface="宋体"/>
                <a:ea typeface="宋体"/>
              </a:rPr>
              <a:t>TrustWave（2015）指出，98%的网站应用具有一到多个安全隐患</a:t>
            </a:r>
            <a:endParaRPr lang="zh-CN" altLang="en-US" dirty="0">
              <a:latin typeface="宋体"/>
              <a:ea typeface="宋体"/>
            </a:endParaRPr>
          </a:p>
        </p:txBody>
      </p:sp>
    </p:spTree>
    <p:extLst>
      <p:ext uri="{BB962C8B-B14F-4D97-AF65-F5344CB8AC3E}">
        <p14:creationId xmlns:p14="http://schemas.microsoft.com/office/powerpoint/2010/main" val="80865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2AEEB-261C-4F58-9AB2-86162DD0C297}"/>
              </a:ext>
            </a:extLst>
          </p:cNvPr>
          <p:cNvSpPr>
            <a:spLocks noGrp="1"/>
          </p:cNvSpPr>
          <p:nvPr>
            <p:ph type="title"/>
          </p:nvPr>
        </p:nvSpPr>
        <p:spPr/>
        <p:txBody>
          <a:bodyPr/>
          <a:lstStyle/>
          <a:p>
            <a:r>
              <a:rPr lang="zh-CN" altLang="en-US">
                <a:latin typeface="宋体"/>
                <a:ea typeface="宋体"/>
              </a:rPr>
              <a:t>标记图</a:t>
            </a:r>
            <a:endParaRPr lang="zh-CN" altLang="en-US"/>
          </a:p>
        </p:txBody>
      </p:sp>
      <p:sp>
        <p:nvSpPr>
          <p:cNvPr id="3" name="内容占位符 2">
            <a:extLst>
              <a:ext uri="{FF2B5EF4-FFF2-40B4-BE49-F238E27FC236}">
                <a16:creationId xmlns:a16="http://schemas.microsoft.com/office/drawing/2014/main" id="{8E53E07F-1330-4760-BFC8-3910B102C6B8}"/>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规范化过程将查询转化成有序标记 (t1, t2, …, tN）。我们生成一个图 G=(V, E, w)来捕获其结构属性并利用图分析中的度量指标。</a:t>
            </a:r>
          </a:p>
          <a:p>
            <a:r>
              <a:rPr lang="zh-CN" altLang="en-US">
                <a:latin typeface="宋体"/>
                <a:ea typeface="宋体"/>
              </a:rPr>
              <a:t>这个图有 n 个节点，n = |V| 并且 n &lt;= N。对每个独特的标记 ti，i=1, 2, …, n.</a:t>
            </a:r>
          </a:p>
          <a:p>
            <a:endParaRPr lang="zh-CN" altLang="en-US" dirty="0">
              <a:latin typeface="宋体"/>
              <a:ea typeface="宋体"/>
            </a:endParaRPr>
          </a:p>
        </p:txBody>
      </p:sp>
    </p:spTree>
    <p:extLst>
      <p:ext uri="{BB962C8B-B14F-4D97-AF65-F5344CB8AC3E}">
        <p14:creationId xmlns:p14="http://schemas.microsoft.com/office/powerpoint/2010/main" val="2449128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40FB8-B2B7-49C4-BB32-936002CB516E}"/>
              </a:ext>
            </a:extLst>
          </p:cNvPr>
          <p:cNvSpPr>
            <a:spLocks noGrp="1"/>
          </p:cNvSpPr>
          <p:nvPr>
            <p:ph type="title"/>
          </p:nvPr>
        </p:nvSpPr>
        <p:spPr/>
        <p:txBody>
          <a:bodyPr/>
          <a:lstStyle/>
          <a:p>
            <a:r>
              <a:rPr lang="zh-CN" altLang="en-US">
                <a:latin typeface="宋体"/>
                <a:ea typeface="宋体"/>
              </a:rPr>
              <a:t>标记图</a:t>
            </a:r>
            <a:endParaRPr lang="zh-CN" altLang="en-US"/>
          </a:p>
        </p:txBody>
      </p:sp>
      <p:sp>
        <p:nvSpPr>
          <p:cNvPr id="3" name="内容占位符 2">
            <a:extLst>
              <a:ext uri="{FF2B5EF4-FFF2-40B4-BE49-F238E27FC236}">
                <a16:creationId xmlns:a16="http://schemas.microsoft.com/office/drawing/2014/main" id="{F1BC2CDD-A967-4C1B-A6AE-EBE88F83B5CC}"/>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定义1：标记图是一个有权图 G = (V, E, w)，其中每个 V 中的顶点对应一个规范化序列中的独特标记， E </a:t>
            </a:r>
            <a:r>
              <a:rPr lang="zh-CN">
                <a:latin typeface="宋体"/>
                <a:ea typeface="宋体"/>
              </a:rPr>
              <a:t>⊂</a:t>
            </a:r>
            <a:r>
              <a:rPr lang="zh-CN" altLang="en-US">
                <a:latin typeface="宋体"/>
                <a:ea typeface="宋体"/>
              </a:rPr>
              <a:t> </a:t>
            </a:r>
            <a:r>
              <a:rPr lang="en-US" altLang="zh-CN" dirty="0">
                <a:latin typeface="宋体"/>
                <a:ea typeface="宋体"/>
              </a:rPr>
              <a:t>V^2 </a:t>
            </a:r>
            <a:r>
              <a:rPr lang="en-US" altLang="zh-CN" dirty="0" err="1">
                <a:latin typeface="宋体"/>
                <a:ea typeface="宋体"/>
              </a:rPr>
              <a:t>是边的集合，并且</a:t>
            </a:r>
            <a:r>
              <a:rPr lang="en-US" altLang="zh-CN" dirty="0">
                <a:latin typeface="宋体"/>
                <a:ea typeface="宋体"/>
              </a:rPr>
              <a:t> </a:t>
            </a:r>
            <a:r>
              <a:rPr lang="en-US" altLang="zh-CN" dirty="0" err="1">
                <a:latin typeface="宋体"/>
                <a:ea typeface="宋体"/>
              </a:rPr>
              <a:t>w:E</a:t>
            </a:r>
            <a:r>
              <a:rPr lang="en-US" altLang="zh-CN" dirty="0">
                <a:latin typeface="宋体"/>
                <a:ea typeface="宋体"/>
              </a:rPr>
              <a:t> -&gt; N </a:t>
            </a:r>
            <a:r>
              <a:rPr lang="en-US" altLang="zh-CN" dirty="0" err="1">
                <a:latin typeface="宋体"/>
                <a:ea typeface="宋体"/>
              </a:rPr>
              <a:t>是一个定义边的权重的函数。如果</a:t>
            </a:r>
            <a:r>
              <a:rPr lang="en-US" altLang="zh-CN" dirty="0">
                <a:latin typeface="宋体"/>
                <a:ea typeface="宋体"/>
              </a:rPr>
              <a:t> </a:t>
            </a:r>
            <a:r>
              <a:rPr lang="en-US" altLang="zh-CN" dirty="0" err="1">
                <a:latin typeface="宋体"/>
                <a:ea typeface="宋体"/>
              </a:rPr>
              <a:t>ti</a:t>
            </a:r>
            <a:r>
              <a:rPr lang="en-US" altLang="zh-CN" dirty="0">
                <a:latin typeface="宋体"/>
                <a:ea typeface="宋体"/>
              </a:rPr>
              <a:t> 和 </a:t>
            </a:r>
            <a:r>
              <a:rPr lang="en-US" altLang="zh-CN" dirty="0" err="1">
                <a:latin typeface="宋体"/>
                <a:ea typeface="宋体"/>
              </a:rPr>
              <a:t>tj</a:t>
            </a:r>
            <a:r>
              <a:rPr lang="en-US" altLang="zh-CN" dirty="0">
                <a:latin typeface="宋体"/>
                <a:ea typeface="宋体"/>
              </a:rPr>
              <a:t> </a:t>
            </a:r>
            <a:r>
              <a:rPr lang="en-US" altLang="zh-CN" dirty="0" err="1">
                <a:latin typeface="宋体"/>
                <a:ea typeface="宋体"/>
              </a:rPr>
              <a:t>在一个包含</a:t>
            </a:r>
            <a:r>
              <a:rPr lang="en-US" altLang="zh-CN" dirty="0">
                <a:latin typeface="宋体"/>
                <a:ea typeface="宋体"/>
              </a:rPr>
              <a:t> s </a:t>
            </a:r>
            <a:r>
              <a:rPr lang="en-US" altLang="zh-CN" dirty="0" err="1">
                <a:latin typeface="宋体"/>
                <a:ea typeface="宋体"/>
              </a:rPr>
              <a:t>个标记的滑动窗口中同时出现，则我们说在标记</a:t>
            </a:r>
            <a:r>
              <a:rPr lang="en-US" altLang="zh-CN" dirty="0">
                <a:latin typeface="宋体"/>
                <a:ea typeface="宋体"/>
              </a:rPr>
              <a:t> </a:t>
            </a:r>
            <a:r>
              <a:rPr lang="en-US" altLang="zh-CN" dirty="0" err="1">
                <a:latin typeface="宋体"/>
                <a:ea typeface="宋体"/>
              </a:rPr>
              <a:t>ti</a:t>
            </a:r>
            <a:r>
              <a:rPr lang="en-US" altLang="zh-CN" dirty="0">
                <a:latin typeface="宋体"/>
                <a:ea typeface="宋体"/>
              </a:rPr>
              <a:t> 和 </a:t>
            </a:r>
            <a:r>
              <a:rPr lang="en-US" altLang="zh-CN" dirty="0" err="1">
                <a:latin typeface="宋体"/>
                <a:ea typeface="宋体"/>
              </a:rPr>
              <a:t>tj</a:t>
            </a:r>
            <a:r>
              <a:rPr lang="en-US" altLang="zh-CN" dirty="0">
                <a:latin typeface="宋体"/>
                <a:ea typeface="宋体"/>
              </a:rPr>
              <a:t> （</a:t>
            </a:r>
            <a:r>
              <a:rPr lang="en-US" altLang="zh-CN" dirty="0" err="1">
                <a:latin typeface="宋体"/>
                <a:ea typeface="宋体"/>
              </a:rPr>
              <a:t>通常</a:t>
            </a:r>
            <a:r>
              <a:rPr lang="en-US" altLang="zh-CN" dirty="0">
                <a:latin typeface="宋体"/>
                <a:ea typeface="宋体"/>
              </a:rPr>
              <a:t> </a:t>
            </a:r>
            <a:r>
              <a:rPr lang="en-US" altLang="zh-CN" dirty="0" err="1">
                <a:latin typeface="宋体"/>
                <a:ea typeface="宋体"/>
              </a:rPr>
              <a:t>i</a:t>
            </a:r>
            <a:r>
              <a:rPr lang="en-US" altLang="zh-CN" dirty="0">
                <a:latin typeface="宋体"/>
                <a:ea typeface="宋体"/>
              </a:rPr>
              <a:t>!=j ）</a:t>
            </a:r>
            <a:r>
              <a:rPr lang="en-US" altLang="zh-CN" dirty="0" err="1">
                <a:latin typeface="宋体"/>
                <a:ea typeface="宋体"/>
              </a:rPr>
              <a:t>间有一条权重为</a:t>
            </a:r>
            <a:r>
              <a:rPr lang="en-US" altLang="zh-CN" dirty="0">
                <a:latin typeface="宋体"/>
                <a:ea typeface="宋体"/>
              </a:rPr>
              <a:t> </a:t>
            </a:r>
            <a:r>
              <a:rPr lang="en-US" altLang="zh-CN" dirty="0" err="1">
                <a:latin typeface="宋体"/>
                <a:ea typeface="宋体"/>
              </a:rPr>
              <a:t>wij</a:t>
            </a:r>
            <a:r>
              <a:rPr lang="en-US" altLang="zh-CN" dirty="0">
                <a:latin typeface="宋体"/>
                <a:ea typeface="宋体"/>
              </a:rPr>
              <a:t> </a:t>
            </a:r>
            <a:r>
              <a:rPr lang="en-US" altLang="zh-CN" dirty="0" err="1">
                <a:latin typeface="宋体"/>
                <a:ea typeface="宋体"/>
              </a:rPr>
              <a:t>的边。如果在窗口滑动过程中，ti</a:t>
            </a:r>
            <a:r>
              <a:rPr lang="en-US" altLang="zh-CN" dirty="0">
                <a:latin typeface="宋体"/>
                <a:ea typeface="宋体"/>
              </a:rPr>
              <a:t> 和 </a:t>
            </a:r>
            <a:r>
              <a:rPr lang="en-US" altLang="zh-CN" dirty="0" err="1">
                <a:latin typeface="宋体"/>
                <a:ea typeface="宋体"/>
              </a:rPr>
              <a:t>tj</a:t>
            </a:r>
            <a:r>
              <a:rPr lang="en-US" altLang="zh-CN" dirty="0">
                <a:latin typeface="宋体"/>
                <a:ea typeface="宋体"/>
              </a:rPr>
              <a:t> </a:t>
            </a:r>
            <a:r>
              <a:rPr lang="en-US" altLang="zh-CN" dirty="0" err="1">
                <a:latin typeface="宋体"/>
                <a:ea typeface="宋体"/>
              </a:rPr>
              <a:t>间已经有一条边了，则它的权重要加上新形成的边的权重</a:t>
            </a:r>
            <a:r>
              <a:rPr lang="en-US" altLang="zh-CN" dirty="0">
                <a:latin typeface="宋体"/>
                <a:ea typeface="宋体"/>
              </a:rPr>
              <a:t>。</a:t>
            </a:r>
          </a:p>
          <a:p>
            <a:r>
              <a:rPr lang="en-US" altLang="zh-CN" dirty="0">
                <a:latin typeface="宋体"/>
                <a:ea typeface="宋体"/>
              </a:rPr>
              <a:t>边的权重反映了两个标记间的交互强度。因为同一个标记可以在同一个滑动窗口中出现多次，自环是允许的。技术上这样的图被称为多重图或者伪图。</a:t>
            </a:r>
          </a:p>
        </p:txBody>
      </p:sp>
    </p:spTree>
    <p:extLst>
      <p:ext uri="{BB962C8B-B14F-4D97-AF65-F5344CB8AC3E}">
        <p14:creationId xmlns:p14="http://schemas.microsoft.com/office/powerpoint/2010/main" val="1849830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6D008-EFB0-4CEB-9AD3-A01ECD70BFCE}"/>
              </a:ext>
            </a:extLst>
          </p:cNvPr>
          <p:cNvSpPr>
            <a:spLocks noGrp="1"/>
          </p:cNvSpPr>
          <p:nvPr>
            <p:ph type="title"/>
          </p:nvPr>
        </p:nvSpPr>
        <p:spPr/>
        <p:txBody>
          <a:bodyPr/>
          <a:lstStyle/>
          <a:p>
            <a:r>
              <a:rPr lang="zh-CN" altLang="en-US">
                <a:latin typeface="宋体"/>
                <a:ea typeface="宋体"/>
              </a:rPr>
              <a:t>无向和有向图</a:t>
            </a:r>
            <a:endParaRPr lang="zh-CN" altLang="en-US"/>
          </a:p>
        </p:txBody>
      </p:sp>
      <p:sp>
        <p:nvSpPr>
          <p:cNvPr id="3" name="内容占位符 2">
            <a:extLst>
              <a:ext uri="{FF2B5EF4-FFF2-40B4-BE49-F238E27FC236}">
                <a16:creationId xmlns:a16="http://schemas.microsoft.com/office/drawing/2014/main" id="{F55DE992-5BA8-4D7C-BE32-7EF04E6D8FEB}"/>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定义2：在无向标记图里，在标记 ti 和 tj 中有一条无向边，具有对称的权重：wij = wji。如果在同一个宽度为 s 个标记的滑动窗口中出现了 ti 和 tj，它们的出现顺序不重要。</a:t>
            </a:r>
          </a:p>
          <a:p>
            <a:r>
              <a:rPr lang="zh-CN" altLang="en-US">
                <a:latin typeface="宋体"/>
                <a:ea typeface="宋体"/>
              </a:rPr>
              <a:t>在一个有向图图中的边，我们考虑从左到右的顺序，对应于 SQL 中标记的自然顺序。</a:t>
            </a:r>
          </a:p>
          <a:p>
            <a:r>
              <a:rPr lang="zh-CN" altLang="en-US">
                <a:latin typeface="宋体"/>
                <a:ea typeface="宋体"/>
              </a:rPr>
              <a:t>定义3：在一个有向标记图中，当一个宽度为 s 标记的窗口滑过时，如果 ti 出现在 tj 之前，我们说 ti -&gt; tj 形成一条权重为 wij 的边。边 ti -&gt; tj 和 tj -&gt; ti 的权重是独立的，而且通常 wij != wji</a:t>
            </a:r>
            <a:endParaRPr lang="zh-CN" altLang="en-US" dirty="0">
              <a:latin typeface="宋体"/>
              <a:ea typeface="宋体"/>
            </a:endParaRPr>
          </a:p>
        </p:txBody>
      </p:sp>
    </p:spTree>
    <p:extLst>
      <p:ext uri="{BB962C8B-B14F-4D97-AF65-F5344CB8AC3E}">
        <p14:creationId xmlns:p14="http://schemas.microsoft.com/office/powerpoint/2010/main" val="1366629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DD84A-99E4-4260-98EB-62FD1D68BDD7}"/>
              </a:ext>
            </a:extLst>
          </p:cNvPr>
          <p:cNvSpPr>
            <a:spLocks noGrp="1"/>
          </p:cNvSpPr>
          <p:nvPr>
            <p:ph type="title"/>
          </p:nvPr>
        </p:nvSpPr>
        <p:spPr/>
        <p:txBody>
          <a:bodyPr/>
          <a:lstStyle/>
          <a:p>
            <a:r>
              <a:rPr lang="zh-CN" altLang="en-US">
                <a:latin typeface="宋体"/>
                <a:ea typeface="宋体"/>
              </a:rPr>
              <a:t>无向图与有向图</a:t>
            </a:r>
            <a:endParaRPr lang="zh-CN" altLang="en-US"/>
          </a:p>
        </p:txBody>
      </p:sp>
      <p:pic>
        <p:nvPicPr>
          <p:cNvPr id="4" name="图片 4" descr="图片包含 屏幕截图&#10;&#10;已生成极高可信度的说明">
            <a:extLst>
              <a:ext uri="{FF2B5EF4-FFF2-40B4-BE49-F238E27FC236}">
                <a16:creationId xmlns:a16="http://schemas.microsoft.com/office/drawing/2014/main" id="{FDDD93A6-86D4-42F7-AEB6-128A20EBAC0B}"/>
              </a:ext>
            </a:extLst>
          </p:cNvPr>
          <p:cNvPicPr>
            <a:picLocks noGrp="1" noChangeAspect="1"/>
          </p:cNvPicPr>
          <p:nvPr>
            <p:ph idx="1"/>
          </p:nvPr>
        </p:nvPicPr>
        <p:blipFill>
          <a:blip r:embed="rId2"/>
          <a:stretch>
            <a:fillRect/>
          </a:stretch>
        </p:blipFill>
        <p:spPr>
          <a:xfrm>
            <a:off x="493940" y="2248694"/>
            <a:ext cx="11108870" cy="4525735"/>
          </a:xfrm>
          <a:prstGeom prst="rect">
            <a:avLst/>
          </a:prstGeom>
        </p:spPr>
      </p:pic>
    </p:spTree>
    <p:extLst>
      <p:ext uri="{BB962C8B-B14F-4D97-AF65-F5344CB8AC3E}">
        <p14:creationId xmlns:p14="http://schemas.microsoft.com/office/powerpoint/2010/main" val="145257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F2C09-4C5C-4DC5-A70F-26B65C290268}"/>
              </a:ext>
            </a:extLst>
          </p:cNvPr>
          <p:cNvSpPr>
            <a:spLocks noGrp="1"/>
          </p:cNvSpPr>
          <p:nvPr>
            <p:ph type="title"/>
          </p:nvPr>
        </p:nvSpPr>
        <p:spPr/>
        <p:txBody>
          <a:bodyPr/>
          <a:lstStyle/>
          <a:p>
            <a:r>
              <a:rPr lang="zh-CN" altLang="en-US">
                <a:latin typeface="宋体"/>
                <a:ea typeface="宋体"/>
              </a:rPr>
              <a:t>统一加权和比例加权</a:t>
            </a:r>
            <a:endParaRPr lang="zh-CN" altLang="en-US"/>
          </a:p>
        </p:txBody>
      </p:sp>
      <p:sp>
        <p:nvSpPr>
          <p:cNvPr id="3" name="内容占位符 2">
            <a:extLst>
              <a:ext uri="{FF2B5EF4-FFF2-40B4-BE49-F238E27FC236}">
                <a16:creationId xmlns:a16="http://schemas.microsoft.com/office/drawing/2014/main" id="{734C6B86-B449-4144-B2D7-9F681C3C1C2F}"/>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在同一个滑动窗口中两个标记的同存可以用它们的间隙来定义。</a:t>
            </a:r>
          </a:p>
          <a:p>
            <a:r>
              <a:rPr lang="zh-CN" altLang="en-US">
                <a:latin typeface="宋体"/>
                <a:ea typeface="宋体"/>
              </a:rPr>
              <a:t>两个标记的间隙 g 是它们之间的标记的数量。</a:t>
            </a:r>
          </a:p>
          <a:p>
            <a:r>
              <a:rPr lang="zh-CN" altLang="en-US">
                <a:latin typeface="宋体"/>
                <a:ea typeface="宋体"/>
              </a:rPr>
              <a:t>如果窗口宽度为 s，那么当 g &lt;= s 时我们说两个标记是同存的。</a:t>
            </a:r>
          </a:p>
          <a:p>
            <a:r>
              <a:rPr lang="zh-CN" altLang="en-US">
                <a:latin typeface="宋体"/>
                <a:ea typeface="宋体"/>
              </a:rPr>
              <a:t>所以连续的标记，它们的间隙 g=0</a:t>
            </a:r>
          </a:p>
          <a:p>
            <a:r>
              <a:rPr lang="zh-CN" altLang="en-US">
                <a:latin typeface="宋体"/>
                <a:ea typeface="宋体"/>
              </a:rPr>
              <a:t>一开始，在图中只有顶点，但是没有边，即 wij = 0,对所有的 i,j</a:t>
            </a:r>
          </a:p>
          <a:p>
            <a:r>
              <a:rPr lang="zh-CN" altLang="en-US">
                <a:latin typeface="宋体"/>
                <a:ea typeface="宋体"/>
              </a:rPr>
              <a:t>加权边随着窗口沿标记列序的移动被添加进图中。</a:t>
            </a:r>
          </a:p>
          <a:p>
            <a:r>
              <a:rPr lang="zh-CN" altLang="en-US">
                <a:latin typeface="宋体"/>
                <a:ea typeface="宋体"/>
              </a:rPr>
              <a:t>我们定义了两种加权函数：统一的和按比例的。</a:t>
            </a:r>
            <a:endParaRPr lang="zh-CN" altLang="en-US" dirty="0">
              <a:latin typeface="宋体"/>
              <a:ea typeface="宋体"/>
            </a:endParaRPr>
          </a:p>
        </p:txBody>
      </p:sp>
    </p:spTree>
    <p:extLst>
      <p:ext uri="{BB962C8B-B14F-4D97-AF65-F5344CB8AC3E}">
        <p14:creationId xmlns:p14="http://schemas.microsoft.com/office/powerpoint/2010/main" val="3517356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C450B-2981-42AC-ACA7-13BBD56E114B}"/>
              </a:ext>
            </a:extLst>
          </p:cNvPr>
          <p:cNvSpPr>
            <a:spLocks noGrp="1"/>
          </p:cNvSpPr>
          <p:nvPr>
            <p:ph type="title"/>
          </p:nvPr>
        </p:nvSpPr>
        <p:spPr/>
        <p:txBody>
          <a:bodyPr/>
          <a:lstStyle/>
          <a:p>
            <a:r>
              <a:rPr lang="zh-CN" altLang="en-US">
                <a:latin typeface="宋体"/>
                <a:ea typeface="宋体"/>
              </a:rPr>
              <a:t>统一加权和比例加权</a:t>
            </a:r>
            <a:endParaRPr lang="zh-CN" altLang="en-US"/>
          </a:p>
        </p:txBody>
      </p:sp>
      <p:sp>
        <p:nvSpPr>
          <p:cNvPr id="3" name="内容占位符 2">
            <a:extLst>
              <a:ext uri="{FF2B5EF4-FFF2-40B4-BE49-F238E27FC236}">
                <a16:creationId xmlns:a16="http://schemas.microsoft.com/office/drawing/2014/main" id="{D7EE3856-61D8-4072-AFF3-199A4BB060F2}"/>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同一窗口中，不考虑两个标记间的相对距离，即所有同存的标记的重要性是一样的。</a:t>
            </a:r>
          </a:p>
          <a:p>
            <a:endParaRPr lang="zh-CN" altLang="en-US" dirty="0">
              <a:latin typeface="宋体"/>
              <a:ea typeface="宋体"/>
            </a:endParaRPr>
          </a:p>
          <a:p>
            <a:endParaRPr lang="zh-CN" altLang="en-US" dirty="0">
              <a:latin typeface="宋体"/>
              <a:ea typeface="宋体"/>
            </a:endParaRPr>
          </a:p>
          <a:p>
            <a:endParaRPr lang="zh-CN" altLang="en-US" dirty="0">
              <a:latin typeface="宋体"/>
              <a:ea typeface="宋体"/>
            </a:endParaRPr>
          </a:p>
          <a:p>
            <a:r>
              <a:rPr lang="zh-CN" altLang="en-US">
                <a:latin typeface="宋体"/>
                <a:ea typeface="宋体"/>
              </a:rPr>
              <a:t>在比例加权中，更靠近的标记被赋予更大的权重。</a:t>
            </a:r>
            <a:endParaRPr lang="zh-CN" altLang="en-US" dirty="0">
              <a:latin typeface="宋体"/>
              <a:ea typeface="宋体"/>
            </a:endParaRPr>
          </a:p>
          <a:p>
            <a:pPr lvl="1"/>
            <a:r>
              <a:rPr lang="zh-CN" altLang="en-US">
                <a:latin typeface="宋体"/>
                <a:ea typeface="宋体"/>
              </a:rPr>
              <a:t>窗口边界的两个标记形成的边的权重是 1，并随着间隙的减小而增加。</a:t>
            </a:r>
            <a:endParaRPr lang="zh-CN" altLang="en-US" dirty="0">
              <a:latin typeface="宋体"/>
              <a:ea typeface="宋体"/>
            </a:endParaRPr>
          </a:p>
          <a:p>
            <a:endParaRPr lang="zh-CN" altLang="en-US" dirty="0">
              <a:latin typeface="宋体"/>
              <a:ea typeface="宋体"/>
            </a:endParaRPr>
          </a:p>
        </p:txBody>
      </p:sp>
      <p:pic>
        <p:nvPicPr>
          <p:cNvPr id="6" name="图片 6">
            <a:extLst>
              <a:ext uri="{FF2B5EF4-FFF2-40B4-BE49-F238E27FC236}">
                <a16:creationId xmlns:a16="http://schemas.microsoft.com/office/drawing/2014/main" id="{98ED0738-C57D-4ED8-91FF-A5907506028C}"/>
              </a:ext>
            </a:extLst>
          </p:cNvPr>
          <p:cNvPicPr>
            <a:picLocks noChangeAspect="1"/>
          </p:cNvPicPr>
          <p:nvPr/>
        </p:nvPicPr>
        <p:blipFill>
          <a:blip r:embed="rId2"/>
          <a:stretch>
            <a:fillRect/>
          </a:stretch>
        </p:blipFill>
        <p:spPr>
          <a:xfrm>
            <a:off x="7568293" y="2239192"/>
            <a:ext cx="4022271" cy="1209403"/>
          </a:xfrm>
          <a:prstGeom prst="rect">
            <a:avLst/>
          </a:prstGeom>
        </p:spPr>
      </p:pic>
      <p:pic>
        <p:nvPicPr>
          <p:cNvPr id="10" name="图片 10" descr="图片包含 物体&#10;&#10;已生成高可信度的说明">
            <a:extLst>
              <a:ext uri="{FF2B5EF4-FFF2-40B4-BE49-F238E27FC236}">
                <a16:creationId xmlns:a16="http://schemas.microsoft.com/office/drawing/2014/main" id="{EDDAB696-3684-4C1B-8F2B-40D8E6A631BE}"/>
              </a:ext>
            </a:extLst>
          </p:cNvPr>
          <p:cNvPicPr>
            <a:picLocks noChangeAspect="1"/>
          </p:cNvPicPr>
          <p:nvPr/>
        </p:nvPicPr>
        <p:blipFill rotWithShape="1">
          <a:blip r:embed="rId3"/>
          <a:srcRect t="8182" r="-329" b="909"/>
          <a:stretch/>
        </p:blipFill>
        <p:spPr>
          <a:xfrm>
            <a:off x="7500256" y="5163957"/>
            <a:ext cx="4158371" cy="1360632"/>
          </a:xfrm>
          <a:prstGeom prst="rect">
            <a:avLst/>
          </a:prstGeom>
        </p:spPr>
      </p:pic>
    </p:spTree>
    <p:extLst>
      <p:ext uri="{BB962C8B-B14F-4D97-AF65-F5344CB8AC3E}">
        <p14:creationId xmlns:p14="http://schemas.microsoft.com/office/powerpoint/2010/main" val="398705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D7C8F-02DF-4A53-A89E-65F06269C15D}"/>
              </a:ext>
            </a:extLst>
          </p:cNvPr>
          <p:cNvSpPr>
            <a:spLocks noGrp="1"/>
          </p:cNvSpPr>
          <p:nvPr>
            <p:ph type="title"/>
          </p:nvPr>
        </p:nvSpPr>
        <p:spPr/>
        <p:txBody>
          <a:bodyPr/>
          <a:lstStyle/>
          <a:p>
            <a:r>
              <a:rPr lang="zh-CN" altLang="en-US">
                <a:latin typeface="宋体"/>
                <a:ea typeface="宋体"/>
              </a:rPr>
              <a:t>统一加权和比例加权</a:t>
            </a:r>
            <a:endParaRPr lang="zh-CN" altLang="en-US"/>
          </a:p>
        </p:txBody>
      </p:sp>
      <p:pic>
        <p:nvPicPr>
          <p:cNvPr id="4" name="图片 4" descr="图片包含 屏幕截图&#10;&#10;已生成极高可信度的说明">
            <a:extLst>
              <a:ext uri="{FF2B5EF4-FFF2-40B4-BE49-F238E27FC236}">
                <a16:creationId xmlns:a16="http://schemas.microsoft.com/office/drawing/2014/main" id="{5E73D17F-6EF3-46D2-B21F-2A53835B16B4}"/>
              </a:ext>
            </a:extLst>
          </p:cNvPr>
          <p:cNvPicPr>
            <a:picLocks noGrp="1" noChangeAspect="1"/>
          </p:cNvPicPr>
          <p:nvPr>
            <p:ph idx="1"/>
          </p:nvPr>
        </p:nvPicPr>
        <p:blipFill>
          <a:blip r:embed="rId2"/>
          <a:stretch>
            <a:fillRect/>
          </a:stretch>
        </p:blipFill>
        <p:spPr>
          <a:xfrm>
            <a:off x="633412" y="1545205"/>
            <a:ext cx="11102067" cy="4993821"/>
          </a:xfrm>
          <a:prstGeom prst="rect">
            <a:avLst/>
          </a:prstGeom>
        </p:spPr>
      </p:pic>
    </p:spTree>
    <p:extLst>
      <p:ext uri="{BB962C8B-B14F-4D97-AF65-F5344CB8AC3E}">
        <p14:creationId xmlns:p14="http://schemas.microsoft.com/office/powerpoint/2010/main" val="2096777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AA780-FBCD-4299-B9A0-554C18459484}"/>
              </a:ext>
            </a:extLst>
          </p:cNvPr>
          <p:cNvSpPr>
            <a:spLocks noGrp="1"/>
          </p:cNvSpPr>
          <p:nvPr>
            <p:ph type="title"/>
          </p:nvPr>
        </p:nvSpPr>
        <p:spPr/>
        <p:txBody>
          <a:bodyPr/>
          <a:lstStyle/>
          <a:p>
            <a:r>
              <a:rPr lang="zh-CN" altLang="en-US">
                <a:latin typeface="宋体"/>
                <a:ea typeface="宋体"/>
              </a:rPr>
              <a:t>标记图算法</a:t>
            </a:r>
            <a:endParaRPr lang="zh-CN" altLang="en-US"/>
          </a:p>
        </p:txBody>
      </p:sp>
      <p:sp>
        <p:nvSpPr>
          <p:cNvPr id="3" name="内容占位符 2">
            <a:extLst>
              <a:ext uri="{FF2B5EF4-FFF2-40B4-BE49-F238E27FC236}">
                <a16:creationId xmlns:a16="http://schemas.microsoft.com/office/drawing/2014/main" id="{8114614F-185A-40B5-859A-7375805046D1}"/>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用邻接矩阵来表示标记图</a:t>
            </a:r>
          </a:p>
          <a:p>
            <a:r>
              <a:rPr lang="zh-CN" altLang="en-US">
                <a:latin typeface="宋体"/>
                <a:ea typeface="宋体"/>
              </a:rPr>
              <a:t>由于有有向、无向边，以及统一和比例加权，所以可以组成出 4 种标记图</a:t>
            </a:r>
            <a:endParaRPr lang="zh-CN" altLang="en-US" dirty="0">
              <a:latin typeface="宋体"/>
              <a:ea typeface="宋体"/>
            </a:endParaRPr>
          </a:p>
          <a:p>
            <a:pPr lvl="1"/>
            <a:r>
              <a:rPr lang="zh-CN" altLang="en-US">
                <a:latin typeface="宋体"/>
                <a:ea typeface="宋体"/>
              </a:rPr>
              <a:t>无向统一加权</a:t>
            </a:r>
          </a:p>
          <a:p>
            <a:pPr lvl="1"/>
            <a:r>
              <a:rPr lang="zh-CN" altLang="en-US">
                <a:latin typeface="宋体"/>
                <a:ea typeface="宋体"/>
              </a:rPr>
              <a:t>无向比例加权</a:t>
            </a:r>
            <a:endParaRPr lang="zh-CN" altLang="en-US" dirty="0">
              <a:latin typeface="宋体"/>
              <a:ea typeface="宋体"/>
            </a:endParaRPr>
          </a:p>
          <a:p>
            <a:pPr lvl="1"/>
            <a:r>
              <a:rPr lang="zh-CN" altLang="en-US">
                <a:latin typeface="宋体"/>
                <a:ea typeface="宋体"/>
              </a:rPr>
              <a:t>有向统一加权</a:t>
            </a:r>
          </a:p>
          <a:p>
            <a:pPr lvl="1"/>
            <a:r>
              <a:rPr lang="zh-CN" altLang="en-US">
                <a:latin typeface="宋体"/>
                <a:ea typeface="宋体"/>
              </a:rPr>
              <a:t>有向比例加权</a:t>
            </a:r>
            <a:endParaRPr lang="zh-CN" altLang="en-US" dirty="0">
              <a:latin typeface="宋体"/>
              <a:ea typeface="宋体"/>
            </a:endParaRPr>
          </a:p>
          <a:p>
            <a:r>
              <a:rPr lang="zh-CN" altLang="en-US">
                <a:latin typeface="宋体"/>
                <a:ea typeface="宋体"/>
              </a:rPr>
              <a:t>整合算法如下页所示</a:t>
            </a:r>
            <a:endParaRPr lang="zh-CN" altLang="en-US" dirty="0">
              <a:latin typeface="宋体"/>
              <a:ea typeface="宋体"/>
            </a:endParaRPr>
          </a:p>
          <a:p>
            <a:pPr lvl="1"/>
            <a:endParaRPr lang="zh-CN" altLang="en-US" dirty="0">
              <a:latin typeface="宋体"/>
              <a:ea typeface="宋体"/>
            </a:endParaRPr>
          </a:p>
        </p:txBody>
      </p:sp>
    </p:spTree>
    <p:extLst>
      <p:ext uri="{BB962C8B-B14F-4D97-AF65-F5344CB8AC3E}">
        <p14:creationId xmlns:p14="http://schemas.microsoft.com/office/powerpoint/2010/main" val="2789630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B9BB0-7659-45C3-A12B-31B5F79838FA}"/>
              </a:ext>
            </a:extLst>
          </p:cNvPr>
          <p:cNvSpPr>
            <a:spLocks noGrp="1"/>
          </p:cNvSpPr>
          <p:nvPr>
            <p:ph type="title"/>
          </p:nvPr>
        </p:nvSpPr>
        <p:spPr/>
        <p:txBody>
          <a:bodyPr/>
          <a:lstStyle/>
          <a:p>
            <a:r>
              <a:rPr lang="zh-CN" altLang="en-US">
                <a:latin typeface="宋体"/>
                <a:ea typeface="宋体"/>
              </a:rPr>
              <a:t>标记图算法</a:t>
            </a:r>
            <a:endParaRPr lang="zh-CN" altLang="en-US"/>
          </a:p>
        </p:txBody>
      </p:sp>
      <p:pic>
        <p:nvPicPr>
          <p:cNvPr id="4" name="图片 4" descr="图片包含 屏幕截图, 文字&#10;&#10;已生成极高可信度的说明">
            <a:extLst>
              <a:ext uri="{FF2B5EF4-FFF2-40B4-BE49-F238E27FC236}">
                <a16:creationId xmlns:a16="http://schemas.microsoft.com/office/drawing/2014/main" id="{C5E57043-EB57-4450-969B-7FA4DF4D5B7B}"/>
              </a:ext>
            </a:extLst>
          </p:cNvPr>
          <p:cNvPicPr>
            <a:picLocks noGrp="1" noChangeAspect="1"/>
          </p:cNvPicPr>
          <p:nvPr>
            <p:ph idx="1"/>
          </p:nvPr>
        </p:nvPicPr>
        <p:blipFill>
          <a:blip r:embed="rId2"/>
          <a:stretch>
            <a:fillRect/>
          </a:stretch>
        </p:blipFill>
        <p:spPr>
          <a:xfrm>
            <a:off x="5547538" y="97518"/>
            <a:ext cx="6512564" cy="6759802"/>
          </a:xfrm>
          <a:prstGeom prst="rect">
            <a:avLst/>
          </a:prstGeom>
        </p:spPr>
      </p:pic>
    </p:spTree>
    <p:extLst>
      <p:ext uri="{BB962C8B-B14F-4D97-AF65-F5344CB8AC3E}">
        <p14:creationId xmlns:p14="http://schemas.microsoft.com/office/powerpoint/2010/main" val="3563510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23375-74F2-432E-89C2-EBF0BE24CC99}"/>
              </a:ext>
            </a:extLst>
          </p:cNvPr>
          <p:cNvSpPr>
            <a:spLocks noGrp="1"/>
          </p:cNvSpPr>
          <p:nvPr>
            <p:ph type="title"/>
          </p:nvPr>
        </p:nvSpPr>
        <p:spPr/>
        <p:txBody>
          <a:bodyPr/>
          <a:lstStyle/>
          <a:p>
            <a:r>
              <a:rPr lang="zh-CN" altLang="en-US">
                <a:latin typeface="宋体"/>
                <a:ea typeface="宋体"/>
              </a:rPr>
              <a:t>滑动窗口的大小（宽度）</a:t>
            </a:r>
            <a:endParaRPr lang="zh-CN" altLang="en-US"/>
          </a:p>
        </p:txBody>
      </p:sp>
      <p:sp>
        <p:nvSpPr>
          <p:cNvPr id="3" name="内容占位符 2">
            <a:extLst>
              <a:ext uri="{FF2B5EF4-FFF2-40B4-BE49-F238E27FC236}">
                <a16:creationId xmlns:a16="http://schemas.microsoft.com/office/drawing/2014/main" id="{8BC9BE5E-4559-45EB-9F02-E36F9D3107D1}"/>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影响生成的标记图的顶点交互的度</a:t>
            </a:r>
          </a:p>
          <a:p>
            <a:r>
              <a:rPr lang="zh-CN" altLang="en-US">
                <a:latin typeface="宋体"/>
                <a:ea typeface="宋体"/>
              </a:rPr>
              <a:t>小窗口生成稀疏的图</a:t>
            </a:r>
            <a:endParaRPr lang="zh-CN" altLang="en-US" dirty="0">
              <a:latin typeface="宋体"/>
              <a:ea typeface="宋体"/>
            </a:endParaRPr>
          </a:p>
          <a:p>
            <a:r>
              <a:rPr lang="zh-CN" altLang="en-US">
                <a:latin typeface="宋体"/>
                <a:ea typeface="宋体"/>
              </a:rPr>
              <a:t>大窗口生成稠密的图</a:t>
            </a:r>
            <a:endParaRPr lang="zh-CN" altLang="en-US" dirty="0">
              <a:latin typeface="宋体"/>
              <a:ea typeface="宋体"/>
            </a:endParaRPr>
          </a:p>
          <a:p>
            <a:r>
              <a:rPr lang="zh-CN" altLang="en-US">
                <a:latin typeface="宋体"/>
                <a:ea typeface="宋体"/>
              </a:rPr>
              <a:t>在英文的信息获取任务中，窗口大小被建议在 5—30 的范围里，在大多数情况下 10 是一个合适的选择</a:t>
            </a:r>
            <a:endParaRPr lang="zh-CN" altLang="en-US" dirty="0">
              <a:latin typeface="宋体"/>
              <a:ea typeface="宋体"/>
            </a:endParaRPr>
          </a:p>
          <a:p>
            <a:r>
              <a:rPr lang="zh-CN" altLang="en-US">
                <a:latin typeface="宋体"/>
                <a:ea typeface="宋体"/>
              </a:rPr>
              <a:t>在我们最初的实验里，针对规范化后的 SQL，窗口大小在 3 到 7 相对来说更好一些。</a:t>
            </a:r>
            <a:endParaRPr lang="zh-CN" altLang="en-US" dirty="0">
              <a:latin typeface="宋体"/>
              <a:ea typeface="宋体"/>
            </a:endParaRPr>
          </a:p>
          <a:p>
            <a:r>
              <a:rPr lang="zh-CN" altLang="en-US">
                <a:latin typeface="宋体"/>
                <a:ea typeface="宋体"/>
              </a:rPr>
              <a:t>最后我们选择了一个中间值：5，用在本研究的所有实验中</a:t>
            </a:r>
            <a:endParaRPr lang="zh-CN" altLang="en-US" dirty="0">
              <a:latin typeface="宋体"/>
              <a:ea typeface="宋体"/>
            </a:endParaRPr>
          </a:p>
          <a:p>
            <a:endParaRPr lang="zh-CN" altLang="en-US" dirty="0">
              <a:latin typeface="宋体"/>
              <a:ea typeface="宋体"/>
            </a:endParaRPr>
          </a:p>
        </p:txBody>
      </p:sp>
    </p:spTree>
    <p:extLst>
      <p:ext uri="{BB962C8B-B14F-4D97-AF65-F5344CB8AC3E}">
        <p14:creationId xmlns:p14="http://schemas.microsoft.com/office/powerpoint/2010/main" val="360056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C4FF5-A00A-4308-885F-3C596C174BA3}"/>
              </a:ext>
            </a:extLst>
          </p:cNvPr>
          <p:cNvSpPr>
            <a:spLocks noGrp="1"/>
          </p:cNvSpPr>
          <p:nvPr>
            <p:ph type="title"/>
          </p:nvPr>
        </p:nvSpPr>
        <p:spPr/>
        <p:txBody>
          <a:bodyPr/>
          <a:lstStyle/>
          <a:p>
            <a:r>
              <a:rPr lang="zh-CN" altLang="en-US">
                <a:latin typeface="宋体"/>
                <a:ea typeface="宋体"/>
              </a:rPr>
              <a:t>介绍 —— SQLIA</a:t>
            </a:r>
            <a:endParaRPr lang="zh-CN" altLang="en-US"/>
          </a:p>
        </p:txBody>
      </p:sp>
      <p:sp>
        <p:nvSpPr>
          <p:cNvPr id="3" name="内容占位符 2">
            <a:extLst>
              <a:ext uri="{FF2B5EF4-FFF2-40B4-BE49-F238E27FC236}">
                <a16:creationId xmlns:a16="http://schemas.microsoft.com/office/drawing/2014/main" id="{7CAE427C-6C3D-4F87-94AC-4737306119FE}"/>
              </a:ext>
            </a:extLst>
          </p:cNvPr>
          <p:cNvSpPr>
            <a:spLocks noGrp="1"/>
          </p:cNvSpPr>
          <p:nvPr>
            <p:ph idx="1"/>
          </p:nvPr>
        </p:nvSpPr>
        <p:spPr/>
        <p:txBody>
          <a:bodyPr vert="horz" lIns="91440" tIns="45720" rIns="91440" bIns="45720" rtlCol="0" anchor="t">
            <a:normAutofit/>
          </a:bodyPr>
          <a:lstStyle/>
          <a:p>
            <a:pPr lvl="1"/>
            <a:r>
              <a:rPr lang="zh-CN" altLang="en-US">
                <a:latin typeface="宋体"/>
                <a:ea typeface="宋体"/>
              </a:rPr>
              <a:t>SQLIA：SQL injection attack SQL 注入攻击是一个简单且被广泛理解的技术，它把 SQL 查询片段插入到 GET 或 POST 参数里提交到网络应用。</a:t>
            </a:r>
          </a:p>
          <a:p>
            <a:pPr lvl="1"/>
            <a:r>
              <a:rPr lang="zh-CN" altLang="en-US">
                <a:latin typeface="宋体"/>
                <a:ea typeface="宋体"/>
              </a:rPr>
              <a:t>未受信任的用户可以构造未经得当验证的动态的 SQL 查询</a:t>
            </a:r>
          </a:p>
          <a:p>
            <a:pPr lvl="1"/>
            <a:r>
              <a:rPr lang="zh-CN" altLang="en-US">
                <a:latin typeface="宋体"/>
                <a:ea typeface="宋体"/>
              </a:rPr>
              <a:t>利用普遍的已知缺陷，黑客能获取、修改甚至删除后端数据库的内容</a:t>
            </a:r>
          </a:p>
          <a:p>
            <a:pPr lvl="1"/>
            <a:r>
              <a:rPr lang="zh-CN" altLang="en-US">
                <a:latin typeface="宋体"/>
                <a:ea typeface="宋体"/>
              </a:rPr>
              <a:t>还可以通过 Cookies 以及其他 HTTP 头部进入 SQLIA</a:t>
            </a:r>
          </a:p>
          <a:p>
            <a:pPr lvl="1"/>
            <a:endParaRPr lang="zh-CN" altLang="en-US" dirty="0">
              <a:latin typeface="宋体"/>
              <a:ea typeface="宋体"/>
            </a:endParaRPr>
          </a:p>
        </p:txBody>
      </p:sp>
    </p:spTree>
    <p:extLst>
      <p:ext uri="{BB962C8B-B14F-4D97-AF65-F5344CB8AC3E}">
        <p14:creationId xmlns:p14="http://schemas.microsoft.com/office/powerpoint/2010/main" val="4078191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3085F-7825-4672-9CB8-63F2E7FF7B76}"/>
              </a:ext>
            </a:extLst>
          </p:cNvPr>
          <p:cNvSpPr>
            <a:spLocks noGrp="1"/>
          </p:cNvSpPr>
          <p:nvPr>
            <p:ph type="title"/>
          </p:nvPr>
        </p:nvSpPr>
        <p:spPr/>
        <p:txBody>
          <a:bodyPr/>
          <a:lstStyle/>
          <a:p>
            <a:r>
              <a:rPr lang="zh-CN" altLang="en-US">
                <a:latin typeface="宋体"/>
                <a:ea typeface="宋体"/>
              </a:rPr>
              <a:t>中心性度量</a:t>
            </a:r>
            <a:endParaRPr lang="zh-CN" altLang="en-US"/>
          </a:p>
        </p:txBody>
      </p:sp>
      <p:sp>
        <p:nvSpPr>
          <p:cNvPr id="3" name="内容占位符 2">
            <a:extLst>
              <a:ext uri="{FF2B5EF4-FFF2-40B4-BE49-F238E27FC236}">
                <a16:creationId xmlns:a16="http://schemas.microsoft.com/office/drawing/2014/main" id="{8925DEC0-D1BB-4188-91A2-7D7B9E2FA058}"/>
              </a:ext>
            </a:extLst>
          </p:cNvPr>
          <p:cNvSpPr>
            <a:spLocks noGrp="1"/>
          </p:cNvSpPr>
          <p:nvPr>
            <p:ph idx="1"/>
          </p:nvPr>
        </p:nvSpPr>
        <p:spPr/>
        <p:txBody>
          <a:bodyPr vert="horz" lIns="91440" tIns="45720" rIns="91440" bIns="45720" rtlCol="0" anchor="t">
            <a:normAutofit lnSpcReduction="10000"/>
          </a:bodyPr>
          <a:lstStyle/>
          <a:p>
            <a:r>
              <a:rPr lang="zh-CN" altLang="en-US">
                <a:latin typeface="宋体"/>
                <a:ea typeface="宋体"/>
              </a:rPr>
              <a:t>在机器学习任务里，普遍用到了图内核</a:t>
            </a:r>
          </a:p>
          <a:p>
            <a:r>
              <a:rPr lang="zh-CN" altLang="en-US">
                <a:latin typeface="宋体"/>
                <a:ea typeface="宋体"/>
              </a:rPr>
              <a:t>但是，图内核如最短路径或者随机行走，最小的时间复杂度也达到了 O(n^3)，对于数据库防火墙来说太昂贵了</a:t>
            </a:r>
          </a:p>
          <a:p>
            <a:r>
              <a:rPr lang="zh-CN" altLang="en-US">
                <a:latin typeface="宋体"/>
                <a:ea typeface="宋体"/>
              </a:rPr>
              <a:t>在图论和网络分析里，节点集中性被用来量化图中的顶点的相对重要程度</a:t>
            </a:r>
          </a:p>
          <a:p>
            <a:r>
              <a:rPr lang="zh-CN" altLang="en-US">
                <a:latin typeface="宋体"/>
                <a:ea typeface="宋体"/>
              </a:rPr>
              <a:t>中心性度量如度数、介数、紧密度等等，一直被应用于社交网络中</a:t>
            </a:r>
          </a:p>
          <a:p>
            <a:r>
              <a:rPr lang="zh-CN" altLang="en-US">
                <a:latin typeface="宋体"/>
                <a:ea typeface="宋体"/>
              </a:rPr>
              <a:t>介数、紧密度由于需要遍历图来找到最短路径，所以也很昂贵</a:t>
            </a:r>
          </a:p>
          <a:p>
            <a:r>
              <a:rPr lang="zh-CN" altLang="en-US">
                <a:latin typeface="宋体"/>
                <a:ea typeface="宋体"/>
              </a:rPr>
              <a:t>于是我们选择了度数指标，它在所有指标中是最简单最基础的，也能够直接从邻接矩阵中计算出来</a:t>
            </a:r>
            <a:endParaRPr lang="zh-CN" altLang="en-US" dirty="0">
              <a:latin typeface="宋体"/>
              <a:ea typeface="宋体"/>
            </a:endParaRPr>
          </a:p>
        </p:txBody>
      </p:sp>
    </p:spTree>
    <p:extLst>
      <p:ext uri="{BB962C8B-B14F-4D97-AF65-F5344CB8AC3E}">
        <p14:creationId xmlns:p14="http://schemas.microsoft.com/office/powerpoint/2010/main" val="2356881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F7006-C493-44CE-9691-2D7CE72EDA17}"/>
              </a:ext>
            </a:extLst>
          </p:cNvPr>
          <p:cNvSpPr>
            <a:spLocks noGrp="1"/>
          </p:cNvSpPr>
          <p:nvPr>
            <p:ph type="title"/>
          </p:nvPr>
        </p:nvSpPr>
        <p:spPr/>
        <p:txBody>
          <a:bodyPr/>
          <a:lstStyle/>
          <a:p>
            <a:r>
              <a:rPr lang="zh-CN" altLang="en-US">
                <a:latin typeface="宋体"/>
                <a:ea typeface="宋体"/>
              </a:rPr>
              <a:t>中心性度量</a:t>
            </a:r>
            <a:endParaRPr lang="zh-CN" altLang="en-US"/>
          </a:p>
        </p:txBody>
      </p:sp>
      <p:sp>
        <p:nvSpPr>
          <p:cNvPr id="3" name="内容占位符 2">
            <a:extLst>
              <a:ext uri="{FF2B5EF4-FFF2-40B4-BE49-F238E27FC236}">
                <a16:creationId xmlns:a16="http://schemas.microsoft.com/office/drawing/2014/main" id="{41000510-B390-461A-83AD-333869AC42CB}"/>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一个顶点 vi 的度数集中性，或者简单地说成度数，在一个有权图 G=(V, E, w) 中被定义为与该顶点连接的边的权重之和。</a:t>
            </a:r>
          </a:p>
          <a:p>
            <a:r>
              <a:rPr lang="zh-CN" altLang="en-US">
                <a:latin typeface="宋体"/>
                <a:ea typeface="宋体"/>
              </a:rPr>
              <a:t>由于自环是在标记图中是允许的，所以自环的权重在计算度数时需要被加两次</a:t>
            </a:r>
          </a:p>
          <a:p>
            <a:r>
              <a:rPr lang="zh-CN" altLang="en-US">
                <a:latin typeface="宋体"/>
                <a:ea typeface="宋体"/>
              </a:rPr>
              <a:t>这可以简单地把矩阵的对角元素与行边际相加得出</a:t>
            </a:r>
            <a:endParaRPr lang="zh-CN" altLang="en-US" dirty="0">
              <a:latin typeface="宋体"/>
              <a:ea typeface="宋体"/>
            </a:endParaRPr>
          </a:p>
          <a:p>
            <a:endParaRPr lang="zh-CN" altLang="en-US" dirty="0">
              <a:latin typeface="宋体"/>
              <a:ea typeface="宋体"/>
            </a:endParaRPr>
          </a:p>
          <a:p>
            <a:endParaRPr lang="zh-CN" altLang="en-US" dirty="0">
              <a:latin typeface="宋体"/>
              <a:ea typeface="宋体"/>
            </a:endParaRPr>
          </a:p>
        </p:txBody>
      </p:sp>
      <p:pic>
        <p:nvPicPr>
          <p:cNvPr id="4" name="图片 4">
            <a:extLst>
              <a:ext uri="{FF2B5EF4-FFF2-40B4-BE49-F238E27FC236}">
                <a16:creationId xmlns:a16="http://schemas.microsoft.com/office/drawing/2014/main" id="{B1C7788F-F33E-494F-96A9-D8627C141199}"/>
              </a:ext>
            </a:extLst>
          </p:cNvPr>
          <p:cNvPicPr>
            <a:picLocks noChangeAspect="1"/>
          </p:cNvPicPr>
          <p:nvPr/>
        </p:nvPicPr>
        <p:blipFill>
          <a:blip r:embed="rId2"/>
          <a:stretch>
            <a:fillRect/>
          </a:stretch>
        </p:blipFill>
        <p:spPr>
          <a:xfrm>
            <a:off x="928006" y="4268468"/>
            <a:ext cx="7696200" cy="2144672"/>
          </a:xfrm>
          <a:prstGeom prst="rect">
            <a:avLst/>
          </a:prstGeom>
        </p:spPr>
      </p:pic>
    </p:spTree>
    <p:extLst>
      <p:ext uri="{BB962C8B-B14F-4D97-AF65-F5344CB8AC3E}">
        <p14:creationId xmlns:p14="http://schemas.microsoft.com/office/powerpoint/2010/main" val="1697335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045B2-9E45-4E80-822B-5F9275555477}"/>
              </a:ext>
            </a:extLst>
          </p:cNvPr>
          <p:cNvSpPr>
            <a:spLocks noGrp="1"/>
          </p:cNvSpPr>
          <p:nvPr>
            <p:ph type="title"/>
          </p:nvPr>
        </p:nvSpPr>
        <p:spPr/>
        <p:txBody>
          <a:bodyPr/>
          <a:lstStyle/>
          <a:p>
            <a:r>
              <a:rPr lang="zh-CN" altLang="en-US">
                <a:latin typeface="宋体"/>
                <a:ea typeface="宋体"/>
              </a:rPr>
              <a:t>中心性度量</a:t>
            </a:r>
            <a:endParaRPr lang="zh-CN" altLang="en-US"/>
          </a:p>
        </p:txBody>
      </p:sp>
      <p:sp>
        <p:nvSpPr>
          <p:cNvPr id="3" name="内容占位符 2">
            <a:extLst>
              <a:ext uri="{FF2B5EF4-FFF2-40B4-BE49-F238E27FC236}">
                <a16:creationId xmlns:a16="http://schemas.microsoft.com/office/drawing/2014/main" id="{7C4ED756-5113-43BF-8424-81BE32D4F0F0}"/>
              </a:ext>
            </a:extLst>
          </p:cNvPr>
          <p:cNvSpPr>
            <a:spLocks noGrp="1"/>
          </p:cNvSpPr>
          <p:nvPr>
            <p:ph idx="1"/>
          </p:nvPr>
        </p:nvSpPr>
        <p:spPr/>
        <p:txBody>
          <a:bodyPr vert="horz" lIns="91440" tIns="45720" rIns="91440" bIns="45720" rtlCol="0" anchor="t">
            <a:normAutofit fontScale="92500" lnSpcReduction="10000"/>
          </a:bodyPr>
          <a:lstStyle/>
          <a:p>
            <a:r>
              <a:rPr lang="zh-CN" altLang="en-US">
                <a:latin typeface="宋体"/>
                <a:ea typeface="宋体"/>
              </a:rPr>
              <a:t>对于有向图，一个顶点的出度和入度分别被定义为从该顶点发出和指向该顶点的边的权重和</a:t>
            </a:r>
          </a:p>
          <a:p>
            <a:r>
              <a:rPr lang="zh-CN" altLang="en-US">
                <a:latin typeface="宋体"/>
                <a:ea typeface="宋体"/>
              </a:rPr>
              <a:t>自环的权重只被考虑一次</a:t>
            </a:r>
          </a:p>
          <a:p>
            <a:endParaRPr lang="zh-CN" altLang="en-US" dirty="0">
              <a:latin typeface="宋体"/>
              <a:ea typeface="宋体"/>
            </a:endParaRPr>
          </a:p>
          <a:p>
            <a:endParaRPr lang="zh-CN" altLang="en-US" dirty="0">
              <a:latin typeface="宋体"/>
              <a:ea typeface="宋体"/>
            </a:endParaRPr>
          </a:p>
          <a:p>
            <a:endParaRPr lang="zh-CN" altLang="en-US" dirty="0">
              <a:latin typeface="宋体"/>
              <a:ea typeface="宋体"/>
            </a:endParaRPr>
          </a:p>
          <a:p>
            <a:endParaRPr lang="zh-CN" altLang="en-US" dirty="0">
              <a:latin typeface="宋体"/>
              <a:ea typeface="宋体"/>
            </a:endParaRPr>
          </a:p>
          <a:p>
            <a:endParaRPr lang="zh-CN" altLang="en-US" dirty="0">
              <a:latin typeface="宋体"/>
              <a:ea typeface="宋体"/>
            </a:endParaRPr>
          </a:p>
          <a:p>
            <a:r>
              <a:rPr lang="zh-CN" altLang="en-US">
                <a:latin typeface="宋体"/>
                <a:ea typeface="宋体"/>
              </a:rPr>
              <a:t>有向图的节点的总度数是出度和入度之和，与相应的无向图的度数相同</a:t>
            </a:r>
            <a:endParaRPr lang="zh-CN" altLang="en-US" dirty="0">
              <a:latin typeface="宋体"/>
              <a:ea typeface="宋体"/>
            </a:endParaRPr>
          </a:p>
          <a:p>
            <a:endParaRPr lang="zh-CN" altLang="en-US" dirty="0">
              <a:latin typeface="宋体"/>
              <a:ea typeface="宋体"/>
            </a:endParaRPr>
          </a:p>
        </p:txBody>
      </p:sp>
      <p:pic>
        <p:nvPicPr>
          <p:cNvPr id="4" name="图片 4">
            <a:extLst>
              <a:ext uri="{FF2B5EF4-FFF2-40B4-BE49-F238E27FC236}">
                <a16:creationId xmlns:a16="http://schemas.microsoft.com/office/drawing/2014/main" id="{85236FE4-3D5E-48A2-AC5D-4E06DB925B60}"/>
              </a:ext>
            </a:extLst>
          </p:cNvPr>
          <p:cNvPicPr>
            <a:picLocks noChangeAspect="1"/>
          </p:cNvPicPr>
          <p:nvPr/>
        </p:nvPicPr>
        <p:blipFill>
          <a:blip r:embed="rId2"/>
          <a:stretch>
            <a:fillRect/>
          </a:stretch>
        </p:blipFill>
        <p:spPr>
          <a:xfrm>
            <a:off x="6942365" y="2420353"/>
            <a:ext cx="4335235" cy="2194185"/>
          </a:xfrm>
          <a:prstGeom prst="rect">
            <a:avLst/>
          </a:prstGeom>
        </p:spPr>
      </p:pic>
      <p:pic>
        <p:nvPicPr>
          <p:cNvPr id="6" name="图片 6">
            <a:extLst>
              <a:ext uri="{FF2B5EF4-FFF2-40B4-BE49-F238E27FC236}">
                <a16:creationId xmlns:a16="http://schemas.microsoft.com/office/drawing/2014/main" id="{47772D1A-1698-4C22-9B71-269740ADEC6E}"/>
              </a:ext>
            </a:extLst>
          </p:cNvPr>
          <p:cNvPicPr>
            <a:picLocks noChangeAspect="1"/>
          </p:cNvPicPr>
          <p:nvPr/>
        </p:nvPicPr>
        <p:blipFill>
          <a:blip r:embed="rId3"/>
          <a:stretch>
            <a:fillRect/>
          </a:stretch>
        </p:blipFill>
        <p:spPr>
          <a:xfrm>
            <a:off x="1186543" y="5680194"/>
            <a:ext cx="5750378" cy="954076"/>
          </a:xfrm>
          <a:prstGeom prst="rect">
            <a:avLst/>
          </a:prstGeom>
        </p:spPr>
      </p:pic>
    </p:spTree>
    <p:extLst>
      <p:ext uri="{BB962C8B-B14F-4D97-AF65-F5344CB8AC3E}">
        <p14:creationId xmlns:p14="http://schemas.microsoft.com/office/powerpoint/2010/main" val="2516175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6D1D3-19AE-482E-9B94-CF94A9F92464}"/>
              </a:ext>
            </a:extLst>
          </p:cNvPr>
          <p:cNvSpPr>
            <a:spLocks noGrp="1"/>
          </p:cNvSpPr>
          <p:nvPr>
            <p:ph type="title"/>
          </p:nvPr>
        </p:nvSpPr>
        <p:spPr/>
        <p:txBody>
          <a:bodyPr/>
          <a:lstStyle/>
          <a:p>
            <a:r>
              <a:rPr lang="zh-CN" altLang="en-US">
                <a:latin typeface="宋体"/>
                <a:ea typeface="宋体"/>
              </a:rPr>
              <a:t>检测策略</a:t>
            </a:r>
            <a:endParaRPr lang="zh-CN" altLang="en-US"/>
          </a:p>
        </p:txBody>
      </p:sp>
      <p:sp>
        <p:nvSpPr>
          <p:cNvPr id="3" name="内容占位符 2">
            <a:extLst>
              <a:ext uri="{FF2B5EF4-FFF2-40B4-BE49-F238E27FC236}">
                <a16:creationId xmlns:a16="http://schemas.microsoft.com/office/drawing/2014/main" id="{B213A0E1-0112-4F4C-8372-FFB20F245E6A}"/>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由于在共享托管环境下，有多个网络应用连接同一个数据库实例，系统必须快速地分析每个查询</a:t>
            </a:r>
          </a:p>
          <a:p>
            <a:r>
              <a:rPr lang="zh-CN" altLang="en-US">
                <a:latin typeface="宋体"/>
                <a:ea typeface="宋体"/>
              </a:rPr>
              <a:t>由于注入代码只占查询一部分，所有分析整个查询是浪费的</a:t>
            </a:r>
          </a:p>
          <a:p>
            <a:r>
              <a:rPr lang="zh-CN" altLang="en-US">
                <a:latin typeface="宋体"/>
                <a:ea typeface="宋体"/>
              </a:rPr>
              <a:t>对于检测 SQLIA，检查 WHERE 子句就足够了</a:t>
            </a:r>
          </a:p>
          <a:p>
            <a:r>
              <a:rPr lang="zh-CN" altLang="en-US">
                <a:latin typeface="宋体"/>
                <a:ea typeface="宋体"/>
              </a:rPr>
              <a:t>我们将用术语末端来代表从 SQL 查询的第一个 WHERE 关键字到结尾的部分</a:t>
            </a:r>
            <a:endParaRPr lang="zh-CN" altLang="en-US" dirty="0">
              <a:latin typeface="宋体"/>
              <a:ea typeface="宋体"/>
            </a:endParaRPr>
          </a:p>
        </p:txBody>
      </p:sp>
    </p:spTree>
    <p:extLst>
      <p:ext uri="{BB962C8B-B14F-4D97-AF65-F5344CB8AC3E}">
        <p14:creationId xmlns:p14="http://schemas.microsoft.com/office/powerpoint/2010/main" val="4200437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899B6-E72E-4E71-B46A-C8EDEE3718CE}"/>
              </a:ext>
            </a:extLst>
          </p:cNvPr>
          <p:cNvSpPr>
            <a:spLocks noGrp="1"/>
          </p:cNvSpPr>
          <p:nvPr>
            <p:ph type="title"/>
          </p:nvPr>
        </p:nvSpPr>
        <p:spPr/>
        <p:txBody>
          <a:bodyPr/>
          <a:lstStyle/>
          <a:p>
            <a:r>
              <a:rPr lang="zh-CN" altLang="en-US">
                <a:latin typeface="宋体"/>
                <a:ea typeface="宋体"/>
              </a:rPr>
              <a:t>诚实查询图 vs 注入查询图</a:t>
            </a:r>
            <a:endParaRPr lang="zh-CN" altLang="en-US"/>
          </a:p>
        </p:txBody>
      </p:sp>
      <p:sp>
        <p:nvSpPr>
          <p:cNvPr id="3" name="内容占位符 2">
            <a:extLst>
              <a:ext uri="{FF2B5EF4-FFF2-40B4-BE49-F238E27FC236}">
                <a16:creationId xmlns:a16="http://schemas.microsoft.com/office/drawing/2014/main" id="{FA30C7CE-243E-4477-8D2A-DAFEBB82A880}"/>
              </a:ext>
            </a:extLst>
          </p:cNvPr>
          <p:cNvSpPr>
            <a:spLocks noGrp="1"/>
          </p:cNvSpPr>
          <p:nvPr>
            <p:ph idx="1"/>
          </p:nvPr>
        </p:nvSpPr>
        <p:spPr/>
        <p:txBody>
          <a:bodyPr vert="horz" lIns="91440" tIns="45720" rIns="91440" bIns="45720" rtlCol="0" anchor="t">
            <a:normAutofit lnSpcReduction="10000"/>
          </a:bodyPr>
          <a:lstStyle/>
          <a:p>
            <a:endParaRPr lang="zh-CN" altLang="en-US"/>
          </a:p>
          <a:p>
            <a:endParaRPr lang="zh-CN" altLang="en-US" dirty="0">
              <a:latin typeface="宋体"/>
              <a:ea typeface="宋体"/>
            </a:endParaRPr>
          </a:p>
          <a:p>
            <a:endParaRPr lang="zh-CN" altLang="en-US" dirty="0">
              <a:latin typeface="宋体"/>
              <a:ea typeface="宋体"/>
            </a:endParaRPr>
          </a:p>
          <a:p>
            <a:r>
              <a:rPr lang="zh-CN" altLang="en-US">
                <a:latin typeface="宋体"/>
                <a:ea typeface="宋体"/>
              </a:rPr>
              <a:t>Q1 是诚实的查询，Q2 是注入的查询</a:t>
            </a:r>
            <a:endParaRPr lang="zh-CN" altLang="en-US" dirty="0">
              <a:latin typeface="宋体"/>
              <a:ea typeface="宋体"/>
            </a:endParaRPr>
          </a:p>
          <a:p>
            <a:r>
              <a:rPr lang="zh-CN" altLang="en-US">
                <a:latin typeface="宋体"/>
                <a:ea typeface="宋体"/>
              </a:rPr>
              <a:t>规范化末端后：</a:t>
            </a:r>
            <a:endParaRPr lang="zh-CN" altLang="en-US" dirty="0">
              <a:latin typeface="宋体"/>
              <a:ea typeface="宋体"/>
            </a:endParaRPr>
          </a:p>
          <a:p>
            <a:endParaRPr lang="zh-CN" altLang="en-US" dirty="0">
              <a:latin typeface="宋体"/>
              <a:ea typeface="宋体"/>
            </a:endParaRPr>
          </a:p>
          <a:p>
            <a:endParaRPr lang="zh-CN" altLang="en-US" dirty="0">
              <a:latin typeface="宋体"/>
              <a:ea typeface="宋体"/>
            </a:endParaRPr>
          </a:p>
          <a:p>
            <a:r>
              <a:rPr lang="zh-CN" altLang="en-US">
                <a:latin typeface="宋体"/>
                <a:ea typeface="宋体"/>
              </a:rPr>
              <a:t>S1 和 S2 的独立标记是相同的，在图中显示为同样的顶点。但是它们的边的权重分布明显不同</a:t>
            </a:r>
            <a:endParaRPr lang="zh-CN" altLang="en-US" dirty="0">
              <a:latin typeface="宋体"/>
              <a:ea typeface="宋体"/>
            </a:endParaRPr>
          </a:p>
          <a:p>
            <a:endParaRPr lang="zh-CN" altLang="en-US" dirty="0">
              <a:latin typeface="宋体"/>
              <a:ea typeface="宋体"/>
            </a:endParaRPr>
          </a:p>
        </p:txBody>
      </p:sp>
      <p:pic>
        <p:nvPicPr>
          <p:cNvPr id="6" name="图片 6" descr="图片包含 物体&#10;&#10;已生成高可信度的说明">
            <a:extLst>
              <a:ext uri="{FF2B5EF4-FFF2-40B4-BE49-F238E27FC236}">
                <a16:creationId xmlns:a16="http://schemas.microsoft.com/office/drawing/2014/main" id="{EA0F0954-A330-405D-ACCD-E97C52275853}"/>
              </a:ext>
            </a:extLst>
          </p:cNvPr>
          <p:cNvPicPr>
            <a:picLocks noChangeAspect="1"/>
          </p:cNvPicPr>
          <p:nvPr/>
        </p:nvPicPr>
        <p:blipFill>
          <a:blip r:embed="rId2"/>
          <a:stretch>
            <a:fillRect/>
          </a:stretch>
        </p:blipFill>
        <p:spPr>
          <a:xfrm>
            <a:off x="3037114" y="1224196"/>
            <a:ext cx="8825592" cy="1919499"/>
          </a:xfrm>
          <a:prstGeom prst="rect">
            <a:avLst/>
          </a:prstGeom>
        </p:spPr>
      </p:pic>
      <p:pic>
        <p:nvPicPr>
          <p:cNvPr id="8" name="图片 8">
            <a:extLst>
              <a:ext uri="{FF2B5EF4-FFF2-40B4-BE49-F238E27FC236}">
                <a16:creationId xmlns:a16="http://schemas.microsoft.com/office/drawing/2014/main" id="{E5F00F93-F73B-487A-A20B-27E8F39F7942}"/>
              </a:ext>
            </a:extLst>
          </p:cNvPr>
          <p:cNvPicPr>
            <a:picLocks noChangeAspect="1"/>
          </p:cNvPicPr>
          <p:nvPr/>
        </p:nvPicPr>
        <p:blipFill>
          <a:blip r:embed="rId3"/>
          <a:stretch>
            <a:fillRect/>
          </a:stretch>
        </p:blipFill>
        <p:spPr>
          <a:xfrm>
            <a:off x="4152900" y="3646303"/>
            <a:ext cx="7356021" cy="1538429"/>
          </a:xfrm>
          <a:prstGeom prst="rect">
            <a:avLst/>
          </a:prstGeom>
        </p:spPr>
      </p:pic>
    </p:spTree>
    <p:extLst>
      <p:ext uri="{BB962C8B-B14F-4D97-AF65-F5344CB8AC3E}">
        <p14:creationId xmlns:p14="http://schemas.microsoft.com/office/powerpoint/2010/main" val="1853181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4D416E-DB43-4B4B-84AC-AA3156CEEFDF}"/>
              </a:ext>
            </a:extLst>
          </p:cNvPr>
          <p:cNvSpPr>
            <a:spLocks noGrp="1"/>
          </p:cNvSpPr>
          <p:nvPr>
            <p:ph type="title"/>
          </p:nvPr>
        </p:nvSpPr>
        <p:spPr/>
        <p:txBody>
          <a:bodyPr/>
          <a:lstStyle/>
          <a:p>
            <a:r>
              <a:rPr lang="zh-CN">
                <a:latin typeface="宋体"/>
                <a:ea typeface="宋体"/>
              </a:rPr>
              <a:t>诚实查询图 </a:t>
            </a:r>
            <a:br>
              <a:rPr lang="zh-CN" dirty="0">
                <a:latin typeface="宋体"/>
                <a:ea typeface="宋体"/>
              </a:rPr>
            </a:br>
            <a:r>
              <a:rPr lang="zh-CN">
                <a:latin typeface="宋体"/>
                <a:ea typeface="宋体"/>
              </a:rPr>
              <a:t>vs 注入查询图</a:t>
            </a:r>
            <a:endParaRPr lang="zh-CN"/>
          </a:p>
        </p:txBody>
      </p:sp>
      <p:pic>
        <p:nvPicPr>
          <p:cNvPr id="4" name="图片 4" descr="图片包含 文字, 地图&#10;&#10;已生成极高可信度的说明">
            <a:extLst>
              <a:ext uri="{FF2B5EF4-FFF2-40B4-BE49-F238E27FC236}">
                <a16:creationId xmlns:a16="http://schemas.microsoft.com/office/drawing/2014/main" id="{7885973F-8714-495B-8278-DEDEE195AAA2}"/>
              </a:ext>
            </a:extLst>
          </p:cNvPr>
          <p:cNvPicPr>
            <a:picLocks noGrp="1" noChangeAspect="1"/>
          </p:cNvPicPr>
          <p:nvPr>
            <p:ph idx="1"/>
          </p:nvPr>
        </p:nvPicPr>
        <p:blipFill>
          <a:blip r:embed="rId2"/>
          <a:stretch>
            <a:fillRect/>
          </a:stretch>
        </p:blipFill>
        <p:spPr>
          <a:xfrm>
            <a:off x="4891058" y="192768"/>
            <a:ext cx="7009098" cy="6596515"/>
          </a:xfrm>
          <a:prstGeom prst="rect">
            <a:avLst/>
          </a:prstGeom>
        </p:spPr>
      </p:pic>
    </p:spTree>
    <p:extLst>
      <p:ext uri="{BB962C8B-B14F-4D97-AF65-F5344CB8AC3E}">
        <p14:creationId xmlns:p14="http://schemas.microsoft.com/office/powerpoint/2010/main" val="5172411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4D416E-DB43-4B4B-84AC-AA3156CEEFDF}"/>
              </a:ext>
            </a:extLst>
          </p:cNvPr>
          <p:cNvSpPr>
            <a:spLocks noGrp="1"/>
          </p:cNvSpPr>
          <p:nvPr>
            <p:ph type="title"/>
          </p:nvPr>
        </p:nvSpPr>
        <p:spPr/>
        <p:txBody>
          <a:bodyPr/>
          <a:lstStyle/>
          <a:p>
            <a:r>
              <a:rPr lang="zh-CN">
                <a:latin typeface="宋体"/>
                <a:ea typeface="宋体"/>
              </a:rPr>
              <a:t>诚实查询图</a:t>
            </a:r>
            <a:r>
              <a:rPr lang="zh-CN" altLang="en-US">
                <a:latin typeface="宋体"/>
                <a:ea typeface="宋体"/>
              </a:rPr>
              <a:t> </a:t>
            </a:r>
            <a:r>
              <a:rPr lang="zh-CN">
                <a:latin typeface="宋体"/>
                <a:ea typeface="宋体"/>
              </a:rPr>
              <a:t>vs 注入查询图</a:t>
            </a:r>
            <a:endParaRPr lang="zh-CN"/>
          </a:p>
        </p:txBody>
      </p:sp>
      <p:pic>
        <p:nvPicPr>
          <p:cNvPr id="6" name="图片 6" descr="图片包含 屏幕截图&#10;&#10;已生成极高可信度的说明">
            <a:extLst>
              <a:ext uri="{FF2B5EF4-FFF2-40B4-BE49-F238E27FC236}">
                <a16:creationId xmlns:a16="http://schemas.microsoft.com/office/drawing/2014/main" id="{4B548654-35E9-4AE7-B588-22F1BCF2EB47}"/>
              </a:ext>
            </a:extLst>
          </p:cNvPr>
          <p:cNvPicPr>
            <a:picLocks noGrp="1" noChangeAspect="1"/>
          </p:cNvPicPr>
          <p:nvPr>
            <p:ph idx="1"/>
          </p:nvPr>
        </p:nvPicPr>
        <p:blipFill>
          <a:blip r:embed="rId2"/>
          <a:stretch>
            <a:fillRect/>
          </a:stretch>
        </p:blipFill>
        <p:spPr>
          <a:xfrm>
            <a:off x="832757" y="1880581"/>
            <a:ext cx="10404021" cy="2879123"/>
          </a:xfrm>
          <a:prstGeom prst="rect">
            <a:avLst/>
          </a:prstGeom>
        </p:spPr>
      </p:pic>
    </p:spTree>
    <p:extLst>
      <p:ext uri="{BB962C8B-B14F-4D97-AF65-F5344CB8AC3E}">
        <p14:creationId xmlns:p14="http://schemas.microsoft.com/office/powerpoint/2010/main" val="547280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EABFC-46D1-4F96-B5D6-DF020335CA16}"/>
              </a:ext>
            </a:extLst>
          </p:cNvPr>
          <p:cNvSpPr>
            <a:spLocks noGrp="1"/>
          </p:cNvSpPr>
          <p:nvPr>
            <p:ph type="title"/>
          </p:nvPr>
        </p:nvSpPr>
        <p:spPr/>
        <p:txBody>
          <a:bodyPr/>
          <a:lstStyle/>
          <a:p>
            <a:r>
              <a:rPr lang="zh-CN" altLang="en-US">
                <a:latin typeface="宋体"/>
                <a:ea typeface="宋体"/>
              </a:rPr>
              <a:t>支持向量机</a:t>
            </a:r>
            <a:endParaRPr lang="zh-CN" altLang="en-US"/>
          </a:p>
        </p:txBody>
      </p:sp>
      <p:sp>
        <p:nvSpPr>
          <p:cNvPr id="3" name="内容占位符 2">
            <a:extLst>
              <a:ext uri="{FF2B5EF4-FFF2-40B4-BE49-F238E27FC236}">
                <a16:creationId xmlns:a16="http://schemas.microsoft.com/office/drawing/2014/main" id="{7A4DE349-554D-4908-94E6-D2DB98E2EADE}"/>
              </a:ext>
            </a:extLst>
          </p:cNvPr>
          <p:cNvSpPr>
            <a:spLocks noGrp="1"/>
          </p:cNvSpPr>
          <p:nvPr>
            <p:ph idx="1"/>
          </p:nvPr>
        </p:nvSpPr>
        <p:spPr/>
        <p:txBody>
          <a:bodyPr vert="horz" lIns="91440" tIns="45720" rIns="91440" bIns="45720" rtlCol="0" anchor="t">
            <a:normAutofit fontScale="92500" lnSpcReduction="20000"/>
          </a:bodyPr>
          <a:lstStyle/>
          <a:p>
            <a:r>
              <a:rPr lang="zh-CN" altLang="en-US">
                <a:latin typeface="宋体"/>
                <a:ea typeface="宋体"/>
              </a:rPr>
              <a:t>SVM 是一种有监督的机器学习技术</a:t>
            </a:r>
          </a:p>
          <a:p>
            <a:r>
              <a:rPr lang="zh-CN" altLang="en-US">
                <a:latin typeface="宋体"/>
                <a:ea typeface="宋体"/>
              </a:rPr>
              <a:t>处理高维度数据时能提供高精准度</a:t>
            </a:r>
          </a:p>
          <a:p>
            <a:r>
              <a:rPr lang="zh-CN" altLang="en-US">
                <a:latin typeface="宋体"/>
                <a:ea typeface="宋体"/>
              </a:rPr>
              <a:t>SVM 及其扩展被大量的应用在分类、回归以及相关的机器学习问题中</a:t>
            </a:r>
          </a:p>
          <a:p>
            <a:r>
              <a:rPr lang="zh-CN" altLang="en-US">
                <a:latin typeface="宋体"/>
                <a:ea typeface="宋体"/>
              </a:rPr>
              <a:t>SVM 是一个二元分类器</a:t>
            </a:r>
          </a:p>
          <a:p>
            <a:r>
              <a:rPr lang="zh-CN" altLang="en-US">
                <a:latin typeface="宋体"/>
                <a:ea typeface="宋体"/>
              </a:rPr>
              <a:t>在我们的原型里，我们使用 LibSVM 来解相关的方程以得到最佳的参数估计值</a:t>
            </a:r>
            <a:endParaRPr lang="zh-CN" altLang="en-US" dirty="0">
              <a:latin typeface="宋体"/>
              <a:ea typeface="宋体"/>
            </a:endParaRPr>
          </a:p>
          <a:p>
            <a:r>
              <a:rPr lang="zh-CN" altLang="en-US">
                <a:latin typeface="宋体"/>
                <a:ea typeface="宋体"/>
              </a:rPr>
              <a:t>LibSVM 是一个整合了</a:t>
            </a:r>
            <a:r>
              <a:rPr lang="zh-CN">
                <a:latin typeface="宋体"/>
                <a:ea typeface="宋体"/>
              </a:rPr>
              <a:t>支持向量分类器、回归以及分布估计</a:t>
            </a:r>
            <a:r>
              <a:rPr lang="zh-CN" altLang="en-US">
                <a:latin typeface="宋体"/>
                <a:ea typeface="宋体"/>
              </a:rPr>
              <a:t>的软件库。</a:t>
            </a:r>
          </a:p>
          <a:p>
            <a:r>
              <a:rPr lang="zh-CN" altLang="en-US">
                <a:latin typeface="宋体"/>
                <a:ea typeface="宋体"/>
              </a:rPr>
              <a:t>PECL 扩展是一个基于 LibSVM 的 PHP wrapper，用来简化从 PHP 调用 LibSVM 函数。</a:t>
            </a:r>
            <a:endParaRPr lang="zh-CN" altLang="en-US" dirty="0">
              <a:latin typeface="宋体"/>
              <a:ea typeface="宋体"/>
            </a:endParaRPr>
          </a:p>
          <a:p>
            <a:r>
              <a:rPr lang="zh-CN" altLang="en-US">
                <a:latin typeface="宋体"/>
                <a:ea typeface="宋体"/>
              </a:rPr>
              <a:t>LibSVM 默认内核是 RBF</a:t>
            </a:r>
            <a:endParaRPr lang="zh-CN" altLang="en-US" dirty="0">
              <a:latin typeface="宋体"/>
              <a:ea typeface="宋体"/>
            </a:endParaRPr>
          </a:p>
          <a:p>
            <a:r>
              <a:rPr lang="zh-CN" altLang="en-US">
                <a:latin typeface="宋体"/>
                <a:ea typeface="宋体"/>
              </a:rPr>
              <a:t>在训练 SVM 时，需要提供合适的 C 和 </a:t>
            </a:r>
            <a:r>
              <a:rPr lang="zh-CN">
                <a:latin typeface="宋体"/>
                <a:ea typeface="宋体"/>
              </a:rPr>
              <a:t>γ</a:t>
            </a:r>
            <a:r>
              <a:rPr lang="zh-CN" altLang="en-US">
                <a:latin typeface="宋体"/>
                <a:ea typeface="宋体"/>
              </a:rPr>
              <a:t> 值</a:t>
            </a:r>
            <a:endParaRPr lang="zh-CN" altLang="en-US" dirty="0">
              <a:latin typeface="宋体"/>
              <a:ea typeface="宋体"/>
            </a:endParaRPr>
          </a:p>
          <a:p>
            <a:endParaRPr lang="zh-CN" altLang="en-US" dirty="0">
              <a:latin typeface="宋体"/>
              <a:ea typeface="宋体"/>
            </a:endParaRPr>
          </a:p>
        </p:txBody>
      </p:sp>
    </p:spTree>
    <p:extLst>
      <p:ext uri="{BB962C8B-B14F-4D97-AF65-F5344CB8AC3E}">
        <p14:creationId xmlns:p14="http://schemas.microsoft.com/office/powerpoint/2010/main" val="3190122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63B02-5D9A-42B1-AFF1-4E74E717E45F}"/>
              </a:ext>
            </a:extLst>
          </p:cNvPr>
          <p:cNvSpPr>
            <a:spLocks noGrp="1"/>
          </p:cNvSpPr>
          <p:nvPr>
            <p:ph type="title"/>
          </p:nvPr>
        </p:nvSpPr>
        <p:spPr/>
        <p:txBody>
          <a:bodyPr/>
          <a:lstStyle/>
          <a:p>
            <a:r>
              <a:rPr lang="zh-CN" altLang="en-US">
                <a:latin typeface="宋体"/>
                <a:ea typeface="宋体"/>
              </a:rPr>
              <a:t>冲突问题分析</a:t>
            </a:r>
            <a:endParaRPr lang="zh-CN" altLang="en-US"/>
          </a:p>
        </p:txBody>
      </p:sp>
      <p:sp>
        <p:nvSpPr>
          <p:cNvPr id="3" name="内容占位符 2">
            <a:extLst>
              <a:ext uri="{FF2B5EF4-FFF2-40B4-BE49-F238E27FC236}">
                <a16:creationId xmlns:a16="http://schemas.microsoft.com/office/drawing/2014/main" id="{A3353B3A-5479-4975-928B-844F7A7BABFC}"/>
              </a:ext>
            </a:extLst>
          </p:cNvPr>
          <p:cNvSpPr>
            <a:spLocks noGrp="1"/>
          </p:cNvSpPr>
          <p:nvPr>
            <p:ph idx="1"/>
          </p:nvPr>
        </p:nvSpPr>
        <p:spPr/>
        <p:txBody>
          <a:bodyPr vert="horz" lIns="91440" tIns="45720" rIns="91440" bIns="45720" rtlCol="0" anchor="t">
            <a:normAutofit lnSpcReduction="10000"/>
          </a:bodyPr>
          <a:lstStyle/>
          <a:p>
            <a:r>
              <a:rPr lang="zh-CN" altLang="en-US">
                <a:latin typeface="宋体"/>
                <a:ea typeface="宋体"/>
              </a:rPr>
              <a:t>如果诚实查询与注入查询生成的标记图，每个节点的度数都恰好相同，怎么办？</a:t>
            </a:r>
          </a:p>
          <a:p>
            <a:r>
              <a:rPr lang="zh-CN" altLang="en-US">
                <a:latin typeface="宋体"/>
                <a:ea typeface="宋体"/>
              </a:rPr>
              <a:t>这属于在输入空间与特性空间中的向量冲突</a:t>
            </a:r>
            <a:endParaRPr lang="zh-CN" altLang="en-US" dirty="0">
              <a:latin typeface="宋体"/>
              <a:ea typeface="宋体"/>
            </a:endParaRPr>
          </a:p>
          <a:p>
            <a:r>
              <a:rPr lang="zh-CN" altLang="en-US">
                <a:latin typeface="宋体"/>
                <a:ea typeface="宋体"/>
              </a:rPr>
              <a:t>尽管理论上两个不同的邻接矩阵可能产生相同的行边际，但是我们证明了这种可能性是非常非常小的</a:t>
            </a:r>
          </a:p>
          <a:p>
            <a:r>
              <a:rPr lang="zh-CN" altLang="en-US">
                <a:latin typeface="宋体"/>
                <a:ea typeface="宋体"/>
              </a:rPr>
              <a:t>证明过程：略</a:t>
            </a:r>
          </a:p>
          <a:p>
            <a:r>
              <a:rPr lang="zh-CN" altLang="en-US">
                <a:latin typeface="宋体"/>
                <a:ea typeface="宋体"/>
              </a:rPr>
              <a:t>如果 n = 10，产生冲突的可能性小于 3.716 * 10^-7</a:t>
            </a:r>
          </a:p>
          <a:p>
            <a:r>
              <a:rPr lang="zh-CN" altLang="en-US">
                <a:latin typeface="宋体"/>
                <a:ea typeface="宋体"/>
              </a:rPr>
              <a:t>由于冲突可能性如此之小（超出了计算需要的精度），所以使用度数中心性度量来训练 SVM 是非常安全的，在我们研究的问题中不会有冲突的风险</a:t>
            </a:r>
            <a:endParaRPr lang="zh-CN" altLang="en-US" dirty="0">
              <a:latin typeface="宋体"/>
              <a:ea typeface="宋体"/>
            </a:endParaRPr>
          </a:p>
        </p:txBody>
      </p:sp>
    </p:spTree>
    <p:extLst>
      <p:ext uri="{BB962C8B-B14F-4D97-AF65-F5344CB8AC3E}">
        <p14:creationId xmlns:p14="http://schemas.microsoft.com/office/powerpoint/2010/main" val="2387179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B5DA0-1ADF-4147-AFF2-E07C3435D8CE}"/>
              </a:ext>
            </a:extLst>
          </p:cNvPr>
          <p:cNvSpPr>
            <a:spLocks noGrp="1"/>
          </p:cNvSpPr>
          <p:nvPr>
            <p:ph type="title"/>
          </p:nvPr>
        </p:nvSpPr>
        <p:spPr/>
        <p:txBody>
          <a:bodyPr/>
          <a:lstStyle/>
          <a:p>
            <a:r>
              <a:rPr lang="zh-CN" altLang="en-US">
                <a:latin typeface="宋体"/>
                <a:ea typeface="宋体"/>
              </a:rPr>
              <a:t>SQLiGoT 系统架构</a:t>
            </a:r>
            <a:endParaRPr lang="zh-CN" altLang="en-US"/>
          </a:p>
        </p:txBody>
      </p:sp>
      <p:sp>
        <p:nvSpPr>
          <p:cNvPr id="3" name="内容占位符 2">
            <a:extLst>
              <a:ext uri="{FF2B5EF4-FFF2-40B4-BE49-F238E27FC236}">
                <a16:creationId xmlns:a16="http://schemas.microsoft.com/office/drawing/2014/main" id="{6F46EAFA-1A63-4320-97ED-D3100E8DF94E}"/>
              </a:ext>
            </a:extLst>
          </p:cNvPr>
          <p:cNvSpPr>
            <a:spLocks noGrp="1"/>
          </p:cNvSpPr>
          <p:nvPr>
            <p:ph idx="1"/>
          </p:nvPr>
        </p:nvSpPr>
        <p:spPr>
          <a:xfrm>
            <a:off x="688521" y="1961697"/>
            <a:ext cx="10515600" cy="4351338"/>
          </a:xfrm>
        </p:spPr>
        <p:txBody>
          <a:bodyPr vert="horz" lIns="91440" tIns="45720" rIns="91440" bIns="45720" rtlCol="0" anchor="t">
            <a:normAutofit/>
          </a:bodyPr>
          <a:lstStyle/>
          <a:p>
            <a:r>
              <a:rPr lang="zh-CN" altLang="en-US">
                <a:latin typeface="宋体"/>
                <a:ea typeface="宋体"/>
              </a:rPr>
              <a:t>训练阶段</a:t>
            </a:r>
          </a:p>
          <a:p>
            <a:r>
              <a:rPr lang="zh-CN" altLang="en-US">
                <a:latin typeface="宋体"/>
                <a:ea typeface="宋体"/>
              </a:rPr>
              <a:t>测试、运行阶段 </a:t>
            </a:r>
            <a:endParaRPr lang="zh-CN" altLang="en-US" dirty="0">
              <a:latin typeface="宋体"/>
              <a:ea typeface="宋体"/>
            </a:endParaRPr>
          </a:p>
        </p:txBody>
      </p:sp>
      <p:pic>
        <p:nvPicPr>
          <p:cNvPr id="4" name="图片 4" descr="图片包含 屏幕截图&#10;&#10;已生成极高可信度的说明">
            <a:extLst>
              <a:ext uri="{FF2B5EF4-FFF2-40B4-BE49-F238E27FC236}">
                <a16:creationId xmlns:a16="http://schemas.microsoft.com/office/drawing/2014/main" id="{2E6461EC-6B5A-40A6-B613-F9902DB171E4}"/>
              </a:ext>
            </a:extLst>
          </p:cNvPr>
          <p:cNvPicPr>
            <a:picLocks noChangeAspect="1"/>
          </p:cNvPicPr>
          <p:nvPr/>
        </p:nvPicPr>
        <p:blipFill>
          <a:blip r:embed="rId2"/>
          <a:stretch>
            <a:fillRect/>
          </a:stretch>
        </p:blipFill>
        <p:spPr>
          <a:xfrm>
            <a:off x="3717473" y="2320304"/>
            <a:ext cx="8430985" cy="4285675"/>
          </a:xfrm>
          <a:prstGeom prst="rect">
            <a:avLst/>
          </a:prstGeom>
        </p:spPr>
      </p:pic>
    </p:spTree>
    <p:extLst>
      <p:ext uri="{BB962C8B-B14F-4D97-AF65-F5344CB8AC3E}">
        <p14:creationId xmlns:p14="http://schemas.microsoft.com/office/powerpoint/2010/main" val="2565989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C4FF5-A00A-4308-885F-3C596C174BA3}"/>
              </a:ext>
            </a:extLst>
          </p:cNvPr>
          <p:cNvSpPr>
            <a:spLocks noGrp="1"/>
          </p:cNvSpPr>
          <p:nvPr>
            <p:ph type="title"/>
          </p:nvPr>
        </p:nvSpPr>
        <p:spPr/>
        <p:txBody>
          <a:bodyPr/>
          <a:lstStyle/>
          <a:p>
            <a:r>
              <a:rPr lang="zh-CN" altLang="en-US">
                <a:latin typeface="宋体"/>
                <a:ea typeface="宋体"/>
              </a:rPr>
              <a:t>介绍 —— 如何攻击</a:t>
            </a:r>
            <a:endParaRPr lang="zh-CN" altLang="en-US"/>
          </a:p>
        </p:txBody>
      </p:sp>
      <p:sp>
        <p:nvSpPr>
          <p:cNvPr id="3" name="内容占位符 2">
            <a:extLst>
              <a:ext uri="{FF2B5EF4-FFF2-40B4-BE49-F238E27FC236}">
                <a16:creationId xmlns:a16="http://schemas.microsoft.com/office/drawing/2014/main" id="{7CAE427C-6C3D-4F87-94AC-4737306119FE}"/>
              </a:ext>
            </a:extLst>
          </p:cNvPr>
          <p:cNvSpPr>
            <a:spLocks noGrp="1"/>
          </p:cNvSpPr>
          <p:nvPr>
            <p:ph idx="1"/>
          </p:nvPr>
        </p:nvSpPr>
        <p:spPr/>
        <p:txBody>
          <a:bodyPr vert="horz" lIns="91440" tIns="45720" rIns="91440" bIns="45720" rtlCol="0" anchor="t">
            <a:normAutofit/>
          </a:bodyPr>
          <a:lstStyle/>
          <a:p>
            <a:pPr lvl="1"/>
            <a:r>
              <a:rPr lang="zh-CN" altLang="en-US">
                <a:latin typeface="宋体"/>
                <a:ea typeface="宋体"/>
              </a:rPr>
              <a:t>经典案例："OR 1= 1" 注入 —— 同义反复攻击</a:t>
            </a:r>
          </a:p>
          <a:p>
            <a:pPr lvl="1"/>
            <a:r>
              <a:rPr lang="zh-CN" altLang="en-US">
                <a:latin typeface="宋体"/>
                <a:ea typeface="宋体"/>
              </a:rPr>
              <a:t>2013——2014，SQLIA 上升 10%，易受攻击的网络应用上升 9%</a:t>
            </a:r>
          </a:p>
          <a:p>
            <a:pPr lvl="1"/>
            <a:r>
              <a:rPr lang="zh-CN" altLang="en-US">
                <a:latin typeface="宋体"/>
                <a:ea typeface="宋体"/>
              </a:rPr>
              <a:t>如今，攻击者使用复杂的自动化工具或者僵尸网络通过 Google 这样的搜索引擎自动探测易受攻击的网页</a:t>
            </a:r>
          </a:p>
          <a:p>
            <a:pPr lvl="1"/>
            <a:endParaRPr lang="zh-CN" altLang="en-US" dirty="0">
              <a:latin typeface="宋体"/>
              <a:ea typeface="宋体"/>
            </a:endParaRPr>
          </a:p>
        </p:txBody>
      </p:sp>
    </p:spTree>
    <p:extLst>
      <p:ext uri="{BB962C8B-B14F-4D97-AF65-F5344CB8AC3E}">
        <p14:creationId xmlns:p14="http://schemas.microsoft.com/office/powerpoint/2010/main" val="169852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CE043-428C-445F-84E4-73788F19609C}"/>
              </a:ext>
            </a:extLst>
          </p:cNvPr>
          <p:cNvSpPr>
            <a:spLocks noGrp="1"/>
          </p:cNvSpPr>
          <p:nvPr>
            <p:ph type="title"/>
          </p:nvPr>
        </p:nvSpPr>
        <p:spPr/>
        <p:txBody>
          <a:bodyPr/>
          <a:lstStyle/>
          <a:p>
            <a:r>
              <a:rPr lang="zh-CN" altLang="en-US">
                <a:latin typeface="宋体"/>
                <a:ea typeface="宋体"/>
              </a:rPr>
              <a:t>单一 SVM 系统</a:t>
            </a:r>
            <a:endParaRPr lang="zh-CN" altLang="en-US"/>
          </a:p>
        </p:txBody>
      </p:sp>
      <p:sp>
        <p:nvSpPr>
          <p:cNvPr id="3" name="内容占位符 2">
            <a:extLst>
              <a:ext uri="{FF2B5EF4-FFF2-40B4-BE49-F238E27FC236}">
                <a16:creationId xmlns:a16="http://schemas.microsoft.com/office/drawing/2014/main" id="{9D4A38B7-66BC-45E0-952B-580C59D89C47}"/>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我们测试了如下几种类型的单 SVM 系统：</a:t>
            </a:r>
            <a:endParaRPr lang="zh-CN" altLang="en-US" dirty="0">
              <a:latin typeface="宋体"/>
              <a:ea typeface="宋体"/>
            </a:endParaRPr>
          </a:p>
          <a:p>
            <a:pPr lvl="1"/>
            <a:r>
              <a:rPr lang="zh-CN" altLang="en-US">
                <a:latin typeface="宋体"/>
                <a:ea typeface="宋体"/>
              </a:rPr>
              <a:t>无向图、统一加权、度数中心性度量</a:t>
            </a:r>
            <a:endParaRPr lang="zh-CN">
              <a:latin typeface="宋体"/>
              <a:ea typeface="宋体"/>
            </a:endParaRPr>
          </a:p>
          <a:p>
            <a:pPr lvl="1"/>
            <a:r>
              <a:rPr lang="zh-CN" altLang="en-US">
                <a:latin typeface="宋体"/>
                <a:ea typeface="宋体"/>
              </a:rPr>
              <a:t>无向图、比例加权、度数中心性度量</a:t>
            </a:r>
          </a:p>
          <a:p>
            <a:pPr lvl="1"/>
            <a:r>
              <a:rPr lang="zh-CN" altLang="en-US">
                <a:latin typeface="宋体"/>
                <a:ea typeface="宋体"/>
              </a:rPr>
              <a:t>有向图、统一加权、入度中心性度量</a:t>
            </a:r>
            <a:endParaRPr lang="zh-CN" altLang="en-US" dirty="0">
              <a:latin typeface="宋体"/>
              <a:ea typeface="宋体"/>
            </a:endParaRPr>
          </a:p>
          <a:p>
            <a:pPr lvl="1"/>
            <a:r>
              <a:rPr lang="zh-CN" altLang="en-US">
                <a:latin typeface="宋体"/>
                <a:ea typeface="宋体"/>
              </a:rPr>
              <a:t>有向图、比例加权、入度中心性度量</a:t>
            </a:r>
          </a:p>
          <a:p>
            <a:pPr lvl="1"/>
            <a:r>
              <a:rPr lang="zh-CN" altLang="en-US">
                <a:latin typeface="宋体"/>
                <a:ea typeface="宋体"/>
              </a:rPr>
              <a:t>有向图、统一加权、出度中心性度量</a:t>
            </a:r>
          </a:p>
          <a:p>
            <a:pPr lvl="1"/>
            <a:r>
              <a:rPr lang="zh-CN" altLang="en-US">
                <a:latin typeface="宋体"/>
                <a:ea typeface="宋体"/>
              </a:rPr>
              <a:t>有向图、比例加权、出度中心性度量</a:t>
            </a:r>
          </a:p>
          <a:p>
            <a:r>
              <a:rPr lang="zh-CN" altLang="en-US">
                <a:latin typeface="宋体"/>
                <a:ea typeface="宋体"/>
              </a:rPr>
              <a:t>如果分类结果是 +1，归为注入查询并且拒绝执行</a:t>
            </a:r>
          </a:p>
          <a:p>
            <a:r>
              <a:rPr lang="zh-CN" altLang="en-US">
                <a:latin typeface="宋体"/>
                <a:ea typeface="宋体"/>
              </a:rPr>
              <a:t>如果分类结果是 -1，归为诚实查询，被转发到数据库执行</a:t>
            </a:r>
            <a:endParaRPr lang="zh-CN" altLang="en-US" dirty="0">
              <a:latin typeface="宋体"/>
              <a:ea typeface="宋体"/>
            </a:endParaRPr>
          </a:p>
        </p:txBody>
      </p:sp>
    </p:spTree>
    <p:extLst>
      <p:ext uri="{BB962C8B-B14F-4D97-AF65-F5344CB8AC3E}">
        <p14:creationId xmlns:p14="http://schemas.microsoft.com/office/powerpoint/2010/main" val="2405148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4DEDA-2DCC-44DD-B587-37F64B803658}"/>
              </a:ext>
            </a:extLst>
          </p:cNvPr>
          <p:cNvSpPr>
            <a:spLocks noGrp="1"/>
          </p:cNvSpPr>
          <p:nvPr>
            <p:ph type="title"/>
          </p:nvPr>
        </p:nvSpPr>
        <p:spPr/>
        <p:txBody>
          <a:bodyPr/>
          <a:lstStyle/>
          <a:p>
            <a:r>
              <a:rPr lang="zh-CN" altLang="en-US">
                <a:latin typeface="宋体"/>
                <a:ea typeface="宋体"/>
              </a:rPr>
              <a:t>双重 SVM 系统</a:t>
            </a:r>
            <a:endParaRPr lang="zh-CN" altLang="en-US"/>
          </a:p>
        </p:txBody>
      </p:sp>
      <p:pic>
        <p:nvPicPr>
          <p:cNvPr id="4" name="图片 4" descr="图片包含 屏幕截图&#10;&#10;已生成极高可信度的说明">
            <a:extLst>
              <a:ext uri="{FF2B5EF4-FFF2-40B4-BE49-F238E27FC236}">
                <a16:creationId xmlns:a16="http://schemas.microsoft.com/office/drawing/2014/main" id="{6A4B1F93-73C4-475E-94B2-8D9DCF4C1342}"/>
              </a:ext>
            </a:extLst>
          </p:cNvPr>
          <p:cNvPicPr>
            <a:picLocks noGrp="1" noChangeAspect="1"/>
          </p:cNvPicPr>
          <p:nvPr>
            <p:ph idx="1"/>
          </p:nvPr>
        </p:nvPicPr>
        <p:blipFill>
          <a:blip r:embed="rId2"/>
          <a:stretch>
            <a:fillRect/>
          </a:stretch>
        </p:blipFill>
        <p:spPr>
          <a:xfrm>
            <a:off x="781730" y="1760198"/>
            <a:ext cx="10941503" cy="3965121"/>
          </a:xfrm>
          <a:prstGeom prst="rect">
            <a:avLst/>
          </a:prstGeom>
        </p:spPr>
      </p:pic>
    </p:spTree>
    <p:extLst>
      <p:ext uri="{BB962C8B-B14F-4D97-AF65-F5344CB8AC3E}">
        <p14:creationId xmlns:p14="http://schemas.microsoft.com/office/powerpoint/2010/main" val="34361707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AC140-9E43-445D-AE21-2951A3F13344}"/>
              </a:ext>
            </a:extLst>
          </p:cNvPr>
          <p:cNvSpPr>
            <a:spLocks noGrp="1"/>
          </p:cNvSpPr>
          <p:nvPr>
            <p:ph type="title"/>
          </p:nvPr>
        </p:nvSpPr>
        <p:spPr/>
        <p:txBody>
          <a:bodyPr/>
          <a:lstStyle/>
          <a:p>
            <a:r>
              <a:rPr lang="zh-CN" altLang="en-US">
                <a:latin typeface="宋体"/>
                <a:ea typeface="宋体"/>
              </a:rPr>
              <a:t> 三重 SVM 系统</a:t>
            </a:r>
            <a:endParaRPr lang="zh-CN" altLang="en-US"/>
          </a:p>
        </p:txBody>
      </p:sp>
      <p:pic>
        <p:nvPicPr>
          <p:cNvPr id="4" name="图片 4">
            <a:extLst>
              <a:ext uri="{FF2B5EF4-FFF2-40B4-BE49-F238E27FC236}">
                <a16:creationId xmlns:a16="http://schemas.microsoft.com/office/drawing/2014/main" id="{C1FDE05C-A3DD-4E7E-A2F7-832D9CB1F5E1}"/>
              </a:ext>
            </a:extLst>
          </p:cNvPr>
          <p:cNvPicPr>
            <a:picLocks noGrp="1" noChangeAspect="1"/>
          </p:cNvPicPr>
          <p:nvPr>
            <p:ph idx="1"/>
          </p:nvPr>
        </p:nvPicPr>
        <p:blipFill>
          <a:blip r:embed="rId2"/>
          <a:stretch>
            <a:fillRect/>
          </a:stretch>
        </p:blipFill>
        <p:spPr>
          <a:xfrm>
            <a:off x="1266164" y="1825625"/>
            <a:ext cx="9659672" cy="4351338"/>
          </a:xfrm>
          <a:prstGeom prst="rect">
            <a:avLst/>
          </a:prstGeom>
        </p:spPr>
      </p:pic>
    </p:spTree>
    <p:extLst>
      <p:ext uri="{BB962C8B-B14F-4D97-AF65-F5344CB8AC3E}">
        <p14:creationId xmlns:p14="http://schemas.microsoft.com/office/powerpoint/2010/main" val="19483770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65107-CC9A-4595-B933-805755D5771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8DC8D24-77E0-48E3-8039-2A7947F93757}"/>
              </a:ext>
            </a:extLst>
          </p:cNvPr>
          <p:cNvSpPr>
            <a:spLocks noGrp="1"/>
          </p:cNvSpPr>
          <p:nvPr>
            <p:ph idx="1"/>
          </p:nvPr>
        </p:nvSpPr>
        <p:spPr/>
        <p:txBody>
          <a:bodyPr vert="horz" lIns="91440" tIns="45720" rIns="91440" bIns="45720" rtlCol="0" anchor="t">
            <a:normAutofit fontScale="70000" lnSpcReduction="20000"/>
          </a:bodyPr>
          <a:lstStyle/>
          <a:p>
            <a:r>
              <a:rPr lang="zh-CN" altLang="en-US">
                <a:latin typeface="宋体"/>
                <a:ea typeface="宋体"/>
              </a:rPr>
              <a:t>桌面电脑</a:t>
            </a:r>
          </a:p>
          <a:p>
            <a:pPr lvl="1"/>
            <a:r>
              <a:rPr lang="zh-CN" altLang="en-US">
                <a:latin typeface="宋体"/>
                <a:ea typeface="宋体"/>
              </a:rPr>
              <a:t>Intel Core-i3 2100 CPU @3.10GHZ </a:t>
            </a:r>
          </a:p>
          <a:p>
            <a:pPr lvl="1"/>
            <a:r>
              <a:rPr lang="zh-CN" altLang="en-US">
                <a:latin typeface="宋体"/>
                <a:ea typeface="宋体"/>
              </a:rPr>
              <a:t>2GB RAM</a:t>
            </a:r>
          </a:p>
          <a:p>
            <a:pPr lvl="1"/>
            <a:r>
              <a:rPr lang="zh-CN" altLang="en-US">
                <a:latin typeface="宋体"/>
                <a:ea typeface="宋体"/>
              </a:rPr>
              <a:t>CentOS 5.3 Server</a:t>
            </a:r>
          </a:p>
          <a:p>
            <a:pPr lvl="1"/>
            <a:r>
              <a:rPr lang="zh-CN" altLang="en-US">
                <a:latin typeface="宋体"/>
                <a:ea typeface="宋体"/>
              </a:rPr>
              <a:t>Apache 2.2.3 Web Server</a:t>
            </a:r>
          </a:p>
          <a:p>
            <a:pPr lvl="1"/>
            <a:r>
              <a:rPr lang="zh-CN" altLang="en-US">
                <a:latin typeface="宋体"/>
                <a:ea typeface="宋体"/>
              </a:rPr>
              <a:t>PHP 5.3.28</a:t>
            </a:r>
          </a:p>
          <a:p>
            <a:pPr lvl="1"/>
            <a:r>
              <a:rPr lang="zh-CN" altLang="en-US">
                <a:latin typeface="宋体"/>
                <a:ea typeface="宋体"/>
              </a:rPr>
              <a:t>MySQL 5.5.29</a:t>
            </a:r>
            <a:endParaRPr lang="zh-CN" altLang="en-US" dirty="0">
              <a:latin typeface="宋体"/>
              <a:ea typeface="宋体"/>
            </a:endParaRPr>
          </a:p>
          <a:p>
            <a:r>
              <a:rPr lang="zh-CN" altLang="en-US">
                <a:latin typeface="宋体"/>
                <a:ea typeface="宋体"/>
              </a:rPr>
              <a:t>3 台客户端</a:t>
            </a:r>
          </a:p>
          <a:p>
            <a:r>
              <a:rPr lang="zh-CN" altLang="en-US">
                <a:latin typeface="宋体"/>
                <a:ea typeface="宋体"/>
              </a:rPr>
              <a:t>10/100 mbps LAN</a:t>
            </a:r>
          </a:p>
          <a:p>
            <a:r>
              <a:rPr lang="zh-CN" altLang="en-US">
                <a:latin typeface="宋体"/>
                <a:ea typeface="宋体"/>
              </a:rPr>
              <a:t>5 个网络应用（PHP+MySQL），故意没有输入验证，暴露 SQLIA 漏洞，部署在同一台主机，以模拟现实共享托管环境 </a:t>
            </a:r>
            <a:endParaRPr lang="zh-CN" altLang="en-US" dirty="0">
              <a:latin typeface="宋体"/>
              <a:ea typeface="宋体"/>
            </a:endParaRPr>
          </a:p>
          <a:p>
            <a:pPr lvl="1"/>
            <a:r>
              <a:rPr lang="zh-CN" altLang="en-US">
                <a:latin typeface="宋体"/>
                <a:ea typeface="宋体"/>
              </a:rPr>
              <a:t>Bookstore(e-commerce)</a:t>
            </a:r>
          </a:p>
          <a:p>
            <a:pPr lvl="1"/>
            <a:r>
              <a:rPr lang="zh-CN" altLang="en-US">
                <a:latin typeface="宋体"/>
                <a:ea typeface="宋体"/>
              </a:rPr>
              <a:t>Forum</a:t>
            </a:r>
          </a:p>
          <a:p>
            <a:pPr lvl="1"/>
            <a:r>
              <a:rPr lang="zh-CN" altLang="en-US">
                <a:latin typeface="宋体"/>
                <a:ea typeface="宋体"/>
              </a:rPr>
              <a:t>Classifields</a:t>
            </a:r>
          </a:p>
          <a:p>
            <a:pPr lvl="1"/>
            <a:r>
              <a:rPr lang="zh-CN" altLang="en-US">
                <a:latin typeface="宋体"/>
                <a:ea typeface="宋体"/>
              </a:rPr>
              <a:t>NewsPortal</a:t>
            </a:r>
          </a:p>
          <a:p>
            <a:pPr lvl="1"/>
            <a:r>
              <a:rPr lang="zh-CN" altLang="en-US">
                <a:latin typeface="宋体"/>
                <a:ea typeface="宋体"/>
              </a:rPr>
              <a:t>JobPortal</a:t>
            </a:r>
            <a:endParaRPr lang="zh-CN" altLang="en-US" dirty="0">
              <a:latin typeface="宋体"/>
              <a:ea typeface="宋体"/>
            </a:endParaRPr>
          </a:p>
        </p:txBody>
      </p:sp>
    </p:spTree>
    <p:extLst>
      <p:ext uri="{BB962C8B-B14F-4D97-AF65-F5344CB8AC3E}">
        <p14:creationId xmlns:p14="http://schemas.microsoft.com/office/powerpoint/2010/main" val="42799821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575A2-0D50-463C-9BDF-6F7D1152F00E}"/>
              </a:ext>
            </a:extLst>
          </p:cNvPr>
          <p:cNvSpPr>
            <a:spLocks noGrp="1"/>
          </p:cNvSpPr>
          <p:nvPr>
            <p:ph type="title"/>
          </p:nvPr>
        </p:nvSpPr>
        <p:spPr/>
        <p:txBody>
          <a:bodyPr/>
          <a:lstStyle/>
          <a:p>
            <a:r>
              <a:rPr lang="zh-CN" altLang="en-US">
                <a:latin typeface="宋体"/>
                <a:ea typeface="宋体"/>
              </a:rPr>
              <a:t>数据准备</a:t>
            </a:r>
            <a:endParaRPr lang="zh-CN" altLang="en-US"/>
          </a:p>
        </p:txBody>
      </p:sp>
      <p:sp>
        <p:nvSpPr>
          <p:cNvPr id="3" name="内容占位符 2">
            <a:extLst>
              <a:ext uri="{FF2B5EF4-FFF2-40B4-BE49-F238E27FC236}">
                <a16:creationId xmlns:a16="http://schemas.microsoft.com/office/drawing/2014/main" id="{922257E2-52C0-4148-A5F7-2D06363B5597}"/>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现实数据拿不到</a:t>
            </a:r>
          </a:p>
          <a:p>
            <a:r>
              <a:rPr lang="zh-CN" altLang="en-US">
                <a:latin typeface="宋体"/>
                <a:ea typeface="宋体"/>
              </a:rPr>
              <a:t>开源</a:t>
            </a:r>
          </a:p>
          <a:p>
            <a:pPr lvl="1"/>
            <a:r>
              <a:rPr lang="zh-CN" altLang="en-US">
                <a:latin typeface="宋体"/>
                <a:ea typeface="宋体"/>
              </a:rPr>
              <a:t>PhpBB</a:t>
            </a:r>
            <a:endParaRPr lang="zh-CN" altLang="en-US" dirty="0">
              <a:latin typeface="宋体"/>
              <a:ea typeface="宋体"/>
            </a:endParaRPr>
          </a:p>
          <a:p>
            <a:pPr lvl="1"/>
            <a:r>
              <a:rPr lang="zh-CN" altLang="en-US">
                <a:latin typeface="宋体"/>
                <a:ea typeface="宋体"/>
              </a:rPr>
              <a:t>Wordpress</a:t>
            </a:r>
          </a:p>
          <a:p>
            <a:pPr lvl="1"/>
            <a:r>
              <a:rPr lang="zh-CN" altLang="en-US">
                <a:latin typeface="宋体"/>
                <a:ea typeface="宋体"/>
              </a:rPr>
              <a:t>GoToCode.com (已下线 3 年+）</a:t>
            </a:r>
          </a:p>
          <a:p>
            <a:pPr lvl="1"/>
            <a:r>
              <a:rPr lang="zh-CN" altLang="en-US">
                <a:latin typeface="宋体"/>
                <a:ea typeface="宋体"/>
              </a:rPr>
              <a:t>AMNESIA 测试床</a:t>
            </a:r>
            <a:endParaRPr lang="zh-CN" altLang="en-US" dirty="0">
              <a:latin typeface="宋体"/>
              <a:ea typeface="宋体"/>
            </a:endParaRPr>
          </a:p>
        </p:txBody>
      </p:sp>
    </p:spTree>
    <p:extLst>
      <p:ext uri="{BB962C8B-B14F-4D97-AF65-F5344CB8AC3E}">
        <p14:creationId xmlns:p14="http://schemas.microsoft.com/office/powerpoint/2010/main" val="37379827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E2758-1F41-4761-B126-0FE31F3E7455}"/>
              </a:ext>
            </a:extLst>
          </p:cNvPr>
          <p:cNvSpPr>
            <a:spLocks noGrp="1"/>
          </p:cNvSpPr>
          <p:nvPr>
            <p:ph type="title"/>
          </p:nvPr>
        </p:nvSpPr>
        <p:spPr/>
        <p:txBody>
          <a:bodyPr/>
          <a:lstStyle/>
          <a:p>
            <a:r>
              <a:rPr lang="zh-CN">
                <a:latin typeface="宋体"/>
                <a:ea typeface="宋体"/>
              </a:rPr>
              <a:t>收集注入查询</a:t>
            </a:r>
          </a:p>
        </p:txBody>
      </p:sp>
      <p:sp>
        <p:nvSpPr>
          <p:cNvPr id="3" name="内容占位符 2">
            <a:extLst>
              <a:ext uri="{FF2B5EF4-FFF2-40B4-BE49-F238E27FC236}">
                <a16:creationId xmlns:a16="http://schemas.microsoft.com/office/drawing/2014/main" id="{5E6AC811-7752-4966-A097-F17A3794542F}"/>
              </a:ext>
            </a:extLst>
          </p:cNvPr>
          <p:cNvSpPr>
            <a:spLocks noGrp="1"/>
          </p:cNvSpPr>
          <p:nvPr>
            <p:ph sz="half" idx="1"/>
          </p:nvPr>
        </p:nvSpPr>
        <p:spPr/>
        <p:txBody>
          <a:bodyPr vert="horz" lIns="91440" tIns="45720" rIns="91440" bIns="45720" rtlCol="0" anchor="t">
            <a:normAutofit fontScale="62500" lnSpcReduction="20000"/>
          </a:bodyPr>
          <a:lstStyle/>
          <a:p>
            <a:r>
              <a:rPr lang="zh-CN">
                <a:latin typeface="宋体"/>
                <a:ea typeface="宋体"/>
              </a:rPr>
              <a:t>自动化漏洞扫描工具和 SQL 注入工具</a:t>
            </a:r>
            <a:endParaRPr lang="en-US" altLang="zh-CN">
              <a:latin typeface="宋体"/>
              <a:ea typeface="宋体"/>
            </a:endParaRPr>
          </a:p>
          <a:p>
            <a:pPr lvl="1"/>
            <a:r>
              <a:rPr lang="zh-CN">
                <a:latin typeface="宋体"/>
                <a:ea typeface="宋体"/>
              </a:rPr>
              <a:t>HP Scrawler</a:t>
            </a:r>
            <a:endParaRPr lang="en-US" altLang="zh-CN">
              <a:latin typeface="宋体"/>
              <a:ea typeface="宋体"/>
            </a:endParaRPr>
          </a:p>
          <a:p>
            <a:pPr lvl="1"/>
            <a:r>
              <a:rPr lang="zh-CN">
                <a:latin typeface="宋体"/>
                <a:ea typeface="宋体"/>
              </a:rPr>
              <a:t>WebCruiser Pro</a:t>
            </a:r>
            <a:endParaRPr lang="en-US" altLang="zh-CN">
              <a:latin typeface="宋体"/>
              <a:ea typeface="宋体"/>
            </a:endParaRPr>
          </a:p>
          <a:p>
            <a:pPr lvl="1"/>
            <a:r>
              <a:rPr lang="zh-CN">
                <a:latin typeface="宋体"/>
                <a:ea typeface="宋体"/>
              </a:rPr>
              <a:t>Wapiti</a:t>
            </a:r>
            <a:endParaRPr lang="en-US" altLang="zh-CN">
              <a:latin typeface="宋体"/>
              <a:ea typeface="宋体"/>
            </a:endParaRPr>
          </a:p>
          <a:p>
            <a:pPr lvl="1"/>
            <a:r>
              <a:rPr lang="zh-CN">
                <a:latin typeface="宋体"/>
                <a:ea typeface="宋体"/>
              </a:rPr>
              <a:t>Skipfish</a:t>
            </a:r>
            <a:endParaRPr lang="en-US" altLang="zh-CN">
              <a:latin typeface="宋体"/>
              <a:ea typeface="宋体"/>
            </a:endParaRPr>
          </a:p>
          <a:p>
            <a:pPr lvl="1"/>
            <a:r>
              <a:rPr lang="zh-CN">
                <a:latin typeface="宋体"/>
                <a:ea typeface="宋体"/>
              </a:rPr>
              <a:t>NetSparker</a:t>
            </a:r>
          </a:p>
          <a:p>
            <a:pPr lvl="1"/>
            <a:r>
              <a:rPr lang="zh-CN">
                <a:latin typeface="宋体"/>
                <a:ea typeface="宋体"/>
              </a:rPr>
              <a:t>SQL Power Injector</a:t>
            </a:r>
          </a:p>
          <a:p>
            <a:pPr lvl="1"/>
            <a:r>
              <a:rPr lang="zh-CN">
                <a:latin typeface="宋体"/>
                <a:ea typeface="宋体"/>
              </a:rPr>
              <a:t>BSQL Hacker</a:t>
            </a:r>
          </a:p>
          <a:p>
            <a:pPr lvl="1"/>
            <a:r>
              <a:rPr lang="zh-CN">
                <a:latin typeface="宋体"/>
                <a:ea typeface="宋体"/>
              </a:rPr>
              <a:t>Simple SQLi Dumper</a:t>
            </a:r>
          </a:p>
          <a:p>
            <a:pPr lvl="1"/>
            <a:r>
              <a:rPr lang="zh-CN">
                <a:latin typeface="宋体"/>
                <a:ea typeface="宋体"/>
              </a:rPr>
              <a:t>NTO SQL Invader</a:t>
            </a:r>
          </a:p>
          <a:p>
            <a:pPr lvl="1"/>
            <a:r>
              <a:rPr lang="zh-CN">
                <a:latin typeface="宋体"/>
                <a:ea typeface="宋体"/>
              </a:rPr>
              <a:t>Sqlmap</a:t>
            </a:r>
          </a:p>
          <a:p>
            <a:pPr lvl="1"/>
            <a:r>
              <a:rPr lang="zh-CN">
                <a:latin typeface="宋体"/>
                <a:ea typeface="宋体"/>
              </a:rPr>
              <a:t>Sqlsus</a:t>
            </a:r>
          </a:p>
          <a:p>
            <a:pPr lvl="1"/>
            <a:r>
              <a:rPr lang="zh-CN">
                <a:latin typeface="宋体"/>
                <a:ea typeface="宋体"/>
              </a:rPr>
              <a:t>The Mole</a:t>
            </a:r>
            <a:endParaRPr lang="en-US" altLang="zh-CN">
              <a:latin typeface="宋体"/>
              <a:ea typeface="宋体"/>
            </a:endParaRPr>
          </a:p>
          <a:p>
            <a:pPr lvl="1"/>
            <a:r>
              <a:rPr lang="zh-CN">
                <a:latin typeface="宋体"/>
                <a:ea typeface="宋体"/>
              </a:rPr>
              <a:t>DarkMySQL</a:t>
            </a:r>
          </a:p>
          <a:p>
            <a:pPr lvl="1"/>
            <a:r>
              <a:rPr lang="zh-CN">
                <a:latin typeface="宋体"/>
                <a:ea typeface="宋体"/>
              </a:rPr>
              <a:t>IronWasp</a:t>
            </a:r>
          </a:p>
          <a:p>
            <a:pPr lvl="1"/>
            <a:r>
              <a:rPr lang="zh-CN">
                <a:latin typeface="宋体"/>
                <a:ea typeface="宋体"/>
              </a:rPr>
              <a:t>Havij</a:t>
            </a:r>
            <a:endParaRPr lang="en-US" altLang="zh-CN">
              <a:latin typeface="宋体"/>
              <a:ea typeface="宋体"/>
            </a:endParaRPr>
          </a:p>
          <a:p>
            <a:pPr lvl="1"/>
            <a:r>
              <a:rPr lang="zh-CN">
                <a:latin typeface="宋体"/>
                <a:ea typeface="宋体"/>
              </a:rPr>
              <a:t>JSQL Injector</a:t>
            </a:r>
          </a:p>
          <a:p>
            <a:pPr lvl="1"/>
            <a:r>
              <a:rPr lang="zh-CN">
                <a:latin typeface="宋体"/>
                <a:ea typeface="宋体"/>
              </a:rPr>
              <a:t>SQL Sentinel</a:t>
            </a:r>
            <a:endParaRPr lang="en-US" altLang="zh-CN">
              <a:latin typeface="宋体"/>
              <a:ea typeface="宋体"/>
            </a:endParaRPr>
          </a:p>
          <a:p>
            <a:pPr lvl="1"/>
            <a:r>
              <a:rPr lang="zh-CN">
                <a:latin typeface="宋体"/>
                <a:ea typeface="宋体"/>
              </a:rPr>
              <a:t>OWASP Zap</a:t>
            </a:r>
          </a:p>
          <a:p>
            <a:endParaRPr lang="zh-CN" altLang="en-US" dirty="0">
              <a:latin typeface="宋体"/>
              <a:ea typeface="宋体"/>
            </a:endParaRPr>
          </a:p>
        </p:txBody>
      </p:sp>
      <p:sp>
        <p:nvSpPr>
          <p:cNvPr id="4" name="内容占位符 3">
            <a:extLst>
              <a:ext uri="{FF2B5EF4-FFF2-40B4-BE49-F238E27FC236}">
                <a16:creationId xmlns:a16="http://schemas.microsoft.com/office/drawing/2014/main" id="{ED787744-EDE5-4811-9E6F-D434656DDF4B}"/>
              </a:ext>
            </a:extLst>
          </p:cNvPr>
          <p:cNvSpPr>
            <a:spLocks noGrp="1"/>
          </p:cNvSpPr>
          <p:nvPr>
            <p:ph sz="half" idx="2"/>
          </p:nvPr>
        </p:nvSpPr>
        <p:spPr/>
        <p:txBody>
          <a:bodyPr vert="horz" lIns="91440" tIns="45720" rIns="91440" bIns="45720" rtlCol="0" anchor="t">
            <a:normAutofit fontScale="62500" lnSpcReduction="20000"/>
          </a:bodyPr>
          <a:lstStyle/>
          <a:p>
            <a:r>
              <a:rPr lang="zh-CN" altLang="en-US">
                <a:latin typeface="宋体"/>
                <a:ea typeface="宋体"/>
              </a:rPr>
              <a:t>Kali Linux(BackTrack 5)</a:t>
            </a:r>
          </a:p>
          <a:p>
            <a:r>
              <a:rPr lang="zh-CN" altLang="en-US">
                <a:latin typeface="宋体"/>
                <a:ea typeface="宋体"/>
              </a:rPr>
              <a:t>Grabber</a:t>
            </a:r>
            <a:endParaRPr lang="zh-CN" altLang="en-US" dirty="0">
              <a:latin typeface="宋体"/>
              <a:ea typeface="宋体"/>
            </a:endParaRPr>
          </a:p>
          <a:p>
            <a:r>
              <a:rPr lang="zh-CN" altLang="en-US">
                <a:latin typeface="宋体"/>
                <a:ea typeface="宋体"/>
              </a:rPr>
              <a:t>Bbqsql</a:t>
            </a:r>
            <a:endParaRPr lang="zh-CN" altLang="en-US" dirty="0">
              <a:latin typeface="宋体"/>
              <a:ea typeface="宋体"/>
            </a:endParaRPr>
          </a:p>
          <a:p>
            <a:r>
              <a:rPr lang="zh-CN" altLang="en-US">
                <a:latin typeface="宋体"/>
                <a:ea typeface="宋体"/>
              </a:rPr>
              <a:t>Nikto</a:t>
            </a:r>
            <a:endParaRPr lang="zh-CN" altLang="en-US" dirty="0">
              <a:latin typeface="宋体"/>
              <a:ea typeface="宋体"/>
            </a:endParaRPr>
          </a:p>
          <a:p>
            <a:r>
              <a:rPr lang="zh-CN" altLang="en-US">
                <a:latin typeface="宋体"/>
                <a:ea typeface="宋体"/>
              </a:rPr>
              <a:t>W3af</a:t>
            </a:r>
            <a:endParaRPr lang="zh-CN" altLang="en-US" dirty="0">
              <a:latin typeface="宋体"/>
              <a:ea typeface="宋体"/>
            </a:endParaRPr>
          </a:p>
          <a:p>
            <a:r>
              <a:rPr lang="zh-CN" altLang="en-US">
                <a:latin typeface="宋体"/>
                <a:ea typeface="宋体"/>
              </a:rPr>
              <a:t>Vega</a:t>
            </a:r>
            <a:endParaRPr lang="zh-CN" altLang="en-US" dirty="0">
              <a:latin typeface="宋体"/>
              <a:ea typeface="宋体"/>
            </a:endParaRPr>
          </a:p>
          <a:p>
            <a:r>
              <a:rPr lang="zh-CN" altLang="en-US">
                <a:latin typeface="宋体"/>
                <a:ea typeface="宋体"/>
              </a:rPr>
              <a:t>Simple SQLi Dumper(Perl)</a:t>
            </a:r>
          </a:p>
          <a:p>
            <a:r>
              <a:rPr lang="zh-CN" altLang="en-US">
                <a:latin typeface="宋体"/>
                <a:ea typeface="宋体"/>
              </a:rPr>
              <a:t>DarkMySQLi(Python)</a:t>
            </a:r>
          </a:p>
          <a:p>
            <a:r>
              <a:rPr lang="zh-CN" altLang="en-US">
                <a:latin typeface="宋体"/>
                <a:ea typeface="宋体"/>
              </a:rPr>
              <a:t>SQL Sentinel(Java)</a:t>
            </a:r>
          </a:p>
          <a:p>
            <a:r>
              <a:rPr lang="zh-CN" altLang="en-US">
                <a:latin typeface="宋体"/>
                <a:ea typeface="宋体"/>
              </a:rPr>
              <a:t>手动</a:t>
            </a:r>
            <a:endParaRPr lang="zh-CN" altLang="en-US" dirty="0">
              <a:latin typeface="宋体"/>
              <a:ea typeface="宋体"/>
            </a:endParaRPr>
          </a:p>
          <a:p>
            <a:pPr marL="0" indent="0">
              <a:buNone/>
            </a:pPr>
            <a:endParaRPr lang="zh-CN" altLang="en-US" dirty="0">
              <a:latin typeface="宋体"/>
              <a:ea typeface="宋体"/>
            </a:endParaRPr>
          </a:p>
        </p:txBody>
      </p:sp>
    </p:spTree>
    <p:extLst>
      <p:ext uri="{BB962C8B-B14F-4D97-AF65-F5344CB8AC3E}">
        <p14:creationId xmlns:p14="http://schemas.microsoft.com/office/powerpoint/2010/main" val="4248177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72CF5-E050-4DA4-A2AB-DDAB9AD2BFCB}"/>
              </a:ext>
            </a:extLst>
          </p:cNvPr>
          <p:cNvSpPr>
            <a:spLocks noGrp="1"/>
          </p:cNvSpPr>
          <p:nvPr>
            <p:ph type="title"/>
          </p:nvPr>
        </p:nvSpPr>
        <p:spPr/>
        <p:txBody>
          <a:bodyPr/>
          <a:lstStyle/>
          <a:p>
            <a:r>
              <a:rPr lang="zh-CN" altLang="en-US">
                <a:latin typeface="宋体"/>
                <a:ea typeface="宋体"/>
              </a:rPr>
              <a:t>收集注入查询</a:t>
            </a:r>
            <a:endParaRPr lang="zh-CN" altLang="en-US"/>
          </a:p>
        </p:txBody>
      </p:sp>
      <p:sp>
        <p:nvSpPr>
          <p:cNvPr id="3" name="内容占位符 2">
            <a:extLst>
              <a:ext uri="{FF2B5EF4-FFF2-40B4-BE49-F238E27FC236}">
                <a16:creationId xmlns:a16="http://schemas.microsoft.com/office/drawing/2014/main" id="{B1D89CA5-C2BB-4092-B336-D4D41E897D1E}"/>
              </a:ext>
            </a:extLst>
          </p:cNvPr>
          <p:cNvSpPr>
            <a:spLocks noGrp="1"/>
          </p:cNvSpPr>
          <p:nvPr>
            <p:ph idx="1"/>
          </p:nvPr>
        </p:nvSpPr>
        <p:spPr/>
        <p:txBody>
          <a:bodyPr vert="horz" lIns="91440" tIns="45720" rIns="91440" bIns="45720" rtlCol="0" anchor="t">
            <a:normAutofit lnSpcReduction="10000"/>
          </a:bodyPr>
          <a:lstStyle/>
          <a:p>
            <a:r>
              <a:rPr lang="zh-CN" altLang="en-US">
                <a:latin typeface="宋体"/>
                <a:ea typeface="宋体"/>
              </a:rPr>
              <a:t>253，013 条不同的 SELECT、UPDATE、DELETE 查询被收集</a:t>
            </a:r>
          </a:p>
          <a:p>
            <a:r>
              <a:rPr lang="zh-CN" altLang="en-US">
                <a:latin typeface="宋体"/>
                <a:ea typeface="宋体"/>
              </a:rPr>
              <a:t>每一条都人肉检查</a:t>
            </a:r>
          </a:p>
          <a:p>
            <a:r>
              <a:rPr lang="zh-CN" altLang="en-US">
                <a:latin typeface="宋体"/>
                <a:ea typeface="宋体"/>
              </a:rPr>
              <a:t>筛选出 59，811 条查询</a:t>
            </a:r>
          </a:p>
          <a:p>
            <a:pPr lvl="1"/>
            <a:r>
              <a:rPr lang="zh-CN" altLang="en-US">
                <a:latin typeface="宋体"/>
                <a:ea typeface="宋体"/>
              </a:rPr>
              <a:t>涵盖各种类型</a:t>
            </a:r>
          </a:p>
          <a:p>
            <a:pPr lvl="1"/>
            <a:r>
              <a:rPr lang="zh-CN" altLang="en-US">
                <a:latin typeface="宋体"/>
                <a:ea typeface="宋体"/>
              </a:rPr>
              <a:t>以下几种类型在百分比上明显高于其他类型</a:t>
            </a:r>
            <a:endParaRPr lang="zh-CN" altLang="en-US" dirty="0">
              <a:latin typeface="宋体"/>
              <a:ea typeface="宋体"/>
            </a:endParaRPr>
          </a:p>
          <a:p>
            <a:pPr lvl="2"/>
            <a:r>
              <a:rPr lang="zh-CN" altLang="en-US">
                <a:latin typeface="宋体"/>
                <a:ea typeface="宋体"/>
              </a:rPr>
              <a:t>基于 UNION 的</a:t>
            </a:r>
          </a:p>
          <a:p>
            <a:pPr lvl="2"/>
            <a:r>
              <a:rPr lang="zh-CN" altLang="en-US">
                <a:latin typeface="宋体"/>
                <a:ea typeface="宋体"/>
              </a:rPr>
              <a:t>盲注入</a:t>
            </a:r>
          </a:p>
          <a:p>
            <a:pPr lvl="2"/>
            <a:r>
              <a:rPr lang="zh-CN" altLang="en-US">
                <a:latin typeface="宋体"/>
                <a:ea typeface="宋体"/>
              </a:rPr>
              <a:t>基于时间的盲攻击</a:t>
            </a:r>
            <a:endParaRPr lang="zh-CN" altLang="en-US" dirty="0">
              <a:latin typeface="宋体"/>
              <a:ea typeface="宋体"/>
            </a:endParaRPr>
          </a:p>
          <a:p>
            <a:r>
              <a:rPr lang="zh-CN" altLang="en-US">
                <a:latin typeface="宋体"/>
                <a:ea typeface="宋体"/>
              </a:rPr>
              <a:t>末端产生 17，814 条独特的分片</a:t>
            </a:r>
          </a:p>
          <a:p>
            <a:r>
              <a:rPr lang="zh-CN" altLang="en-US">
                <a:latin typeface="宋体"/>
                <a:ea typeface="宋体"/>
              </a:rPr>
              <a:t>规范化后产生 4610 条独立的注入模式（即标记序列）</a:t>
            </a:r>
          </a:p>
          <a:p>
            <a:pPr lvl="1"/>
            <a:r>
              <a:rPr lang="zh-CN" altLang="en-US">
                <a:latin typeface="宋体"/>
                <a:ea typeface="宋体"/>
              </a:rPr>
              <a:t>规范化的好处很明显，减少了约 75%</a:t>
            </a:r>
            <a:endParaRPr lang="zh-CN" altLang="en-US" dirty="0">
              <a:latin typeface="宋体"/>
              <a:ea typeface="宋体"/>
            </a:endParaRPr>
          </a:p>
        </p:txBody>
      </p:sp>
    </p:spTree>
    <p:extLst>
      <p:ext uri="{BB962C8B-B14F-4D97-AF65-F5344CB8AC3E}">
        <p14:creationId xmlns:p14="http://schemas.microsoft.com/office/powerpoint/2010/main" val="18577133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C5F95-0AA4-435D-9817-82BD132B2DE3}"/>
              </a:ext>
            </a:extLst>
          </p:cNvPr>
          <p:cNvSpPr>
            <a:spLocks noGrp="1"/>
          </p:cNvSpPr>
          <p:nvPr>
            <p:ph type="title"/>
          </p:nvPr>
        </p:nvSpPr>
        <p:spPr/>
        <p:txBody>
          <a:bodyPr/>
          <a:lstStyle/>
          <a:p>
            <a:r>
              <a:rPr lang="zh-CN" altLang="en-US">
                <a:latin typeface="宋体"/>
                <a:ea typeface="宋体"/>
              </a:rPr>
              <a:t>收集真诚的查询</a:t>
            </a:r>
            <a:endParaRPr lang="zh-CN" altLang="en-US"/>
          </a:p>
        </p:txBody>
      </p:sp>
      <p:sp>
        <p:nvSpPr>
          <p:cNvPr id="3" name="内容占位符 2">
            <a:extLst>
              <a:ext uri="{FF2B5EF4-FFF2-40B4-BE49-F238E27FC236}">
                <a16:creationId xmlns:a16="http://schemas.microsoft.com/office/drawing/2014/main" id="{EB9BEE28-BA71-42AC-A275-F41EC8524027}"/>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大多通过正常浏览网站产生</a:t>
            </a:r>
          </a:p>
          <a:p>
            <a:r>
              <a:rPr lang="zh-CN" altLang="en-US">
                <a:latin typeface="宋体"/>
                <a:ea typeface="宋体"/>
              </a:rPr>
              <a:t>从日志收集</a:t>
            </a:r>
          </a:p>
          <a:p>
            <a:r>
              <a:rPr lang="zh-CN" altLang="en-US">
                <a:latin typeface="宋体"/>
                <a:ea typeface="宋体"/>
              </a:rPr>
              <a:t>从 615 万条查询中获取到 3457 条不同的模式</a:t>
            </a:r>
          </a:p>
          <a:p>
            <a:r>
              <a:rPr lang="zh-CN" altLang="en-US">
                <a:latin typeface="宋体"/>
                <a:ea typeface="宋体"/>
              </a:rPr>
              <a:t>另外用合法的语法构造出 654 条不同的模式</a:t>
            </a:r>
          </a:p>
          <a:p>
            <a:r>
              <a:rPr lang="zh-CN" altLang="en-US">
                <a:latin typeface="宋体"/>
                <a:ea typeface="宋体"/>
              </a:rPr>
              <a:t>共 4884 条</a:t>
            </a:r>
            <a:endParaRPr lang="zh-CN" altLang="en-US" dirty="0">
              <a:latin typeface="宋体"/>
              <a:ea typeface="宋体"/>
            </a:endParaRPr>
          </a:p>
        </p:txBody>
      </p:sp>
    </p:spTree>
    <p:extLst>
      <p:ext uri="{BB962C8B-B14F-4D97-AF65-F5344CB8AC3E}">
        <p14:creationId xmlns:p14="http://schemas.microsoft.com/office/powerpoint/2010/main" val="3604167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B617E-92A6-4366-BD53-25AD9BDB12A0}"/>
              </a:ext>
            </a:extLst>
          </p:cNvPr>
          <p:cNvSpPr>
            <a:spLocks noGrp="1"/>
          </p:cNvSpPr>
          <p:nvPr>
            <p:ph type="title"/>
          </p:nvPr>
        </p:nvSpPr>
        <p:spPr/>
        <p:txBody>
          <a:bodyPr/>
          <a:lstStyle/>
          <a:p>
            <a:r>
              <a:rPr lang="zh-CN" altLang="en-US">
                <a:latin typeface="宋体"/>
                <a:ea typeface="宋体"/>
              </a:rPr>
              <a:t>度数中心性归一化</a:t>
            </a:r>
            <a:endParaRPr lang="zh-CN" altLang="en-US"/>
          </a:p>
        </p:txBody>
      </p:sp>
      <p:sp>
        <p:nvSpPr>
          <p:cNvPr id="3" name="内容占位符 2">
            <a:extLst>
              <a:ext uri="{FF2B5EF4-FFF2-40B4-BE49-F238E27FC236}">
                <a16:creationId xmlns:a16="http://schemas.microsoft.com/office/drawing/2014/main" id="{E82C640A-E882-472F-ABFA-2A37740BBC68}"/>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LibSVM 要求训练集中的属性值在 【0，1】 范围内</a:t>
            </a:r>
          </a:p>
          <a:p>
            <a:r>
              <a:rPr lang="zh-CN" altLang="en-US">
                <a:latin typeface="宋体"/>
                <a:ea typeface="宋体"/>
              </a:rPr>
              <a:t>两种方式</a:t>
            </a:r>
            <a:endParaRPr lang="zh-CN" altLang="en-US" dirty="0">
              <a:latin typeface="宋体"/>
              <a:ea typeface="宋体"/>
            </a:endParaRPr>
          </a:p>
          <a:p>
            <a:pPr lvl="1"/>
            <a:r>
              <a:rPr lang="zh-CN" altLang="en-US">
                <a:latin typeface="宋体"/>
                <a:ea typeface="宋体"/>
              </a:rPr>
              <a:t>把度数向量转化成单位向量</a:t>
            </a:r>
          </a:p>
          <a:p>
            <a:pPr lvl="1"/>
            <a:r>
              <a:rPr lang="zh-CN" altLang="en-US">
                <a:latin typeface="宋体"/>
                <a:ea typeface="宋体"/>
              </a:rPr>
              <a:t>把度数表示成相对度数</a:t>
            </a:r>
          </a:p>
          <a:p>
            <a:pPr lvl="2"/>
            <a:r>
              <a:rPr lang="zh-CN" altLang="en-US">
                <a:latin typeface="宋体"/>
                <a:ea typeface="宋体"/>
              </a:rPr>
              <a:t>我们采用后者，因为更简单</a:t>
            </a:r>
            <a:endParaRPr lang="zh-CN" altLang="en-US" dirty="0">
              <a:latin typeface="宋体"/>
              <a:ea typeface="宋体"/>
            </a:endParaRPr>
          </a:p>
          <a:p>
            <a:r>
              <a:rPr lang="zh-CN" altLang="en-US">
                <a:latin typeface="宋体"/>
                <a:ea typeface="宋体"/>
              </a:rPr>
              <a:t>于是对所有的标记图，拥有最高度数绝对值的标记，其相对度数为 1。</a:t>
            </a:r>
            <a:endParaRPr lang="zh-CN" altLang="en-US" dirty="0">
              <a:latin typeface="宋体"/>
              <a:ea typeface="宋体"/>
            </a:endParaRPr>
          </a:p>
          <a:p>
            <a:r>
              <a:rPr lang="zh-CN" altLang="en-US">
                <a:latin typeface="宋体"/>
                <a:ea typeface="宋体"/>
              </a:rPr>
              <a:t>其他度数的标记，其值对应于【0，1】间的值。</a:t>
            </a:r>
            <a:endParaRPr lang="zh-CN" altLang="en-US" dirty="0">
              <a:latin typeface="宋体"/>
              <a:ea typeface="宋体"/>
            </a:endParaRPr>
          </a:p>
        </p:txBody>
      </p:sp>
      <p:pic>
        <p:nvPicPr>
          <p:cNvPr id="4" name="图片 4">
            <a:extLst>
              <a:ext uri="{FF2B5EF4-FFF2-40B4-BE49-F238E27FC236}">
                <a16:creationId xmlns:a16="http://schemas.microsoft.com/office/drawing/2014/main" id="{64B2964C-B647-473D-8CA6-5FA7A4EC1CF5}"/>
              </a:ext>
            </a:extLst>
          </p:cNvPr>
          <p:cNvPicPr>
            <a:picLocks noChangeAspect="1"/>
          </p:cNvPicPr>
          <p:nvPr/>
        </p:nvPicPr>
        <p:blipFill>
          <a:blip r:embed="rId2"/>
          <a:stretch>
            <a:fillRect/>
          </a:stretch>
        </p:blipFill>
        <p:spPr>
          <a:xfrm>
            <a:off x="5379451" y="2649098"/>
            <a:ext cx="4882147" cy="1345908"/>
          </a:xfrm>
          <a:prstGeom prst="rect">
            <a:avLst/>
          </a:prstGeom>
        </p:spPr>
      </p:pic>
    </p:spTree>
    <p:extLst>
      <p:ext uri="{BB962C8B-B14F-4D97-AF65-F5344CB8AC3E}">
        <p14:creationId xmlns:p14="http://schemas.microsoft.com/office/powerpoint/2010/main" val="31383310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E3E78-D716-438A-AD4E-A3CB5531CB83}"/>
              </a:ext>
            </a:extLst>
          </p:cNvPr>
          <p:cNvSpPr>
            <a:spLocks noGrp="1"/>
          </p:cNvSpPr>
          <p:nvPr>
            <p:ph type="title"/>
          </p:nvPr>
        </p:nvSpPr>
        <p:spPr/>
        <p:txBody>
          <a:bodyPr/>
          <a:lstStyle/>
          <a:p>
            <a:r>
              <a:rPr lang="zh-CN" altLang="en-US">
                <a:latin typeface="宋体"/>
                <a:ea typeface="宋体"/>
              </a:rPr>
              <a:t>训练 SVM</a:t>
            </a:r>
            <a:endParaRPr lang="zh-CN" altLang="en-US"/>
          </a:p>
        </p:txBody>
      </p:sp>
      <p:sp>
        <p:nvSpPr>
          <p:cNvPr id="3" name="内容占位符 2">
            <a:extLst>
              <a:ext uri="{FF2B5EF4-FFF2-40B4-BE49-F238E27FC236}">
                <a16:creationId xmlns:a16="http://schemas.microsoft.com/office/drawing/2014/main" id="{50A510E6-7FA8-4F39-8356-51645B2667C0}"/>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4610 条注入查询 vs </a:t>
            </a:r>
            <a:endParaRPr lang="zh-CN"/>
          </a:p>
          <a:p>
            <a:r>
              <a:rPr lang="zh-CN" altLang="en-US">
                <a:latin typeface="宋体"/>
                <a:ea typeface="宋体"/>
              </a:rPr>
              <a:t>4884 条真诚的查询</a:t>
            </a:r>
            <a:endParaRPr lang="zh-CN"/>
          </a:p>
          <a:p>
            <a:r>
              <a:rPr lang="zh-CN" altLang="en-US">
                <a:latin typeface="宋体"/>
                <a:ea typeface="宋体"/>
              </a:rPr>
              <a:t>5% 用来训练，95% 用来测试</a:t>
            </a:r>
            <a:endParaRPr lang="zh-CN" altLang="en-US" dirty="0">
              <a:latin typeface="宋体"/>
              <a:ea typeface="宋体"/>
            </a:endParaRPr>
          </a:p>
          <a:p>
            <a:pPr lvl="1"/>
            <a:r>
              <a:rPr lang="zh-CN" altLang="en-US">
                <a:latin typeface="宋体"/>
                <a:ea typeface="宋体"/>
              </a:rPr>
              <a:t>达到 96.23% 精确度</a:t>
            </a:r>
            <a:endParaRPr lang="zh-CN" altLang="en-US" dirty="0">
              <a:latin typeface="宋体"/>
              <a:ea typeface="宋体"/>
            </a:endParaRPr>
          </a:p>
          <a:p>
            <a:pPr lvl="1"/>
            <a:r>
              <a:rPr lang="zh-CN" altLang="en-US">
                <a:latin typeface="宋体"/>
                <a:ea typeface="宋体"/>
              </a:rPr>
              <a:t>4.17% 假阳性</a:t>
            </a:r>
            <a:endParaRPr lang="zh-CN" altLang="en-US" dirty="0">
              <a:latin typeface="宋体"/>
              <a:ea typeface="宋体"/>
            </a:endParaRPr>
          </a:p>
          <a:p>
            <a:r>
              <a:rPr lang="zh-CN" altLang="en-US">
                <a:latin typeface="宋体"/>
                <a:ea typeface="宋体"/>
              </a:rPr>
              <a:t>精确性提高直至 60% 用来训练</a:t>
            </a:r>
            <a:endParaRPr lang="zh-CN" altLang="en-US" dirty="0">
              <a:latin typeface="宋体"/>
              <a:ea typeface="宋体"/>
            </a:endParaRPr>
          </a:p>
          <a:p>
            <a:r>
              <a:rPr lang="zh-CN" altLang="en-US">
                <a:latin typeface="宋体"/>
                <a:ea typeface="宋体"/>
              </a:rPr>
              <a:t>假阳性率持续降低直至 70%</a:t>
            </a:r>
            <a:endParaRPr lang="zh-CN" altLang="en-US" dirty="0">
              <a:latin typeface="宋体"/>
              <a:ea typeface="宋体"/>
            </a:endParaRPr>
          </a:p>
          <a:p>
            <a:pPr marL="0" indent="0">
              <a:buNone/>
            </a:pPr>
            <a:r>
              <a:rPr lang="zh-CN" altLang="en-US">
                <a:latin typeface="宋体"/>
                <a:ea typeface="宋体"/>
              </a:rPr>
              <a:t>数据用来训练时减慢降低速度 </a:t>
            </a:r>
            <a:endParaRPr lang="zh-CN" altLang="en-US" dirty="0">
              <a:latin typeface="宋体"/>
              <a:ea typeface="宋体"/>
            </a:endParaRPr>
          </a:p>
          <a:p>
            <a:endParaRPr lang="zh-CN" altLang="en-US" dirty="0">
              <a:latin typeface="宋体"/>
              <a:ea typeface="宋体"/>
            </a:endParaRPr>
          </a:p>
          <a:p>
            <a:endParaRPr lang="zh-CN" altLang="en-US" dirty="0">
              <a:latin typeface="宋体"/>
              <a:ea typeface="宋体"/>
            </a:endParaRPr>
          </a:p>
          <a:p>
            <a:endParaRPr lang="zh-CN" altLang="en-US" dirty="0">
              <a:latin typeface="宋体"/>
              <a:ea typeface="宋体"/>
            </a:endParaRPr>
          </a:p>
        </p:txBody>
      </p:sp>
      <p:pic>
        <p:nvPicPr>
          <p:cNvPr id="4" name="图片 4" descr="图片包含 地图, 文字&#10;&#10;已生成极高可信度的说明">
            <a:extLst>
              <a:ext uri="{FF2B5EF4-FFF2-40B4-BE49-F238E27FC236}">
                <a16:creationId xmlns:a16="http://schemas.microsoft.com/office/drawing/2014/main" id="{87378E03-BC59-43CF-8637-3CF7009FA13B}"/>
              </a:ext>
            </a:extLst>
          </p:cNvPr>
          <p:cNvPicPr>
            <a:picLocks noChangeAspect="1"/>
          </p:cNvPicPr>
          <p:nvPr/>
        </p:nvPicPr>
        <p:blipFill>
          <a:blip r:embed="rId2"/>
          <a:stretch>
            <a:fillRect/>
          </a:stretch>
        </p:blipFill>
        <p:spPr>
          <a:xfrm>
            <a:off x="6261769" y="97833"/>
            <a:ext cx="5804568" cy="6689070"/>
          </a:xfrm>
          <a:prstGeom prst="rect">
            <a:avLst/>
          </a:prstGeom>
        </p:spPr>
      </p:pic>
    </p:spTree>
    <p:extLst>
      <p:ext uri="{BB962C8B-B14F-4D97-AF65-F5344CB8AC3E}">
        <p14:creationId xmlns:p14="http://schemas.microsoft.com/office/powerpoint/2010/main" val="270930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C4FF5-A00A-4308-885F-3C596C174BA3}"/>
              </a:ext>
            </a:extLst>
          </p:cNvPr>
          <p:cNvSpPr>
            <a:spLocks noGrp="1"/>
          </p:cNvSpPr>
          <p:nvPr>
            <p:ph type="title"/>
          </p:nvPr>
        </p:nvSpPr>
        <p:spPr/>
        <p:txBody>
          <a:bodyPr/>
          <a:lstStyle/>
          <a:p>
            <a:r>
              <a:rPr lang="zh-CN" altLang="en-US">
                <a:latin typeface="宋体"/>
                <a:ea typeface="宋体"/>
              </a:rPr>
              <a:t>介绍 —— 现有的保护措施</a:t>
            </a:r>
            <a:endParaRPr lang="zh-CN" altLang="en-US"/>
          </a:p>
        </p:txBody>
      </p:sp>
      <p:sp>
        <p:nvSpPr>
          <p:cNvPr id="3" name="内容占位符 2">
            <a:extLst>
              <a:ext uri="{FF2B5EF4-FFF2-40B4-BE49-F238E27FC236}">
                <a16:creationId xmlns:a16="http://schemas.microsoft.com/office/drawing/2014/main" id="{7CAE427C-6C3D-4F87-94AC-4737306119FE}"/>
              </a:ext>
            </a:extLst>
          </p:cNvPr>
          <p:cNvSpPr>
            <a:spLocks noGrp="1"/>
          </p:cNvSpPr>
          <p:nvPr>
            <p:ph idx="1"/>
          </p:nvPr>
        </p:nvSpPr>
        <p:spPr/>
        <p:txBody>
          <a:bodyPr vert="horz" lIns="91440" tIns="45720" rIns="91440" bIns="45720" rtlCol="0" anchor="t">
            <a:normAutofit/>
          </a:bodyPr>
          <a:lstStyle/>
          <a:p>
            <a:pPr lvl="1"/>
            <a:r>
              <a:rPr lang="zh-CN" altLang="en-US">
                <a:latin typeface="宋体"/>
                <a:ea typeface="宋体"/>
              </a:rPr>
              <a:t>流行的入侵检测系统</a:t>
            </a:r>
            <a:endParaRPr lang="zh-CN" altLang="en-US" dirty="0">
              <a:latin typeface="宋体"/>
              <a:ea typeface="宋体"/>
            </a:endParaRPr>
          </a:p>
          <a:p>
            <a:pPr lvl="2"/>
            <a:r>
              <a:rPr lang="zh-CN" altLang="en-US">
                <a:latin typeface="宋体"/>
                <a:ea typeface="宋体"/>
              </a:rPr>
              <a:t>Snort</a:t>
            </a:r>
            <a:endParaRPr lang="zh-CN" altLang="en-US" dirty="0">
              <a:latin typeface="宋体"/>
              <a:ea typeface="宋体"/>
            </a:endParaRPr>
          </a:p>
          <a:p>
            <a:pPr lvl="2"/>
            <a:r>
              <a:rPr lang="zh-CN" altLang="en-US">
                <a:latin typeface="宋体"/>
                <a:ea typeface="宋体"/>
              </a:rPr>
              <a:t>WAF（Web Application Firewalls 网络应用防火墙）</a:t>
            </a:r>
            <a:endParaRPr lang="zh-CN" altLang="en-US" dirty="0">
              <a:latin typeface="宋体"/>
              <a:ea typeface="宋体"/>
            </a:endParaRPr>
          </a:p>
          <a:p>
            <a:pPr lvl="3"/>
            <a:r>
              <a:rPr lang="zh-CN" altLang="en-US">
                <a:latin typeface="宋体"/>
                <a:ea typeface="宋体"/>
              </a:rPr>
              <a:t>Apache ModSecurity</a:t>
            </a:r>
            <a:endParaRPr lang="zh-CN" altLang="en-US" dirty="0">
              <a:latin typeface="宋体"/>
              <a:ea typeface="宋体"/>
            </a:endParaRPr>
          </a:p>
          <a:p>
            <a:pPr lvl="1"/>
            <a:r>
              <a:rPr lang="zh-CN" altLang="en-US">
                <a:latin typeface="宋体"/>
                <a:ea typeface="宋体"/>
              </a:rPr>
              <a:t>它们仍然是可穿透的</a:t>
            </a:r>
            <a:endParaRPr lang="zh-CN" altLang="en-US" dirty="0">
              <a:latin typeface="宋体"/>
              <a:ea typeface="宋体"/>
            </a:endParaRPr>
          </a:p>
          <a:p>
            <a:pPr lvl="1"/>
            <a:r>
              <a:rPr lang="zh-CN" altLang="en-US">
                <a:latin typeface="宋体"/>
                <a:ea typeface="宋体"/>
              </a:rPr>
              <a:t>依赖基于从已知攻击特征构建的正则表达式过滤器</a:t>
            </a:r>
            <a:endParaRPr lang="zh-CN" altLang="en-US" dirty="0">
              <a:latin typeface="宋体"/>
              <a:ea typeface="宋体"/>
            </a:endParaRPr>
          </a:p>
          <a:p>
            <a:pPr lvl="1"/>
            <a:r>
              <a:rPr lang="zh-CN" altLang="en-US">
                <a:latin typeface="宋体"/>
                <a:ea typeface="宋体"/>
              </a:rPr>
              <a:t>需要大量的专家配置项</a:t>
            </a:r>
            <a:endParaRPr lang="zh-CN" altLang="en-US" dirty="0">
              <a:latin typeface="宋体"/>
              <a:ea typeface="宋体"/>
            </a:endParaRPr>
          </a:p>
          <a:p>
            <a:pPr lvl="1"/>
            <a:r>
              <a:rPr lang="zh-CN" altLang="en-US">
                <a:latin typeface="宋体"/>
                <a:ea typeface="宋体"/>
              </a:rPr>
              <a:t>基于特征的检测可以被绕过</a:t>
            </a:r>
            <a:endParaRPr lang="zh-CN" altLang="en-US" dirty="0">
              <a:latin typeface="宋体"/>
              <a:ea typeface="宋体"/>
            </a:endParaRPr>
          </a:p>
          <a:p>
            <a:pPr lvl="2"/>
            <a:r>
              <a:rPr lang="zh-CN" altLang="en-US">
                <a:latin typeface="宋体"/>
                <a:ea typeface="宋体"/>
              </a:rPr>
              <a:t>可以识别所部署的 WAF 的工具</a:t>
            </a:r>
          </a:p>
          <a:p>
            <a:pPr lvl="3"/>
            <a:r>
              <a:rPr lang="zh-CN" sz="1600">
                <a:latin typeface="宋体"/>
                <a:ea typeface="宋体"/>
              </a:rPr>
              <a:t>WAFw00f</a:t>
            </a:r>
          </a:p>
          <a:p>
            <a:pPr lvl="3"/>
            <a:r>
              <a:rPr lang="zh-CN" sz="1600">
                <a:latin typeface="宋体"/>
                <a:ea typeface="宋体"/>
              </a:rPr>
              <a:t>WWAFFle</a:t>
            </a:r>
          </a:p>
          <a:p>
            <a:pPr lvl="1"/>
            <a:endParaRPr lang="zh-CN" altLang="en-US" dirty="0">
              <a:latin typeface="宋体"/>
              <a:ea typeface="宋体"/>
            </a:endParaRPr>
          </a:p>
        </p:txBody>
      </p:sp>
    </p:spTree>
    <p:extLst>
      <p:ext uri="{BB962C8B-B14F-4D97-AF65-F5344CB8AC3E}">
        <p14:creationId xmlns:p14="http://schemas.microsoft.com/office/powerpoint/2010/main" val="42097015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88EDE-C69F-4543-96C3-340D1F67604B}"/>
              </a:ext>
            </a:extLst>
          </p:cNvPr>
          <p:cNvSpPr>
            <a:spLocks noGrp="1"/>
          </p:cNvSpPr>
          <p:nvPr>
            <p:ph type="title"/>
          </p:nvPr>
        </p:nvSpPr>
        <p:spPr/>
        <p:txBody>
          <a:bodyPr/>
          <a:lstStyle/>
          <a:p>
            <a:r>
              <a:rPr lang="zh-CN" altLang="en-US">
                <a:latin typeface="宋体"/>
                <a:ea typeface="宋体"/>
              </a:rPr>
              <a:t>实验结果 - 单一 SVM 系统 </a:t>
            </a:r>
            <a:endParaRPr lang="zh-CN" altLang="en-US"/>
          </a:p>
        </p:txBody>
      </p:sp>
      <p:pic>
        <p:nvPicPr>
          <p:cNvPr id="4" name="图片 4" descr="图片包含 文字&#10;&#10;已生成高可信度的说明">
            <a:extLst>
              <a:ext uri="{FF2B5EF4-FFF2-40B4-BE49-F238E27FC236}">
                <a16:creationId xmlns:a16="http://schemas.microsoft.com/office/drawing/2014/main" id="{BF89851D-3C05-4C98-AA3F-D7A4F0766456}"/>
              </a:ext>
            </a:extLst>
          </p:cNvPr>
          <p:cNvPicPr>
            <a:picLocks noGrp="1" noChangeAspect="1"/>
          </p:cNvPicPr>
          <p:nvPr>
            <p:ph idx="1"/>
          </p:nvPr>
        </p:nvPicPr>
        <p:blipFill>
          <a:blip r:embed="rId2"/>
          <a:stretch>
            <a:fillRect/>
          </a:stretch>
        </p:blipFill>
        <p:spPr>
          <a:xfrm>
            <a:off x="838200" y="2244511"/>
            <a:ext cx="10515600" cy="3513566"/>
          </a:xfrm>
          <a:prstGeom prst="rect">
            <a:avLst/>
          </a:prstGeom>
        </p:spPr>
      </p:pic>
    </p:spTree>
    <p:extLst>
      <p:ext uri="{BB962C8B-B14F-4D97-AF65-F5344CB8AC3E}">
        <p14:creationId xmlns:p14="http://schemas.microsoft.com/office/powerpoint/2010/main" val="797834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E1BBD-FDCF-42F4-BEE0-90BF6164F25E}"/>
              </a:ext>
            </a:extLst>
          </p:cNvPr>
          <p:cNvSpPr>
            <a:spLocks noGrp="1"/>
          </p:cNvSpPr>
          <p:nvPr>
            <p:ph type="title"/>
          </p:nvPr>
        </p:nvSpPr>
        <p:spPr/>
        <p:txBody>
          <a:bodyPr/>
          <a:lstStyle/>
          <a:p>
            <a:r>
              <a:rPr lang="zh-CN" altLang="en-US">
                <a:latin typeface="宋体"/>
                <a:ea typeface="宋体"/>
              </a:rPr>
              <a:t>实验结果 - 双重 SVM 系统 </a:t>
            </a:r>
            <a:endParaRPr lang="zh-CN" altLang="en-US"/>
          </a:p>
        </p:txBody>
      </p:sp>
      <p:pic>
        <p:nvPicPr>
          <p:cNvPr id="4" name="图片 4" descr="图片包含 文字&#10;&#10;已生成高可信度的说明">
            <a:extLst>
              <a:ext uri="{FF2B5EF4-FFF2-40B4-BE49-F238E27FC236}">
                <a16:creationId xmlns:a16="http://schemas.microsoft.com/office/drawing/2014/main" id="{93E16B37-08A0-4A02-82A0-B6952C1854BC}"/>
              </a:ext>
            </a:extLst>
          </p:cNvPr>
          <p:cNvPicPr>
            <a:picLocks noGrp="1" noChangeAspect="1"/>
          </p:cNvPicPr>
          <p:nvPr>
            <p:ph idx="1"/>
          </p:nvPr>
        </p:nvPicPr>
        <p:blipFill>
          <a:blip r:embed="rId2"/>
          <a:stretch>
            <a:fillRect/>
          </a:stretch>
        </p:blipFill>
        <p:spPr>
          <a:xfrm>
            <a:off x="838200" y="1497290"/>
            <a:ext cx="10515600" cy="1719375"/>
          </a:xfrm>
          <a:prstGeom prst="rect">
            <a:avLst/>
          </a:prstGeom>
        </p:spPr>
      </p:pic>
      <p:pic>
        <p:nvPicPr>
          <p:cNvPr id="6" name="图片 6" descr="图片包含 文字&#10;&#10;已生成高可信度的说明">
            <a:extLst>
              <a:ext uri="{FF2B5EF4-FFF2-40B4-BE49-F238E27FC236}">
                <a16:creationId xmlns:a16="http://schemas.microsoft.com/office/drawing/2014/main" id="{4B3174D3-E331-4DCF-9303-29257046AAF0}"/>
              </a:ext>
            </a:extLst>
          </p:cNvPr>
          <p:cNvPicPr>
            <a:picLocks noChangeAspect="1"/>
          </p:cNvPicPr>
          <p:nvPr/>
        </p:nvPicPr>
        <p:blipFill>
          <a:blip r:embed="rId3"/>
          <a:stretch>
            <a:fillRect/>
          </a:stretch>
        </p:blipFill>
        <p:spPr>
          <a:xfrm>
            <a:off x="967874" y="3795209"/>
            <a:ext cx="10363199" cy="1566949"/>
          </a:xfrm>
          <a:prstGeom prst="rect">
            <a:avLst/>
          </a:prstGeom>
        </p:spPr>
      </p:pic>
    </p:spTree>
    <p:extLst>
      <p:ext uri="{BB962C8B-B14F-4D97-AF65-F5344CB8AC3E}">
        <p14:creationId xmlns:p14="http://schemas.microsoft.com/office/powerpoint/2010/main" val="17892959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6F7E3-2755-4E54-9982-CA1F27B768FE}"/>
              </a:ext>
            </a:extLst>
          </p:cNvPr>
          <p:cNvSpPr>
            <a:spLocks noGrp="1"/>
          </p:cNvSpPr>
          <p:nvPr>
            <p:ph type="title"/>
          </p:nvPr>
        </p:nvSpPr>
        <p:spPr/>
        <p:txBody>
          <a:bodyPr/>
          <a:lstStyle/>
          <a:p>
            <a:r>
              <a:rPr lang="zh-CN" altLang="en-US">
                <a:latin typeface="宋体"/>
                <a:ea typeface="宋体"/>
              </a:rPr>
              <a:t>实验结果</a:t>
            </a:r>
            <a:endParaRPr lang="zh-CN" altLang="en-US"/>
          </a:p>
        </p:txBody>
      </p:sp>
      <p:pic>
        <p:nvPicPr>
          <p:cNvPr id="4" name="图片 4" descr="图片包含 屏幕截图&#10;&#10;已生成极高可信度的说明">
            <a:extLst>
              <a:ext uri="{FF2B5EF4-FFF2-40B4-BE49-F238E27FC236}">
                <a16:creationId xmlns:a16="http://schemas.microsoft.com/office/drawing/2014/main" id="{F0FEFC61-CD38-424E-94EB-9F057B375C64}"/>
              </a:ext>
            </a:extLst>
          </p:cNvPr>
          <p:cNvPicPr>
            <a:picLocks noGrp="1" noChangeAspect="1"/>
          </p:cNvPicPr>
          <p:nvPr>
            <p:ph idx="1"/>
          </p:nvPr>
        </p:nvPicPr>
        <p:blipFill>
          <a:blip r:embed="rId2"/>
          <a:stretch>
            <a:fillRect/>
          </a:stretch>
        </p:blipFill>
        <p:spPr>
          <a:xfrm>
            <a:off x="838200" y="2144518"/>
            <a:ext cx="10515600" cy="3713551"/>
          </a:xfrm>
          <a:prstGeom prst="rect">
            <a:avLst/>
          </a:prstGeom>
        </p:spPr>
      </p:pic>
    </p:spTree>
    <p:extLst>
      <p:ext uri="{BB962C8B-B14F-4D97-AF65-F5344CB8AC3E}">
        <p14:creationId xmlns:p14="http://schemas.microsoft.com/office/powerpoint/2010/main" val="13533259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9D39C-289F-464B-B9AD-3F64D4316AE3}"/>
              </a:ext>
            </a:extLst>
          </p:cNvPr>
          <p:cNvSpPr>
            <a:spLocks noGrp="1"/>
          </p:cNvSpPr>
          <p:nvPr>
            <p:ph type="title"/>
          </p:nvPr>
        </p:nvSpPr>
        <p:spPr/>
        <p:txBody>
          <a:bodyPr/>
          <a:lstStyle/>
          <a:p>
            <a:r>
              <a:rPr lang="zh-CN" altLang="en-US">
                <a:latin typeface="宋体"/>
                <a:ea typeface="宋体"/>
              </a:rPr>
              <a:t>性能开支</a:t>
            </a:r>
            <a:endParaRPr lang="zh-CN" altLang="en-US"/>
          </a:p>
        </p:txBody>
      </p:sp>
      <p:pic>
        <p:nvPicPr>
          <p:cNvPr id="4" name="图片 4" descr="图片包含 文字, 地图&#10;&#10;已生成极高可信度的说明">
            <a:extLst>
              <a:ext uri="{FF2B5EF4-FFF2-40B4-BE49-F238E27FC236}">
                <a16:creationId xmlns:a16="http://schemas.microsoft.com/office/drawing/2014/main" id="{C432923B-60FC-46D8-8D7F-197248207351}"/>
              </a:ext>
            </a:extLst>
          </p:cNvPr>
          <p:cNvPicPr>
            <a:picLocks noGrp="1" noChangeAspect="1"/>
          </p:cNvPicPr>
          <p:nvPr>
            <p:ph idx="1"/>
          </p:nvPr>
        </p:nvPicPr>
        <p:blipFill>
          <a:blip r:embed="rId2"/>
          <a:stretch>
            <a:fillRect/>
          </a:stretch>
        </p:blipFill>
        <p:spPr>
          <a:xfrm>
            <a:off x="4860534" y="1865730"/>
            <a:ext cx="6775568" cy="4351338"/>
          </a:xfrm>
          <a:prstGeom prst="rect">
            <a:avLst/>
          </a:prstGeom>
        </p:spPr>
      </p:pic>
      <p:sp>
        <p:nvSpPr>
          <p:cNvPr id="6" name="文本框 5">
            <a:extLst>
              <a:ext uri="{FF2B5EF4-FFF2-40B4-BE49-F238E27FC236}">
                <a16:creationId xmlns:a16="http://schemas.microsoft.com/office/drawing/2014/main" id="{A690DF15-CEBD-4751-B62C-8B6BA2EBCDFF}"/>
              </a:ext>
            </a:extLst>
          </p:cNvPr>
          <p:cNvSpPr txBox="1"/>
          <p:nvPr/>
        </p:nvSpPr>
        <p:spPr>
          <a:xfrm>
            <a:off x="553451" y="1683083"/>
            <a:ext cx="5430252"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t>来</a:t>
            </a:r>
            <a:r>
              <a:rPr lang="zh-CN" altLang="en-US">
                <a:latin typeface="宋体"/>
                <a:ea typeface="宋体"/>
              </a:rPr>
              <a:t>自 </a:t>
            </a:r>
            <a:r>
              <a:rPr lang="en-US" altLang="zh-CN" dirty="0">
                <a:latin typeface="宋体"/>
                <a:ea typeface="宋体"/>
              </a:rPr>
              <a:t>4</a:t>
            </a:r>
            <a:r>
              <a:rPr lang="zh-CN" altLang="en-US">
                <a:latin typeface="宋体"/>
                <a:ea typeface="宋体"/>
              </a:rPr>
              <a:t> 方面</a:t>
            </a:r>
          </a:p>
          <a:p>
            <a:r>
              <a:rPr lang="zh-CN" altLang="en-US">
                <a:latin typeface="宋体"/>
                <a:ea typeface="宋体"/>
              </a:rPr>
              <a:t>（1）抽取收到的查询的末端</a:t>
            </a:r>
            <a:endParaRPr lang="zh-CN" altLang="en-US" dirty="0">
              <a:latin typeface="宋体"/>
              <a:ea typeface="宋体"/>
            </a:endParaRPr>
          </a:p>
          <a:p>
            <a:r>
              <a:rPr lang="zh-CN" altLang="en-US">
                <a:latin typeface="宋体"/>
                <a:ea typeface="宋体"/>
              </a:rPr>
              <a:t>（2）规范化成标记序列</a:t>
            </a:r>
          </a:p>
          <a:p>
            <a:r>
              <a:rPr lang="zh-CN" altLang="en-US">
                <a:latin typeface="宋体"/>
                <a:ea typeface="宋体"/>
              </a:rPr>
              <a:t>（3）生成标记图、计算中心度数</a:t>
            </a:r>
          </a:p>
          <a:p>
            <a:r>
              <a:rPr lang="zh-CN" altLang="en-US">
                <a:latin typeface="宋体"/>
                <a:ea typeface="宋体"/>
              </a:rPr>
              <a:t>（4）用 SVM 分类器预测类型标签</a:t>
            </a:r>
            <a:endParaRPr lang="zh-CN" altLang="en-US" dirty="0">
              <a:latin typeface="宋体"/>
              <a:ea typeface="宋体"/>
            </a:endParaRPr>
          </a:p>
        </p:txBody>
      </p:sp>
    </p:spTree>
    <p:extLst>
      <p:ext uri="{BB962C8B-B14F-4D97-AF65-F5344CB8AC3E}">
        <p14:creationId xmlns:p14="http://schemas.microsoft.com/office/powerpoint/2010/main" val="3636307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858AC-401E-428C-BE04-A7AC572D408E}"/>
              </a:ext>
            </a:extLst>
          </p:cNvPr>
          <p:cNvSpPr>
            <a:spLocks noGrp="1"/>
          </p:cNvSpPr>
          <p:nvPr>
            <p:ph type="title"/>
          </p:nvPr>
        </p:nvSpPr>
        <p:spPr/>
        <p:txBody>
          <a:bodyPr/>
          <a:lstStyle/>
          <a:p>
            <a:r>
              <a:rPr lang="zh-CN" altLang="en-US">
                <a:latin typeface="宋体"/>
                <a:ea typeface="宋体"/>
              </a:rPr>
              <a:t>与现行其他方法的比较</a:t>
            </a:r>
            <a:endParaRPr lang="zh-CN" altLang="en-US"/>
          </a:p>
        </p:txBody>
      </p:sp>
      <p:sp>
        <p:nvSpPr>
          <p:cNvPr id="3" name="内容占位符 2">
            <a:extLst>
              <a:ext uri="{FF2B5EF4-FFF2-40B4-BE49-F238E27FC236}">
                <a16:creationId xmlns:a16="http://schemas.microsoft.com/office/drawing/2014/main" id="{BA0DA461-98AE-41BA-B97D-A693D6104E3A}"/>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由于不同的方法在不同的场景有不同优势和劣势，所以用实验比较很难</a:t>
            </a:r>
          </a:p>
          <a:p>
            <a:r>
              <a:rPr lang="zh-CN" altLang="en-US">
                <a:latin typeface="宋体"/>
                <a:ea typeface="宋体"/>
              </a:rPr>
              <a:t>我们采用了分析型比较</a:t>
            </a:r>
          </a:p>
          <a:p>
            <a:pPr lvl="1"/>
            <a:r>
              <a:rPr lang="zh-CN" altLang="en-US">
                <a:latin typeface="宋体"/>
                <a:ea typeface="宋体"/>
              </a:rPr>
              <a:t>适用的编程语言</a:t>
            </a:r>
          </a:p>
          <a:p>
            <a:pPr lvl="1"/>
            <a:r>
              <a:rPr lang="zh-CN" altLang="en-US">
                <a:latin typeface="宋体"/>
                <a:ea typeface="宋体"/>
              </a:rPr>
              <a:t>对源代码的访问</a:t>
            </a:r>
          </a:p>
          <a:p>
            <a:pPr lvl="1"/>
            <a:r>
              <a:rPr lang="zh-CN" altLang="en-US">
                <a:latin typeface="宋体"/>
                <a:ea typeface="宋体"/>
              </a:rPr>
              <a:t>适用的平台</a:t>
            </a:r>
          </a:p>
          <a:p>
            <a:pPr lvl="1"/>
            <a:r>
              <a:rPr lang="zh-CN" altLang="en-US">
                <a:latin typeface="宋体"/>
                <a:ea typeface="宋体"/>
              </a:rPr>
              <a:t>正常使用模型</a:t>
            </a:r>
          </a:p>
          <a:p>
            <a:pPr lvl="1"/>
            <a:r>
              <a:rPr lang="zh-CN" altLang="en-US">
                <a:latin typeface="宋体"/>
                <a:ea typeface="宋体"/>
              </a:rPr>
              <a:t>多网站</a:t>
            </a:r>
          </a:p>
          <a:p>
            <a:pPr lvl="1"/>
            <a:r>
              <a:rPr lang="zh-CN" altLang="en-US">
                <a:latin typeface="宋体"/>
                <a:ea typeface="宋体"/>
              </a:rPr>
              <a:t>时间复杂度</a:t>
            </a:r>
          </a:p>
          <a:p>
            <a:pPr lvl="1"/>
            <a:r>
              <a:rPr lang="zh-CN" altLang="en-US">
                <a:latin typeface="宋体"/>
                <a:ea typeface="宋体"/>
              </a:rPr>
              <a:t>现实可用性</a:t>
            </a:r>
            <a:endParaRPr lang="zh-CN" altLang="en-US" dirty="0">
              <a:latin typeface="宋体"/>
              <a:ea typeface="宋体"/>
            </a:endParaRPr>
          </a:p>
        </p:txBody>
      </p:sp>
      <p:pic>
        <p:nvPicPr>
          <p:cNvPr id="4" name="图片 4" descr="图片包含 文字&#10;&#10;已生成高可信度的说明">
            <a:extLst>
              <a:ext uri="{FF2B5EF4-FFF2-40B4-BE49-F238E27FC236}">
                <a16:creationId xmlns:a16="http://schemas.microsoft.com/office/drawing/2014/main" id="{DC3499C0-9F68-4B5A-B153-2F4EE80171C6}"/>
              </a:ext>
            </a:extLst>
          </p:cNvPr>
          <p:cNvPicPr>
            <a:picLocks noChangeAspect="1"/>
          </p:cNvPicPr>
          <p:nvPr/>
        </p:nvPicPr>
        <p:blipFill>
          <a:blip r:embed="rId2"/>
          <a:stretch>
            <a:fillRect/>
          </a:stretch>
        </p:blipFill>
        <p:spPr>
          <a:xfrm>
            <a:off x="4590716" y="3188976"/>
            <a:ext cx="7341936" cy="3474573"/>
          </a:xfrm>
          <a:prstGeom prst="rect">
            <a:avLst/>
          </a:prstGeom>
        </p:spPr>
      </p:pic>
    </p:spTree>
    <p:extLst>
      <p:ext uri="{BB962C8B-B14F-4D97-AF65-F5344CB8AC3E}">
        <p14:creationId xmlns:p14="http://schemas.microsoft.com/office/powerpoint/2010/main" val="11614163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858AC-401E-428C-BE04-A7AC572D408E}"/>
              </a:ext>
            </a:extLst>
          </p:cNvPr>
          <p:cNvSpPr>
            <a:spLocks noGrp="1"/>
          </p:cNvSpPr>
          <p:nvPr>
            <p:ph type="title"/>
          </p:nvPr>
        </p:nvSpPr>
        <p:spPr/>
        <p:txBody>
          <a:bodyPr/>
          <a:lstStyle/>
          <a:p>
            <a:r>
              <a:rPr lang="zh-CN" altLang="en-US">
                <a:latin typeface="宋体"/>
                <a:ea typeface="宋体"/>
              </a:rPr>
              <a:t>与现行其他方法的比较</a:t>
            </a:r>
            <a:endParaRPr lang="zh-CN" altLang="en-US"/>
          </a:p>
        </p:txBody>
      </p:sp>
      <p:sp>
        <p:nvSpPr>
          <p:cNvPr id="3" name="内容占位符 2">
            <a:extLst>
              <a:ext uri="{FF2B5EF4-FFF2-40B4-BE49-F238E27FC236}">
                <a16:creationId xmlns:a16="http://schemas.microsoft.com/office/drawing/2014/main" id="{BA0DA461-98AE-41BA-B97D-A693D6104E3A}"/>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虽然 SQLiGoT 检测到了我们数据集中所有的同义反复攻击，但由于同义反复在理论上有无数的组合，所以我们在表格里只标记为部分的</a:t>
            </a:r>
            <a:endParaRPr lang="zh-CN" altLang="en-US" dirty="0">
              <a:latin typeface="宋体"/>
              <a:ea typeface="宋体"/>
            </a:endParaRPr>
          </a:p>
        </p:txBody>
      </p:sp>
      <p:pic>
        <p:nvPicPr>
          <p:cNvPr id="5" name="图片 5" descr="图片包含 屏幕截图&#10;&#10;已生成极高可信度的说明">
            <a:extLst>
              <a:ext uri="{FF2B5EF4-FFF2-40B4-BE49-F238E27FC236}">
                <a16:creationId xmlns:a16="http://schemas.microsoft.com/office/drawing/2014/main" id="{DD5576B7-933E-4C67-A220-0D631CE56D30}"/>
              </a:ext>
            </a:extLst>
          </p:cNvPr>
          <p:cNvPicPr>
            <a:picLocks noChangeAspect="1"/>
          </p:cNvPicPr>
          <p:nvPr/>
        </p:nvPicPr>
        <p:blipFill>
          <a:blip r:embed="rId2"/>
          <a:stretch>
            <a:fillRect/>
          </a:stretch>
        </p:blipFill>
        <p:spPr>
          <a:xfrm>
            <a:off x="98926" y="2962903"/>
            <a:ext cx="11913937" cy="3311773"/>
          </a:xfrm>
          <a:prstGeom prst="rect">
            <a:avLst/>
          </a:prstGeom>
        </p:spPr>
      </p:pic>
    </p:spTree>
    <p:extLst>
      <p:ext uri="{BB962C8B-B14F-4D97-AF65-F5344CB8AC3E}">
        <p14:creationId xmlns:p14="http://schemas.microsoft.com/office/powerpoint/2010/main" val="7293280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0185E-8CE8-473F-B95B-44CCFC2B17D7}"/>
              </a:ext>
            </a:extLst>
          </p:cNvPr>
          <p:cNvSpPr>
            <a:spLocks noGrp="1"/>
          </p:cNvSpPr>
          <p:nvPr>
            <p:ph type="title"/>
          </p:nvPr>
        </p:nvSpPr>
        <p:spPr/>
        <p:txBody>
          <a:bodyPr/>
          <a:lstStyle/>
          <a:p>
            <a:r>
              <a:rPr lang="zh-CN" altLang="en-US">
                <a:latin typeface="宋体"/>
                <a:ea typeface="宋体"/>
              </a:rPr>
              <a:t>相关工作</a:t>
            </a:r>
            <a:endParaRPr lang="zh-CN" altLang="en-US"/>
          </a:p>
        </p:txBody>
      </p:sp>
      <p:sp>
        <p:nvSpPr>
          <p:cNvPr id="3" name="内容占位符 2">
            <a:extLst>
              <a:ext uri="{FF2B5EF4-FFF2-40B4-BE49-F238E27FC236}">
                <a16:creationId xmlns:a16="http://schemas.microsoft.com/office/drawing/2014/main" id="{A34697CC-6FDC-4818-8830-7668C5167751}"/>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在已有文献中从来没有人将标记图的方法应用在 SQLIA 检测中</a:t>
            </a:r>
          </a:p>
          <a:p>
            <a:r>
              <a:rPr lang="zh-CN" altLang="en-US">
                <a:latin typeface="宋体"/>
                <a:ea typeface="宋体"/>
              </a:rPr>
              <a:t>有人使用 SVM 学习正常的 SQL 查询，但由于要构建上下文敏感的核心树，具有很高的时间复杂度。</a:t>
            </a:r>
          </a:p>
          <a:p>
            <a:r>
              <a:rPr lang="zh-CN" altLang="en-US">
                <a:latin typeface="宋体"/>
                <a:ea typeface="宋体"/>
              </a:rPr>
              <a:t>N-Grams 使用了 SVM，但是忽略了很重要的符号和操作符这部分</a:t>
            </a:r>
          </a:p>
          <a:p>
            <a:r>
              <a:rPr lang="zh-CN" altLang="en-US">
                <a:latin typeface="宋体"/>
                <a:ea typeface="宋体"/>
              </a:rPr>
              <a:t>有人结合使用了核心树和字符串相似度来训练 SVM，但是需要访问源代码，而且一旦应用有修改，模型就需要重建</a:t>
            </a:r>
          </a:p>
          <a:p>
            <a:r>
              <a:rPr lang="zh-CN" altLang="en-US">
                <a:latin typeface="宋体"/>
                <a:ea typeface="宋体"/>
              </a:rPr>
              <a:t>内部查询树的方法，对每条查询需要 503 毫秒额外性能开支，而且只适用于 PostgreSQL</a:t>
            </a:r>
            <a:endParaRPr lang="zh-CN" altLang="en-US" dirty="0">
              <a:latin typeface="宋体"/>
              <a:ea typeface="宋体"/>
            </a:endParaRPr>
          </a:p>
        </p:txBody>
      </p:sp>
    </p:spTree>
    <p:extLst>
      <p:ext uri="{BB962C8B-B14F-4D97-AF65-F5344CB8AC3E}">
        <p14:creationId xmlns:p14="http://schemas.microsoft.com/office/powerpoint/2010/main" val="14008496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F409E-7A50-4D18-9300-43C5C0957808}"/>
              </a:ext>
            </a:extLst>
          </p:cNvPr>
          <p:cNvSpPr>
            <a:spLocks noGrp="1"/>
          </p:cNvSpPr>
          <p:nvPr>
            <p:ph type="title"/>
          </p:nvPr>
        </p:nvSpPr>
        <p:spPr/>
        <p:txBody>
          <a:bodyPr/>
          <a:lstStyle/>
          <a:p>
            <a:r>
              <a:rPr lang="zh-CN" altLang="en-US">
                <a:latin typeface="宋体"/>
                <a:ea typeface="宋体"/>
              </a:rPr>
              <a:t>结论与未来的工作</a:t>
            </a:r>
            <a:endParaRPr lang="zh-CN" altLang="en-US"/>
          </a:p>
        </p:txBody>
      </p:sp>
      <p:sp>
        <p:nvSpPr>
          <p:cNvPr id="3" name="内容占位符 2">
            <a:extLst>
              <a:ext uri="{FF2B5EF4-FFF2-40B4-BE49-F238E27FC236}">
                <a16:creationId xmlns:a16="http://schemas.microsoft.com/office/drawing/2014/main" id="{795909E5-AED8-4915-BEC4-912B20256811}"/>
              </a:ext>
            </a:extLst>
          </p:cNvPr>
          <p:cNvSpPr>
            <a:spLocks noGrp="1"/>
          </p:cNvSpPr>
          <p:nvPr>
            <p:ph idx="1"/>
          </p:nvPr>
        </p:nvSpPr>
        <p:spPr/>
        <p:txBody>
          <a:bodyPr vert="horz" lIns="91440" tIns="45720" rIns="91440" bIns="45720" rtlCol="0" anchor="t">
            <a:normAutofit/>
          </a:bodyPr>
          <a:lstStyle/>
          <a:p>
            <a:r>
              <a:rPr lang="zh-CN" altLang="en-US">
                <a:latin typeface="宋体"/>
                <a:ea typeface="宋体"/>
              </a:rPr>
              <a:t>SQLiGoT 是一个新奇的检测 SQL 注入攻击的途径。它把 SQL 查询建模为一个标记图，并使用中心化度量训练 SVM 分类器。</a:t>
            </a:r>
          </a:p>
          <a:p>
            <a:r>
              <a:rPr lang="zh-CN" altLang="en-US">
                <a:latin typeface="宋体"/>
                <a:ea typeface="宋体"/>
              </a:rPr>
              <a:t>虽然已经考虑了速度，但是未来可以聚焦改进精准性。</a:t>
            </a:r>
          </a:p>
          <a:p>
            <a:pPr lvl="1"/>
            <a:r>
              <a:rPr lang="zh-CN" altLang="en-US">
                <a:latin typeface="宋体"/>
                <a:ea typeface="宋体"/>
              </a:rPr>
              <a:t>特性选择方法</a:t>
            </a:r>
          </a:p>
          <a:p>
            <a:pPr lvl="1"/>
            <a:r>
              <a:rPr lang="zh-CN" altLang="en-US">
                <a:latin typeface="宋体"/>
                <a:ea typeface="宋体"/>
              </a:rPr>
              <a:t>微调 SVM 分类器</a:t>
            </a:r>
            <a:endParaRPr lang="zh-CN" altLang="en-US" dirty="0">
              <a:latin typeface="宋体"/>
              <a:ea typeface="宋体"/>
            </a:endParaRPr>
          </a:p>
          <a:p>
            <a:r>
              <a:rPr lang="zh-CN" altLang="en-US">
                <a:latin typeface="宋体"/>
                <a:ea typeface="宋体"/>
              </a:rPr>
              <a:t>一旦检测到有训练集之外的独特的真诚查询或者注入查询，自动重新训练 SVM </a:t>
            </a:r>
            <a:endParaRPr lang="zh-CN" altLang="en-US" dirty="0">
              <a:latin typeface="宋体"/>
              <a:ea typeface="宋体"/>
            </a:endParaRPr>
          </a:p>
          <a:p>
            <a:r>
              <a:rPr lang="zh-CN" altLang="en-US">
                <a:latin typeface="宋体"/>
                <a:ea typeface="宋体"/>
              </a:rPr>
              <a:t>分布式部署 SQLiGoT，相互之间进行交流以保持模型是最新的</a:t>
            </a:r>
            <a:endParaRPr lang="zh-CN" altLang="en-US" dirty="0">
              <a:latin typeface="宋体"/>
              <a:ea typeface="宋体"/>
            </a:endParaRPr>
          </a:p>
        </p:txBody>
      </p:sp>
    </p:spTree>
    <p:extLst>
      <p:ext uri="{BB962C8B-B14F-4D97-AF65-F5344CB8AC3E}">
        <p14:creationId xmlns:p14="http://schemas.microsoft.com/office/powerpoint/2010/main" val="233539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C4FF5-A00A-4308-885F-3C596C174BA3}"/>
              </a:ext>
            </a:extLst>
          </p:cNvPr>
          <p:cNvSpPr>
            <a:spLocks noGrp="1"/>
          </p:cNvSpPr>
          <p:nvPr>
            <p:ph type="title"/>
          </p:nvPr>
        </p:nvSpPr>
        <p:spPr/>
        <p:txBody>
          <a:bodyPr/>
          <a:lstStyle/>
          <a:p>
            <a:r>
              <a:rPr lang="zh-CN" altLang="en-US">
                <a:latin typeface="宋体"/>
                <a:ea typeface="宋体"/>
              </a:rPr>
              <a:t>介绍</a:t>
            </a:r>
            <a:endParaRPr lang="zh-CN" altLang="en-US"/>
          </a:p>
        </p:txBody>
      </p:sp>
      <p:sp>
        <p:nvSpPr>
          <p:cNvPr id="3" name="内容占位符 2">
            <a:extLst>
              <a:ext uri="{FF2B5EF4-FFF2-40B4-BE49-F238E27FC236}">
                <a16:creationId xmlns:a16="http://schemas.microsoft.com/office/drawing/2014/main" id="{7CAE427C-6C3D-4F87-94AC-4737306119FE}"/>
              </a:ext>
            </a:extLst>
          </p:cNvPr>
          <p:cNvSpPr>
            <a:spLocks noGrp="1"/>
          </p:cNvSpPr>
          <p:nvPr>
            <p:ph idx="1"/>
          </p:nvPr>
        </p:nvSpPr>
        <p:spPr/>
        <p:txBody>
          <a:bodyPr vert="horz" lIns="91440" tIns="45720" rIns="91440" bIns="45720" rtlCol="0" anchor="t">
            <a:normAutofit lnSpcReduction="10000"/>
          </a:bodyPr>
          <a:lstStyle/>
          <a:p>
            <a:pPr lvl="1"/>
            <a:r>
              <a:rPr lang="zh-CN" altLang="en-US">
                <a:latin typeface="宋体"/>
                <a:ea typeface="宋体"/>
              </a:rPr>
              <a:t>SQL 注入向量有无数组成方式，攻击可以被专门修订来绕开安全边界。</a:t>
            </a:r>
            <a:endParaRPr lang="zh-CN">
              <a:latin typeface="宋体"/>
              <a:ea typeface="宋体"/>
            </a:endParaRPr>
          </a:p>
          <a:p>
            <a:pPr lvl="1"/>
            <a:endParaRPr lang="zh-CN" altLang="en-US" dirty="0">
              <a:latin typeface="宋体"/>
              <a:ea typeface="宋体"/>
            </a:endParaRPr>
          </a:p>
          <a:p>
            <a:pPr lvl="1"/>
            <a:endParaRPr lang="zh-CN" altLang="en-US" dirty="0">
              <a:latin typeface="宋体"/>
              <a:ea typeface="宋体"/>
            </a:endParaRPr>
          </a:p>
          <a:p>
            <a:pPr lvl="1"/>
            <a:endParaRPr lang="zh-CN" altLang="en-US" dirty="0">
              <a:latin typeface="宋体"/>
              <a:ea typeface="宋体"/>
            </a:endParaRPr>
          </a:p>
          <a:p>
            <a:pPr lvl="1"/>
            <a:endParaRPr lang="zh-CN" altLang="en-US" dirty="0">
              <a:latin typeface="宋体"/>
              <a:ea typeface="宋体"/>
            </a:endParaRPr>
          </a:p>
          <a:p>
            <a:pPr lvl="1"/>
            <a:endParaRPr lang="zh-CN" altLang="en-US" dirty="0">
              <a:latin typeface="宋体"/>
              <a:ea typeface="宋体"/>
            </a:endParaRPr>
          </a:p>
          <a:p>
            <a:pPr lvl="1"/>
            <a:endParaRPr lang="zh-CN" altLang="en-US" dirty="0">
              <a:latin typeface="宋体"/>
              <a:ea typeface="宋体"/>
            </a:endParaRPr>
          </a:p>
          <a:p>
            <a:pPr lvl="1"/>
            <a:endParaRPr lang="zh-CN" altLang="en-US" dirty="0">
              <a:latin typeface="宋体"/>
              <a:ea typeface="宋体"/>
            </a:endParaRPr>
          </a:p>
          <a:p>
            <a:pPr lvl="1"/>
            <a:r>
              <a:rPr lang="zh-CN" altLang="en-US">
                <a:latin typeface="宋体"/>
                <a:ea typeface="宋体"/>
              </a:rPr>
              <a:t>像这样的同义反复攻击的异质性使得构建正则表达式或者基于规则的过滤器异常困难。</a:t>
            </a:r>
            <a:endParaRPr lang="zh-CN" altLang="en-US" dirty="0">
              <a:latin typeface="宋体"/>
              <a:ea typeface="宋体"/>
            </a:endParaRPr>
          </a:p>
          <a:p>
            <a:pPr lvl="1"/>
            <a:r>
              <a:rPr lang="zh-CN" altLang="en-US">
                <a:latin typeface="宋体"/>
                <a:ea typeface="宋体"/>
              </a:rPr>
              <a:t>太多的过滤器也会成为性能瓶颈</a:t>
            </a:r>
            <a:endParaRPr lang="zh-CN" altLang="en-US" dirty="0">
              <a:latin typeface="宋体"/>
              <a:ea typeface="宋体"/>
            </a:endParaRPr>
          </a:p>
          <a:p>
            <a:pPr lvl="1"/>
            <a:r>
              <a:rPr lang="zh-CN" altLang="en-US">
                <a:latin typeface="宋体"/>
                <a:ea typeface="宋体"/>
              </a:rPr>
              <a:t>所有的 WAF 都能被精心编造的注入向量绕过</a:t>
            </a:r>
            <a:endParaRPr lang="zh-CN" altLang="en-US" dirty="0">
              <a:latin typeface="宋体"/>
              <a:ea typeface="宋体"/>
            </a:endParaRPr>
          </a:p>
          <a:p>
            <a:pPr lvl="1"/>
            <a:endParaRPr lang="zh-CN" altLang="en-US" dirty="0">
              <a:latin typeface="宋体"/>
              <a:ea typeface="宋体"/>
            </a:endParaRPr>
          </a:p>
          <a:p>
            <a:pPr lvl="1"/>
            <a:endParaRPr lang="zh-CN" altLang="en-US" dirty="0">
              <a:latin typeface="宋体"/>
              <a:ea typeface="宋体"/>
            </a:endParaRPr>
          </a:p>
        </p:txBody>
      </p:sp>
      <p:pic>
        <p:nvPicPr>
          <p:cNvPr id="4" name="图片 4">
            <a:extLst>
              <a:ext uri="{FF2B5EF4-FFF2-40B4-BE49-F238E27FC236}">
                <a16:creationId xmlns:a16="http://schemas.microsoft.com/office/drawing/2014/main" id="{90C6D8D9-92CA-43DF-86BF-152BA3269B66}"/>
              </a:ext>
            </a:extLst>
          </p:cNvPr>
          <p:cNvPicPr>
            <a:picLocks noChangeAspect="1"/>
          </p:cNvPicPr>
          <p:nvPr/>
        </p:nvPicPr>
        <p:blipFill>
          <a:blip r:embed="rId2"/>
          <a:stretch>
            <a:fillRect/>
          </a:stretch>
        </p:blipFill>
        <p:spPr>
          <a:xfrm>
            <a:off x="478972" y="2344987"/>
            <a:ext cx="11519806" cy="2603455"/>
          </a:xfrm>
          <a:prstGeom prst="rect">
            <a:avLst/>
          </a:prstGeom>
        </p:spPr>
      </p:pic>
    </p:spTree>
    <p:extLst>
      <p:ext uri="{BB962C8B-B14F-4D97-AF65-F5344CB8AC3E}">
        <p14:creationId xmlns:p14="http://schemas.microsoft.com/office/powerpoint/2010/main" val="306127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C4FF5-A00A-4308-885F-3C596C174BA3}"/>
              </a:ext>
            </a:extLst>
          </p:cNvPr>
          <p:cNvSpPr>
            <a:spLocks noGrp="1"/>
          </p:cNvSpPr>
          <p:nvPr>
            <p:ph type="title"/>
          </p:nvPr>
        </p:nvSpPr>
        <p:spPr/>
        <p:txBody>
          <a:bodyPr/>
          <a:lstStyle/>
          <a:p>
            <a:r>
              <a:rPr lang="zh-CN" altLang="en-US">
                <a:latin typeface="宋体"/>
                <a:ea typeface="宋体"/>
              </a:rPr>
              <a:t>介绍 —— SQLiGoT</a:t>
            </a:r>
            <a:endParaRPr lang="zh-CN" altLang="en-US"/>
          </a:p>
        </p:txBody>
      </p:sp>
      <p:sp>
        <p:nvSpPr>
          <p:cNvPr id="3" name="内容占位符 2">
            <a:extLst>
              <a:ext uri="{FF2B5EF4-FFF2-40B4-BE49-F238E27FC236}">
                <a16:creationId xmlns:a16="http://schemas.microsoft.com/office/drawing/2014/main" id="{7CAE427C-6C3D-4F87-94AC-4737306119FE}"/>
              </a:ext>
            </a:extLst>
          </p:cNvPr>
          <p:cNvSpPr>
            <a:spLocks noGrp="1"/>
          </p:cNvSpPr>
          <p:nvPr>
            <p:ph idx="1"/>
          </p:nvPr>
        </p:nvSpPr>
        <p:spPr/>
        <p:txBody>
          <a:bodyPr vert="horz" lIns="91440" tIns="45720" rIns="91440" bIns="45720" rtlCol="0" anchor="t">
            <a:normAutofit/>
          </a:bodyPr>
          <a:lstStyle/>
          <a:p>
            <a:pPr lvl="1"/>
            <a:r>
              <a:rPr lang="zh-CN" altLang="en-US">
                <a:latin typeface="宋体"/>
                <a:ea typeface="宋体"/>
              </a:rPr>
              <a:t>尽管还有其他在阻止和检测SQLIA的优秀研究，但多数都只能解决一部分的问题或者局限在特定的环境保护特定的应用</a:t>
            </a:r>
          </a:p>
          <a:p>
            <a:pPr lvl="1"/>
            <a:r>
              <a:rPr lang="zh-CN" altLang="en-US">
                <a:latin typeface="宋体"/>
                <a:ea typeface="宋体"/>
              </a:rPr>
              <a:t>本文提出一个新奇的技术来检测SQLIA</a:t>
            </a:r>
          </a:p>
          <a:p>
            <a:pPr lvl="2"/>
            <a:r>
              <a:rPr lang="zh-CN" altLang="en-US">
                <a:latin typeface="宋体"/>
                <a:ea typeface="宋体"/>
              </a:rPr>
              <a:t>把 SQL 查询建模为标记图</a:t>
            </a:r>
          </a:p>
          <a:p>
            <a:pPr lvl="2"/>
            <a:r>
              <a:rPr lang="zh-CN" altLang="en-US">
                <a:latin typeface="宋体"/>
                <a:ea typeface="宋体"/>
              </a:rPr>
              <a:t>使用节点的中心度量训练出的支持向量机来识别有害的查询</a:t>
            </a:r>
          </a:p>
          <a:p>
            <a:pPr lvl="1"/>
            <a:endParaRPr lang="zh-CN" altLang="en-US" dirty="0">
              <a:latin typeface="宋体"/>
              <a:ea typeface="宋体"/>
            </a:endParaRPr>
          </a:p>
          <a:p>
            <a:pPr lvl="1"/>
            <a:r>
              <a:rPr lang="zh-CN" altLang="en-US">
                <a:latin typeface="宋体"/>
                <a:ea typeface="宋体"/>
              </a:rPr>
              <a:t>SQL injection Detection using Graph of Tokens</a:t>
            </a:r>
            <a:endParaRPr lang="zh-CN" altLang="en-US" dirty="0">
              <a:latin typeface="宋体"/>
              <a:ea typeface="宋体"/>
            </a:endParaRPr>
          </a:p>
          <a:p>
            <a:pPr lvl="2"/>
            <a:endParaRPr lang="zh-CN" altLang="en-US" dirty="0">
              <a:latin typeface="宋体"/>
              <a:ea typeface="宋体"/>
            </a:endParaRPr>
          </a:p>
          <a:p>
            <a:pPr lvl="2"/>
            <a:endParaRPr lang="zh-CN" altLang="en-US" dirty="0">
              <a:latin typeface="宋体"/>
              <a:ea typeface="宋体"/>
            </a:endParaRPr>
          </a:p>
        </p:txBody>
      </p:sp>
    </p:spTree>
    <p:extLst>
      <p:ext uri="{BB962C8B-B14F-4D97-AF65-F5344CB8AC3E}">
        <p14:creationId xmlns:p14="http://schemas.microsoft.com/office/powerpoint/2010/main" val="398201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C4FF5-A00A-4308-885F-3C596C174BA3}"/>
              </a:ext>
            </a:extLst>
          </p:cNvPr>
          <p:cNvSpPr>
            <a:spLocks noGrp="1"/>
          </p:cNvSpPr>
          <p:nvPr>
            <p:ph type="title"/>
          </p:nvPr>
        </p:nvSpPr>
        <p:spPr/>
        <p:txBody>
          <a:bodyPr/>
          <a:lstStyle/>
          <a:p>
            <a:r>
              <a:rPr lang="zh-CN" altLang="en-US">
                <a:latin typeface="宋体"/>
                <a:ea typeface="宋体"/>
              </a:rPr>
              <a:t>介绍 —— SQLiGoT</a:t>
            </a:r>
            <a:endParaRPr lang="zh-CN" altLang="en-US"/>
          </a:p>
        </p:txBody>
      </p:sp>
      <p:sp>
        <p:nvSpPr>
          <p:cNvPr id="3" name="内容占位符 2">
            <a:extLst>
              <a:ext uri="{FF2B5EF4-FFF2-40B4-BE49-F238E27FC236}">
                <a16:creationId xmlns:a16="http://schemas.microsoft.com/office/drawing/2014/main" id="{7CAE427C-6C3D-4F87-94AC-4737306119FE}"/>
              </a:ext>
            </a:extLst>
          </p:cNvPr>
          <p:cNvSpPr>
            <a:spLocks noGrp="1"/>
          </p:cNvSpPr>
          <p:nvPr>
            <p:ph idx="1"/>
          </p:nvPr>
        </p:nvSpPr>
        <p:spPr/>
        <p:txBody>
          <a:bodyPr vert="horz" lIns="91440" tIns="45720" rIns="91440" bIns="45720" rtlCol="0" anchor="t">
            <a:normAutofit/>
          </a:bodyPr>
          <a:lstStyle/>
          <a:p>
            <a:pPr lvl="1"/>
            <a:r>
              <a:rPr lang="zh-CN" altLang="en-US">
                <a:latin typeface="宋体"/>
                <a:ea typeface="宋体"/>
              </a:rPr>
              <a:t>标记（术语或者字词）图的概念被广泛的使用在自然语言处理（NLP）、信息搜集、关键字抽取、社交网络情感分析以及其他领域中</a:t>
            </a:r>
          </a:p>
          <a:p>
            <a:pPr lvl="1"/>
            <a:r>
              <a:rPr lang="zh-CN" altLang="en-US">
                <a:latin typeface="宋体"/>
                <a:ea typeface="宋体"/>
              </a:rPr>
              <a:t>我们首先把 SQL 查询规范化为一个标记序列</a:t>
            </a:r>
          </a:p>
          <a:p>
            <a:pPr lvl="1"/>
            <a:r>
              <a:rPr lang="zh-CN" altLang="en-US">
                <a:latin typeface="宋体"/>
                <a:ea typeface="宋体"/>
              </a:rPr>
              <a:t>然后生成一个捕获了标记之间的交互关系的图</a:t>
            </a:r>
          </a:p>
          <a:p>
            <a:pPr lvl="1"/>
            <a:r>
              <a:rPr lang="zh-CN" altLang="en-US">
                <a:latin typeface="宋体"/>
                <a:ea typeface="宋体"/>
              </a:rPr>
              <a:t>节点的中心度量用来训练 SVM 分类器</a:t>
            </a:r>
          </a:p>
          <a:p>
            <a:pPr lvl="1"/>
            <a:endParaRPr lang="zh-CN" altLang="en-US" dirty="0">
              <a:latin typeface="宋体"/>
              <a:ea typeface="宋体"/>
            </a:endParaRPr>
          </a:p>
          <a:p>
            <a:pPr lvl="1"/>
            <a:r>
              <a:rPr lang="zh-CN" altLang="en-US">
                <a:latin typeface="宋体"/>
                <a:ea typeface="宋体"/>
              </a:rPr>
              <a:t>SQLiGoT 在 5 个样本网站应用上进行了实验验证，使用了大量的合法访问和注入攻击</a:t>
            </a:r>
            <a:endParaRPr lang="zh-CN" altLang="en-US" dirty="0">
              <a:latin typeface="宋体"/>
              <a:ea typeface="宋体"/>
            </a:endParaRPr>
          </a:p>
          <a:p>
            <a:pPr lvl="1"/>
            <a:endParaRPr lang="zh-CN" altLang="en-US" dirty="0">
              <a:latin typeface="宋体"/>
              <a:ea typeface="宋体"/>
            </a:endParaRPr>
          </a:p>
        </p:txBody>
      </p:sp>
    </p:spTree>
    <p:extLst>
      <p:ext uri="{BB962C8B-B14F-4D97-AF65-F5344CB8AC3E}">
        <p14:creationId xmlns:p14="http://schemas.microsoft.com/office/powerpoint/2010/main" val="38676699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宽屏</PresentationFormat>
  <Paragraphs>0</Paragraphs>
  <Slides>67</Slides>
  <Notes>0</Notes>
  <HiddenSlides>0</HiddenSlides>
  <MMClips>0</MMClips>
  <ScaleCrop>false</ScaleCrop>
  <HeadingPairs>
    <vt:vector size="4" baseType="variant">
      <vt:variant>
        <vt:lpstr>主题</vt:lpstr>
      </vt:variant>
      <vt:variant>
        <vt:i4>1</vt:i4>
      </vt:variant>
      <vt:variant>
        <vt:lpstr>幻灯片标题</vt:lpstr>
      </vt:variant>
      <vt:variant>
        <vt:i4>67</vt:i4>
      </vt:variant>
    </vt:vector>
  </HeadingPairs>
  <TitlesOfParts>
    <vt:vector size="68" baseType="lpstr">
      <vt:lpstr>Office 主题</vt:lpstr>
      <vt:lpstr>SQLiGoT: 用标记图和支持向量机探测SQL注入攻击</vt:lpstr>
      <vt:lpstr>摘要</vt:lpstr>
      <vt:lpstr>介绍</vt:lpstr>
      <vt:lpstr>介绍 —— SQLIA</vt:lpstr>
      <vt:lpstr>介绍 —— 如何攻击</vt:lpstr>
      <vt:lpstr>介绍 —— 现有的保护措施</vt:lpstr>
      <vt:lpstr>介绍</vt:lpstr>
      <vt:lpstr>介绍 —— SQLiGoT</vt:lpstr>
      <vt:lpstr>介绍 —— SQLiGoT</vt:lpstr>
      <vt:lpstr>介绍 —— 本文的贡献</vt:lpstr>
      <vt:lpstr>介绍 —— 本文结构</vt:lpstr>
      <vt:lpstr>第二章 当前发展水平</vt:lpstr>
      <vt:lpstr>客户端</vt:lpstr>
      <vt:lpstr>网络应用防火墙（WAF）</vt:lpstr>
      <vt:lpstr>网络应用层</vt:lpstr>
      <vt:lpstr>数据库防火墙</vt:lpstr>
      <vt:lpstr>数据库层</vt:lpstr>
      <vt:lpstr>多层途径</vt:lpstr>
      <vt:lpstr>问题与动机</vt:lpstr>
      <vt:lpstr>问题与动机</vt:lpstr>
      <vt:lpstr>问题与动机</vt:lpstr>
      <vt:lpstr>提案</vt:lpstr>
      <vt:lpstr>查询标记化</vt:lpstr>
      <vt:lpstr>查询标记化</vt:lpstr>
      <vt:lpstr>查询标记化</vt:lpstr>
      <vt:lpstr>查询标记化</vt:lpstr>
      <vt:lpstr>查询标记化</vt:lpstr>
      <vt:lpstr>查询标记化</vt:lpstr>
      <vt:lpstr>数据库枚举</vt:lpstr>
      <vt:lpstr>标记图</vt:lpstr>
      <vt:lpstr>标记图</vt:lpstr>
      <vt:lpstr>无向和有向图</vt:lpstr>
      <vt:lpstr>无向图与有向图</vt:lpstr>
      <vt:lpstr>统一加权和比例加权</vt:lpstr>
      <vt:lpstr>统一加权和比例加权</vt:lpstr>
      <vt:lpstr>统一加权和比例加权</vt:lpstr>
      <vt:lpstr>标记图算法</vt:lpstr>
      <vt:lpstr>标记图算法</vt:lpstr>
      <vt:lpstr>滑动窗口的大小（宽度）</vt:lpstr>
      <vt:lpstr>中心性度量</vt:lpstr>
      <vt:lpstr>中心性度量</vt:lpstr>
      <vt:lpstr>中心性度量</vt:lpstr>
      <vt:lpstr>检测策略</vt:lpstr>
      <vt:lpstr>诚实查询图 vs 注入查询图</vt:lpstr>
      <vt:lpstr>诚实查询图  vs 注入查询图</vt:lpstr>
      <vt:lpstr>诚实查询图 vs 注入查询图</vt:lpstr>
      <vt:lpstr>支持向量机</vt:lpstr>
      <vt:lpstr>冲突问题分析</vt:lpstr>
      <vt:lpstr>SQLiGoT 系统架构</vt:lpstr>
      <vt:lpstr>单一 SVM 系统</vt:lpstr>
      <vt:lpstr>双重 SVM 系统</vt:lpstr>
      <vt:lpstr> 三重 SVM 系统</vt:lpstr>
      <vt:lpstr>PowerPoint 演示文稿</vt:lpstr>
      <vt:lpstr>数据准备</vt:lpstr>
      <vt:lpstr>收集注入查询</vt:lpstr>
      <vt:lpstr>收集注入查询</vt:lpstr>
      <vt:lpstr>收集真诚的查询</vt:lpstr>
      <vt:lpstr>度数中心性归一化</vt:lpstr>
      <vt:lpstr>训练 SVM</vt:lpstr>
      <vt:lpstr>实验结果 - 单一 SVM 系统 </vt:lpstr>
      <vt:lpstr>实验结果 - 双重 SVM 系统 </vt:lpstr>
      <vt:lpstr>实验结果</vt:lpstr>
      <vt:lpstr>性能开支</vt:lpstr>
      <vt:lpstr>与现行其他方法的比较</vt:lpstr>
      <vt:lpstr>与现行其他方法的比较</vt:lpstr>
      <vt:lpstr>相关工作</vt:lpstr>
      <vt:lpstr>结论与未来的工作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SQLiGoT: 用标记图和支持向量机探测SQL注入攻击</dc:title>
  <dc:creator/>
  <cp:lastModifiedBy/>
  <cp:revision>11</cp:revision>
  <dcterms:created xsi:type="dcterms:W3CDTF">2012-07-28T05:39:45Z</dcterms:created>
  <dcterms:modified xsi:type="dcterms:W3CDTF">2018-05-12T07:23:18Z</dcterms:modified>
</cp:coreProperties>
</file>