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8" r:id="rId14"/>
    <p:sldId id="270" r:id="rId15"/>
    <p:sldId id="269"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p:scale>
          <a:sx n="96" d="100"/>
          <a:sy n="96" d="100"/>
        </p:scale>
        <p:origin x="36"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2F090-F01F-44BC-8F98-D787A0EB8701}"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zh-CN" altLang="en-US"/>
        </a:p>
      </dgm:t>
    </dgm:pt>
    <dgm:pt modelId="{E4AD72AE-09DF-4E38-B4E6-2CCBC025FC55}">
      <dgm:prSet phldrT="[文本]"/>
      <dgm:spPr/>
      <dgm:t>
        <a:bodyPr/>
        <a:lstStyle/>
        <a:p>
          <a:pPr>
            <a:lnSpc>
              <a:spcPct val="100000"/>
            </a:lnSpc>
          </a:pPr>
          <a:r>
            <a:rPr lang="en-US" altLang="zh-CN"/>
            <a:t>HTML</a:t>
          </a:r>
          <a:endParaRPr lang="zh-CN" altLang="en-US"/>
        </a:p>
      </dgm:t>
    </dgm:pt>
    <dgm:pt modelId="{E9DE7461-F2E0-4F25-B1A4-54170865D082}" type="parTrans" cxnId="{8635712D-859E-4F1B-A58A-B887320375E3}">
      <dgm:prSet/>
      <dgm:spPr/>
      <dgm:t>
        <a:bodyPr/>
        <a:lstStyle/>
        <a:p>
          <a:endParaRPr lang="zh-CN" altLang="en-US"/>
        </a:p>
      </dgm:t>
    </dgm:pt>
    <dgm:pt modelId="{64987C8B-ADEA-4C1E-9938-1E84B03E0DF7}" type="sibTrans" cxnId="{8635712D-859E-4F1B-A58A-B887320375E3}">
      <dgm:prSet/>
      <dgm:spPr/>
      <dgm:t>
        <a:bodyPr/>
        <a:lstStyle/>
        <a:p>
          <a:endParaRPr lang="zh-CN" altLang="en-US"/>
        </a:p>
      </dgm:t>
    </dgm:pt>
    <dgm:pt modelId="{EA609082-C8C3-410D-87B8-3E53E78C0355}">
      <dgm:prSet phldrT="[文本]"/>
      <dgm:spPr/>
      <dgm:t>
        <a:bodyPr/>
        <a:lstStyle/>
        <a:p>
          <a:pPr>
            <a:lnSpc>
              <a:spcPct val="100000"/>
            </a:lnSpc>
          </a:pPr>
          <a:r>
            <a:rPr lang="en-US" altLang="zh-CN"/>
            <a:t>CSS</a:t>
          </a:r>
          <a:endParaRPr lang="zh-CN" altLang="en-US"/>
        </a:p>
      </dgm:t>
    </dgm:pt>
    <dgm:pt modelId="{6CD6D070-3B61-4A8D-B652-74893D21BE90}" type="parTrans" cxnId="{A66453BF-0E0A-4481-91B4-C62262A74BD9}">
      <dgm:prSet/>
      <dgm:spPr/>
      <dgm:t>
        <a:bodyPr/>
        <a:lstStyle/>
        <a:p>
          <a:endParaRPr lang="zh-CN" altLang="en-US"/>
        </a:p>
      </dgm:t>
    </dgm:pt>
    <dgm:pt modelId="{4A79557D-3E7B-4A80-B673-22810B9ECCEE}" type="sibTrans" cxnId="{A66453BF-0E0A-4481-91B4-C62262A74BD9}">
      <dgm:prSet/>
      <dgm:spPr/>
      <dgm:t>
        <a:bodyPr/>
        <a:lstStyle/>
        <a:p>
          <a:endParaRPr lang="zh-CN" altLang="en-US"/>
        </a:p>
      </dgm:t>
    </dgm:pt>
    <dgm:pt modelId="{013B7A51-AF7C-4B19-976B-DBBB90AB9134}">
      <dgm:prSet phldrT="[文本]"/>
      <dgm:spPr/>
      <dgm:t>
        <a:bodyPr/>
        <a:lstStyle/>
        <a:p>
          <a:pPr>
            <a:lnSpc>
              <a:spcPct val="100000"/>
            </a:lnSpc>
          </a:pPr>
          <a:r>
            <a:rPr lang="en-US" altLang="zh-CN"/>
            <a:t>JavaScript</a:t>
          </a:r>
          <a:endParaRPr lang="zh-CN" altLang="en-US"/>
        </a:p>
      </dgm:t>
    </dgm:pt>
    <dgm:pt modelId="{0E9FA2C3-4262-45D7-8A78-77DF713DA510}" type="parTrans" cxnId="{473304FA-3FEE-4C00-A95C-8C328FF56C20}">
      <dgm:prSet/>
      <dgm:spPr/>
      <dgm:t>
        <a:bodyPr/>
        <a:lstStyle/>
        <a:p>
          <a:endParaRPr lang="zh-CN" altLang="en-US"/>
        </a:p>
      </dgm:t>
    </dgm:pt>
    <dgm:pt modelId="{A4C37B7F-E489-4CC1-9D06-A368BE09A436}" type="sibTrans" cxnId="{473304FA-3FEE-4C00-A95C-8C328FF56C20}">
      <dgm:prSet/>
      <dgm:spPr/>
      <dgm:t>
        <a:bodyPr/>
        <a:lstStyle/>
        <a:p>
          <a:endParaRPr lang="zh-CN" altLang="en-US"/>
        </a:p>
      </dgm:t>
    </dgm:pt>
    <dgm:pt modelId="{40599E27-BFA2-44D7-9C87-CA9632651AFD}" type="pres">
      <dgm:prSet presAssocID="{C0D2F090-F01F-44BC-8F98-D787A0EB8701}" presName="root" presStyleCnt="0">
        <dgm:presLayoutVars>
          <dgm:dir/>
          <dgm:resizeHandles val="exact"/>
        </dgm:presLayoutVars>
      </dgm:prSet>
      <dgm:spPr/>
    </dgm:pt>
    <dgm:pt modelId="{FC7EC2FD-A7DE-454C-84D3-F89C0DB34E82}" type="pres">
      <dgm:prSet presAssocID="{E4AD72AE-09DF-4E38-B4E6-2CCBC025FC55}" presName="compNode" presStyleCnt="0"/>
      <dgm:spPr/>
    </dgm:pt>
    <dgm:pt modelId="{3FBE1CBB-2FDC-4FA8-B9D8-999149945F1F}" type="pres">
      <dgm:prSet presAssocID="{E4AD72AE-09DF-4E38-B4E6-2CCBC025FC55}" presName="bgRect" presStyleLbl="bgShp" presStyleIdx="0" presStyleCnt="3"/>
      <dgm:spPr/>
    </dgm:pt>
    <dgm:pt modelId="{5802EEDA-9EAD-48B9-83D4-DBBE97F27DBF}" type="pres">
      <dgm:prSet presAssocID="{E4AD72AE-09DF-4E38-B4E6-2CCBC025FC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C8D58553-A296-4F79-A030-F8BA47CA57BD}" type="pres">
      <dgm:prSet presAssocID="{E4AD72AE-09DF-4E38-B4E6-2CCBC025FC55}" presName="spaceRect" presStyleCnt="0"/>
      <dgm:spPr/>
    </dgm:pt>
    <dgm:pt modelId="{31325E5F-53F1-4EB2-A08B-3EE6DC868D3A}" type="pres">
      <dgm:prSet presAssocID="{E4AD72AE-09DF-4E38-B4E6-2CCBC025FC55}" presName="parTx" presStyleLbl="revTx" presStyleIdx="0" presStyleCnt="3">
        <dgm:presLayoutVars>
          <dgm:chMax val="0"/>
          <dgm:chPref val="0"/>
        </dgm:presLayoutVars>
      </dgm:prSet>
      <dgm:spPr/>
    </dgm:pt>
    <dgm:pt modelId="{203025A2-DFC0-405A-A759-DA775CFD36A7}" type="pres">
      <dgm:prSet presAssocID="{64987C8B-ADEA-4C1E-9938-1E84B03E0DF7}" presName="sibTrans" presStyleCnt="0"/>
      <dgm:spPr/>
    </dgm:pt>
    <dgm:pt modelId="{2050D92A-C261-4481-9A06-3F592D2F636E}" type="pres">
      <dgm:prSet presAssocID="{EA609082-C8C3-410D-87B8-3E53E78C0355}" presName="compNode" presStyleCnt="0"/>
      <dgm:spPr/>
    </dgm:pt>
    <dgm:pt modelId="{3337F078-0274-4E06-AD82-CBC98E22BCAE}" type="pres">
      <dgm:prSet presAssocID="{EA609082-C8C3-410D-87B8-3E53E78C0355}" presName="bgRect" presStyleLbl="bgShp" presStyleIdx="1" presStyleCnt="3"/>
      <dgm:spPr/>
    </dgm:pt>
    <dgm:pt modelId="{BE2FD026-1286-40AA-A4A2-1FC0C478A65D}" type="pres">
      <dgm:prSet presAssocID="{EA609082-C8C3-410D-87B8-3E53E78C03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527399C-BEA9-4466-97E7-7498166AB73D}" type="pres">
      <dgm:prSet presAssocID="{EA609082-C8C3-410D-87B8-3E53E78C0355}" presName="spaceRect" presStyleCnt="0"/>
      <dgm:spPr/>
    </dgm:pt>
    <dgm:pt modelId="{6F9DDAD2-6616-47E8-A035-0DC1FE06357F}" type="pres">
      <dgm:prSet presAssocID="{EA609082-C8C3-410D-87B8-3E53E78C0355}" presName="parTx" presStyleLbl="revTx" presStyleIdx="1" presStyleCnt="3">
        <dgm:presLayoutVars>
          <dgm:chMax val="0"/>
          <dgm:chPref val="0"/>
        </dgm:presLayoutVars>
      </dgm:prSet>
      <dgm:spPr/>
    </dgm:pt>
    <dgm:pt modelId="{7CD22AA8-D72F-4E27-949A-129894804D60}" type="pres">
      <dgm:prSet presAssocID="{4A79557D-3E7B-4A80-B673-22810B9ECCEE}" presName="sibTrans" presStyleCnt="0"/>
      <dgm:spPr/>
    </dgm:pt>
    <dgm:pt modelId="{25F38254-104E-4AFC-99BB-5F59601F532E}" type="pres">
      <dgm:prSet presAssocID="{013B7A51-AF7C-4B19-976B-DBBB90AB9134}" presName="compNode" presStyleCnt="0"/>
      <dgm:spPr/>
    </dgm:pt>
    <dgm:pt modelId="{3D791C1B-43B8-492D-94A0-02811CA9D3EC}" type="pres">
      <dgm:prSet presAssocID="{013B7A51-AF7C-4B19-976B-DBBB90AB9134}" presName="bgRect" presStyleLbl="bgShp" presStyleIdx="2" presStyleCnt="3"/>
      <dgm:spPr/>
    </dgm:pt>
    <dgm:pt modelId="{2261032F-8C58-4E51-98F5-01CE4534A341}" type="pres">
      <dgm:prSet presAssocID="{013B7A51-AF7C-4B19-976B-DBBB90AB91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k"/>
        </a:ext>
      </dgm:extLst>
    </dgm:pt>
    <dgm:pt modelId="{0DCF7430-83DA-4C11-82C6-7A99951D24BA}" type="pres">
      <dgm:prSet presAssocID="{013B7A51-AF7C-4B19-976B-DBBB90AB9134}" presName="spaceRect" presStyleCnt="0"/>
      <dgm:spPr/>
    </dgm:pt>
    <dgm:pt modelId="{2C0BE3C7-A5C6-4BFE-A4E6-CAABDE3C4ABE}" type="pres">
      <dgm:prSet presAssocID="{013B7A51-AF7C-4B19-976B-DBBB90AB9134}" presName="parTx" presStyleLbl="revTx" presStyleIdx="2" presStyleCnt="3">
        <dgm:presLayoutVars>
          <dgm:chMax val="0"/>
          <dgm:chPref val="0"/>
        </dgm:presLayoutVars>
      </dgm:prSet>
      <dgm:spPr/>
    </dgm:pt>
  </dgm:ptLst>
  <dgm:cxnLst>
    <dgm:cxn modelId="{8635712D-859E-4F1B-A58A-B887320375E3}" srcId="{C0D2F090-F01F-44BC-8F98-D787A0EB8701}" destId="{E4AD72AE-09DF-4E38-B4E6-2CCBC025FC55}" srcOrd="0" destOrd="0" parTransId="{E9DE7461-F2E0-4F25-B1A4-54170865D082}" sibTransId="{64987C8B-ADEA-4C1E-9938-1E84B03E0DF7}"/>
    <dgm:cxn modelId="{E627BC60-55B4-428D-9CD3-2860D7E74E65}" type="presOf" srcId="{EA609082-C8C3-410D-87B8-3E53E78C0355}" destId="{6F9DDAD2-6616-47E8-A035-0DC1FE06357F}" srcOrd="0" destOrd="0" presId="urn:microsoft.com/office/officeart/2018/2/layout/IconVerticalSolidList"/>
    <dgm:cxn modelId="{139921A4-39D4-4A58-BE0F-B4F41F646C1D}" type="presOf" srcId="{E4AD72AE-09DF-4E38-B4E6-2CCBC025FC55}" destId="{31325E5F-53F1-4EB2-A08B-3EE6DC868D3A}" srcOrd="0" destOrd="0" presId="urn:microsoft.com/office/officeart/2018/2/layout/IconVerticalSolidList"/>
    <dgm:cxn modelId="{A66453BF-0E0A-4481-91B4-C62262A74BD9}" srcId="{C0D2F090-F01F-44BC-8F98-D787A0EB8701}" destId="{EA609082-C8C3-410D-87B8-3E53E78C0355}" srcOrd="1" destOrd="0" parTransId="{6CD6D070-3B61-4A8D-B652-74893D21BE90}" sibTransId="{4A79557D-3E7B-4A80-B673-22810B9ECCEE}"/>
    <dgm:cxn modelId="{051DC4C5-7BFA-48F5-AA2A-7069FD9114A8}" type="presOf" srcId="{C0D2F090-F01F-44BC-8F98-D787A0EB8701}" destId="{40599E27-BFA2-44D7-9C87-CA9632651AFD}" srcOrd="0" destOrd="0" presId="urn:microsoft.com/office/officeart/2018/2/layout/IconVerticalSolidList"/>
    <dgm:cxn modelId="{5C5E7ED7-DAB4-4646-B8A4-CF4BF3FDA951}" type="presOf" srcId="{013B7A51-AF7C-4B19-976B-DBBB90AB9134}" destId="{2C0BE3C7-A5C6-4BFE-A4E6-CAABDE3C4ABE}" srcOrd="0" destOrd="0" presId="urn:microsoft.com/office/officeart/2018/2/layout/IconVerticalSolidList"/>
    <dgm:cxn modelId="{473304FA-3FEE-4C00-A95C-8C328FF56C20}" srcId="{C0D2F090-F01F-44BC-8F98-D787A0EB8701}" destId="{013B7A51-AF7C-4B19-976B-DBBB90AB9134}" srcOrd="2" destOrd="0" parTransId="{0E9FA2C3-4262-45D7-8A78-77DF713DA510}" sibTransId="{A4C37B7F-E489-4CC1-9D06-A368BE09A436}"/>
    <dgm:cxn modelId="{C28219FB-B83E-4A48-9793-3E1278ADEEB8}" type="presParOf" srcId="{40599E27-BFA2-44D7-9C87-CA9632651AFD}" destId="{FC7EC2FD-A7DE-454C-84D3-F89C0DB34E82}" srcOrd="0" destOrd="0" presId="urn:microsoft.com/office/officeart/2018/2/layout/IconVerticalSolidList"/>
    <dgm:cxn modelId="{29474CC9-15FC-4CAB-BF17-D59A0BCE103B}" type="presParOf" srcId="{FC7EC2FD-A7DE-454C-84D3-F89C0DB34E82}" destId="{3FBE1CBB-2FDC-4FA8-B9D8-999149945F1F}" srcOrd="0" destOrd="0" presId="urn:microsoft.com/office/officeart/2018/2/layout/IconVerticalSolidList"/>
    <dgm:cxn modelId="{3D7C8745-06A4-4CC3-96CA-E6CA4BDEE7D0}" type="presParOf" srcId="{FC7EC2FD-A7DE-454C-84D3-F89C0DB34E82}" destId="{5802EEDA-9EAD-48B9-83D4-DBBE97F27DBF}" srcOrd="1" destOrd="0" presId="urn:microsoft.com/office/officeart/2018/2/layout/IconVerticalSolidList"/>
    <dgm:cxn modelId="{252AC27E-FC79-48DF-8085-03271269C2DD}" type="presParOf" srcId="{FC7EC2FD-A7DE-454C-84D3-F89C0DB34E82}" destId="{C8D58553-A296-4F79-A030-F8BA47CA57BD}" srcOrd="2" destOrd="0" presId="urn:microsoft.com/office/officeart/2018/2/layout/IconVerticalSolidList"/>
    <dgm:cxn modelId="{DADBCC4E-4A21-48E9-8E47-4EC7FA35230F}" type="presParOf" srcId="{FC7EC2FD-A7DE-454C-84D3-F89C0DB34E82}" destId="{31325E5F-53F1-4EB2-A08B-3EE6DC868D3A}" srcOrd="3" destOrd="0" presId="urn:microsoft.com/office/officeart/2018/2/layout/IconVerticalSolidList"/>
    <dgm:cxn modelId="{7279F090-DCFB-4E69-B8F2-02A2AF802504}" type="presParOf" srcId="{40599E27-BFA2-44D7-9C87-CA9632651AFD}" destId="{203025A2-DFC0-405A-A759-DA775CFD36A7}" srcOrd="1" destOrd="0" presId="urn:microsoft.com/office/officeart/2018/2/layout/IconVerticalSolidList"/>
    <dgm:cxn modelId="{0F33772E-8C97-4E0D-84FD-CC29DD8D9710}" type="presParOf" srcId="{40599E27-BFA2-44D7-9C87-CA9632651AFD}" destId="{2050D92A-C261-4481-9A06-3F592D2F636E}" srcOrd="2" destOrd="0" presId="urn:microsoft.com/office/officeart/2018/2/layout/IconVerticalSolidList"/>
    <dgm:cxn modelId="{1845ED09-0F6D-404F-8F7C-AB4056AEF51C}" type="presParOf" srcId="{2050D92A-C261-4481-9A06-3F592D2F636E}" destId="{3337F078-0274-4E06-AD82-CBC98E22BCAE}" srcOrd="0" destOrd="0" presId="urn:microsoft.com/office/officeart/2018/2/layout/IconVerticalSolidList"/>
    <dgm:cxn modelId="{47B2683E-55E1-4AC6-BCC2-3BA9CCC3BCB4}" type="presParOf" srcId="{2050D92A-C261-4481-9A06-3F592D2F636E}" destId="{BE2FD026-1286-40AA-A4A2-1FC0C478A65D}" srcOrd="1" destOrd="0" presId="urn:microsoft.com/office/officeart/2018/2/layout/IconVerticalSolidList"/>
    <dgm:cxn modelId="{34050B8D-BB3C-46EE-8B35-431478077B9E}" type="presParOf" srcId="{2050D92A-C261-4481-9A06-3F592D2F636E}" destId="{A527399C-BEA9-4466-97E7-7498166AB73D}" srcOrd="2" destOrd="0" presId="urn:microsoft.com/office/officeart/2018/2/layout/IconVerticalSolidList"/>
    <dgm:cxn modelId="{26414C66-3105-43D8-BEC9-E57A50C7C3F2}" type="presParOf" srcId="{2050D92A-C261-4481-9A06-3F592D2F636E}" destId="{6F9DDAD2-6616-47E8-A035-0DC1FE06357F}" srcOrd="3" destOrd="0" presId="urn:microsoft.com/office/officeart/2018/2/layout/IconVerticalSolidList"/>
    <dgm:cxn modelId="{7FFFEFBA-5C21-43FA-A9C3-D2C96BFFAFF1}" type="presParOf" srcId="{40599E27-BFA2-44D7-9C87-CA9632651AFD}" destId="{7CD22AA8-D72F-4E27-949A-129894804D60}" srcOrd="3" destOrd="0" presId="urn:microsoft.com/office/officeart/2018/2/layout/IconVerticalSolidList"/>
    <dgm:cxn modelId="{87124772-7C24-4D79-8F83-CF7558E10951}" type="presParOf" srcId="{40599E27-BFA2-44D7-9C87-CA9632651AFD}" destId="{25F38254-104E-4AFC-99BB-5F59601F532E}" srcOrd="4" destOrd="0" presId="urn:microsoft.com/office/officeart/2018/2/layout/IconVerticalSolidList"/>
    <dgm:cxn modelId="{9AD081BD-E9AA-45AD-AAF7-CD774F6E3CAF}" type="presParOf" srcId="{25F38254-104E-4AFC-99BB-5F59601F532E}" destId="{3D791C1B-43B8-492D-94A0-02811CA9D3EC}" srcOrd="0" destOrd="0" presId="urn:microsoft.com/office/officeart/2018/2/layout/IconVerticalSolidList"/>
    <dgm:cxn modelId="{54C3ADDE-C992-4385-82F5-36483504830B}" type="presParOf" srcId="{25F38254-104E-4AFC-99BB-5F59601F532E}" destId="{2261032F-8C58-4E51-98F5-01CE4534A341}" srcOrd="1" destOrd="0" presId="urn:microsoft.com/office/officeart/2018/2/layout/IconVerticalSolidList"/>
    <dgm:cxn modelId="{D80B8AF6-45C0-47EE-86EC-9C9FB691A590}" type="presParOf" srcId="{25F38254-104E-4AFC-99BB-5F59601F532E}" destId="{0DCF7430-83DA-4C11-82C6-7A99951D24BA}" srcOrd="2" destOrd="0" presId="urn:microsoft.com/office/officeart/2018/2/layout/IconVerticalSolidList"/>
    <dgm:cxn modelId="{889CB95C-C3FB-4F95-B913-8786B04CB93C}" type="presParOf" srcId="{25F38254-104E-4AFC-99BB-5F59601F532E}" destId="{2C0BE3C7-A5C6-4BFE-A4E6-CAABDE3C4A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E92A03-6E6C-4E2A-9EAC-9E6682CDAD31}" type="doc">
      <dgm:prSet loTypeId="urn:microsoft.com/office/officeart/2016/7/layout/BasicLinearProcessNumbered" loCatId="process" qsTypeId="urn:microsoft.com/office/officeart/2005/8/quickstyle/simple2" qsCatId="simple" csTypeId="urn:microsoft.com/office/officeart/2005/8/colors/colorful5" csCatId="colorful"/>
      <dgm:spPr/>
      <dgm:t>
        <a:bodyPr/>
        <a:lstStyle/>
        <a:p>
          <a:endParaRPr lang="en-US"/>
        </a:p>
      </dgm:t>
    </dgm:pt>
    <dgm:pt modelId="{117DE079-0CA8-435B-8112-1248D6960D53}">
      <dgm:prSet/>
      <dgm:spPr/>
      <dgm:t>
        <a:bodyPr/>
        <a:lstStyle/>
        <a:p>
          <a:r>
            <a:rPr lang="zh-CN"/>
            <a:t>经常被缩写为</a:t>
          </a:r>
          <a:r>
            <a:rPr lang="en-US"/>
            <a:t>JS</a:t>
          </a:r>
          <a:r>
            <a:rPr lang="zh-CN"/>
            <a:t>，是一门高级解释型编程语言。也被归为动态语言、弱类型语言、基于原型的语言以及多范式的语言。</a:t>
          </a:r>
          <a:r>
            <a:rPr lang="en-US"/>
            <a:t>JavaScript</a:t>
          </a:r>
          <a:r>
            <a:rPr lang="zh-CN"/>
            <a:t>让网页具有交互性，所有是</a:t>
          </a:r>
          <a:r>
            <a:rPr lang="en-US"/>
            <a:t>Web</a:t>
          </a:r>
          <a:r>
            <a:rPr lang="zh-CN"/>
            <a:t>应用的核心部分。</a:t>
          </a:r>
          <a:endParaRPr lang="en-US"/>
        </a:p>
      </dgm:t>
    </dgm:pt>
    <dgm:pt modelId="{F6322CC1-39A5-41FA-B538-366A814C3B84}" type="parTrans" cxnId="{E08F05D3-1C23-415D-A1CF-D3008B1981B0}">
      <dgm:prSet/>
      <dgm:spPr/>
      <dgm:t>
        <a:bodyPr/>
        <a:lstStyle/>
        <a:p>
          <a:endParaRPr lang="en-US"/>
        </a:p>
      </dgm:t>
    </dgm:pt>
    <dgm:pt modelId="{8BCBD727-DB03-4903-AA2D-EA03E203057C}" type="sibTrans" cxnId="{E08F05D3-1C23-415D-A1CF-D3008B1981B0}">
      <dgm:prSet phldrT="1" phldr="0"/>
      <dgm:spPr/>
      <dgm:t>
        <a:bodyPr/>
        <a:lstStyle/>
        <a:p>
          <a:r>
            <a:rPr lang="en-US"/>
            <a:t>1</a:t>
          </a:r>
        </a:p>
      </dgm:t>
    </dgm:pt>
    <dgm:pt modelId="{8A33F980-4DEB-4FE8-9888-0023FD9E0146}">
      <dgm:prSet/>
      <dgm:spPr/>
      <dgm:t>
        <a:bodyPr/>
        <a:lstStyle/>
        <a:p>
          <a:r>
            <a:rPr lang="zh-CN"/>
            <a:t>曾经风靡一时的</a:t>
          </a:r>
          <a:r>
            <a:rPr lang="en-US"/>
            <a:t>jQuery</a:t>
          </a:r>
          <a:r>
            <a:rPr lang="zh-CN"/>
            <a:t>已经日渐式微，浏览器端</a:t>
          </a:r>
          <a:r>
            <a:rPr lang="en-US"/>
            <a:t>JavaScript</a:t>
          </a:r>
          <a:r>
            <a:rPr lang="zh-CN"/>
            <a:t>进化出三足鼎立的</a:t>
          </a:r>
          <a:r>
            <a:rPr lang="en-US"/>
            <a:t>Angular</a:t>
          </a:r>
          <a:r>
            <a:rPr lang="zh-CN"/>
            <a:t>、</a:t>
          </a:r>
          <a:r>
            <a:rPr lang="en-US"/>
            <a:t>React</a:t>
          </a:r>
          <a:r>
            <a:rPr lang="zh-CN"/>
            <a:t>以及</a:t>
          </a:r>
          <a:r>
            <a:rPr lang="en-US"/>
            <a:t>Vue</a:t>
          </a:r>
          <a:r>
            <a:rPr lang="zh-CN"/>
            <a:t>前端框架。除此之外，更多的开源框架层出不穷。</a:t>
          </a:r>
          <a:endParaRPr lang="en-US"/>
        </a:p>
      </dgm:t>
    </dgm:pt>
    <dgm:pt modelId="{88A2AA0D-0B79-44D5-98F3-193DD39E55E8}" type="parTrans" cxnId="{B3D8C3DD-EEAC-48EC-8112-B288933BC9E1}">
      <dgm:prSet/>
      <dgm:spPr/>
      <dgm:t>
        <a:bodyPr/>
        <a:lstStyle/>
        <a:p>
          <a:endParaRPr lang="en-US"/>
        </a:p>
      </dgm:t>
    </dgm:pt>
    <dgm:pt modelId="{8BD1A763-2AD0-4CDE-83D4-7CE5D373B1CA}" type="sibTrans" cxnId="{B3D8C3DD-EEAC-48EC-8112-B288933BC9E1}">
      <dgm:prSet phldrT="2" phldr="0"/>
      <dgm:spPr/>
      <dgm:t>
        <a:bodyPr/>
        <a:lstStyle/>
        <a:p>
          <a:r>
            <a:rPr lang="en-US"/>
            <a:t>2</a:t>
          </a:r>
        </a:p>
      </dgm:t>
    </dgm:pt>
    <dgm:pt modelId="{4107F343-6850-4B20-804B-0FDCFE92DEEA}" type="pres">
      <dgm:prSet presAssocID="{0DE92A03-6E6C-4E2A-9EAC-9E6682CDAD31}" presName="Name0" presStyleCnt="0">
        <dgm:presLayoutVars>
          <dgm:animLvl val="lvl"/>
          <dgm:resizeHandles val="exact"/>
        </dgm:presLayoutVars>
      </dgm:prSet>
      <dgm:spPr/>
    </dgm:pt>
    <dgm:pt modelId="{15FB8A03-399B-4C4D-8F34-4319931A073E}" type="pres">
      <dgm:prSet presAssocID="{117DE079-0CA8-435B-8112-1248D6960D53}" presName="compositeNode" presStyleCnt="0">
        <dgm:presLayoutVars>
          <dgm:bulletEnabled val="1"/>
        </dgm:presLayoutVars>
      </dgm:prSet>
      <dgm:spPr/>
    </dgm:pt>
    <dgm:pt modelId="{18A4EF95-65F9-4943-832B-E5311F334DA4}" type="pres">
      <dgm:prSet presAssocID="{117DE079-0CA8-435B-8112-1248D6960D53}" presName="bgRect" presStyleLbl="bgAccFollowNode1" presStyleIdx="0" presStyleCnt="2"/>
      <dgm:spPr/>
    </dgm:pt>
    <dgm:pt modelId="{2F49F624-86A5-4456-893D-79C22CE391DA}" type="pres">
      <dgm:prSet presAssocID="{8BCBD727-DB03-4903-AA2D-EA03E203057C}" presName="sibTransNodeCircle" presStyleLbl="alignNode1" presStyleIdx="0" presStyleCnt="4">
        <dgm:presLayoutVars>
          <dgm:chMax val="0"/>
          <dgm:bulletEnabled/>
        </dgm:presLayoutVars>
      </dgm:prSet>
      <dgm:spPr/>
    </dgm:pt>
    <dgm:pt modelId="{2E2FF50D-A82B-487E-966B-9AE29189D22E}" type="pres">
      <dgm:prSet presAssocID="{117DE079-0CA8-435B-8112-1248D6960D53}" presName="bottomLine" presStyleLbl="alignNode1" presStyleIdx="1" presStyleCnt="4">
        <dgm:presLayoutVars/>
      </dgm:prSet>
      <dgm:spPr/>
    </dgm:pt>
    <dgm:pt modelId="{2504FEAC-87B7-498E-BC2C-4E0E74A56065}" type="pres">
      <dgm:prSet presAssocID="{117DE079-0CA8-435B-8112-1248D6960D53}" presName="nodeText" presStyleLbl="bgAccFollowNode1" presStyleIdx="0" presStyleCnt="2">
        <dgm:presLayoutVars>
          <dgm:bulletEnabled val="1"/>
        </dgm:presLayoutVars>
      </dgm:prSet>
      <dgm:spPr/>
    </dgm:pt>
    <dgm:pt modelId="{DDA4377F-805E-4696-9437-C0EC7E8A6F19}" type="pres">
      <dgm:prSet presAssocID="{8BCBD727-DB03-4903-AA2D-EA03E203057C}" presName="sibTrans" presStyleCnt="0"/>
      <dgm:spPr/>
    </dgm:pt>
    <dgm:pt modelId="{B469AA53-D68D-48B1-9EAA-B27C9C1DFE97}" type="pres">
      <dgm:prSet presAssocID="{8A33F980-4DEB-4FE8-9888-0023FD9E0146}" presName="compositeNode" presStyleCnt="0">
        <dgm:presLayoutVars>
          <dgm:bulletEnabled val="1"/>
        </dgm:presLayoutVars>
      </dgm:prSet>
      <dgm:spPr/>
    </dgm:pt>
    <dgm:pt modelId="{D70856DF-54EA-4050-80F7-7771EB362F56}" type="pres">
      <dgm:prSet presAssocID="{8A33F980-4DEB-4FE8-9888-0023FD9E0146}" presName="bgRect" presStyleLbl="bgAccFollowNode1" presStyleIdx="1" presStyleCnt="2"/>
      <dgm:spPr/>
    </dgm:pt>
    <dgm:pt modelId="{84E1AFCD-8D60-4472-AB68-1CD40D7AE68E}" type="pres">
      <dgm:prSet presAssocID="{8BD1A763-2AD0-4CDE-83D4-7CE5D373B1CA}" presName="sibTransNodeCircle" presStyleLbl="alignNode1" presStyleIdx="2" presStyleCnt="4">
        <dgm:presLayoutVars>
          <dgm:chMax val="0"/>
          <dgm:bulletEnabled/>
        </dgm:presLayoutVars>
      </dgm:prSet>
      <dgm:spPr/>
    </dgm:pt>
    <dgm:pt modelId="{8CC7E650-0267-4AD5-9E25-3B8320AA288B}" type="pres">
      <dgm:prSet presAssocID="{8A33F980-4DEB-4FE8-9888-0023FD9E0146}" presName="bottomLine" presStyleLbl="alignNode1" presStyleIdx="3" presStyleCnt="4">
        <dgm:presLayoutVars/>
      </dgm:prSet>
      <dgm:spPr/>
    </dgm:pt>
    <dgm:pt modelId="{936FA3FF-AB2B-48DE-844B-80A017EEAC78}" type="pres">
      <dgm:prSet presAssocID="{8A33F980-4DEB-4FE8-9888-0023FD9E0146}" presName="nodeText" presStyleLbl="bgAccFollowNode1" presStyleIdx="1" presStyleCnt="2">
        <dgm:presLayoutVars>
          <dgm:bulletEnabled val="1"/>
        </dgm:presLayoutVars>
      </dgm:prSet>
      <dgm:spPr/>
    </dgm:pt>
  </dgm:ptLst>
  <dgm:cxnLst>
    <dgm:cxn modelId="{E57B1E0C-10AA-4E8D-964C-CE0E291EEB49}" type="presOf" srcId="{8BD1A763-2AD0-4CDE-83D4-7CE5D373B1CA}" destId="{84E1AFCD-8D60-4472-AB68-1CD40D7AE68E}" srcOrd="0" destOrd="0" presId="urn:microsoft.com/office/officeart/2016/7/layout/BasicLinearProcessNumbered"/>
    <dgm:cxn modelId="{4149322F-E7AB-4E18-B595-05CBBA9F116A}" type="presOf" srcId="{0DE92A03-6E6C-4E2A-9EAC-9E6682CDAD31}" destId="{4107F343-6850-4B20-804B-0FDCFE92DEEA}" srcOrd="0" destOrd="0" presId="urn:microsoft.com/office/officeart/2016/7/layout/BasicLinearProcessNumbered"/>
    <dgm:cxn modelId="{B9007976-71BE-4EE2-A2B3-412AE0DA8C56}" type="presOf" srcId="{8A33F980-4DEB-4FE8-9888-0023FD9E0146}" destId="{D70856DF-54EA-4050-80F7-7771EB362F56}" srcOrd="0" destOrd="0" presId="urn:microsoft.com/office/officeart/2016/7/layout/BasicLinearProcessNumbered"/>
    <dgm:cxn modelId="{C0E94D81-E4F1-402A-877A-8BD8C33217DF}" type="presOf" srcId="{117DE079-0CA8-435B-8112-1248D6960D53}" destId="{2504FEAC-87B7-498E-BC2C-4E0E74A56065}" srcOrd="1" destOrd="0" presId="urn:microsoft.com/office/officeart/2016/7/layout/BasicLinearProcessNumbered"/>
    <dgm:cxn modelId="{B7DDFAC4-7CDA-4B2D-9BDC-008CB99B84C3}" type="presOf" srcId="{8A33F980-4DEB-4FE8-9888-0023FD9E0146}" destId="{936FA3FF-AB2B-48DE-844B-80A017EEAC78}" srcOrd="1" destOrd="0" presId="urn:microsoft.com/office/officeart/2016/7/layout/BasicLinearProcessNumbered"/>
    <dgm:cxn modelId="{E08F05D3-1C23-415D-A1CF-D3008B1981B0}" srcId="{0DE92A03-6E6C-4E2A-9EAC-9E6682CDAD31}" destId="{117DE079-0CA8-435B-8112-1248D6960D53}" srcOrd="0" destOrd="0" parTransId="{F6322CC1-39A5-41FA-B538-366A814C3B84}" sibTransId="{8BCBD727-DB03-4903-AA2D-EA03E203057C}"/>
    <dgm:cxn modelId="{5C3F8AD3-253C-4093-A615-2163D96BBEA6}" type="presOf" srcId="{117DE079-0CA8-435B-8112-1248D6960D53}" destId="{18A4EF95-65F9-4943-832B-E5311F334DA4}" srcOrd="0" destOrd="0" presId="urn:microsoft.com/office/officeart/2016/7/layout/BasicLinearProcessNumbered"/>
    <dgm:cxn modelId="{7FE234DD-D9D4-4700-82DF-DFE1DEEAA06F}" type="presOf" srcId="{8BCBD727-DB03-4903-AA2D-EA03E203057C}" destId="{2F49F624-86A5-4456-893D-79C22CE391DA}" srcOrd="0" destOrd="0" presId="urn:microsoft.com/office/officeart/2016/7/layout/BasicLinearProcessNumbered"/>
    <dgm:cxn modelId="{B3D8C3DD-EEAC-48EC-8112-B288933BC9E1}" srcId="{0DE92A03-6E6C-4E2A-9EAC-9E6682CDAD31}" destId="{8A33F980-4DEB-4FE8-9888-0023FD9E0146}" srcOrd="1" destOrd="0" parTransId="{88A2AA0D-0B79-44D5-98F3-193DD39E55E8}" sibTransId="{8BD1A763-2AD0-4CDE-83D4-7CE5D373B1CA}"/>
    <dgm:cxn modelId="{315262C6-BA5E-49FF-B2C4-FC51AF513D47}" type="presParOf" srcId="{4107F343-6850-4B20-804B-0FDCFE92DEEA}" destId="{15FB8A03-399B-4C4D-8F34-4319931A073E}" srcOrd="0" destOrd="0" presId="urn:microsoft.com/office/officeart/2016/7/layout/BasicLinearProcessNumbered"/>
    <dgm:cxn modelId="{EFAA6AA5-3419-4520-852C-05F214CB42DF}" type="presParOf" srcId="{15FB8A03-399B-4C4D-8F34-4319931A073E}" destId="{18A4EF95-65F9-4943-832B-E5311F334DA4}" srcOrd="0" destOrd="0" presId="urn:microsoft.com/office/officeart/2016/7/layout/BasicLinearProcessNumbered"/>
    <dgm:cxn modelId="{EF394DA2-3AFD-48DC-B90A-C98353A6E971}" type="presParOf" srcId="{15FB8A03-399B-4C4D-8F34-4319931A073E}" destId="{2F49F624-86A5-4456-893D-79C22CE391DA}" srcOrd="1" destOrd="0" presId="urn:microsoft.com/office/officeart/2016/7/layout/BasicLinearProcessNumbered"/>
    <dgm:cxn modelId="{E83DADB4-9AA3-4656-A4A5-642326C67AB7}" type="presParOf" srcId="{15FB8A03-399B-4C4D-8F34-4319931A073E}" destId="{2E2FF50D-A82B-487E-966B-9AE29189D22E}" srcOrd="2" destOrd="0" presId="urn:microsoft.com/office/officeart/2016/7/layout/BasicLinearProcessNumbered"/>
    <dgm:cxn modelId="{1D0FF24B-43EC-4B71-87A4-E2C9F8DEC031}" type="presParOf" srcId="{15FB8A03-399B-4C4D-8F34-4319931A073E}" destId="{2504FEAC-87B7-498E-BC2C-4E0E74A56065}" srcOrd="3" destOrd="0" presId="urn:microsoft.com/office/officeart/2016/7/layout/BasicLinearProcessNumbered"/>
    <dgm:cxn modelId="{307A7009-EEDD-4773-A99B-26132A69A8D1}" type="presParOf" srcId="{4107F343-6850-4B20-804B-0FDCFE92DEEA}" destId="{DDA4377F-805E-4696-9437-C0EC7E8A6F19}" srcOrd="1" destOrd="0" presId="urn:microsoft.com/office/officeart/2016/7/layout/BasicLinearProcessNumbered"/>
    <dgm:cxn modelId="{03435FC0-71E7-47F4-B986-5E60ACF41523}" type="presParOf" srcId="{4107F343-6850-4B20-804B-0FDCFE92DEEA}" destId="{B469AA53-D68D-48B1-9EAA-B27C9C1DFE97}" srcOrd="2" destOrd="0" presId="urn:microsoft.com/office/officeart/2016/7/layout/BasicLinearProcessNumbered"/>
    <dgm:cxn modelId="{D6594E7F-2967-4B85-8C7F-E4FF6A976765}" type="presParOf" srcId="{B469AA53-D68D-48B1-9EAA-B27C9C1DFE97}" destId="{D70856DF-54EA-4050-80F7-7771EB362F56}" srcOrd="0" destOrd="0" presId="urn:microsoft.com/office/officeart/2016/7/layout/BasicLinearProcessNumbered"/>
    <dgm:cxn modelId="{64D1CD34-015A-4C45-8F65-65E21CCA4A88}" type="presParOf" srcId="{B469AA53-D68D-48B1-9EAA-B27C9C1DFE97}" destId="{84E1AFCD-8D60-4472-AB68-1CD40D7AE68E}" srcOrd="1" destOrd="0" presId="urn:microsoft.com/office/officeart/2016/7/layout/BasicLinearProcessNumbered"/>
    <dgm:cxn modelId="{DAD91DE9-2D9E-4802-B5CA-744E855FE75D}" type="presParOf" srcId="{B469AA53-D68D-48B1-9EAA-B27C9C1DFE97}" destId="{8CC7E650-0267-4AD5-9E25-3B8320AA288B}" srcOrd="2" destOrd="0" presId="urn:microsoft.com/office/officeart/2016/7/layout/BasicLinearProcessNumbered"/>
    <dgm:cxn modelId="{5AA8438F-ED14-4501-AFF0-56C9E61FF9D1}" type="presParOf" srcId="{B469AA53-D68D-48B1-9EAA-B27C9C1DFE97}" destId="{936FA3FF-AB2B-48DE-844B-80A017EEAC7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50018-6362-4DB8-8E32-9AF5FCCA17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6D88EFC-EAC1-4E86-81A6-ECAB1C622692}">
      <dgm:prSet/>
      <dgm:spPr/>
      <dgm:t>
        <a:bodyPr/>
        <a:lstStyle/>
        <a:p>
          <a:r>
            <a:rPr lang="en-US"/>
            <a:t>Model</a:t>
          </a:r>
          <a:r>
            <a:rPr lang="zh-CN"/>
            <a:t>（模型）</a:t>
          </a:r>
          <a:r>
            <a:rPr lang="en-US"/>
            <a:t>+View</a:t>
          </a:r>
          <a:r>
            <a:rPr lang="zh-CN"/>
            <a:t>（视图）</a:t>
          </a:r>
          <a:r>
            <a:rPr lang="en-US"/>
            <a:t>+Controller</a:t>
          </a:r>
          <a:r>
            <a:rPr lang="zh-CN"/>
            <a:t>（控制器），主要是基于分层的目的，让彼此的责任分开。</a:t>
          </a:r>
          <a:endParaRPr lang="en-US"/>
        </a:p>
      </dgm:t>
    </dgm:pt>
    <dgm:pt modelId="{55434EC8-3349-4CEE-9B42-123714E15E0E}" type="parTrans" cxnId="{77C51127-1EE9-46DB-B31E-278217449EFE}">
      <dgm:prSet/>
      <dgm:spPr/>
      <dgm:t>
        <a:bodyPr/>
        <a:lstStyle/>
        <a:p>
          <a:endParaRPr lang="en-US"/>
        </a:p>
      </dgm:t>
    </dgm:pt>
    <dgm:pt modelId="{F6083F19-7F56-470B-8E4D-07C3D2DAEBE8}" type="sibTrans" cxnId="{77C51127-1EE9-46DB-B31E-278217449EFE}">
      <dgm:prSet/>
      <dgm:spPr/>
      <dgm:t>
        <a:bodyPr/>
        <a:lstStyle/>
        <a:p>
          <a:endParaRPr lang="en-US"/>
        </a:p>
      </dgm:t>
    </dgm:pt>
    <dgm:pt modelId="{FFD6BD8F-0204-470C-B4B3-5611FA0FDED7}">
      <dgm:prSet/>
      <dgm:spPr/>
      <dgm:t>
        <a:bodyPr/>
        <a:lstStyle/>
        <a:p>
          <a:r>
            <a:rPr lang="en-US"/>
            <a:t>View</a:t>
          </a:r>
          <a:r>
            <a:rPr lang="zh-CN"/>
            <a:t>通过</a:t>
          </a:r>
          <a:r>
            <a:rPr lang="en-US"/>
            <a:t>Controller</a:t>
          </a:r>
          <a:r>
            <a:rPr lang="zh-CN"/>
            <a:t>来和</a:t>
          </a:r>
          <a:r>
            <a:rPr lang="en-US"/>
            <a:t>Model</a:t>
          </a:r>
          <a:r>
            <a:rPr lang="zh-CN"/>
            <a:t>联系，</a:t>
          </a:r>
          <a:r>
            <a:rPr lang="en-US"/>
            <a:t>Controller</a:t>
          </a:r>
          <a:r>
            <a:rPr lang="zh-CN"/>
            <a:t>是</a:t>
          </a:r>
          <a:r>
            <a:rPr lang="en-US"/>
            <a:t>View</a:t>
          </a:r>
          <a:r>
            <a:rPr lang="zh-CN"/>
            <a:t>和</a:t>
          </a:r>
          <a:r>
            <a:rPr lang="en-US"/>
            <a:t>Model</a:t>
          </a:r>
          <a:r>
            <a:rPr lang="zh-CN"/>
            <a:t>的协调者，</a:t>
          </a:r>
          <a:r>
            <a:rPr lang="en-US"/>
            <a:t>View</a:t>
          </a:r>
          <a:r>
            <a:rPr lang="zh-CN"/>
            <a:t>和</a:t>
          </a:r>
          <a:r>
            <a:rPr lang="en-US"/>
            <a:t>Model</a:t>
          </a:r>
          <a:r>
            <a:rPr lang="zh-CN"/>
            <a:t>不直接联系，基本联系都是单向的。用户通过</a:t>
          </a:r>
          <a:r>
            <a:rPr lang="en-US"/>
            <a:t>Controller</a:t>
          </a:r>
          <a:r>
            <a:rPr lang="zh-CN"/>
            <a:t>来操作</a:t>
          </a:r>
          <a:r>
            <a:rPr lang="en-US"/>
            <a:t>Model</a:t>
          </a:r>
          <a:r>
            <a:rPr lang="zh-CN"/>
            <a:t>从而达到</a:t>
          </a:r>
          <a:r>
            <a:rPr lang="en-US"/>
            <a:t>View</a:t>
          </a:r>
          <a:r>
            <a:rPr lang="zh-CN"/>
            <a:t>的变化。</a:t>
          </a:r>
          <a:endParaRPr lang="en-US"/>
        </a:p>
      </dgm:t>
    </dgm:pt>
    <dgm:pt modelId="{47504957-CDAA-45C4-B7D5-380771A47730}" type="parTrans" cxnId="{29E6437B-6970-4D1E-AEBC-BDC72D3ECDF7}">
      <dgm:prSet/>
      <dgm:spPr/>
      <dgm:t>
        <a:bodyPr/>
        <a:lstStyle/>
        <a:p>
          <a:endParaRPr lang="en-US"/>
        </a:p>
      </dgm:t>
    </dgm:pt>
    <dgm:pt modelId="{22A79B62-7086-45C4-870D-D605F157CBF7}" type="sibTrans" cxnId="{29E6437B-6970-4D1E-AEBC-BDC72D3ECDF7}">
      <dgm:prSet/>
      <dgm:spPr/>
      <dgm:t>
        <a:bodyPr/>
        <a:lstStyle/>
        <a:p>
          <a:endParaRPr lang="en-US"/>
        </a:p>
      </dgm:t>
    </dgm:pt>
    <dgm:pt modelId="{6AF9445C-3D13-45C2-884C-428A4B2DF8DB}" type="pres">
      <dgm:prSet presAssocID="{5C150018-6362-4DB8-8E32-9AF5FCCA171C}" presName="linear" presStyleCnt="0">
        <dgm:presLayoutVars>
          <dgm:animLvl val="lvl"/>
          <dgm:resizeHandles val="exact"/>
        </dgm:presLayoutVars>
      </dgm:prSet>
      <dgm:spPr/>
    </dgm:pt>
    <dgm:pt modelId="{589885D9-A5D3-41FE-A445-2EB4130EE81D}" type="pres">
      <dgm:prSet presAssocID="{66D88EFC-EAC1-4E86-81A6-ECAB1C622692}" presName="parentText" presStyleLbl="node1" presStyleIdx="0" presStyleCnt="2">
        <dgm:presLayoutVars>
          <dgm:chMax val="0"/>
          <dgm:bulletEnabled val="1"/>
        </dgm:presLayoutVars>
      </dgm:prSet>
      <dgm:spPr/>
    </dgm:pt>
    <dgm:pt modelId="{DFDD1544-3DB9-408D-A428-30A6035DB9F4}" type="pres">
      <dgm:prSet presAssocID="{F6083F19-7F56-470B-8E4D-07C3D2DAEBE8}" presName="spacer" presStyleCnt="0"/>
      <dgm:spPr/>
    </dgm:pt>
    <dgm:pt modelId="{34F6B74D-40E0-4ACB-90D5-83A3EFD4B6EE}" type="pres">
      <dgm:prSet presAssocID="{FFD6BD8F-0204-470C-B4B3-5611FA0FDED7}" presName="parentText" presStyleLbl="node1" presStyleIdx="1" presStyleCnt="2">
        <dgm:presLayoutVars>
          <dgm:chMax val="0"/>
          <dgm:bulletEnabled val="1"/>
        </dgm:presLayoutVars>
      </dgm:prSet>
      <dgm:spPr/>
    </dgm:pt>
  </dgm:ptLst>
  <dgm:cxnLst>
    <dgm:cxn modelId="{77C51127-1EE9-46DB-B31E-278217449EFE}" srcId="{5C150018-6362-4DB8-8E32-9AF5FCCA171C}" destId="{66D88EFC-EAC1-4E86-81A6-ECAB1C622692}" srcOrd="0" destOrd="0" parTransId="{55434EC8-3349-4CEE-9B42-123714E15E0E}" sibTransId="{F6083F19-7F56-470B-8E4D-07C3D2DAEBE8}"/>
    <dgm:cxn modelId="{29E6437B-6970-4D1E-AEBC-BDC72D3ECDF7}" srcId="{5C150018-6362-4DB8-8E32-9AF5FCCA171C}" destId="{FFD6BD8F-0204-470C-B4B3-5611FA0FDED7}" srcOrd="1" destOrd="0" parTransId="{47504957-CDAA-45C4-B7D5-380771A47730}" sibTransId="{22A79B62-7086-45C4-870D-D605F157CBF7}"/>
    <dgm:cxn modelId="{1D08AA99-D265-40CF-9FE2-8DE7B07517C3}" type="presOf" srcId="{FFD6BD8F-0204-470C-B4B3-5611FA0FDED7}" destId="{34F6B74D-40E0-4ACB-90D5-83A3EFD4B6EE}" srcOrd="0" destOrd="0" presId="urn:microsoft.com/office/officeart/2005/8/layout/vList2"/>
    <dgm:cxn modelId="{D06C81EE-5EFE-4333-8D96-C1A73BB429F9}" type="presOf" srcId="{5C150018-6362-4DB8-8E32-9AF5FCCA171C}" destId="{6AF9445C-3D13-45C2-884C-428A4B2DF8DB}" srcOrd="0" destOrd="0" presId="urn:microsoft.com/office/officeart/2005/8/layout/vList2"/>
    <dgm:cxn modelId="{C15702F0-69D1-44CA-BEE5-86987109FE74}" type="presOf" srcId="{66D88EFC-EAC1-4E86-81A6-ECAB1C622692}" destId="{589885D9-A5D3-41FE-A445-2EB4130EE81D}" srcOrd="0" destOrd="0" presId="urn:microsoft.com/office/officeart/2005/8/layout/vList2"/>
    <dgm:cxn modelId="{103580FA-096D-49E0-A1B9-D295BFD8FAA6}" type="presParOf" srcId="{6AF9445C-3D13-45C2-884C-428A4B2DF8DB}" destId="{589885D9-A5D3-41FE-A445-2EB4130EE81D}" srcOrd="0" destOrd="0" presId="urn:microsoft.com/office/officeart/2005/8/layout/vList2"/>
    <dgm:cxn modelId="{FBDA40BD-8E18-416C-95AA-23167795500C}" type="presParOf" srcId="{6AF9445C-3D13-45C2-884C-428A4B2DF8DB}" destId="{DFDD1544-3DB9-408D-A428-30A6035DB9F4}" srcOrd="1" destOrd="0" presId="urn:microsoft.com/office/officeart/2005/8/layout/vList2"/>
    <dgm:cxn modelId="{E5A38DF2-11BB-4406-82A5-5C0D826A0569}" type="presParOf" srcId="{6AF9445C-3D13-45C2-884C-428A4B2DF8DB}" destId="{34F6B74D-40E0-4ACB-90D5-83A3EFD4B6E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58EDE5-3A4B-4AF4-B5E8-4D90324E910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3B2BAED-2E4A-4508-AAA3-BC60F9D0D677}">
      <dgm:prSet/>
      <dgm:spPr/>
      <dgm:t>
        <a:bodyPr/>
        <a:lstStyle/>
        <a:p>
          <a:r>
            <a:rPr lang="zh-CN"/>
            <a:t>是从</a:t>
          </a:r>
          <a:r>
            <a:rPr lang="en-US"/>
            <a:t>MVC</a:t>
          </a:r>
          <a:r>
            <a:rPr lang="zh-CN"/>
            <a:t>模式演变而来，都是通过</a:t>
          </a:r>
          <a:r>
            <a:rPr lang="en-US"/>
            <a:t>Controller/Presenter</a:t>
          </a:r>
          <a:r>
            <a:rPr lang="zh-CN"/>
            <a:t>负责逻辑的处理</a:t>
          </a:r>
          <a:r>
            <a:rPr lang="en-US"/>
            <a:t>+Model</a:t>
          </a:r>
          <a:r>
            <a:rPr lang="zh-CN"/>
            <a:t>提供数据</a:t>
          </a:r>
          <a:r>
            <a:rPr lang="en-US"/>
            <a:t>+View</a:t>
          </a:r>
          <a:r>
            <a:rPr lang="zh-CN"/>
            <a:t>负责显示。</a:t>
          </a:r>
          <a:endParaRPr lang="en-US"/>
        </a:p>
      </dgm:t>
    </dgm:pt>
    <dgm:pt modelId="{89930D6C-F9DB-4416-ABCD-88B52723E4FE}" type="parTrans" cxnId="{76FCAB75-C80D-45D9-88B9-D84B8BDDEDBF}">
      <dgm:prSet/>
      <dgm:spPr/>
      <dgm:t>
        <a:bodyPr/>
        <a:lstStyle/>
        <a:p>
          <a:endParaRPr lang="en-US"/>
        </a:p>
      </dgm:t>
    </dgm:pt>
    <dgm:pt modelId="{887C1508-B3E6-4842-A91B-ED80F9800488}" type="sibTrans" cxnId="{76FCAB75-C80D-45D9-88B9-D84B8BDDEDBF}">
      <dgm:prSet/>
      <dgm:spPr/>
      <dgm:t>
        <a:bodyPr/>
        <a:lstStyle/>
        <a:p>
          <a:endParaRPr lang="en-US"/>
        </a:p>
      </dgm:t>
    </dgm:pt>
    <dgm:pt modelId="{C2276A16-3D07-4E4C-863B-C2B5AD08BF6C}">
      <dgm:prSet/>
      <dgm:spPr/>
      <dgm:t>
        <a:bodyPr/>
        <a:lstStyle/>
        <a:p>
          <a:r>
            <a:rPr lang="zh-CN"/>
            <a:t>在</a:t>
          </a:r>
          <a:r>
            <a:rPr lang="en-US"/>
            <a:t>MVP</a:t>
          </a:r>
          <a:r>
            <a:rPr lang="zh-CN"/>
            <a:t>中，</a:t>
          </a:r>
          <a:r>
            <a:rPr lang="en-US"/>
            <a:t>Presenter</a:t>
          </a:r>
          <a:r>
            <a:rPr lang="zh-CN"/>
            <a:t>完全把</a:t>
          </a:r>
          <a:r>
            <a:rPr lang="en-US"/>
            <a:t>View</a:t>
          </a:r>
          <a:r>
            <a:rPr lang="zh-CN"/>
            <a:t>和</a:t>
          </a:r>
          <a:r>
            <a:rPr lang="en-US"/>
            <a:t>Model</a:t>
          </a:r>
          <a:r>
            <a:rPr lang="zh-CN"/>
            <a:t>进行了分离，主要的程序逻辑在</a:t>
          </a:r>
          <a:r>
            <a:rPr lang="en-US"/>
            <a:t>Presenter</a:t>
          </a:r>
          <a:r>
            <a:rPr lang="zh-CN"/>
            <a:t>里实现。并且，</a:t>
          </a:r>
          <a:r>
            <a:rPr lang="en-US"/>
            <a:t>Presenter</a:t>
          </a:r>
          <a:r>
            <a:rPr lang="zh-CN"/>
            <a:t>和</a:t>
          </a:r>
          <a:r>
            <a:rPr lang="en-US"/>
            <a:t>View</a:t>
          </a:r>
          <a:r>
            <a:rPr lang="zh-CN"/>
            <a:t>是没有直接关联的，是通过定义好的接口进行交互，从而使得在变更</a:t>
          </a:r>
          <a:r>
            <a:rPr lang="en-US"/>
            <a:t>View</a:t>
          </a:r>
          <a:r>
            <a:rPr lang="zh-CN"/>
            <a:t>的时候可以保持</a:t>
          </a:r>
          <a:r>
            <a:rPr lang="en-US"/>
            <a:t>Presenter</a:t>
          </a:r>
          <a:r>
            <a:rPr lang="zh-CN"/>
            <a:t>不变。</a:t>
          </a:r>
          <a:endParaRPr lang="en-US"/>
        </a:p>
      </dgm:t>
    </dgm:pt>
    <dgm:pt modelId="{A09F653C-17A8-4960-AC1E-7481D303E0B6}" type="parTrans" cxnId="{125D1ACF-3C8D-4AA6-BEC0-7A781E7E193B}">
      <dgm:prSet/>
      <dgm:spPr/>
      <dgm:t>
        <a:bodyPr/>
        <a:lstStyle/>
        <a:p>
          <a:endParaRPr lang="en-US"/>
        </a:p>
      </dgm:t>
    </dgm:pt>
    <dgm:pt modelId="{24B4D5AC-AB39-4061-8164-09AF0E738D1A}" type="sibTrans" cxnId="{125D1ACF-3C8D-4AA6-BEC0-7A781E7E193B}">
      <dgm:prSet/>
      <dgm:spPr/>
      <dgm:t>
        <a:bodyPr/>
        <a:lstStyle/>
        <a:p>
          <a:endParaRPr lang="en-US"/>
        </a:p>
      </dgm:t>
    </dgm:pt>
    <dgm:pt modelId="{F720B58A-D66E-49E8-ABC0-88C14AF79A43}" type="pres">
      <dgm:prSet presAssocID="{8658EDE5-3A4B-4AF4-B5E8-4D90324E9108}" presName="linear" presStyleCnt="0">
        <dgm:presLayoutVars>
          <dgm:animLvl val="lvl"/>
          <dgm:resizeHandles val="exact"/>
        </dgm:presLayoutVars>
      </dgm:prSet>
      <dgm:spPr/>
    </dgm:pt>
    <dgm:pt modelId="{6E2863DE-8727-42C6-AB54-8FFF2FC32F06}" type="pres">
      <dgm:prSet presAssocID="{33B2BAED-2E4A-4508-AAA3-BC60F9D0D677}" presName="parentText" presStyleLbl="node1" presStyleIdx="0" presStyleCnt="2">
        <dgm:presLayoutVars>
          <dgm:chMax val="0"/>
          <dgm:bulletEnabled val="1"/>
        </dgm:presLayoutVars>
      </dgm:prSet>
      <dgm:spPr/>
    </dgm:pt>
    <dgm:pt modelId="{847D4063-1B7F-4284-9864-D134A5AC4D00}" type="pres">
      <dgm:prSet presAssocID="{887C1508-B3E6-4842-A91B-ED80F9800488}" presName="spacer" presStyleCnt="0"/>
      <dgm:spPr/>
    </dgm:pt>
    <dgm:pt modelId="{DDBC4E98-06A1-47E9-B928-E73BC2896D07}" type="pres">
      <dgm:prSet presAssocID="{C2276A16-3D07-4E4C-863B-C2B5AD08BF6C}" presName="parentText" presStyleLbl="node1" presStyleIdx="1" presStyleCnt="2">
        <dgm:presLayoutVars>
          <dgm:chMax val="0"/>
          <dgm:bulletEnabled val="1"/>
        </dgm:presLayoutVars>
      </dgm:prSet>
      <dgm:spPr/>
    </dgm:pt>
  </dgm:ptLst>
  <dgm:cxnLst>
    <dgm:cxn modelId="{1A0B4E11-6637-4C87-BCEF-30B3C3ED17F3}" type="presOf" srcId="{C2276A16-3D07-4E4C-863B-C2B5AD08BF6C}" destId="{DDBC4E98-06A1-47E9-B928-E73BC2896D07}" srcOrd="0" destOrd="0" presId="urn:microsoft.com/office/officeart/2005/8/layout/vList2"/>
    <dgm:cxn modelId="{13DD751B-E265-4A33-8049-17DC54F961F2}" type="presOf" srcId="{33B2BAED-2E4A-4508-AAA3-BC60F9D0D677}" destId="{6E2863DE-8727-42C6-AB54-8FFF2FC32F06}" srcOrd="0" destOrd="0" presId="urn:microsoft.com/office/officeart/2005/8/layout/vList2"/>
    <dgm:cxn modelId="{76FCAB75-C80D-45D9-88B9-D84B8BDDEDBF}" srcId="{8658EDE5-3A4B-4AF4-B5E8-4D90324E9108}" destId="{33B2BAED-2E4A-4508-AAA3-BC60F9D0D677}" srcOrd="0" destOrd="0" parTransId="{89930D6C-F9DB-4416-ABCD-88B52723E4FE}" sibTransId="{887C1508-B3E6-4842-A91B-ED80F9800488}"/>
    <dgm:cxn modelId="{A8AA13C6-B0C5-4B24-8FDD-C00FD116A05B}" type="presOf" srcId="{8658EDE5-3A4B-4AF4-B5E8-4D90324E9108}" destId="{F720B58A-D66E-49E8-ABC0-88C14AF79A43}" srcOrd="0" destOrd="0" presId="urn:microsoft.com/office/officeart/2005/8/layout/vList2"/>
    <dgm:cxn modelId="{125D1ACF-3C8D-4AA6-BEC0-7A781E7E193B}" srcId="{8658EDE5-3A4B-4AF4-B5E8-4D90324E9108}" destId="{C2276A16-3D07-4E4C-863B-C2B5AD08BF6C}" srcOrd="1" destOrd="0" parTransId="{A09F653C-17A8-4960-AC1E-7481D303E0B6}" sibTransId="{24B4D5AC-AB39-4061-8164-09AF0E738D1A}"/>
    <dgm:cxn modelId="{533DF44D-CAF6-4B20-9D03-DB428721B98B}" type="presParOf" srcId="{F720B58A-D66E-49E8-ABC0-88C14AF79A43}" destId="{6E2863DE-8727-42C6-AB54-8FFF2FC32F06}" srcOrd="0" destOrd="0" presId="urn:microsoft.com/office/officeart/2005/8/layout/vList2"/>
    <dgm:cxn modelId="{9A918AA4-1573-4D66-87D3-02CD85C011DD}" type="presParOf" srcId="{F720B58A-D66E-49E8-ABC0-88C14AF79A43}" destId="{847D4063-1B7F-4284-9864-D134A5AC4D00}" srcOrd="1" destOrd="0" presId="urn:microsoft.com/office/officeart/2005/8/layout/vList2"/>
    <dgm:cxn modelId="{B6417718-5319-46B3-BC30-40FD6E485D1B}" type="presParOf" srcId="{F720B58A-D66E-49E8-ABC0-88C14AF79A43}" destId="{DDBC4E98-06A1-47E9-B928-E73BC2896D0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5FDCEA-CC69-46C7-B741-19BF43DAC77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59EFC1-382D-4471-A168-609248A96842}">
      <dgm:prSet/>
      <dgm:spPr/>
      <dgm:t>
        <a:bodyPr/>
        <a:lstStyle/>
        <a:p>
          <a:r>
            <a:rPr lang="en-US"/>
            <a:t>MVVM</a:t>
          </a:r>
          <a:r>
            <a:rPr lang="zh-CN"/>
            <a:t>是把</a:t>
          </a:r>
          <a:r>
            <a:rPr lang="en-US"/>
            <a:t>MVC</a:t>
          </a:r>
          <a:r>
            <a:rPr lang="zh-CN"/>
            <a:t>里的</a:t>
          </a:r>
          <a:r>
            <a:rPr lang="en-US"/>
            <a:t>Controller</a:t>
          </a:r>
          <a:r>
            <a:rPr lang="zh-CN"/>
            <a:t>和</a:t>
          </a:r>
          <a:r>
            <a:rPr lang="en-US"/>
            <a:t>MVP</a:t>
          </a:r>
          <a:r>
            <a:rPr lang="zh-CN"/>
            <a:t>里的</a:t>
          </a:r>
          <a:r>
            <a:rPr lang="en-US"/>
            <a:t>Presenter</a:t>
          </a:r>
          <a:r>
            <a:rPr lang="zh-CN"/>
            <a:t>改成了</a:t>
          </a:r>
          <a:r>
            <a:rPr lang="en-US"/>
            <a:t>ViewModel</a:t>
          </a:r>
          <a:r>
            <a:rPr lang="zh-CN"/>
            <a:t>。</a:t>
          </a:r>
          <a:r>
            <a:rPr lang="en-US"/>
            <a:t>Model+View+ViewModel</a:t>
          </a:r>
          <a:r>
            <a:rPr lang="zh-CN"/>
            <a:t>。</a:t>
          </a:r>
          <a:endParaRPr lang="en-US"/>
        </a:p>
      </dgm:t>
    </dgm:pt>
    <dgm:pt modelId="{4C81DBA6-EB48-408F-A043-F94DE94A16B6}" type="parTrans" cxnId="{ED57BFF6-9465-45A2-B284-1B402C2444BE}">
      <dgm:prSet/>
      <dgm:spPr/>
      <dgm:t>
        <a:bodyPr/>
        <a:lstStyle/>
        <a:p>
          <a:endParaRPr lang="en-US"/>
        </a:p>
      </dgm:t>
    </dgm:pt>
    <dgm:pt modelId="{E135D768-65DE-4F62-A784-12B103DD817F}" type="sibTrans" cxnId="{ED57BFF6-9465-45A2-B284-1B402C2444BE}">
      <dgm:prSet/>
      <dgm:spPr/>
      <dgm:t>
        <a:bodyPr/>
        <a:lstStyle/>
        <a:p>
          <a:endParaRPr lang="en-US"/>
        </a:p>
      </dgm:t>
    </dgm:pt>
    <dgm:pt modelId="{5BE3921C-4761-42B1-94EB-B684BCD0EF30}">
      <dgm:prSet/>
      <dgm:spPr/>
      <dgm:t>
        <a:bodyPr/>
        <a:lstStyle/>
        <a:p>
          <a:r>
            <a:rPr lang="en-US"/>
            <a:t>View</a:t>
          </a:r>
          <a:r>
            <a:rPr lang="zh-CN"/>
            <a:t>的变化会自动更新到</a:t>
          </a:r>
          <a:r>
            <a:rPr lang="en-US"/>
            <a:t>ViewModel</a:t>
          </a:r>
          <a:r>
            <a:rPr lang="zh-CN"/>
            <a:t>，</a:t>
          </a:r>
          <a:r>
            <a:rPr lang="en-US"/>
            <a:t>ViewModel</a:t>
          </a:r>
          <a:r>
            <a:rPr lang="zh-CN"/>
            <a:t>的变化也会自动同步到</a:t>
          </a:r>
          <a:r>
            <a:rPr lang="en-US"/>
            <a:t>View</a:t>
          </a:r>
          <a:r>
            <a:rPr lang="zh-CN"/>
            <a:t>上显示。这种自动同步是因为</a:t>
          </a:r>
          <a:r>
            <a:rPr lang="en-US"/>
            <a:t>ViewModel</a:t>
          </a:r>
          <a:r>
            <a:rPr lang="zh-CN"/>
            <a:t>里的属性实现了观察者模式，当属性变更时都能触发对应的操作。</a:t>
          </a:r>
          <a:endParaRPr lang="en-US"/>
        </a:p>
      </dgm:t>
    </dgm:pt>
    <dgm:pt modelId="{7A3668DA-8849-403A-9DA3-800FA8495C17}" type="parTrans" cxnId="{C4A17711-DD62-4949-823C-4725F0AEFF24}">
      <dgm:prSet/>
      <dgm:spPr/>
      <dgm:t>
        <a:bodyPr/>
        <a:lstStyle/>
        <a:p>
          <a:endParaRPr lang="en-US"/>
        </a:p>
      </dgm:t>
    </dgm:pt>
    <dgm:pt modelId="{484274B3-6CA3-43A9-9D32-DE2DA23C0651}" type="sibTrans" cxnId="{C4A17711-DD62-4949-823C-4725F0AEFF24}">
      <dgm:prSet/>
      <dgm:spPr/>
      <dgm:t>
        <a:bodyPr/>
        <a:lstStyle/>
        <a:p>
          <a:endParaRPr lang="en-US"/>
        </a:p>
      </dgm:t>
    </dgm:pt>
    <dgm:pt modelId="{180A0898-DD44-48A7-A525-5E888831A94C}" type="pres">
      <dgm:prSet presAssocID="{935FDCEA-CC69-46C7-B741-19BF43DAC77B}" presName="linear" presStyleCnt="0">
        <dgm:presLayoutVars>
          <dgm:animLvl val="lvl"/>
          <dgm:resizeHandles val="exact"/>
        </dgm:presLayoutVars>
      </dgm:prSet>
      <dgm:spPr/>
    </dgm:pt>
    <dgm:pt modelId="{24037CE7-87CF-439A-8543-443A60DCBAAE}" type="pres">
      <dgm:prSet presAssocID="{5F59EFC1-382D-4471-A168-609248A96842}" presName="parentText" presStyleLbl="node1" presStyleIdx="0" presStyleCnt="2">
        <dgm:presLayoutVars>
          <dgm:chMax val="0"/>
          <dgm:bulletEnabled val="1"/>
        </dgm:presLayoutVars>
      </dgm:prSet>
      <dgm:spPr/>
    </dgm:pt>
    <dgm:pt modelId="{DC58D9FF-5D52-4D7B-B499-4A67F1405CB1}" type="pres">
      <dgm:prSet presAssocID="{E135D768-65DE-4F62-A784-12B103DD817F}" presName="spacer" presStyleCnt="0"/>
      <dgm:spPr/>
    </dgm:pt>
    <dgm:pt modelId="{E3A2D338-DC31-45F7-9105-56785AC0DB36}" type="pres">
      <dgm:prSet presAssocID="{5BE3921C-4761-42B1-94EB-B684BCD0EF30}" presName="parentText" presStyleLbl="node1" presStyleIdx="1" presStyleCnt="2">
        <dgm:presLayoutVars>
          <dgm:chMax val="0"/>
          <dgm:bulletEnabled val="1"/>
        </dgm:presLayoutVars>
      </dgm:prSet>
      <dgm:spPr/>
    </dgm:pt>
  </dgm:ptLst>
  <dgm:cxnLst>
    <dgm:cxn modelId="{C4A17711-DD62-4949-823C-4725F0AEFF24}" srcId="{935FDCEA-CC69-46C7-B741-19BF43DAC77B}" destId="{5BE3921C-4761-42B1-94EB-B684BCD0EF30}" srcOrd="1" destOrd="0" parTransId="{7A3668DA-8849-403A-9DA3-800FA8495C17}" sibTransId="{484274B3-6CA3-43A9-9D32-DE2DA23C0651}"/>
    <dgm:cxn modelId="{6DB5EF27-FB14-49D2-B792-D130823AAF4D}" type="presOf" srcId="{935FDCEA-CC69-46C7-B741-19BF43DAC77B}" destId="{180A0898-DD44-48A7-A525-5E888831A94C}" srcOrd="0" destOrd="0" presId="urn:microsoft.com/office/officeart/2005/8/layout/vList2"/>
    <dgm:cxn modelId="{3587DB59-E9F2-4A4F-9340-EE19A84C0E98}" type="presOf" srcId="{5BE3921C-4761-42B1-94EB-B684BCD0EF30}" destId="{E3A2D338-DC31-45F7-9105-56785AC0DB36}" srcOrd="0" destOrd="0" presId="urn:microsoft.com/office/officeart/2005/8/layout/vList2"/>
    <dgm:cxn modelId="{6F673FB1-F62A-48FD-AB2A-938B32D3242F}" type="presOf" srcId="{5F59EFC1-382D-4471-A168-609248A96842}" destId="{24037CE7-87CF-439A-8543-443A60DCBAAE}" srcOrd="0" destOrd="0" presId="urn:microsoft.com/office/officeart/2005/8/layout/vList2"/>
    <dgm:cxn modelId="{ED57BFF6-9465-45A2-B284-1B402C2444BE}" srcId="{935FDCEA-CC69-46C7-B741-19BF43DAC77B}" destId="{5F59EFC1-382D-4471-A168-609248A96842}" srcOrd="0" destOrd="0" parTransId="{4C81DBA6-EB48-408F-A043-F94DE94A16B6}" sibTransId="{E135D768-65DE-4F62-A784-12B103DD817F}"/>
    <dgm:cxn modelId="{5914467F-3B08-4300-824A-66DC69B186D5}" type="presParOf" srcId="{180A0898-DD44-48A7-A525-5E888831A94C}" destId="{24037CE7-87CF-439A-8543-443A60DCBAAE}" srcOrd="0" destOrd="0" presId="urn:microsoft.com/office/officeart/2005/8/layout/vList2"/>
    <dgm:cxn modelId="{35AA5FE3-F198-4EA0-B436-23AF7CD99DD6}" type="presParOf" srcId="{180A0898-DD44-48A7-A525-5E888831A94C}" destId="{DC58D9FF-5D52-4D7B-B499-4A67F1405CB1}" srcOrd="1" destOrd="0" presId="urn:microsoft.com/office/officeart/2005/8/layout/vList2"/>
    <dgm:cxn modelId="{0FA51129-849B-4349-A6C0-42EDD71F3F09}" type="presParOf" srcId="{180A0898-DD44-48A7-A525-5E888831A94C}" destId="{E3A2D338-DC31-45F7-9105-56785AC0DB3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E468E5-6FB0-45EA-8042-FD8DF3C4930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373C6B6-C667-4B05-B5C2-369359A34B48}">
      <dgm:prSet phldrT="[文本]"/>
      <dgm:spPr/>
      <dgm:t>
        <a:bodyPr/>
        <a:lstStyle/>
        <a:p>
          <a:r>
            <a:rPr lang="en-US" b="1"/>
            <a:t>SOA</a:t>
          </a:r>
          <a:r>
            <a:rPr lang="zh-CN" b="1"/>
            <a:t>（</a:t>
          </a:r>
          <a:r>
            <a:rPr lang="en-US" b="1"/>
            <a:t>Service-Oriented Architecture</a:t>
          </a:r>
          <a:r>
            <a:rPr lang="zh-CN" b="1"/>
            <a:t>）</a:t>
          </a:r>
          <a:r>
            <a:rPr lang="en-US" b="1"/>
            <a:t>Hub</a:t>
          </a:r>
          <a:r>
            <a:rPr lang="zh-CN" b="1"/>
            <a:t>（服务总线）</a:t>
          </a:r>
          <a:endParaRPr lang="zh-CN" altLang="en-US"/>
        </a:p>
      </dgm:t>
    </dgm:pt>
    <dgm:pt modelId="{7BD959E5-3FE7-4F3F-ABA7-6E8FD15E8919}" type="parTrans" cxnId="{89FACCDF-52C0-4AEF-BC2C-D0E0EC0818FA}">
      <dgm:prSet/>
      <dgm:spPr/>
      <dgm:t>
        <a:bodyPr/>
        <a:lstStyle/>
        <a:p>
          <a:endParaRPr lang="zh-CN" altLang="en-US"/>
        </a:p>
      </dgm:t>
    </dgm:pt>
    <dgm:pt modelId="{018742A6-72FD-4187-A048-7302438D2999}" type="sibTrans" cxnId="{89FACCDF-52C0-4AEF-BC2C-D0E0EC0818FA}">
      <dgm:prSet/>
      <dgm:spPr/>
      <dgm:t>
        <a:bodyPr/>
        <a:lstStyle/>
        <a:p>
          <a:endParaRPr lang="zh-CN" altLang="en-US"/>
        </a:p>
      </dgm:t>
    </dgm:pt>
    <dgm:pt modelId="{09565968-7A57-44E9-AD1D-D46026A9CB19}">
      <dgm:prSet phldrT="[文本]"/>
      <dgm:spPr/>
      <dgm:t>
        <a:bodyPr/>
        <a:lstStyle/>
        <a:p>
          <a:r>
            <a:rPr lang="en-US" b="1"/>
            <a:t>MicroService</a:t>
          </a:r>
          <a:r>
            <a:rPr lang="zh-CN" b="1"/>
            <a:t>（微服务）</a:t>
          </a:r>
          <a:endParaRPr lang="zh-CN" altLang="en-US"/>
        </a:p>
      </dgm:t>
    </dgm:pt>
    <dgm:pt modelId="{A6F85BB2-B915-4C8F-8097-517EABB8EE5E}" type="parTrans" cxnId="{30F6C6DB-B7FE-42F5-B6D4-6C3C8842A1E9}">
      <dgm:prSet/>
      <dgm:spPr/>
      <dgm:t>
        <a:bodyPr/>
        <a:lstStyle/>
        <a:p>
          <a:endParaRPr lang="zh-CN" altLang="en-US"/>
        </a:p>
      </dgm:t>
    </dgm:pt>
    <dgm:pt modelId="{91870B16-9535-4D20-8BB8-DD2A146A0E4B}" type="sibTrans" cxnId="{30F6C6DB-B7FE-42F5-B6D4-6C3C8842A1E9}">
      <dgm:prSet/>
      <dgm:spPr/>
      <dgm:t>
        <a:bodyPr/>
        <a:lstStyle/>
        <a:p>
          <a:endParaRPr lang="zh-CN" altLang="en-US"/>
        </a:p>
      </dgm:t>
    </dgm:pt>
    <dgm:pt modelId="{6F8A39C8-A424-4109-9F2F-71DE3BDB398E}">
      <dgm:prSet phldrT="[文本]"/>
      <dgm:spPr/>
      <dgm:t>
        <a:bodyPr/>
        <a:lstStyle/>
        <a:p>
          <a:r>
            <a:rPr lang="en-US" b="1"/>
            <a:t>BFF</a:t>
          </a:r>
          <a:r>
            <a:rPr lang="zh-CN" b="1"/>
            <a:t>（</a:t>
          </a:r>
          <a:r>
            <a:rPr lang="en-US" b="1"/>
            <a:t>Backend for Frontend</a:t>
          </a:r>
          <a:r>
            <a:rPr lang="zh-CN" b="1"/>
            <a:t>）</a:t>
          </a:r>
          <a:endParaRPr lang="zh-CN" altLang="en-US"/>
        </a:p>
      </dgm:t>
    </dgm:pt>
    <dgm:pt modelId="{4B728E0A-3D85-40CD-AED4-A978CED29B87}" type="parTrans" cxnId="{D09672AD-701B-4960-B6EA-8AD474C65C2C}">
      <dgm:prSet/>
      <dgm:spPr/>
      <dgm:t>
        <a:bodyPr/>
        <a:lstStyle/>
        <a:p>
          <a:endParaRPr lang="zh-CN" altLang="en-US"/>
        </a:p>
      </dgm:t>
    </dgm:pt>
    <dgm:pt modelId="{6A40FECD-9B03-40C7-B7FB-22327CF14E5E}" type="sibTrans" cxnId="{D09672AD-701B-4960-B6EA-8AD474C65C2C}">
      <dgm:prSet/>
      <dgm:spPr/>
      <dgm:t>
        <a:bodyPr/>
        <a:lstStyle/>
        <a:p>
          <a:endParaRPr lang="zh-CN" altLang="en-US"/>
        </a:p>
      </dgm:t>
    </dgm:pt>
    <dgm:pt modelId="{59F63162-038F-426C-A250-729DA5CE038B}" type="pres">
      <dgm:prSet presAssocID="{36E468E5-6FB0-45EA-8042-FD8DF3C49300}" presName="Name0" presStyleCnt="0">
        <dgm:presLayoutVars>
          <dgm:chMax val="7"/>
          <dgm:chPref val="7"/>
          <dgm:dir/>
        </dgm:presLayoutVars>
      </dgm:prSet>
      <dgm:spPr/>
    </dgm:pt>
    <dgm:pt modelId="{0722C307-B464-4979-B617-9FCD1C723829}" type="pres">
      <dgm:prSet presAssocID="{36E468E5-6FB0-45EA-8042-FD8DF3C49300}" presName="Name1" presStyleCnt="0"/>
      <dgm:spPr/>
    </dgm:pt>
    <dgm:pt modelId="{0DD80BA4-DBA5-449C-BCF8-447B1BFAE1B0}" type="pres">
      <dgm:prSet presAssocID="{36E468E5-6FB0-45EA-8042-FD8DF3C49300}" presName="cycle" presStyleCnt="0"/>
      <dgm:spPr/>
    </dgm:pt>
    <dgm:pt modelId="{47DBF4F5-439C-4152-9769-EAEEBCB16ADD}" type="pres">
      <dgm:prSet presAssocID="{36E468E5-6FB0-45EA-8042-FD8DF3C49300}" presName="srcNode" presStyleLbl="node1" presStyleIdx="0" presStyleCnt="3"/>
      <dgm:spPr/>
    </dgm:pt>
    <dgm:pt modelId="{7C5E614B-B208-489A-9325-E9F7FD8F5459}" type="pres">
      <dgm:prSet presAssocID="{36E468E5-6FB0-45EA-8042-FD8DF3C49300}" presName="conn" presStyleLbl="parChTrans1D2" presStyleIdx="0" presStyleCnt="1"/>
      <dgm:spPr/>
    </dgm:pt>
    <dgm:pt modelId="{53A31CC7-28C5-46DE-A59D-47E3CAD6992F}" type="pres">
      <dgm:prSet presAssocID="{36E468E5-6FB0-45EA-8042-FD8DF3C49300}" presName="extraNode" presStyleLbl="node1" presStyleIdx="0" presStyleCnt="3"/>
      <dgm:spPr/>
    </dgm:pt>
    <dgm:pt modelId="{FB80B2B7-3819-473E-BCD4-02C03841DAF4}" type="pres">
      <dgm:prSet presAssocID="{36E468E5-6FB0-45EA-8042-FD8DF3C49300}" presName="dstNode" presStyleLbl="node1" presStyleIdx="0" presStyleCnt="3"/>
      <dgm:spPr/>
    </dgm:pt>
    <dgm:pt modelId="{C0656A75-7515-4449-9947-73852BE88A58}" type="pres">
      <dgm:prSet presAssocID="{A373C6B6-C667-4B05-B5C2-369359A34B48}" presName="text_1" presStyleLbl="node1" presStyleIdx="0" presStyleCnt="3">
        <dgm:presLayoutVars>
          <dgm:bulletEnabled val="1"/>
        </dgm:presLayoutVars>
      </dgm:prSet>
      <dgm:spPr/>
    </dgm:pt>
    <dgm:pt modelId="{02AC2C9A-F101-4756-ACA5-7B1826746323}" type="pres">
      <dgm:prSet presAssocID="{A373C6B6-C667-4B05-B5C2-369359A34B48}" presName="accent_1" presStyleCnt="0"/>
      <dgm:spPr/>
    </dgm:pt>
    <dgm:pt modelId="{44C2B6BE-4CC6-452C-AEDD-9D7F98432983}" type="pres">
      <dgm:prSet presAssocID="{A373C6B6-C667-4B05-B5C2-369359A34B48}" presName="accentRepeatNode" presStyleLbl="solidFgAcc1" presStyleIdx="0" presStyleCnt="3"/>
      <dgm:spPr/>
    </dgm:pt>
    <dgm:pt modelId="{F747065A-E40A-4FF3-BE22-41599B760D7A}" type="pres">
      <dgm:prSet presAssocID="{09565968-7A57-44E9-AD1D-D46026A9CB19}" presName="text_2" presStyleLbl="node1" presStyleIdx="1" presStyleCnt="3">
        <dgm:presLayoutVars>
          <dgm:bulletEnabled val="1"/>
        </dgm:presLayoutVars>
      </dgm:prSet>
      <dgm:spPr/>
    </dgm:pt>
    <dgm:pt modelId="{1F0C6F96-9942-44A9-BDDB-84B6FB26E2D9}" type="pres">
      <dgm:prSet presAssocID="{09565968-7A57-44E9-AD1D-D46026A9CB19}" presName="accent_2" presStyleCnt="0"/>
      <dgm:spPr/>
    </dgm:pt>
    <dgm:pt modelId="{3C901138-7D14-41D1-8DB3-426C5387EC66}" type="pres">
      <dgm:prSet presAssocID="{09565968-7A57-44E9-AD1D-D46026A9CB19}" presName="accentRepeatNode" presStyleLbl="solidFgAcc1" presStyleIdx="1" presStyleCnt="3"/>
      <dgm:spPr/>
    </dgm:pt>
    <dgm:pt modelId="{0C729D34-DE73-4B45-9412-940B5CCBAE3E}" type="pres">
      <dgm:prSet presAssocID="{6F8A39C8-A424-4109-9F2F-71DE3BDB398E}" presName="text_3" presStyleLbl="node1" presStyleIdx="2" presStyleCnt="3">
        <dgm:presLayoutVars>
          <dgm:bulletEnabled val="1"/>
        </dgm:presLayoutVars>
      </dgm:prSet>
      <dgm:spPr/>
    </dgm:pt>
    <dgm:pt modelId="{453257BA-4B01-4A7A-967C-FC095047D639}" type="pres">
      <dgm:prSet presAssocID="{6F8A39C8-A424-4109-9F2F-71DE3BDB398E}" presName="accent_3" presStyleCnt="0"/>
      <dgm:spPr/>
    </dgm:pt>
    <dgm:pt modelId="{C12AE8D9-D73C-4632-A9F0-E9CA2325ACBA}" type="pres">
      <dgm:prSet presAssocID="{6F8A39C8-A424-4109-9F2F-71DE3BDB398E}" presName="accentRepeatNode" presStyleLbl="solidFgAcc1" presStyleIdx="2" presStyleCnt="3"/>
      <dgm:spPr/>
    </dgm:pt>
  </dgm:ptLst>
  <dgm:cxnLst>
    <dgm:cxn modelId="{17DA5C2A-1E7C-4A01-B6FE-50AB51A87727}" type="presOf" srcId="{36E468E5-6FB0-45EA-8042-FD8DF3C49300}" destId="{59F63162-038F-426C-A250-729DA5CE038B}" srcOrd="0" destOrd="0" presId="urn:microsoft.com/office/officeart/2008/layout/VerticalCurvedList"/>
    <dgm:cxn modelId="{8D0FF438-1866-4D6A-802F-A022503CBE2C}" type="presOf" srcId="{09565968-7A57-44E9-AD1D-D46026A9CB19}" destId="{F747065A-E40A-4FF3-BE22-41599B760D7A}" srcOrd="0" destOrd="0" presId="urn:microsoft.com/office/officeart/2008/layout/VerticalCurvedList"/>
    <dgm:cxn modelId="{4BF15579-4750-411F-A76C-12BCC15A2387}" type="presOf" srcId="{018742A6-72FD-4187-A048-7302438D2999}" destId="{7C5E614B-B208-489A-9325-E9F7FD8F5459}" srcOrd="0" destOrd="0" presId="urn:microsoft.com/office/officeart/2008/layout/VerticalCurvedList"/>
    <dgm:cxn modelId="{8159747A-49AA-4715-8C05-64A3924B2774}" type="presOf" srcId="{A373C6B6-C667-4B05-B5C2-369359A34B48}" destId="{C0656A75-7515-4449-9947-73852BE88A58}" srcOrd="0" destOrd="0" presId="urn:microsoft.com/office/officeart/2008/layout/VerticalCurvedList"/>
    <dgm:cxn modelId="{D09672AD-701B-4960-B6EA-8AD474C65C2C}" srcId="{36E468E5-6FB0-45EA-8042-FD8DF3C49300}" destId="{6F8A39C8-A424-4109-9F2F-71DE3BDB398E}" srcOrd="2" destOrd="0" parTransId="{4B728E0A-3D85-40CD-AED4-A978CED29B87}" sibTransId="{6A40FECD-9B03-40C7-B7FB-22327CF14E5E}"/>
    <dgm:cxn modelId="{30F6C6DB-B7FE-42F5-B6D4-6C3C8842A1E9}" srcId="{36E468E5-6FB0-45EA-8042-FD8DF3C49300}" destId="{09565968-7A57-44E9-AD1D-D46026A9CB19}" srcOrd="1" destOrd="0" parTransId="{A6F85BB2-B915-4C8F-8097-517EABB8EE5E}" sibTransId="{91870B16-9535-4D20-8BB8-DD2A146A0E4B}"/>
    <dgm:cxn modelId="{89FACCDF-52C0-4AEF-BC2C-D0E0EC0818FA}" srcId="{36E468E5-6FB0-45EA-8042-FD8DF3C49300}" destId="{A373C6B6-C667-4B05-B5C2-369359A34B48}" srcOrd="0" destOrd="0" parTransId="{7BD959E5-3FE7-4F3F-ABA7-6E8FD15E8919}" sibTransId="{018742A6-72FD-4187-A048-7302438D2999}"/>
    <dgm:cxn modelId="{434762F4-A4CE-4FC4-9724-676148E6181D}" type="presOf" srcId="{6F8A39C8-A424-4109-9F2F-71DE3BDB398E}" destId="{0C729D34-DE73-4B45-9412-940B5CCBAE3E}" srcOrd="0" destOrd="0" presId="urn:microsoft.com/office/officeart/2008/layout/VerticalCurvedList"/>
    <dgm:cxn modelId="{2E70C5C2-49D5-4239-8E6D-641250D81B9E}" type="presParOf" srcId="{59F63162-038F-426C-A250-729DA5CE038B}" destId="{0722C307-B464-4979-B617-9FCD1C723829}" srcOrd="0" destOrd="0" presId="urn:microsoft.com/office/officeart/2008/layout/VerticalCurvedList"/>
    <dgm:cxn modelId="{40F21B4E-47B7-41C8-8823-5DB8E77CF949}" type="presParOf" srcId="{0722C307-B464-4979-B617-9FCD1C723829}" destId="{0DD80BA4-DBA5-449C-BCF8-447B1BFAE1B0}" srcOrd="0" destOrd="0" presId="urn:microsoft.com/office/officeart/2008/layout/VerticalCurvedList"/>
    <dgm:cxn modelId="{08ED23E8-986E-4881-8319-74260D21EE00}" type="presParOf" srcId="{0DD80BA4-DBA5-449C-BCF8-447B1BFAE1B0}" destId="{47DBF4F5-439C-4152-9769-EAEEBCB16ADD}" srcOrd="0" destOrd="0" presId="urn:microsoft.com/office/officeart/2008/layout/VerticalCurvedList"/>
    <dgm:cxn modelId="{6078114C-E2B9-4D64-987A-D83E9BF38707}" type="presParOf" srcId="{0DD80BA4-DBA5-449C-BCF8-447B1BFAE1B0}" destId="{7C5E614B-B208-489A-9325-E9F7FD8F5459}" srcOrd="1" destOrd="0" presId="urn:microsoft.com/office/officeart/2008/layout/VerticalCurvedList"/>
    <dgm:cxn modelId="{D5DB9728-1713-4E37-A0CB-EBDFCB54F9AE}" type="presParOf" srcId="{0DD80BA4-DBA5-449C-BCF8-447B1BFAE1B0}" destId="{53A31CC7-28C5-46DE-A59D-47E3CAD6992F}" srcOrd="2" destOrd="0" presId="urn:microsoft.com/office/officeart/2008/layout/VerticalCurvedList"/>
    <dgm:cxn modelId="{8DFA01CB-568A-4ED5-BA99-2E3F8685068A}" type="presParOf" srcId="{0DD80BA4-DBA5-449C-BCF8-447B1BFAE1B0}" destId="{FB80B2B7-3819-473E-BCD4-02C03841DAF4}" srcOrd="3" destOrd="0" presId="urn:microsoft.com/office/officeart/2008/layout/VerticalCurvedList"/>
    <dgm:cxn modelId="{818D35E4-BBD4-4FA0-B485-058493065D6E}" type="presParOf" srcId="{0722C307-B464-4979-B617-9FCD1C723829}" destId="{C0656A75-7515-4449-9947-73852BE88A58}" srcOrd="1" destOrd="0" presId="urn:microsoft.com/office/officeart/2008/layout/VerticalCurvedList"/>
    <dgm:cxn modelId="{D7C85616-A03A-4723-A823-824B0187EB7B}" type="presParOf" srcId="{0722C307-B464-4979-B617-9FCD1C723829}" destId="{02AC2C9A-F101-4756-ACA5-7B1826746323}" srcOrd="2" destOrd="0" presId="urn:microsoft.com/office/officeart/2008/layout/VerticalCurvedList"/>
    <dgm:cxn modelId="{7D77763B-053D-48CE-B5FC-8FF7229B2597}" type="presParOf" srcId="{02AC2C9A-F101-4756-ACA5-7B1826746323}" destId="{44C2B6BE-4CC6-452C-AEDD-9D7F98432983}" srcOrd="0" destOrd="0" presId="urn:microsoft.com/office/officeart/2008/layout/VerticalCurvedList"/>
    <dgm:cxn modelId="{F6A72A41-AD96-46C6-86E2-8905AF20E279}" type="presParOf" srcId="{0722C307-B464-4979-B617-9FCD1C723829}" destId="{F747065A-E40A-4FF3-BE22-41599B760D7A}" srcOrd="3" destOrd="0" presId="urn:microsoft.com/office/officeart/2008/layout/VerticalCurvedList"/>
    <dgm:cxn modelId="{1D1B6696-BEC3-4DFC-BA77-FDAF35EE3C6E}" type="presParOf" srcId="{0722C307-B464-4979-B617-9FCD1C723829}" destId="{1F0C6F96-9942-44A9-BDDB-84B6FB26E2D9}" srcOrd="4" destOrd="0" presId="urn:microsoft.com/office/officeart/2008/layout/VerticalCurvedList"/>
    <dgm:cxn modelId="{1027F433-0622-4FC3-81F1-6AFF87FC7124}" type="presParOf" srcId="{1F0C6F96-9942-44A9-BDDB-84B6FB26E2D9}" destId="{3C901138-7D14-41D1-8DB3-426C5387EC66}" srcOrd="0" destOrd="0" presId="urn:microsoft.com/office/officeart/2008/layout/VerticalCurvedList"/>
    <dgm:cxn modelId="{5CF9B5F7-172C-4167-8CCD-B3555F43D325}" type="presParOf" srcId="{0722C307-B464-4979-B617-9FCD1C723829}" destId="{0C729D34-DE73-4B45-9412-940B5CCBAE3E}" srcOrd="5" destOrd="0" presId="urn:microsoft.com/office/officeart/2008/layout/VerticalCurvedList"/>
    <dgm:cxn modelId="{BFD60A1C-6C37-4C1E-AA83-CDE321D6F199}" type="presParOf" srcId="{0722C307-B464-4979-B617-9FCD1C723829}" destId="{453257BA-4B01-4A7A-967C-FC095047D639}" srcOrd="6" destOrd="0" presId="urn:microsoft.com/office/officeart/2008/layout/VerticalCurvedList"/>
    <dgm:cxn modelId="{8FEC9B06-AB71-41A1-8787-79E55FE9075A}" type="presParOf" srcId="{453257BA-4B01-4A7A-967C-FC095047D639}" destId="{C12AE8D9-D73C-4632-A9F0-E9CA2325ACB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D6E9B1-0ED9-488D-BFCE-38C74697A5A0}"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zh-CN" altLang="en-US"/>
        </a:p>
      </dgm:t>
    </dgm:pt>
    <dgm:pt modelId="{FD1EAABC-549D-4FC9-8FCB-50A593A36849}">
      <dgm:prSet phldrT="[文本]"/>
      <dgm:spPr/>
      <dgm:t>
        <a:bodyPr/>
        <a:lstStyle/>
        <a:p>
          <a:r>
            <a:rPr lang="en-US" altLang="zh-CN"/>
            <a:t>JAMstack</a:t>
          </a:r>
        </a:p>
        <a:p>
          <a:r>
            <a:rPr lang="zh-CN"/>
            <a:t>基于客户端</a:t>
          </a:r>
          <a:r>
            <a:rPr lang="en-US"/>
            <a:t>JavaScript</a:t>
          </a:r>
          <a:r>
            <a:rPr lang="zh-CN"/>
            <a:t>、可复用的</a:t>
          </a:r>
          <a:r>
            <a:rPr lang="en-US"/>
            <a:t>API</a:t>
          </a:r>
          <a:r>
            <a:rPr lang="zh-CN"/>
            <a:t>以及预编译好的标签。这是一种新型的构建网站与应用的方式，它交付更好的性能、更高的安全性、更低成本的扩展以及更好的开发体验。</a:t>
          </a:r>
          <a:endParaRPr lang="zh-CN" altLang="en-US"/>
        </a:p>
      </dgm:t>
    </dgm:pt>
    <dgm:pt modelId="{9355B711-2459-451B-B366-C6D32DBCA463}" type="parTrans" cxnId="{8206AF51-6D03-43CD-BEFF-A44FFAF478C5}">
      <dgm:prSet/>
      <dgm:spPr/>
      <dgm:t>
        <a:bodyPr/>
        <a:lstStyle/>
        <a:p>
          <a:endParaRPr lang="zh-CN" altLang="en-US"/>
        </a:p>
      </dgm:t>
    </dgm:pt>
    <dgm:pt modelId="{B66D74C9-C440-4781-914F-7A9A73057F11}" type="sibTrans" cxnId="{8206AF51-6D03-43CD-BEFF-A44FFAF478C5}">
      <dgm:prSet/>
      <dgm:spPr/>
      <dgm:t>
        <a:bodyPr/>
        <a:lstStyle/>
        <a:p>
          <a:endParaRPr lang="zh-CN" altLang="en-US"/>
        </a:p>
      </dgm:t>
    </dgm:pt>
    <dgm:pt modelId="{680E6524-26B9-499F-AC12-CA88B9F1BB61}">
      <dgm:prSet phldrT="[文本]"/>
      <dgm:spPr/>
      <dgm:t>
        <a:bodyPr/>
        <a:lstStyle/>
        <a:p>
          <a:r>
            <a:rPr lang="en-US" altLang="zh-CN"/>
            <a:t>12</a:t>
          </a:r>
          <a:r>
            <a:rPr lang="zh-CN" altLang="en-US"/>
            <a:t>因子</a:t>
          </a:r>
          <a:r>
            <a:rPr lang="en-US" altLang="zh-CN"/>
            <a:t>Web</a:t>
          </a:r>
          <a:r>
            <a:rPr lang="zh-CN" altLang="en-US"/>
            <a:t>应用</a:t>
          </a:r>
        </a:p>
      </dgm:t>
    </dgm:pt>
    <dgm:pt modelId="{3348E30C-201C-484B-9ED0-D06D89F5CC94}" type="parTrans" cxnId="{0B542011-F1BD-4BD1-8E56-3B984933F760}">
      <dgm:prSet/>
      <dgm:spPr/>
      <dgm:t>
        <a:bodyPr/>
        <a:lstStyle/>
        <a:p>
          <a:endParaRPr lang="zh-CN" altLang="en-US"/>
        </a:p>
      </dgm:t>
    </dgm:pt>
    <dgm:pt modelId="{E6E77DC3-2BDA-48B4-B386-7A34241D55D5}" type="sibTrans" cxnId="{0B542011-F1BD-4BD1-8E56-3B984933F760}">
      <dgm:prSet/>
      <dgm:spPr/>
      <dgm:t>
        <a:bodyPr/>
        <a:lstStyle/>
        <a:p>
          <a:endParaRPr lang="zh-CN" altLang="en-US"/>
        </a:p>
      </dgm:t>
    </dgm:pt>
    <dgm:pt modelId="{9DAB406A-BEF9-4ABC-8DDA-DA611D77F187}" type="pres">
      <dgm:prSet presAssocID="{D7D6E9B1-0ED9-488D-BFCE-38C74697A5A0}" presName="Name0" presStyleCnt="0">
        <dgm:presLayoutVars>
          <dgm:chMax val="7"/>
          <dgm:chPref val="7"/>
          <dgm:dir/>
        </dgm:presLayoutVars>
      </dgm:prSet>
      <dgm:spPr/>
    </dgm:pt>
    <dgm:pt modelId="{6F5B1558-1412-4E30-9932-63F0672657DF}" type="pres">
      <dgm:prSet presAssocID="{D7D6E9B1-0ED9-488D-BFCE-38C74697A5A0}" presName="Name1" presStyleCnt="0"/>
      <dgm:spPr/>
    </dgm:pt>
    <dgm:pt modelId="{66EA9B02-4DBE-46DB-B67F-0ACD0E1B4324}" type="pres">
      <dgm:prSet presAssocID="{D7D6E9B1-0ED9-488D-BFCE-38C74697A5A0}" presName="cycle" presStyleCnt="0"/>
      <dgm:spPr/>
    </dgm:pt>
    <dgm:pt modelId="{B02D4CC2-FC81-4CC5-9FBF-DD0EEECB51FF}" type="pres">
      <dgm:prSet presAssocID="{D7D6E9B1-0ED9-488D-BFCE-38C74697A5A0}" presName="srcNode" presStyleLbl="node1" presStyleIdx="0" presStyleCnt="2"/>
      <dgm:spPr/>
    </dgm:pt>
    <dgm:pt modelId="{8F80B59E-7832-49D6-B1F3-290693ED7ABB}" type="pres">
      <dgm:prSet presAssocID="{D7D6E9B1-0ED9-488D-BFCE-38C74697A5A0}" presName="conn" presStyleLbl="parChTrans1D2" presStyleIdx="0" presStyleCnt="1"/>
      <dgm:spPr/>
    </dgm:pt>
    <dgm:pt modelId="{99B00AA2-3ACB-4FD4-A211-5A3B23B80C7A}" type="pres">
      <dgm:prSet presAssocID="{D7D6E9B1-0ED9-488D-BFCE-38C74697A5A0}" presName="extraNode" presStyleLbl="node1" presStyleIdx="0" presStyleCnt="2"/>
      <dgm:spPr/>
    </dgm:pt>
    <dgm:pt modelId="{18FB2A89-0466-4B81-A0A9-2FABC98930FA}" type="pres">
      <dgm:prSet presAssocID="{D7D6E9B1-0ED9-488D-BFCE-38C74697A5A0}" presName="dstNode" presStyleLbl="node1" presStyleIdx="0" presStyleCnt="2"/>
      <dgm:spPr/>
    </dgm:pt>
    <dgm:pt modelId="{FFF0AB62-EA84-44A0-8E93-AC8EC18C2A50}" type="pres">
      <dgm:prSet presAssocID="{FD1EAABC-549D-4FC9-8FCB-50A593A36849}" presName="text_1" presStyleLbl="node1" presStyleIdx="0" presStyleCnt="2">
        <dgm:presLayoutVars>
          <dgm:bulletEnabled val="1"/>
        </dgm:presLayoutVars>
      </dgm:prSet>
      <dgm:spPr/>
    </dgm:pt>
    <dgm:pt modelId="{522C4945-5F3F-44C4-9EC6-533ED614D816}" type="pres">
      <dgm:prSet presAssocID="{FD1EAABC-549D-4FC9-8FCB-50A593A36849}" presName="accent_1" presStyleCnt="0"/>
      <dgm:spPr/>
    </dgm:pt>
    <dgm:pt modelId="{5C805B0D-6ACD-4425-B882-7CB97974C7DF}" type="pres">
      <dgm:prSet presAssocID="{FD1EAABC-549D-4FC9-8FCB-50A593A36849}" presName="accentRepeatNode" presStyleLbl="solidFgAcc1" presStyleIdx="0" presStyleCnt="2"/>
      <dgm:spPr/>
    </dgm:pt>
    <dgm:pt modelId="{72C87288-4355-4524-A427-154E80A747F3}" type="pres">
      <dgm:prSet presAssocID="{680E6524-26B9-499F-AC12-CA88B9F1BB61}" presName="text_2" presStyleLbl="node1" presStyleIdx="1" presStyleCnt="2">
        <dgm:presLayoutVars>
          <dgm:bulletEnabled val="1"/>
        </dgm:presLayoutVars>
      </dgm:prSet>
      <dgm:spPr/>
    </dgm:pt>
    <dgm:pt modelId="{F7DEFA84-4FF6-4002-8984-A88F5DA222F7}" type="pres">
      <dgm:prSet presAssocID="{680E6524-26B9-499F-AC12-CA88B9F1BB61}" presName="accent_2" presStyleCnt="0"/>
      <dgm:spPr/>
    </dgm:pt>
    <dgm:pt modelId="{910390CB-883A-4EFE-A7B6-269F44590142}" type="pres">
      <dgm:prSet presAssocID="{680E6524-26B9-499F-AC12-CA88B9F1BB61}" presName="accentRepeatNode" presStyleLbl="solidFgAcc1" presStyleIdx="1" presStyleCnt="2"/>
      <dgm:spPr/>
    </dgm:pt>
  </dgm:ptLst>
  <dgm:cxnLst>
    <dgm:cxn modelId="{6CA6D50F-2545-41A4-8CB6-FCF8AFAF58F6}" type="presOf" srcId="{B66D74C9-C440-4781-914F-7A9A73057F11}" destId="{8F80B59E-7832-49D6-B1F3-290693ED7ABB}" srcOrd="0" destOrd="0" presId="urn:microsoft.com/office/officeart/2008/layout/VerticalCurvedList"/>
    <dgm:cxn modelId="{0B542011-F1BD-4BD1-8E56-3B984933F760}" srcId="{D7D6E9B1-0ED9-488D-BFCE-38C74697A5A0}" destId="{680E6524-26B9-499F-AC12-CA88B9F1BB61}" srcOrd="1" destOrd="0" parTransId="{3348E30C-201C-484B-9ED0-D06D89F5CC94}" sibTransId="{E6E77DC3-2BDA-48B4-B386-7A34241D55D5}"/>
    <dgm:cxn modelId="{7160C61F-4D1B-4D68-8A8F-116433023310}" type="presOf" srcId="{D7D6E9B1-0ED9-488D-BFCE-38C74697A5A0}" destId="{9DAB406A-BEF9-4ABC-8DDA-DA611D77F187}" srcOrd="0" destOrd="0" presId="urn:microsoft.com/office/officeart/2008/layout/VerticalCurvedList"/>
    <dgm:cxn modelId="{8206AF51-6D03-43CD-BEFF-A44FFAF478C5}" srcId="{D7D6E9B1-0ED9-488D-BFCE-38C74697A5A0}" destId="{FD1EAABC-549D-4FC9-8FCB-50A593A36849}" srcOrd="0" destOrd="0" parTransId="{9355B711-2459-451B-B366-C6D32DBCA463}" sibTransId="{B66D74C9-C440-4781-914F-7A9A73057F11}"/>
    <dgm:cxn modelId="{DEF22253-0CC1-4504-87D6-F8E8CD01DEF9}" type="presOf" srcId="{680E6524-26B9-499F-AC12-CA88B9F1BB61}" destId="{72C87288-4355-4524-A427-154E80A747F3}" srcOrd="0" destOrd="0" presId="urn:microsoft.com/office/officeart/2008/layout/VerticalCurvedList"/>
    <dgm:cxn modelId="{93EC509D-A42D-4863-AFB2-B779696EB45F}" type="presOf" srcId="{FD1EAABC-549D-4FC9-8FCB-50A593A36849}" destId="{FFF0AB62-EA84-44A0-8E93-AC8EC18C2A50}" srcOrd="0" destOrd="0" presId="urn:microsoft.com/office/officeart/2008/layout/VerticalCurvedList"/>
    <dgm:cxn modelId="{4FB63995-818C-4447-99B9-D06B9466327D}" type="presParOf" srcId="{9DAB406A-BEF9-4ABC-8DDA-DA611D77F187}" destId="{6F5B1558-1412-4E30-9932-63F0672657DF}" srcOrd="0" destOrd="0" presId="urn:microsoft.com/office/officeart/2008/layout/VerticalCurvedList"/>
    <dgm:cxn modelId="{374791A3-07F4-4578-9108-310CD4E2BA62}" type="presParOf" srcId="{6F5B1558-1412-4E30-9932-63F0672657DF}" destId="{66EA9B02-4DBE-46DB-B67F-0ACD0E1B4324}" srcOrd="0" destOrd="0" presId="urn:microsoft.com/office/officeart/2008/layout/VerticalCurvedList"/>
    <dgm:cxn modelId="{AC1EFAB2-ADAB-4452-A147-B84DE40D835D}" type="presParOf" srcId="{66EA9B02-4DBE-46DB-B67F-0ACD0E1B4324}" destId="{B02D4CC2-FC81-4CC5-9FBF-DD0EEECB51FF}" srcOrd="0" destOrd="0" presId="urn:microsoft.com/office/officeart/2008/layout/VerticalCurvedList"/>
    <dgm:cxn modelId="{0B0E92E5-15CE-41CE-8CA5-B2036EC21875}" type="presParOf" srcId="{66EA9B02-4DBE-46DB-B67F-0ACD0E1B4324}" destId="{8F80B59E-7832-49D6-B1F3-290693ED7ABB}" srcOrd="1" destOrd="0" presId="urn:microsoft.com/office/officeart/2008/layout/VerticalCurvedList"/>
    <dgm:cxn modelId="{5D355B36-26C6-437E-AED1-72C919C76291}" type="presParOf" srcId="{66EA9B02-4DBE-46DB-B67F-0ACD0E1B4324}" destId="{99B00AA2-3ACB-4FD4-A211-5A3B23B80C7A}" srcOrd="2" destOrd="0" presId="urn:microsoft.com/office/officeart/2008/layout/VerticalCurvedList"/>
    <dgm:cxn modelId="{4B0E68CF-3D46-4756-97ED-E37FE31DDD8F}" type="presParOf" srcId="{66EA9B02-4DBE-46DB-B67F-0ACD0E1B4324}" destId="{18FB2A89-0466-4B81-A0A9-2FABC98930FA}" srcOrd="3" destOrd="0" presId="urn:microsoft.com/office/officeart/2008/layout/VerticalCurvedList"/>
    <dgm:cxn modelId="{DFC459B0-8685-4E81-A856-4405D217EBC6}" type="presParOf" srcId="{6F5B1558-1412-4E30-9932-63F0672657DF}" destId="{FFF0AB62-EA84-44A0-8E93-AC8EC18C2A50}" srcOrd="1" destOrd="0" presId="urn:microsoft.com/office/officeart/2008/layout/VerticalCurvedList"/>
    <dgm:cxn modelId="{7DAEA229-6954-442C-AEB5-976283F02298}" type="presParOf" srcId="{6F5B1558-1412-4E30-9932-63F0672657DF}" destId="{522C4945-5F3F-44C4-9EC6-533ED614D816}" srcOrd="2" destOrd="0" presId="urn:microsoft.com/office/officeart/2008/layout/VerticalCurvedList"/>
    <dgm:cxn modelId="{7A63FC6C-05CA-4107-A0FC-F678A6E1B9F4}" type="presParOf" srcId="{522C4945-5F3F-44C4-9EC6-533ED614D816}" destId="{5C805B0D-6ACD-4425-B882-7CB97974C7DF}" srcOrd="0" destOrd="0" presId="urn:microsoft.com/office/officeart/2008/layout/VerticalCurvedList"/>
    <dgm:cxn modelId="{456795FD-2AD4-4426-8723-DBF77D4E1CCA}" type="presParOf" srcId="{6F5B1558-1412-4E30-9932-63F0672657DF}" destId="{72C87288-4355-4524-A427-154E80A747F3}" srcOrd="3" destOrd="0" presId="urn:microsoft.com/office/officeart/2008/layout/VerticalCurvedList"/>
    <dgm:cxn modelId="{43C194ED-25C8-49C2-970F-07B65939FF3F}" type="presParOf" srcId="{6F5B1558-1412-4E30-9932-63F0672657DF}" destId="{F7DEFA84-4FF6-4002-8984-A88F5DA222F7}" srcOrd="4" destOrd="0" presId="urn:microsoft.com/office/officeart/2008/layout/VerticalCurvedList"/>
    <dgm:cxn modelId="{AC0BB10B-9D9B-4203-BF89-FB7B9347D97E}" type="presParOf" srcId="{F7DEFA84-4FF6-4002-8984-A88F5DA222F7}" destId="{910390CB-883A-4EFE-A7B6-269F4459014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B7901D-90E2-4EBF-BDAD-F71A8ED2D118}" type="doc">
      <dgm:prSet loTypeId="urn:microsoft.com/office/officeart/2005/8/layout/vProcess5" loCatId="process" qsTypeId="urn:microsoft.com/office/officeart/2005/8/quickstyle/simple2" qsCatId="simple" csTypeId="urn:microsoft.com/office/officeart/2005/8/colors/accent6_2" csCatId="accent6"/>
      <dgm:spPr/>
      <dgm:t>
        <a:bodyPr/>
        <a:lstStyle/>
        <a:p>
          <a:endParaRPr lang="en-US"/>
        </a:p>
      </dgm:t>
    </dgm:pt>
    <dgm:pt modelId="{8833F64D-3E14-49D4-9EA9-DD9019B4E469}">
      <dgm:prSet/>
      <dgm:spPr/>
      <dgm:t>
        <a:bodyPr/>
        <a:lstStyle/>
        <a:p>
          <a:r>
            <a:rPr lang="zh-CN"/>
            <a:t>更好的性能</a:t>
          </a:r>
          <a:endParaRPr lang="en-US"/>
        </a:p>
      </dgm:t>
    </dgm:pt>
    <dgm:pt modelId="{0A163803-20DC-48C1-8E71-9D0C568297FE}" type="parTrans" cxnId="{C9B854B5-4603-48A1-BEAF-821C9EC413BA}">
      <dgm:prSet/>
      <dgm:spPr/>
      <dgm:t>
        <a:bodyPr/>
        <a:lstStyle/>
        <a:p>
          <a:endParaRPr lang="en-US"/>
        </a:p>
      </dgm:t>
    </dgm:pt>
    <dgm:pt modelId="{226FE51F-E069-4239-B54D-BF6300CC53A1}" type="sibTrans" cxnId="{C9B854B5-4603-48A1-BEAF-821C9EC413BA}">
      <dgm:prSet/>
      <dgm:spPr/>
      <dgm:t>
        <a:bodyPr/>
        <a:lstStyle/>
        <a:p>
          <a:endParaRPr lang="en-US"/>
        </a:p>
      </dgm:t>
    </dgm:pt>
    <dgm:pt modelId="{B839D908-4549-49DD-8D38-55B95173ADF5}">
      <dgm:prSet/>
      <dgm:spPr/>
      <dgm:t>
        <a:bodyPr/>
        <a:lstStyle/>
        <a:p>
          <a:r>
            <a:rPr lang="en-US"/>
            <a:t>CDN</a:t>
          </a:r>
        </a:p>
      </dgm:t>
    </dgm:pt>
    <dgm:pt modelId="{3F59FFA5-8A2D-4AB2-9A3B-DA26D018D075}" type="parTrans" cxnId="{44A4627C-4D7F-49A8-97F0-A500299524B9}">
      <dgm:prSet/>
      <dgm:spPr/>
      <dgm:t>
        <a:bodyPr/>
        <a:lstStyle/>
        <a:p>
          <a:endParaRPr lang="en-US"/>
        </a:p>
      </dgm:t>
    </dgm:pt>
    <dgm:pt modelId="{B0A3CA66-73CA-4D90-98AB-0CA2348938CB}" type="sibTrans" cxnId="{44A4627C-4D7F-49A8-97F0-A500299524B9}">
      <dgm:prSet/>
      <dgm:spPr/>
      <dgm:t>
        <a:bodyPr/>
        <a:lstStyle/>
        <a:p>
          <a:endParaRPr lang="en-US"/>
        </a:p>
      </dgm:t>
    </dgm:pt>
    <dgm:pt modelId="{76CC2B65-1CAE-41A0-8D7E-001141871146}">
      <dgm:prSet/>
      <dgm:spPr/>
      <dgm:t>
        <a:bodyPr/>
        <a:lstStyle/>
        <a:p>
          <a:r>
            <a:rPr lang="zh-CN"/>
            <a:t>更便宜、更易扩展</a:t>
          </a:r>
          <a:endParaRPr lang="en-US"/>
        </a:p>
      </dgm:t>
    </dgm:pt>
    <dgm:pt modelId="{E41FAE35-0043-413A-96BB-691B2C932A5B}" type="parTrans" cxnId="{454593E3-BAB6-425D-A514-4CC85C6D7D2E}">
      <dgm:prSet/>
      <dgm:spPr/>
      <dgm:t>
        <a:bodyPr/>
        <a:lstStyle/>
        <a:p>
          <a:endParaRPr lang="en-US"/>
        </a:p>
      </dgm:t>
    </dgm:pt>
    <dgm:pt modelId="{A03D121F-4371-41A4-9ECD-D6413325E651}" type="sibTrans" cxnId="{454593E3-BAB6-425D-A514-4CC85C6D7D2E}">
      <dgm:prSet/>
      <dgm:spPr/>
      <dgm:t>
        <a:bodyPr/>
        <a:lstStyle/>
        <a:p>
          <a:endParaRPr lang="en-US"/>
        </a:p>
      </dgm:t>
    </dgm:pt>
    <dgm:pt modelId="{FD7F4827-EB10-4D47-A0FD-E98428DE5FA8}">
      <dgm:prSet/>
      <dgm:spPr/>
      <dgm:t>
        <a:bodyPr/>
        <a:lstStyle/>
        <a:p>
          <a:r>
            <a:rPr lang="zh-CN"/>
            <a:t>文件</a:t>
          </a:r>
          <a:endParaRPr lang="en-US"/>
        </a:p>
      </dgm:t>
    </dgm:pt>
    <dgm:pt modelId="{5F8C74F3-9B09-40B3-9275-2AF2271C0AB5}" type="parTrans" cxnId="{650E78FE-BF51-41C4-884F-FB06EE035568}">
      <dgm:prSet/>
      <dgm:spPr/>
      <dgm:t>
        <a:bodyPr/>
        <a:lstStyle/>
        <a:p>
          <a:endParaRPr lang="en-US"/>
        </a:p>
      </dgm:t>
    </dgm:pt>
    <dgm:pt modelId="{98F4B462-EDD7-4A40-890A-6287F098793B}" type="sibTrans" cxnId="{650E78FE-BF51-41C4-884F-FB06EE035568}">
      <dgm:prSet/>
      <dgm:spPr/>
      <dgm:t>
        <a:bodyPr/>
        <a:lstStyle/>
        <a:p>
          <a:endParaRPr lang="en-US"/>
        </a:p>
      </dgm:t>
    </dgm:pt>
    <dgm:pt modelId="{2CE24EFB-FE3D-461D-9753-E395C9DCB12F}">
      <dgm:prSet/>
      <dgm:spPr/>
      <dgm:t>
        <a:bodyPr/>
        <a:lstStyle/>
        <a:p>
          <a:r>
            <a:rPr lang="zh-CN"/>
            <a:t>更高安全性</a:t>
          </a:r>
          <a:endParaRPr lang="en-US"/>
        </a:p>
      </dgm:t>
    </dgm:pt>
    <dgm:pt modelId="{EAA068F4-F6E6-40A5-9536-931142D16947}" type="parTrans" cxnId="{F59AFF21-CF23-4AFE-A5B5-1A15C0346A2C}">
      <dgm:prSet/>
      <dgm:spPr/>
      <dgm:t>
        <a:bodyPr/>
        <a:lstStyle/>
        <a:p>
          <a:endParaRPr lang="en-US"/>
        </a:p>
      </dgm:t>
    </dgm:pt>
    <dgm:pt modelId="{DB2FD04A-4120-4545-8CA8-4729DE1E84B1}" type="sibTrans" cxnId="{F59AFF21-CF23-4AFE-A5B5-1A15C0346A2C}">
      <dgm:prSet/>
      <dgm:spPr/>
      <dgm:t>
        <a:bodyPr/>
        <a:lstStyle/>
        <a:p>
          <a:endParaRPr lang="en-US"/>
        </a:p>
      </dgm:t>
    </dgm:pt>
    <dgm:pt modelId="{95C3C64A-67CD-481F-8530-9934D6989DF0}">
      <dgm:prSet/>
      <dgm:spPr/>
      <dgm:t>
        <a:bodyPr/>
        <a:lstStyle/>
        <a:p>
          <a:r>
            <a:rPr lang="zh-CN"/>
            <a:t>攻击表面小</a:t>
          </a:r>
          <a:endParaRPr lang="en-US"/>
        </a:p>
      </dgm:t>
    </dgm:pt>
    <dgm:pt modelId="{605B3E41-FDC1-415C-B6EF-C03AF1C101A1}" type="parTrans" cxnId="{D6F8AEDA-CE0E-4D8B-8141-A85B58A04BE8}">
      <dgm:prSet/>
      <dgm:spPr/>
      <dgm:t>
        <a:bodyPr/>
        <a:lstStyle/>
        <a:p>
          <a:endParaRPr lang="en-US"/>
        </a:p>
      </dgm:t>
    </dgm:pt>
    <dgm:pt modelId="{FCF070AC-570E-4498-9D96-1D9D538AA113}" type="sibTrans" cxnId="{D6F8AEDA-CE0E-4D8B-8141-A85B58A04BE8}">
      <dgm:prSet/>
      <dgm:spPr/>
      <dgm:t>
        <a:bodyPr/>
        <a:lstStyle/>
        <a:p>
          <a:endParaRPr lang="en-US"/>
        </a:p>
      </dgm:t>
    </dgm:pt>
    <dgm:pt modelId="{42E42B80-760B-4266-821B-FB471C2D270C}">
      <dgm:prSet/>
      <dgm:spPr/>
      <dgm:t>
        <a:bodyPr/>
        <a:lstStyle/>
        <a:p>
          <a:r>
            <a:rPr lang="zh-CN"/>
            <a:t>更好的开发体验</a:t>
          </a:r>
          <a:endParaRPr lang="en-US"/>
        </a:p>
      </dgm:t>
    </dgm:pt>
    <dgm:pt modelId="{AD5B52D8-DFC0-4FD0-899A-6858DBFDF6FA}" type="parTrans" cxnId="{DA2521B2-03E8-4DBB-960C-37983714523B}">
      <dgm:prSet/>
      <dgm:spPr/>
      <dgm:t>
        <a:bodyPr/>
        <a:lstStyle/>
        <a:p>
          <a:endParaRPr lang="en-US"/>
        </a:p>
      </dgm:t>
    </dgm:pt>
    <dgm:pt modelId="{FF585371-2D3E-447E-A017-9F7D74D8D04D}" type="sibTrans" cxnId="{DA2521B2-03E8-4DBB-960C-37983714523B}">
      <dgm:prSet/>
      <dgm:spPr/>
      <dgm:t>
        <a:bodyPr/>
        <a:lstStyle/>
        <a:p>
          <a:endParaRPr lang="en-US"/>
        </a:p>
      </dgm:t>
    </dgm:pt>
    <dgm:pt modelId="{9E69909A-19E0-4AC3-94F9-ED788DBDEB4D}" type="pres">
      <dgm:prSet presAssocID="{41B7901D-90E2-4EBF-BDAD-F71A8ED2D118}" presName="outerComposite" presStyleCnt="0">
        <dgm:presLayoutVars>
          <dgm:chMax val="5"/>
          <dgm:dir/>
          <dgm:resizeHandles val="exact"/>
        </dgm:presLayoutVars>
      </dgm:prSet>
      <dgm:spPr/>
    </dgm:pt>
    <dgm:pt modelId="{14D177E3-4BA3-410A-8922-45CEAD7CBBC5}" type="pres">
      <dgm:prSet presAssocID="{41B7901D-90E2-4EBF-BDAD-F71A8ED2D118}" presName="dummyMaxCanvas" presStyleCnt="0">
        <dgm:presLayoutVars/>
      </dgm:prSet>
      <dgm:spPr/>
    </dgm:pt>
    <dgm:pt modelId="{D06801A6-E8EC-4DF3-AFB4-72A295F679EB}" type="pres">
      <dgm:prSet presAssocID="{41B7901D-90E2-4EBF-BDAD-F71A8ED2D118}" presName="FourNodes_1" presStyleLbl="node1" presStyleIdx="0" presStyleCnt="4">
        <dgm:presLayoutVars>
          <dgm:bulletEnabled val="1"/>
        </dgm:presLayoutVars>
      </dgm:prSet>
      <dgm:spPr/>
    </dgm:pt>
    <dgm:pt modelId="{29EF810F-1EE9-44CA-ABC4-808B3BDEAE3C}" type="pres">
      <dgm:prSet presAssocID="{41B7901D-90E2-4EBF-BDAD-F71A8ED2D118}" presName="FourNodes_2" presStyleLbl="node1" presStyleIdx="1" presStyleCnt="4">
        <dgm:presLayoutVars>
          <dgm:bulletEnabled val="1"/>
        </dgm:presLayoutVars>
      </dgm:prSet>
      <dgm:spPr/>
    </dgm:pt>
    <dgm:pt modelId="{6944FFD0-766D-4170-9FA6-34A3738AEE26}" type="pres">
      <dgm:prSet presAssocID="{41B7901D-90E2-4EBF-BDAD-F71A8ED2D118}" presName="FourNodes_3" presStyleLbl="node1" presStyleIdx="2" presStyleCnt="4">
        <dgm:presLayoutVars>
          <dgm:bulletEnabled val="1"/>
        </dgm:presLayoutVars>
      </dgm:prSet>
      <dgm:spPr/>
    </dgm:pt>
    <dgm:pt modelId="{3CD283CB-6E39-4B47-AC50-2C2E623EC3ED}" type="pres">
      <dgm:prSet presAssocID="{41B7901D-90E2-4EBF-BDAD-F71A8ED2D118}" presName="FourNodes_4" presStyleLbl="node1" presStyleIdx="3" presStyleCnt="4">
        <dgm:presLayoutVars>
          <dgm:bulletEnabled val="1"/>
        </dgm:presLayoutVars>
      </dgm:prSet>
      <dgm:spPr/>
    </dgm:pt>
    <dgm:pt modelId="{493E985C-69A0-48DB-9F92-052CE8070A02}" type="pres">
      <dgm:prSet presAssocID="{41B7901D-90E2-4EBF-BDAD-F71A8ED2D118}" presName="FourConn_1-2" presStyleLbl="fgAccFollowNode1" presStyleIdx="0" presStyleCnt="3">
        <dgm:presLayoutVars>
          <dgm:bulletEnabled val="1"/>
        </dgm:presLayoutVars>
      </dgm:prSet>
      <dgm:spPr/>
    </dgm:pt>
    <dgm:pt modelId="{08F208D9-0A5E-4732-8564-C408EAC1807E}" type="pres">
      <dgm:prSet presAssocID="{41B7901D-90E2-4EBF-BDAD-F71A8ED2D118}" presName="FourConn_2-3" presStyleLbl="fgAccFollowNode1" presStyleIdx="1" presStyleCnt="3">
        <dgm:presLayoutVars>
          <dgm:bulletEnabled val="1"/>
        </dgm:presLayoutVars>
      </dgm:prSet>
      <dgm:spPr/>
    </dgm:pt>
    <dgm:pt modelId="{CA4CF8EC-D514-47E4-87DA-DA7110C64A59}" type="pres">
      <dgm:prSet presAssocID="{41B7901D-90E2-4EBF-BDAD-F71A8ED2D118}" presName="FourConn_3-4" presStyleLbl="fgAccFollowNode1" presStyleIdx="2" presStyleCnt="3">
        <dgm:presLayoutVars>
          <dgm:bulletEnabled val="1"/>
        </dgm:presLayoutVars>
      </dgm:prSet>
      <dgm:spPr/>
    </dgm:pt>
    <dgm:pt modelId="{72E03ED7-E5C0-46E6-ADB0-2A9C90F8D2CD}" type="pres">
      <dgm:prSet presAssocID="{41B7901D-90E2-4EBF-BDAD-F71A8ED2D118}" presName="FourNodes_1_text" presStyleLbl="node1" presStyleIdx="3" presStyleCnt="4">
        <dgm:presLayoutVars>
          <dgm:bulletEnabled val="1"/>
        </dgm:presLayoutVars>
      </dgm:prSet>
      <dgm:spPr/>
    </dgm:pt>
    <dgm:pt modelId="{E80B05B5-422D-4975-BB38-A47BB4A18E5F}" type="pres">
      <dgm:prSet presAssocID="{41B7901D-90E2-4EBF-BDAD-F71A8ED2D118}" presName="FourNodes_2_text" presStyleLbl="node1" presStyleIdx="3" presStyleCnt="4">
        <dgm:presLayoutVars>
          <dgm:bulletEnabled val="1"/>
        </dgm:presLayoutVars>
      </dgm:prSet>
      <dgm:spPr/>
    </dgm:pt>
    <dgm:pt modelId="{BB785F26-54AB-46D5-879A-C7D214B10A12}" type="pres">
      <dgm:prSet presAssocID="{41B7901D-90E2-4EBF-BDAD-F71A8ED2D118}" presName="FourNodes_3_text" presStyleLbl="node1" presStyleIdx="3" presStyleCnt="4">
        <dgm:presLayoutVars>
          <dgm:bulletEnabled val="1"/>
        </dgm:presLayoutVars>
      </dgm:prSet>
      <dgm:spPr/>
    </dgm:pt>
    <dgm:pt modelId="{976729F9-EB65-42E4-8611-3D5043D89FC6}" type="pres">
      <dgm:prSet presAssocID="{41B7901D-90E2-4EBF-BDAD-F71A8ED2D118}" presName="FourNodes_4_text" presStyleLbl="node1" presStyleIdx="3" presStyleCnt="4">
        <dgm:presLayoutVars>
          <dgm:bulletEnabled val="1"/>
        </dgm:presLayoutVars>
      </dgm:prSet>
      <dgm:spPr/>
    </dgm:pt>
  </dgm:ptLst>
  <dgm:cxnLst>
    <dgm:cxn modelId="{0412F70B-BB97-4FD9-A3C3-808379419EAB}" type="presOf" srcId="{226FE51F-E069-4239-B54D-BF6300CC53A1}" destId="{493E985C-69A0-48DB-9F92-052CE8070A02}" srcOrd="0" destOrd="0" presId="urn:microsoft.com/office/officeart/2005/8/layout/vProcess5"/>
    <dgm:cxn modelId="{73DE460E-DA05-4641-B0DD-9E29B0A7F7EC}" type="presOf" srcId="{95C3C64A-67CD-481F-8530-9934D6989DF0}" destId="{BB785F26-54AB-46D5-879A-C7D214B10A12}" srcOrd="1" destOrd="1" presId="urn:microsoft.com/office/officeart/2005/8/layout/vProcess5"/>
    <dgm:cxn modelId="{5A3BBB0E-FB0E-4989-B56A-E4A8A5F782E8}" type="presOf" srcId="{95C3C64A-67CD-481F-8530-9934D6989DF0}" destId="{6944FFD0-766D-4170-9FA6-34A3738AEE26}" srcOrd="0" destOrd="1" presId="urn:microsoft.com/office/officeart/2005/8/layout/vProcess5"/>
    <dgm:cxn modelId="{4AF35A0F-B683-4D20-A314-EDC33B024425}" type="presOf" srcId="{42E42B80-760B-4266-821B-FB471C2D270C}" destId="{3CD283CB-6E39-4B47-AC50-2C2E623EC3ED}" srcOrd="0" destOrd="0" presId="urn:microsoft.com/office/officeart/2005/8/layout/vProcess5"/>
    <dgm:cxn modelId="{F59AFF21-CF23-4AFE-A5B5-1A15C0346A2C}" srcId="{41B7901D-90E2-4EBF-BDAD-F71A8ED2D118}" destId="{2CE24EFB-FE3D-461D-9753-E395C9DCB12F}" srcOrd="2" destOrd="0" parTransId="{EAA068F4-F6E6-40A5-9536-931142D16947}" sibTransId="{DB2FD04A-4120-4545-8CA8-4729DE1E84B1}"/>
    <dgm:cxn modelId="{61286327-A452-4834-8401-50AED93E2AE7}" type="presOf" srcId="{B839D908-4549-49DD-8D38-55B95173ADF5}" destId="{D06801A6-E8EC-4DF3-AFB4-72A295F679EB}" srcOrd="0" destOrd="1" presId="urn:microsoft.com/office/officeart/2005/8/layout/vProcess5"/>
    <dgm:cxn modelId="{D1FCA72A-0679-4794-A2CE-7482EE7DDB7B}" type="presOf" srcId="{76CC2B65-1CAE-41A0-8D7E-001141871146}" destId="{E80B05B5-422D-4975-BB38-A47BB4A18E5F}" srcOrd="1" destOrd="0" presId="urn:microsoft.com/office/officeart/2005/8/layout/vProcess5"/>
    <dgm:cxn modelId="{37CDA72C-9917-430F-822C-8C2E493F5F70}" type="presOf" srcId="{42E42B80-760B-4266-821B-FB471C2D270C}" destId="{976729F9-EB65-42E4-8611-3D5043D89FC6}" srcOrd="1" destOrd="0" presId="urn:microsoft.com/office/officeart/2005/8/layout/vProcess5"/>
    <dgm:cxn modelId="{6E79192D-FDDC-41ED-92F5-8C7F5430C544}" type="presOf" srcId="{41B7901D-90E2-4EBF-BDAD-F71A8ED2D118}" destId="{9E69909A-19E0-4AC3-94F9-ED788DBDEB4D}" srcOrd="0" destOrd="0" presId="urn:microsoft.com/office/officeart/2005/8/layout/vProcess5"/>
    <dgm:cxn modelId="{D30E9247-8A12-4095-8D32-AB56262448CC}" type="presOf" srcId="{2CE24EFB-FE3D-461D-9753-E395C9DCB12F}" destId="{BB785F26-54AB-46D5-879A-C7D214B10A12}" srcOrd="1" destOrd="0" presId="urn:microsoft.com/office/officeart/2005/8/layout/vProcess5"/>
    <dgm:cxn modelId="{D5990558-4CEA-4C51-850B-C13B20C2F9EA}" type="presOf" srcId="{B839D908-4549-49DD-8D38-55B95173ADF5}" destId="{72E03ED7-E5C0-46E6-ADB0-2A9C90F8D2CD}" srcOrd="1" destOrd="1" presId="urn:microsoft.com/office/officeart/2005/8/layout/vProcess5"/>
    <dgm:cxn modelId="{44A4627C-4D7F-49A8-97F0-A500299524B9}" srcId="{8833F64D-3E14-49D4-9EA9-DD9019B4E469}" destId="{B839D908-4549-49DD-8D38-55B95173ADF5}" srcOrd="0" destOrd="0" parTransId="{3F59FFA5-8A2D-4AB2-9A3B-DA26D018D075}" sibTransId="{B0A3CA66-73CA-4D90-98AB-0CA2348938CB}"/>
    <dgm:cxn modelId="{EBD2F29E-319C-4969-9479-96463C6AE2DA}" type="presOf" srcId="{DB2FD04A-4120-4545-8CA8-4729DE1E84B1}" destId="{CA4CF8EC-D514-47E4-87DA-DA7110C64A59}" srcOrd="0" destOrd="0" presId="urn:microsoft.com/office/officeart/2005/8/layout/vProcess5"/>
    <dgm:cxn modelId="{5C853DA5-FD57-4DDB-B05E-D35AFFF08353}" type="presOf" srcId="{8833F64D-3E14-49D4-9EA9-DD9019B4E469}" destId="{72E03ED7-E5C0-46E6-ADB0-2A9C90F8D2CD}" srcOrd="1" destOrd="0" presId="urn:microsoft.com/office/officeart/2005/8/layout/vProcess5"/>
    <dgm:cxn modelId="{305D86AE-1770-4843-B41E-D9EC2696121B}" type="presOf" srcId="{FD7F4827-EB10-4D47-A0FD-E98428DE5FA8}" destId="{E80B05B5-422D-4975-BB38-A47BB4A18E5F}" srcOrd="1" destOrd="1" presId="urn:microsoft.com/office/officeart/2005/8/layout/vProcess5"/>
    <dgm:cxn modelId="{DA2521B2-03E8-4DBB-960C-37983714523B}" srcId="{41B7901D-90E2-4EBF-BDAD-F71A8ED2D118}" destId="{42E42B80-760B-4266-821B-FB471C2D270C}" srcOrd="3" destOrd="0" parTransId="{AD5B52D8-DFC0-4FD0-899A-6858DBFDF6FA}" sibTransId="{FF585371-2D3E-447E-A017-9F7D74D8D04D}"/>
    <dgm:cxn modelId="{604454B2-814D-4B2C-93D2-D173F9CF9924}" type="presOf" srcId="{8833F64D-3E14-49D4-9EA9-DD9019B4E469}" destId="{D06801A6-E8EC-4DF3-AFB4-72A295F679EB}" srcOrd="0" destOrd="0" presId="urn:microsoft.com/office/officeart/2005/8/layout/vProcess5"/>
    <dgm:cxn modelId="{C9B854B5-4603-48A1-BEAF-821C9EC413BA}" srcId="{41B7901D-90E2-4EBF-BDAD-F71A8ED2D118}" destId="{8833F64D-3E14-49D4-9EA9-DD9019B4E469}" srcOrd="0" destOrd="0" parTransId="{0A163803-20DC-48C1-8E71-9D0C568297FE}" sibTransId="{226FE51F-E069-4239-B54D-BF6300CC53A1}"/>
    <dgm:cxn modelId="{8D07A1D2-AFA9-4DC7-BA0D-DD4D2461CDD4}" type="presOf" srcId="{76CC2B65-1CAE-41A0-8D7E-001141871146}" destId="{29EF810F-1EE9-44CA-ABC4-808B3BDEAE3C}" srcOrd="0" destOrd="0" presId="urn:microsoft.com/office/officeart/2005/8/layout/vProcess5"/>
    <dgm:cxn modelId="{E3172ED8-A6AC-4E1E-A63A-730DB44C7B41}" type="presOf" srcId="{A03D121F-4371-41A4-9ECD-D6413325E651}" destId="{08F208D9-0A5E-4732-8564-C408EAC1807E}" srcOrd="0" destOrd="0" presId="urn:microsoft.com/office/officeart/2005/8/layout/vProcess5"/>
    <dgm:cxn modelId="{D6F8AEDA-CE0E-4D8B-8141-A85B58A04BE8}" srcId="{2CE24EFB-FE3D-461D-9753-E395C9DCB12F}" destId="{95C3C64A-67CD-481F-8530-9934D6989DF0}" srcOrd="0" destOrd="0" parTransId="{605B3E41-FDC1-415C-B6EF-C03AF1C101A1}" sibTransId="{FCF070AC-570E-4498-9D96-1D9D538AA113}"/>
    <dgm:cxn modelId="{362212E0-4DAE-4BAB-BF1A-0C1359AC71D7}" type="presOf" srcId="{2CE24EFB-FE3D-461D-9753-E395C9DCB12F}" destId="{6944FFD0-766D-4170-9FA6-34A3738AEE26}" srcOrd="0" destOrd="0" presId="urn:microsoft.com/office/officeart/2005/8/layout/vProcess5"/>
    <dgm:cxn modelId="{454593E3-BAB6-425D-A514-4CC85C6D7D2E}" srcId="{41B7901D-90E2-4EBF-BDAD-F71A8ED2D118}" destId="{76CC2B65-1CAE-41A0-8D7E-001141871146}" srcOrd="1" destOrd="0" parTransId="{E41FAE35-0043-413A-96BB-691B2C932A5B}" sibTransId="{A03D121F-4371-41A4-9ECD-D6413325E651}"/>
    <dgm:cxn modelId="{0A9C7CE9-4227-43ED-9FEF-3B82387F09EE}" type="presOf" srcId="{FD7F4827-EB10-4D47-A0FD-E98428DE5FA8}" destId="{29EF810F-1EE9-44CA-ABC4-808B3BDEAE3C}" srcOrd="0" destOrd="1" presId="urn:microsoft.com/office/officeart/2005/8/layout/vProcess5"/>
    <dgm:cxn modelId="{650E78FE-BF51-41C4-884F-FB06EE035568}" srcId="{76CC2B65-1CAE-41A0-8D7E-001141871146}" destId="{FD7F4827-EB10-4D47-A0FD-E98428DE5FA8}" srcOrd="0" destOrd="0" parTransId="{5F8C74F3-9B09-40B3-9275-2AF2271C0AB5}" sibTransId="{98F4B462-EDD7-4A40-890A-6287F098793B}"/>
    <dgm:cxn modelId="{08037A37-06AC-4A21-BE3C-E13E6FE95DEE}" type="presParOf" srcId="{9E69909A-19E0-4AC3-94F9-ED788DBDEB4D}" destId="{14D177E3-4BA3-410A-8922-45CEAD7CBBC5}" srcOrd="0" destOrd="0" presId="urn:microsoft.com/office/officeart/2005/8/layout/vProcess5"/>
    <dgm:cxn modelId="{FCD2BACD-BD34-4BD1-B786-A5EF4421C152}" type="presParOf" srcId="{9E69909A-19E0-4AC3-94F9-ED788DBDEB4D}" destId="{D06801A6-E8EC-4DF3-AFB4-72A295F679EB}" srcOrd="1" destOrd="0" presId="urn:microsoft.com/office/officeart/2005/8/layout/vProcess5"/>
    <dgm:cxn modelId="{53B4F8E2-EED2-424B-A118-9E60A8891A62}" type="presParOf" srcId="{9E69909A-19E0-4AC3-94F9-ED788DBDEB4D}" destId="{29EF810F-1EE9-44CA-ABC4-808B3BDEAE3C}" srcOrd="2" destOrd="0" presId="urn:microsoft.com/office/officeart/2005/8/layout/vProcess5"/>
    <dgm:cxn modelId="{7FFC3A41-7574-4B21-96A0-CDB3A59CBAC7}" type="presParOf" srcId="{9E69909A-19E0-4AC3-94F9-ED788DBDEB4D}" destId="{6944FFD0-766D-4170-9FA6-34A3738AEE26}" srcOrd="3" destOrd="0" presId="urn:microsoft.com/office/officeart/2005/8/layout/vProcess5"/>
    <dgm:cxn modelId="{231F57A0-EC0A-4514-B967-2E64409B912B}" type="presParOf" srcId="{9E69909A-19E0-4AC3-94F9-ED788DBDEB4D}" destId="{3CD283CB-6E39-4B47-AC50-2C2E623EC3ED}" srcOrd="4" destOrd="0" presId="urn:microsoft.com/office/officeart/2005/8/layout/vProcess5"/>
    <dgm:cxn modelId="{8BF28E43-0AB4-44F1-8FDB-74C4EAC93212}" type="presParOf" srcId="{9E69909A-19E0-4AC3-94F9-ED788DBDEB4D}" destId="{493E985C-69A0-48DB-9F92-052CE8070A02}" srcOrd="5" destOrd="0" presId="urn:microsoft.com/office/officeart/2005/8/layout/vProcess5"/>
    <dgm:cxn modelId="{DDBACA7A-E3F2-4A83-B9D3-EE2B8F0A8DBD}" type="presParOf" srcId="{9E69909A-19E0-4AC3-94F9-ED788DBDEB4D}" destId="{08F208D9-0A5E-4732-8564-C408EAC1807E}" srcOrd="6" destOrd="0" presId="urn:microsoft.com/office/officeart/2005/8/layout/vProcess5"/>
    <dgm:cxn modelId="{120C5803-5E43-4F40-8565-091DB434EBC4}" type="presParOf" srcId="{9E69909A-19E0-4AC3-94F9-ED788DBDEB4D}" destId="{CA4CF8EC-D514-47E4-87DA-DA7110C64A59}" srcOrd="7" destOrd="0" presId="urn:microsoft.com/office/officeart/2005/8/layout/vProcess5"/>
    <dgm:cxn modelId="{CC536988-DD33-41DF-A955-8DC1C7762606}" type="presParOf" srcId="{9E69909A-19E0-4AC3-94F9-ED788DBDEB4D}" destId="{72E03ED7-E5C0-46E6-ADB0-2A9C90F8D2CD}" srcOrd="8" destOrd="0" presId="urn:microsoft.com/office/officeart/2005/8/layout/vProcess5"/>
    <dgm:cxn modelId="{ACC67401-72B6-4D38-B6CB-EE140FBD61C1}" type="presParOf" srcId="{9E69909A-19E0-4AC3-94F9-ED788DBDEB4D}" destId="{E80B05B5-422D-4975-BB38-A47BB4A18E5F}" srcOrd="9" destOrd="0" presId="urn:microsoft.com/office/officeart/2005/8/layout/vProcess5"/>
    <dgm:cxn modelId="{BB8E9ADD-975C-4C61-A54B-06F1E2CBF8F1}" type="presParOf" srcId="{9E69909A-19E0-4AC3-94F9-ED788DBDEB4D}" destId="{BB785F26-54AB-46D5-879A-C7D214B10A12}" srcOrd="10" destOrd="0" presId="urn:microsoft.com/office/officeart/2005/8/layout/vProcess5"/>
    <dgm:cxn modelId="{BF0218F1-6ECA-4A93-9FA8-E5DA96413AC6}" type="presParOf" srcId="{9E69909A-19E0-4AC3-94F9-ED788DBDEB4D}" destId="{976729F9-EB65-42E4-8611-3D5043D89FC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E1CBB-2FDC-4FA8-B9D8-999149945F1F}">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802EEDA-9EAD-48B9-83D4-DBBE97F27DBF}">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1325E5F-53F1-4EB2-A08B-3EE6DC868D3A}">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altLang="zh-CN" sz="2500" kern="1200"/>
            <a:t>HTML</a:t>
          </a:r>
          <a:endParaRPr lang="zh-CN" altLang="en-US" sz="2500" kern="1200"/>
        </a:p>
      </dsp:txBody>
      <dsp:txXfrm>
        <a:off x="1941716" y="718"/>
        <a:ext cx="4571887" cy="1681139"/>
      </dsp:txXfrm>
    </dsp:sp>
    <dsp:sp modelId="{3337F078-0274-4E06-AD82-CBC98E22BCAE}">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E2FD026-1286-40AA-A4A2-1FC0C478A65D}">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F9DDAD2-6616-47E8-A035-0DC1FE06357F}">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altLang="zh-CN" sz="2500" kern="1200"/>
            <a:t>CSS</a:t>
          </a:r>
          <a:endParaRPr lang="zh-CN" altLang="en-US" sz="2500" kern="1200"/>
        </a:p>
      </dsp:txBody>
      <dsp:txXfrm>
        <a:off x="1941716" y="2102143"/>
        <a:ext cx="4571887" cy="1681139"/>
      </dsp:txXfrm>
    </dsp:sp>
    <dsp:sp modelId="{3D791C1B-43B8-492D-94A0-02811CA9D3EC}">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61032F-8C58-4E51-98F5-01CE4534A341}">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C0BE3C7-A5C6-4BFE-A4E6-CAABDE3C4ABE}">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altLang="zh-CN" sz="2500" kern="1200"/>
            <a:t>JavaScript</a:t>
          </a:r>
          <a:endParaRPr lang="zh-CN" altLang="en-US" sz="2500" kern="1200"/>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4EF95-65F9-4943-832B-E5311F334DA4}">
      <dsp:nvSpPr>
        <dsp:cNvPr id="0" name=""/>
        <dsp:cNvSpPr/>
      </dsp:nvSpPr>
      <dsp:spPr>
        <a:xfrm>
          <a:off x="1283" y="0"/>
          <a:ext cx="5006206" cy="415448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889000">
            <a:lnSpc>
              <a:spcPct val="90000"/>
            </a:lnSpc>
            <a:spcBef>
              <a:spcPct val="0"/>
            </a:spcBef>
            <a:spcAft>
              <a:spcPct val="35000"/>
            </a:spcAft>
            <a:buNone/>
          </a:pPr>
          <a:r>
            <a:rPr lang="zh-CN" sz="2000" kern="1200"/>
            <a:t>经常被缩写为</a:t>
          </a:r>
          <a:r>
            <a:rPr lang="en-US" sz="2000" kern="1200"/>
            <a:t>JS</a:t>
          </a:r>
          <a:r>
            <a:rPr lang="zh-CN" sz="2000" kern="1200"/>
            <a:t>，是一门高级解释型编程语言。也被归为动态语言、弱类型语言、基于原型的语言以及多范式的语言。</a:t>
          </a:r>
          <a:r>
            <a:rPr lang="en-US" sz="2000" kern="1200"/>
            <a:t>JavaScript</a:t>
          </a:r>
          <a:r>
            <a:rPr lang="zh-CN" sz="2000" kern="1200"/>
            <a:t>让网页具有交互性，所有是</a:t>
          </a:r>
          <a:r>
            <a:rPr lang="en-US" sz="2000" kern="1200"/>
            <a:t>Web</a:t>
          </a:r>
          <a:r>
            <a:rPr lang="zh-CN" sz="2000" kern="1200"/>
            <a:t>应用的核心部分。</a:t>
          </a:r>
          <a:endParaRPr lang="en-US" sz="2000" kern="1200"/>
        </a:p>
      </dsp:txBody>
      <dsp:txXfrm>
        <a:off x="1283" y="1578705"/>
        <a:ext cx="5006206" cy="2492692"/>
      </dsp:txXfrm>
    </dsp:sp>
    <dsp:sp modelId="{2F49F624-86A5-4456-893D-79C22CE391DA}">
      <dsp:nvSpPr>
        <dsp:cNvPr id="0" name=""/>
        <dsp:cNvSpPr/>
      </dsp:nvSpPr>
      <dsp:spPr>
        <a:xfrm>
          <a:off x="1881213" y="415448"/>
          <a:ext cx="1246346" cy="1246346"/>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63736" y="597971"/>
        <a:ext cx="881300" cy="881300"/>
      </dsp:txXfrm>
    </dsp:sp>
    <dsp:sp modelId="{2E2FF50D-A82B-487E-966B-9AE29189D22E}">
      <dsp:nvSpPr>
        <dsp:cNvPr id="0" name=""/>
        <dsp:cNvSpPr/>
      </dsp:nvSpPr>
      <dsp:spPr>
        <a:xfrm>
          <a:off x="1283" y="4154416"/>
          <a:ext cx="5006206" cy="72"/>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70856DF-54EA-4050-80F7-7771EB362F56}">
      <dsp:nvSpPr>
        <dsp:cNvPr id="0" name=""/>
        <dsp:cNvSpPr/>
      </dsp:nvSpPr>
      <dsp:spPr>
        <a:xfrm>
          <a:off x="5508110" y="0"/>
          <a:ext cx="5006206" cy="4154488"/>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889000">
            <a:lnSpc>
              <a:spcPct val="90000"/>
            </a:lnSpc>
            <a:spcBef>
              <a:spcPct val="0"/>
            </a:spcBef>
            <a:spcAft>
              <a:spcPct val="35000"/>
            </a:spcAft>
            <a:buNone/>
          </a:pPr>
          <a:r>
            <a:rPr lang="zh-CN" sz="2000" kern="1200"/>
            <a:t>曾经风靡一时的</a:t>
          </a:r>
          <a:r>
            <a:rPr lang="en-US" sz="2000" kern="1200"/>
            <a:t>jQuery</a:t>
          </a:r>
          <a:r>
            <a:rPr lang="zh-CN" sz="2000" kern="1200"/>
            <a:t>已经日渐式微，浏览器端</a:t>
          </a:r>
          <a:r>
            <a:rPr lang="en-US" sz="2000" kern="1200"/>
            <a:t>JavaScript</a:t>
          </a:r>
          <a:r>
            <a:rPr lang="zh-CN" sz="2000" kern="1200"/>
            <a:t>进化出三足鼎立的</a:t>
          </a:r>
          <a:r>
            <a:rPr lang="en-US" sz="2000" kern="1200"/>
            <a:t>Angular</a:t>
          </a:r>
          <a:r>
            <a:rPr lang="zh-CN" sz="2000" kern="1200"/>
            <a:t>、</a:t>
          </a:r>
          <a:r>
            <a:rPr lang="en-US" sz="2000" kern="1200"/>
            <a:t>React</a:t>
          </a:r>
          <a:r>
            <a:rPr lang="zh-CN" sz="2000" kern="1200"/>
            <a:t>以及</a:t>
          </a:r>
          <a:r>
            <a:rPr lang="en-US" sz="2000" kern="1200"/>
            <a:t>Vue</a:t>
          </a:r>
          <a:r>
            <a:rPr lang="zh-CN" sz="2000" kern="1200"/>
            <a:t>前端框架。除此之外，更多的开源框架层出不穷。</a:t>
          </a:r>
          <a:endParaRPr lang="en-US" sz="2000" kern="1200"/>
        </a:p>
      </dsp:txBody>
      <dsp:txXfrm>
        <a:off x="5508110" y="1578705"/>
        <a:ext cx="5006206" cy="2492692"/>
      </dsp:txXfrm>
    </dsp:sp>
    <dsp:sp modelId="{84E1AFCD-8D60-4472-AB68-1CD40D7AE68E}">
      <dsp:nvSpPr>
        <dsp:cNvPr id="0" name=""/>
        <dsp:cNvSpPr/>
      </dsp:nvSpPr>
      <dsp:spPr>
        <a:xfrm>
          <a:off x="7388040" y="415448"/>
          <a:ext cx="1246346" cy="1246346"/>
        </a:xfrm>
        <a:prstGeom prst="ellipse">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570563" y="597971"/>
        <a:ext cx="881300" cy="881300"/>
      </dsp:txXfrm>
    </dsp:sp>
    <dsp:sp modelId="{8CC7E650-0267-4AD5-9E25-3B8320AA288B}">
      <dsp:nvSpPr>
        <dsp:cNvPr id="0" name=""/>
        <dsp:cNvSpPr/>
      </dsp:nvSpPr>
      <dsp:spPr>
        <a:xfrm>
          <a:off x="5508110" y="4154416"/>
          <a:ext cx="5006206" cy="72"/>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885D9-A5D3-41FE-A445-2EB4130EE81D}">
      <dsp:nvSpPr>
        <dsp:cNvPr id="0" name=""/>
        <dsp:cNvSpPr/>
      </dsp:nvSpPr>
      <dsp:spPr>
        <a:xfrm>
          <a:off x="0" y="245598"/>
          <a:ext cx="5115491" cy="21937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Model</a:t>
          </a:r>
          <a:r>
            <a:rPr lang="zh-CN" sz="2400" kern="1200"/>
            <a:t>（模型）</a:t>
          </a:r>
          <a:r>
            <a:rPr lang="en-US" sz="2400" kern="1200"/>
            <a:t>+View</a:t>
          </a:r>
          <a:r>
            <a:rPr lang="zh-CN" sz="2400" kern="1200"/>
            <a:t>（视图）</a:t>
          </a:r>
          <a:r>
            <a:rPr lang="en-US" sz="2400" kern="1200"/>
            <a:t>+Controller</a:t>
          </a:r>
          <a:r>
            <a:rPr lang="zh-CN" sz="2400" kern="1200"/>
            <a:t>（控制器），主要是基于分层的目的，让彼此的责任分开。</a:t>
          </a:r>
          <a:endParaRPr lang="en-US" sz="2400" kern="1200"/>
        </a:p>
      </dsp:txBody>
      <dsp:txXfrm>
        <a:off x="107090" y="352688"/>
        <a:ext cx="4901311" cy="1979570"/>
      </dsp:txXfrm>
    </dsp:sp>
    <dsp:sp modelId="{34F6B74D-40E0-4ACB-90D5-83A3EFD4B6EE}">
      <dsp:nvSpPr>
        <dsp:cNvPr id="0" name=""/>
        <dsp:cNvSpPr/>
      </dsp:nvSpPr>
      <dsp:spPr>
        <a:xfrm>
          <a:off x="0" y="2508468"/>
          <a:ext cx="5115491" cy="219375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View</a:t>
          </a:r>
          <a:r>
            <a:rPr lang="zh-CN" sz="2400" kern="1200"/>
            <a:t>通过</a:t>
          </a:r>
          <a:r>
            <a:rPr lang="en-US" sz="2400" kern="1200"/>
            <a:t>Controller</a:t>
          </a:r>
          <a:r>
            <a:rPr lang="zh-CN" sz="2400" kern="1200"/>
            <a:t>来和</a:t>
          </a:r>
          <a:r>
            <a:rPr lang="en-US" sz="2400" kern="1200"/>
            <a:t>Model</a:t>
          </a:r>
          <a:r>
            <a:rPr lang="zh-CN" sz="2400" kern="1200"/>
            <a:t>联系，</a:t>
          </a:r>
          <a:r>
            <a:rPr lang="en-US" sz="2400" kern="1200"/>
            <a:t>Controller</a:t>
          </a:r>
          <a:r>
            <a:rPr lang="zh-CN" sz="2400" kern="1200"/>
            <a:t>是</a:t>
          </a:r>
          <a:r>
            <a:rPr lang="en-US" sz="2400" kern="1200"/>
            <a:t>View</a:t>
          </a:r>
          <a:r>
            <a:rPr lang="zh-CN" sz="2400" kern="1200"/>
            <a:t>和</a:t>
          </a:r>
          <a:r>
            <a:rPr lang="en-US" sz="2400" kern="1200"/>
            <a:t>Model</a:t>
          </a:r>
          <a:r>
            <a:rPr lang="zh-CN" sz="2400" kern="1200"/>
            <a:t>的协调者，</a:t>
          </a:r>
          <a:r>
            <a:rPr lang="en-US" sz="2400" kern="1200"/>
            <a:t>View</a:t>
          </a:r>
          <a:r>
            <a:rPr lang="zh-CN" sz="2400" kern="1200"/>
            <a:t>和</a:t>
          </a:r>
          <a:r>
            <a:rPr lang="en-US" sz="2400" kern="1200"/>
            <a:t>Model</a:t>
          </a:r>
          <a:r>
            <a:rPr lang="zh-CN" sz="2400" kern="1200"/>
            <a:t>不直接联系，基本联系都是单向的。用户通过</a:t>
          </a:r>
          <a:r>
            <a:rPr lang="en-US" sz="2400" kern="1200"/>
            <a:t>Controller</a:t>
          </a:r>
          <a:r>
            <a:rPr lang="zh-CN" sz="2400" kern="1200"/>
            <a:t>来操作</a:t>
          </a:r>
          <a:r>
            <a:rPr lang="en-US" sz="2400" kern="1200"/>
            <a:t>Model</a:t>
          </a:r>
          <a:r>
            <a:rPr lang="zh-CN" sz="2400" kern="1200"/>
            <a:t>从而达到</a:t>
          </a:r>
          <a:r>
            <a:rPr lang="en-US" sz="2400" kern="1200"/>
            <a:t>View</a:t>
          </a:r>
          <a:r>
            <a:rPr lang="zh-CN" sz="2400" kern="1200"/>
            <a:t>的变化。</a:t>
          </a:r>
          <a:endParaRPr lang="en-US" sz="2400" kern="1200"/>
        </a:p>
      </dsp:txBody>
      <dsp:txXfrm>
        <a:off x="107090" y="2615558"/>
        <a:ext cx="4901311" cy="1979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863DE-8727-42C6-AB54-8FFF2FC32F06}">
      <dsp:nvSpPr>
        <dsp:cNvPr id="0" name=""/>
        <dsp:cNvSpPr/>
      </dsp:nvSpPr>
      <dsp:spPr>
        <a:xfrm>
          <a:off x="0" y="69322"/>
          <a:ext cx="5115491" cy="23729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sz="2200" kern="1200"/>
            <a:t>是从</a:t>
          </a:r>
          <a:r>
            <a:rPr lang="en-US" sz="2200" kern="1200"/>
            <a:t>MVC</a:t>
          </a:r>
          <a:r>
            <a:rPr lang="zh-CN" sz="2200" kern="1200"/>
            <a:t>模式演变而来，都是通过</a:t>
          </a:r>
          <a:r>
            <a:rPr lang="en-US" sz="2200" kern="1200"/>
            <a:t>Controller/Presenter</a:t>
          </a:r>
          <a:r>
            <a:rPr lang="zh-CN" sz="2200" kern="1200"/>
            <a:t>负责逻辑的处理</a:t>
          </a:r>
          <a:r>
            <a:rPr lang="en-US" sz="2200" kern="1200"/>
            <a:t>+Model</a:t>
          </a:r>
          <a:r>
            <a:rPr lang="zh-CN" sz="2200" kern="1200"/>
            <a:t>提供数据</a:t>
          </a:r>
          <a:r>
            <a:rPr lang="en-US" sz="2200" kern="1200"/>
            <a:t>+View</a:t>
          </a:r>
          <a:r>
            <a:rPr lang="zh-CN" sz="2200" kern="1200"/>
            <a:t>负责显示。</a:t>
          </a:r>
          <a:endParaRPr lang="en-US" sz="2200" kern="1200"/>
        </a:p>
      </dsp:txBody>
      <dsp:txXfrm>
        <a:off x="115836" y="185158"/>
        <a:ext cx="4883819" cy="2141234"/>
      </dsp:txXfrm>
    </dsp:sp>
    <dsp:sp modelId="{DDBC4E98-06A1-47E9-B928-E73BC2896D07}">
      <dsp:nvSpPr>
        <dsp:cNvPr id="0" name=""/>
        <dsp:cNvSpPr/>
      </dsp:nvSpPr>
      <dsp:spPr>
        <a:xfrm>
          <a:off x="0" y="2505588"/>
          <a:ext cx="5115491" cy="2372906"/>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sz="2200" kern="1200"/>
            <a:t>在</a:t>
          </a:r>
          <a:r>
            <a:rPr lang="en-US" sz="2200" kern="1200"/>
            <a:t>MVP</a:t>
          </a:r>
          <a:r>
            <a:rPr lang="zh-CN" sz="2200" kern="1200"/>
            <a:t>中，</a:t>
          </a:r>
          <a:r>
            <a:rPr lang="en-US" sz="2200" kern="1200"/>
            <a:t>Presenter</a:t>
          </a:r>
          <a:r>
            <a:rPr lang="zh-CN" sz="2200" kern="1200"/>
            <a:t>完全把</a:t>
          </a:r>
          <a:r>
            <a:rPr lang="en-US" sz="2200" kern="1200"/>
            <a:t>View</a:t>
          </a:r>
          <a:r>
            <a:rPr lang="zh-CN" sz="2200" kern="1200"/>
            <a:t>和</a:t>
          </a:r>
          <a:r>
            <a:rPr lang="en-US" sz="2200" kern="1200"/>
            <a:t>Model</a:t>
          </a:r>
          <a:r>
            <a:rPr lang="zh-CN" sz="2200" kern="1200"/>
            <a:t>进行了分离，主要的程序逻辑在</a:t>
          </a:r>
          <a:r>
            <a:rPr lang="en-US" sz="2200" kern="1200"/>
            <a:t>Presenter</a:t>
          </a:r>
          <a:r>
            <a:rPr lang="zh-CN" sz="2200" kern="1200"/>
            <a:t>里实现。并且，</a:t>
          </a:r>
          <a:r>
            <a:rPr lang="en-US" sz="2200" kern="1200"/>
            <a:t>Presenter</a:t>
          </a:r>
          <a:r>
            <a:rPr lang="zh-CN" sz="2200" kern="1200"/>
            <a:t>和</a:t>
          </a:r>
          <a:r>
            <a:rPr lang="en-US" sz="2200" kern="1200"/>
            <a:t>View</a:t>
          </a:r>
          <a:r>
            <a:rPr lang="zh-CN" sz="2200" kern="1200"/>
            <a:t>是没有直接关联的，是通过定义好的接口进行交互，从而使得在变更</a:t>
          </a:r>
          <a:r>
            <a:rPr lang="en-US" sz="2200" kern="1200"/>
            <a:t>View</a:t>
          </a:r>
          <a:r>
            <a:rPr lang="zh-CN" sz="2200" kern="1200"/>
            <a:t>的时候可以保持</a:t>
          </a:r>
          <a:r>
            <a:rPr lang="en-US" sz="2200" kern="1200"/>
            <a:t>Presenter</a:t>
          </a:r>
          <a:r>
            <a:rPr lang="zh-CN" sz="2200" kern="1200"/>
            <a:t>不变。</a:t>
          </a:r>
          <a:endParaRPr lang="en-US" sz="2200" kern="1200"/>
        </a:p>
      </dsp:txBody>
      <dsp:txXfrm>
        <a:off x="115836" y="2621424"/>
        <a:ext cx="4883819" cy="21412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37CE7-87CF-439A-8543-443A60DCBAAE}">
      <dsp:nvSpPr>
        <dsp:cNvPr id="0" name=""/>
        <dsp:cNvSpPr/>
      </dsp:nvSpPr>
      <dsp:spPr>
        <a:xfrm>
          <a:off x="0" y="431291"/>
          <a:ext cx="5115491" cy="20109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MVVM</a:t>
          </a:r>
          <a:r>
            <a:rPr lang="zh-CN" sz="2200" kern="1200"/>
            <a:t>是把</a:t>
          </a:r>
          <a:r>
            <a:rPr lang="en-US" sz="2200" kern="1200"/>
            <a:t>MVC</a:t>
          </a:r>
          <a:r>
            <a:rPr lang="zh-CN" sz="2200" kern="1200"/>
            <a:t>里的</a:t>
          </a:r>
          <a:r>
            <a:rPr lang="en-US" sz="2200" kern="1200"/>
            <a:t>Controller</a:t>
          </a:r>
          <a:r>
            <a:rPr lang="zh-CN" sz="2200" kern="1200"/>
            <a:t>和</a:t>
          </a:r>
          <a:r>
            <a:rPr lang="en-US" sz="2200" kern="1200"/>
            <a:t>MVP</a:t>
          </a:r>
          <a:r>
            <a:rPr lang="zh-CN" sz="2200" kern="1200"/>
            <a:t>里的</a:t>
          </a:r>
          <a:r>
            <a:rPr lang="en-US" sz="2200" kern="1200"/>
            <a:t>Presenter</a:t>
          </a:r>
          <a:r>
            <a:rPr lang="zh-CN" sz="2200" kern="1200"/>
            <a:t>改成了</a:t>
          </a:r>
          <a:r>
            <a:rPr lang="en-US" sz="2200" kern="1200"/>
            <a:t>ViewModel</a:t>
          </a:r>
          <a:r>
            <a:rPr lang="zh-CN" sz="2200" kern="1200"/>
            <a:t>。</a:t>
          </a:r>
          <a:r>
            <a:rPr lang="en-US" sz="2200" kern="1200"/>
            <a:t>Model+View+ViewModel</a:t>
          </a:r>
          <a:r>
            <a:rPr lang="zh-CN" sz="2200" kern="1200"/>
            <a:t>。</a:t>
          </a:r>
          <a:endParaRPr lang="en-US" sz="2200" kern="1200"/>
        </a:p>
      </dsp:txBody>
      <dsp:txXfrm>
        <a:off x="98166" y="529457"/>
        <a:ext cx="4919159" cy="1814605"/>
      </dsp:txXfrm>
    </dsp:sp>
    <dsp:sp modelId="{E3A2D338-DC31-45F7-9105-56785AC0DB36}">
      <dsp:nvSpPr>
        <dsp:cNvPr id="0" name=""/>
        <dsp:cNvSpPr/>
      </dsp:nvSpPr>
      <dsp:spPr>
        <a:xfrm>
          <a:off x="0" y="2505589"/>
          <a:ext cx="5115491" cy="201093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View</a:t>
          </a:r>
          <a:r>
            <a:rPr lang="zh-CN" sz="2200" kern="1200"/>
            <a:t>的变化会自动更新到</a:t>
          </a:r>
          <a:r>
            <a:rPr lang="en-US" sz="2200" kern="1200"/>
            <a:t>ViewModel</a:t>
          </a:r>
          <a:r>
            <a:rPr lang="zh-CN" sz="2200" kern="1200"/>
            <a:t>，</a:t>
          </a:r>
          <a:r>
            <a:rPr lang="en-US" sz="2200" kern="1200"/>
            <a:t>ViewModel</a:t>
          </a:r>
          <a:r>
            <a:rPr lang="zh-CN" sz="2200" kern="1200"/>
            <a:t>的变化也会自动同步到</a:t>
          </a:r>
          <a:r>
            <a:rPr lang="en-US" sz="2200" kern="1200"/>
            <a:t>View</a:t>
          </a:r>
          <a:r>
            <a:rPr lang="zh-CN" sz="2200" kern="1200"/>
            <a:t>上显示。这种自动同步是因为</a:t>
          </a:r>
          <a:r>
            <a:rPr lang="en-US" sz="2200" kern="1200"/>
            <a:t>ViewModel</a:t>
          </a:r>
          <a:r>
            <a:rPr lang="zh-CN" sz="2200" kern="1200"/>
            <a:t>里的属性实现了观察者模式，当属性变更时都能触发对应的操作。</a:t>
          </a:r>
          <a:endParaRPr lang="en-US" sz="2200" kern="1200"/>
        </a:p>
      </dsp:txBody>
      <dsp:txXfrm>
        <a:off x="98166" y="2603755"/>
        <a:ext cx="4919159" cy="18146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E614B-B208-489A-9325-E9F7FD8F5459}">
      <dsp:nvSpPr>
        <dsp:cNvPr id="0" name=""/>
        <dsp:cNvSpPr/>
      </dsp:nvSpPr>
      <dsp:spPr>
        <a:xfrm>
          <a:off x="-4613539" y="-707327"/>
          <a:ext cx="5495629" cy="5495629"/>
        </a:xfrm>
        <a:prstGeom prst="blockArc">
          <a:avLst>
            <a:gd name="adj1" fmla="val 18900000"/>
            <a:gd name="adj2" fmla="val 2700000"/>
            <a:gd name="adj3" fmla="val 39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656A75-7515-4449-9947-73852BE88A58}">
      <dsp:nvSpPr>
        <dsp:cNvPr id="0" name=""/>
        <dsp:cNvSpPr/>
      </dsp:nvSpPr>
      <dsp:spPr>
        <a:xfrm>
          <a:off x="567301" y="408097"/>
          <a:ext cx="9892843" cy="8161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85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kern="1200"/>
            <a:t>SOA</a:t>
          </a:r>
          <a:r>
            <a:rPr lang="zh-CN" sz="3100" b="1" kern="1200"/>
            <a:t>（</a:t>
          </a:r>
          <a:r>
            <a:rPr lang="en-US" sz="3100" b="1" kern="1200"/>
            <a:t>Service-Oriented Architecture</a:t>
          </a:r>
          <a:r>
            <a:rPr lang="zh-CN" sz="3100" b="1" kern="1200"/>
            <a:t>）</a:t>
          </a:r>
          <a:r>
            <a:rPr lang="en-US" sz="3100" b="1" kern="1200"/>
            <a:t>Hub</a:t>
          </a:r>
          <a:r>
            <a:rPr lang="zh-CN" sz="3100" b="1" kern="1200"/>
            <a:t>（服务总线）</a:t>
          </a:r>
          <a:endParaRPr lang="zh-CN" altLang="en-US" sz="3100" kern="1200"/>
        </a:p>
      </dsp:txBody>
      <dsp:txXfrm>
        <a:off x="567301" y="408097"/>
        <a:ext cx="9892843" cy="816194"/>
      </dsp:txXfrm>
    </dsp:sp>
    <dsp:sp modelId="{44C2B6BE-4CC6-452C-AEDD-9D7F98432983}">
      <dsp:nvSpPr>
        <dsp:cNvPr id="0" name=""/>
        <dsp:cNvSpPr/>
      </dsp:nvSpPr>
      <dsp:spPr>
        <a:xfrm>
          <a:off x="57180" y="306073"/>
          <a:ext cx="1020243" cy="10202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47065A-E40A-4FF3-BE22-41599B760D7A}">
      <dsp:nvSpPr>
        <dsp:cNvPr id="0" name=""/>
        <dsp:cNvSpPr/>
      </dsp:nvSpPr>
      <dsp:spPr>
        <a:xfrm>
          <a:off x="863988" y="1632389"/>
          <a:ext cx="9596156" cy="8161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85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kern="1200"/>
            <a:t>MicroService</a:t>
          </a:r>
          <a:r>
            <a:rPr lang="zh-CN" sz="3100" b="1" kern="1200"/>
            <a:t>（微服务）</a:t>
          </a:r>
          <a:endParaRPr lang="zh-CN" altLang="en-US" sz="3100" kern="1200"/>
        </a:p>
      </dsp:txBody>
      <dsp:txXfrm>
        <a:off x="863988" y="1632389"/>
        <a:ext cx="9596156" cy="816194"/>
      </dsp:txXfrm>
    </dsp:sp>
    <dsp:sp modelId="{3C901138-7D14-41D1-8DB3-426C5387EC66}">
      <dsp:nvSpPr>
        <dsp:cNvPr id="0" name=""/>
        <dsp:cNvSpPr/>
      </dsp:nvSpPr>
      <dsp:spPr>
        <a:xfrm>
          <a:off x="353867" y="1530365"/>
          <a:ext cx="1020243" cy="10202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29D34-DE73-4B45-9412-940B5CCBAE3E}">
      <dsp:nvSpPr>
        <dsp:cNvPr id="0" name=""/>
        <dsp:cNvSpPr/>
      </dsp:nvSpPr>
      <dsp:spPr>
        <a:xfrm>
          <a:off x="567301" y="2856681"/>
          <a:ext cx="9892843" cy="8161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85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kern="1200"/>
            <a:t>BFF</a:t>
          </a:r>
          <a:r>
            <a:rPr lang="zh-CN" sz="3100" b="1" kern="1200"/>
            <a:t>（</a:t>
          </a:r>
          <a:r>
            <a:rPr lang="en-US" sz="3100" b="1" kern="1200"/>
            <a:t>Backend for Frontend</a:t>
          </a:r>
          <a:r>
            <a:rPr lang="zh-CN" sz="3100" b="1" kern="1200"/>
            <a:t>）</a:t>
          </a:r>
          <a:endParaRPr lang="zh-CN" altLang="en-US" sz="3100" kern="1200"/>
        </a:p>
      </dsp:txBody>
      <dsp:txXfrm>
        <a:off x="567301" y="2856681"/>
        <a:ext cx="9892843" cy="816194"/>
      </dsp:txXfrm>
    </dsp:sp>
    <dsp:sp modelId="{C12AE8D9-D73C-4632-A9F0-E9CA2325ACBA}">
      <dsp:nvSpPr>
        <dsp:cNvPr id="0" name=""/>
        <dsp:cNvSpPr/>
      </dsp:nvSpPr>
      <dsp:spPr>
        <a:xfrm>
          <a:off x="57180" y="2754657"/>
          <a:ext cx="1020243" cy="10202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0B59E-7832-49D6-B1F3-290693ED7ABB}">
      <dsp:nvSpPr>
        <dsp:cNvPr id="0" name=""/>
        <dsp:cNvSpPr/>
      </dsp:nvSpPr>
      <dsp:spPr>
        <a:xfrm>
          <a:off x="-4579612" y="-707327"/>
          <a:ext cx="5495629" cy="5495629"/>
        </a:xfrm>
        <a:prstGeom prst="blockArc">
          <a:avLst>
            <a:gd name="adj1" fmla="val 18900000"/>
            <a:gd name="adj2" fmla="val 2700000"/>
            <a:gd name="adj3" fmla="val 393"/>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FF0AB62-EA84-44A0-8E93-AC8EC18C2A50}">
      <dsp:nvSpPr>
        <dsp:cNvPr id="0" name=""/>
        <dsp:cNvSpPr/>
      </dsp:nvSpPr>
      <dsp:spPr>
        <a:xfrm>
          <a:off x="750185" y="583007"/>
          <a:ext cx="9743887" cy="11658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539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a:t>JAMstack</a:t>
          </a:r>
        </a:p>
        <a:p>
          <a:pPr marL="0" lvl="0" indent="0" algn="l" defTabSz="800100">
            <a:lnSpc>
              <a:spcPct val="90000"/>
            </a:lnSpc>
            <a:spcBef>
              <a:spcPct val="0"/>
            </a:spcBef>
            <a:spcAft>
              <a:spcPct val="35000"/>
            </a:spcAft>
            <a:buNone/>
          </a:pPr>
          <a:r>
            <a:rPr lang="zh-CN" sz="1800" kern="1200"/>
            <a:t>基于客户端</a:t>
          </a:r>
          <a:r>
            <a:rPr lang="en-US" sz="1800" kern="1200"/>
            <a:t>JavaScript</a:t>
          </a:r>
          <a:r>
            <a:rPr lang="zh-CN" sz="1800" kern="1200"/>
            <a:t>、可复用的</a:t>
          </a:r>
          <a:r>
            <a:rPr lang="en-US" sz="1800" kern="1200"/>
            <a:t>API</a:t>
          </a:r>
          <a:r>
            <a:rPr lang="zh-CN" sz="1800" kern="1200"/>
            <a:t>以及预编译好的标签。这是一种新型的构建网站与应用的方式，它交付更好的性能、更高的安全性、更低成本的扩展以及更好的开发体验。</a:t>
          </a:r>
          <a:endParaRPr lang="zh-CN" altLang="en-US" sz="1800" kern="1200"/>
        </a:p>
      </dsp:txBody>
      <dsp:txXfrm>
        <a:off x="750185" y="583007"/>
        <a:ext cx="9743887" cy="1165852"/>
      </dsp:txXfrm>
    </dsp:sp>
    <dsp:sp modelId="{5C805B0D-6ACD-4425-B882-7CB97974C7DF}">
      <dsp:nvSpPr>
        <dsp:cNvPr id="0" name=""/>
        <dsp:cNvSpPr/>
      </dsp:nvSpPr>
      <dsp:spPr>
        <a:xfrm>
          <a:off x="21527" y="437276"/>
          <a:ext cx="1457315" cy="1457315"/>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2C87288-4355-4524-A427-154E80A747F3}">
      <dsp:nvSpPr>
        <dsp:cNvPr id="0" name=""/>
        <dsp:cNvSpPr/>
      </dsp:nvSpPr>
      <dsp:spPr>
        <a:xfrm>
          <a:off x="750185" y="2332113"/>
          <a:ext cx="9743887" cy="116585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539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a:t>12</a:t>
          </a:r>
          <a:r>
            <a:rPr lang="zh-CN" altLang="en-US" sz="1800" kern="1200"/>
            <a:t>因子</a:t>
          </a:r>
          <a:r>
            <a:rPr lang="en-US" altLang="zh-CN" sz="1800" kern="1200"/>
            <a:t>Web</a:t>
          </a:r>
          <a:r>
            <a:rPr lang="zh-CN" altLang="en-US" sz="1800" kern="1200"/>
            <a:t>应用</a:t>
          </a:r>
        </a:p>
      </dsp:txBody>
      <dsp:txXfrm>
        <a:off x="750185" y="2332113"/>
        <a:ext cx="9743887" cy="1165852"/>
      </dsp:txXfrm>
    </dsp:sp>
    <dsp:sp modelId="{910390CB-883A-4EFE-A7B6-269F44590142}">
      <dsp:nvSpPr>
        <dsp:cNvPr id="0" name=""/>
        <dsp:cNvSpPr/>
      </dsp:nvSpPr>
      <dsp:spPr>
        <a:xfrm>
          <a:off x="21527" y="2186381"/>
          <a:ext cx="1457315" cy="1457315"/>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801A6-E8EC-4DF3-AFB4-72A295F679EB}">
      <dsp:nvSpPr>
        <dsp:cNvPr id="0" name=""/>
        <dsp:cNvSpPr/>
      </dsp:nvSpPr>
      <dsp:spPr>
        <a:xfrm>
          <a:off x="0" y="0"/>
          <a:ext cx="8412480" cy="95729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sz="2200" kern="1200"/>
            <a:t>更好的性能</a:t>
          </a:r>
          <a:endParaRPr lang="en-US" sz="2200" kern="1200"/>
        </a:p>
        <a:p>
          <a:pPr marL="171450" lvl="1" indent="-171450" algn="l" defTabSz="755650">
            <a:lnSpc>
              <a:spcPct val="90000"/>
            </a:lnSpc>
            <a:spcBef>
              <a:spcPct val="0"/>
            </a:spcBef>
            <a:spcAft>
              <a:spcPct val="15000"/>
            </a:spcAft>
            <a:buChar char="•"/>
          </a:pPr>
          <a:r>
            <a:rPr lang="en-US" sz="1700" kern="1200"/>
            <a:t>CDN</a:t>
          </a:r>
        </a:p>
      </dsp:txBody>
      <dsp:txXfrm>
        <a:off x="28038" y="28038"/>
        <a:ext cx="7298593" cy="901218"/>
      </dsp:txXfrm>
    </dsp:sp>
    <dsp:sp modelId="{29EF810F-1EE9-44CA-ABC4-808B3BDEAE3C}">
      <dsp:nvSpPr>
        <dsp:cNvPr id="0" name=""/>
        <dsp:cNvSpPr/>
      </dsp:nvSpPr>
      <dsp:spPr>
        <a:xfrm>
          <a:off x="704545" y="1131347"/>
          <a:ext cx="8412480" cy="95729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sz="2200" kern="1200"/>
            <a:t>更便宜、更易扩展</a:t>
          </a:r>
          <a:endParaRPr lang="en-US" sz="2200" kern="1200"/>
        </a:p>
        <a:p>
          <a:pPr marL="171450" lvl="1" indent="-171450" algn="l" defTabSz="755650">
            <a:lnSpc>
              <a:spcPct val="90000"/>
            </a:lnSpc>
            <a:spcBef>
              <a:spcPct val="0"/>
            </a:spcBef>
            <a:spcAft>
              <a:spcPct val="15000"/>
            </a:spcAft>
            <a:buChar char="•"/>
          </a:pPr>
          <a:r>
            <a:rPr lang="zh-CN" sz="1700" kern="1200"/>
            <a:t>文件</a:t>
          </a:r>
          <a:endParaRPr lang="en-US" sz="1700" kern="1200"/>
        </a:p>
      </dsp:txBody>
      <dsp:txXfrm>
        <a:off x="732583" y="1159385"/>
        <a:ext cx="7029617" cy="901218"/>
      </dsp:txXfrm>
    </dsp:sp>
    <dsp:sp modelId="{6944FFD0-766D-4170-9FA6-34A3738AEE26}">
      <dsp:nvSpPr>
        <dsp:cNvPr id="0" name=""/>
        <dsp:cNvSpPr/>
      </dsp:nvSpPr>
      <dsp:spPr>
        <a:xfrm>
          <a:off x="1398574" y="2262695"/>
          <a:ext cx="8412480" cy="95729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sz="2200" kern="1200"/>
            <a:t>更高安全性</a:t>
          </a:r>
          <a:endParaRPr lang="en-US" sz="2200" kern="1200"/>
        </a:p>
        <a:p>
          <a:pPr marL="171450" lvl="1" indent="-171450" algn="l" defTabSz="755650">
            <a:lnSpc>
              <a:spcPct val="90000"/>
            </a:lnSpc>
            <a:spcBef>
              <a:spcPct val="0"/>
            </a:spcBef>
            <a:spcAft>
              <a:spcPct val="15000"/>
            </a:spcAft>
            <a:buChar char="•"/>
          </a:pPr>
          <a:r>
            <a:rPr lang="zh-CN" sz="1700" kern="1200"/>
            <a:t>攻击表面小</a:t>
          </a:r>
          <a:endParaRPr lang="en-US" sz="1700" kern="1200"/>
        </a:p>
      </dsp:txBody>
      <dsp:txXfrm>
        <a:off x="1426612" y="2290733"/>
        <a:ext cx="7040133" cy="901218"/>
      </dsp:txXfrm>
    </dsp:sp>
    <dsp:sp modelId="{3CD283CB-6E39-4B47-AC50-2C2E623EC3ED}">
      <dsp:nvSpPr>
        <dsp:cNvPr id="0" name=""/>
        <dsp:cNvSpPr/>
      </dsp:nvSpPr>
      <dsp:spPr>
        <a:xfrm>
          <a:off x="2103119" y="3394043"/>
          <a:ext cx="8412480" cy="957294"/>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sz="2200" kern="1200"/>
            <a:t>更好的开发体验</a:t>
          </a:r>
          <a:endParaRPr lang="en-US" sz="2200" kern="1200"/>
        </a:p>
      </dsp:txBody>
      <dsp:txXfrm>
        <a:off x="2131157" y="3422081"/>
        <a:ext cx="7029617" cy="901218"/>
      </dsp:txXfrm>
    </dsp:sp>
    <dsp:sp modelId="{493E985C-69A0-48DB-9F92-052CE8070A02}">
      <dsp:nvSpPr>
        <dsp:cNvPr id="0" name=""/>
        <dsp:cNvSpPr/>
      </dsp:nvSpPr>
      <dsp:spPr>
        <a:xfrm>
          <a:off x="7790238" y="733200"/>
          <a:ext cx="622241" cy="622241"/>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08F208D9-0A5E-4732-8564-C408EAC1807E}">
      <dsp:nvSpPr>
        <dsp:cNvPr id="0" name=""/>
        <dsp:cNvSpPr/>
      </dsp:nvSpPr>
      <dsp:spPr>
        <a:xfrm>
          <a:off x="8494783" y="1864548"/>
          <a:ext cx="622241" cy="622241"/>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CA4CF8EC-D514-47E4-87DA-DA7110C64A59}">
      <dsp:nvSpPr>
        <dsp:cNvPr id="0" name=""/>
        <dsp:cNvSpPr/>
      </dsp:nvSpPr>
      <dsp:spPr>
        <a:xfrm>
          <a:off x="9188813" y="2995896"/>
          <a:ext cx="622241" cy="622241"/>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ire.pa-pa.m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fire.pa-pa.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5368" y="2043663"/>
            <a:ext cx="6105194" cy="2031055"/>
          </a:xfrm>
        </p:spPr>
        <p:txBody>
          <a:bodyPr>
            <a:normAutofit/>
          </a:bodyPr>
          <a:lstStyle/>
          <a:p>
            <a:r>
              <a:rPr lang="en-US" altLang="zh-CN">
                <a:solidFill>
                  <a:srgbClr val="FFFFFF"/>
                </a:solidFill>
              </a:rPr>
              <a:t>Web</a:t>
            </a:r>
            <a:r>
              <a:rPr lang="zh-CN" altLang="en-US">
                <a:solidFill>
                  <a:srgbClr val="FFFFFF"/>
                </a:solidFill>
              </a:rPr>
              <a:t>应用新架构</a:t>
            </a:r>
            <a:endParaRPr lang="en-US">
              <a:solidFill>
                <a:srgbClr val="FFFFFF"/>
              </a:solidFill>
            </a:endParaRPr>
          </a:p>
        </p:txBody>
      </p:sp>
      <p:sp>
        <p:nvSpPr>
          <p:cNvPr id="3" name="Subtitle 2"/>
          <p:cNvSpPr>
            <a:spLocks noGrp="1"/>
          </p:cNvSpPr>
          <p:nvPr>
            <p:ph type="subTitle" idx="1"/>
          </p:nvPr>
        </p:nvSpPr>
        <p:spPr>
          <a:xfrm>
            <a:off x="3045368" y="4074718"/>
            <a:ext cx="6105194" cy="682079"/>
          </a:xfrm>
        </p:spPr>
        <p:txBody>
          <a:bodyPr>
            <a:normAutofit/>
          </a:bodyPr>
          <a:lstStyle/>
          <a:p>
            <a:r>
              <a:rPr lang="en-US">
                <a:solidFill>
                  <a:srgbClr val="FFFFFF"/>
                </a:solidFill>
              </a:rPr>
              <a:t>16222010272 </a:t>
            </a:r>
            <a:r>
              <a:rPr lang="zh-CN" altLang="en-US">
                <a:solidFill>
                  <a:srgbClr val="FFFFFF"/>
                </a:solidFill>
              </a:rPr>
              <a:t>田杰</a:t>
            </a:r>
            <a:endParaRPr lang="en-US">
              <a:solidFill>
                <a:srgbClr val="FFFFFF"/>
              </a:solidFill>
            </a:endParaRP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00F71D1C-5C78-4478-96AB-AA6169C50BA3}"/>
              </a:ext>
            </a:extLst>
          </p:cNvPr>
          <p:cNvSpPr>
            <a:spLocks noGrp="1"/>
          </p:cNvSpPr>
          <p:nvPr>
            <p:ph type="title"/>
          </p:nvPr>
        </p:nvSpPr>
        <p:spPr>
          <a:xfrm>
            <a:off x="640079" y="2023236"/>
            <a:ext cx="3659777" cy="2820908"/>
          </a:xfrm>
        </p:spPr>
        <p:txBody>
          <a:bodyPr>
            <a:normAutofit/>
          </a:bodyPr>
          <a:lstStyle/>
          <a:p>
            <a:r>
              <a:rPr lang="en-US" altLang="zh-CN" sz="4000">
                <a:solidFill>
                  <a:srgbClr val="FFFFFF"/>
                </a:solidFill>
              </a:rPr>
              <a:t>MVVM</a:t>
            </a:r>
            <a:endParaRPr lang="zh-CN" altLang="en-US" sz="4000">
              <a:solidFill>
                <a:srgbClr val="FFFFFF"/>
              </a:solidFill>
            </a:endParaRPr>
          </a:p>
        </p:txBody>
      </p:sp>
      <p:graphicFrame>
        <p:nvGraphicFramePr>
          <p:cNvPr id="16" name="内容占位符 2">
            <a:extLst>
              <a:ext uri="{FF2B5EF4-FFF2-40B4-BE49-F238E27FC236}">
                <a16:creationId xmlns:a16="http://schemas.microsoft.com/office/drawing/2014/main" id="{C7B084DE-5BAF-4175-B36E-26EA782DB37D}"/>
              </a:ext>
            </a:extLst>
          </p:cNvPr>
          <p:cNvGraphicFramePr>
            <a:graphicFrameLocks noGrp="1"/>
          </p:cNvGraphicFramePr>
          <p:nvPr>
            <p:ph idx="1"/>
            <p:extLst>
              <p:ext uri="{D42A27DB-BD31-4B8C-83A1-F6EECF244321}">
                <p14:modId xmlns:p14="http://schemas.microsoft.com/office/powerpoint/2010/main" val="683618094"/>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954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59010E3-8279-4828-8009-3979DB6E43B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zh-CN" altLang="en-US" sz="5400" kern="1200">
                <a:solidFill>
                  <a:srgbClr val="FFFFFF"/>
                </a:solidFill>
                <a:latin typeface="+mj-lt"/>
                <a:ea typeface="+mj-ea"/>
                <a:cs typeface="+mj-cs"/>
              </a:rPr>
              <a:t>常见框架对比</a:t>
            </a:r>
          </a:p>
        </p:txBody>
      </p:sp>
      <p:cxnSp>
        <p:nvCxnSpPr>
          <p:cNvPr id="21"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内容占位符 3">
            <a:extLst>
              <a:ext uri="{FF2B5EF4-FFF2-40B4-BE49-F238E27FC236}">
                <a16:creationId xmlns:a16="http://schemas.microsoft.com/office/drawing/2014/main" id="{4C6DE1D6-81F9-4004-867E-958CC20BE8B8}"/>
              </a:ext>
            </a:extLst>
          </p:cNvPr>
          <p:cNvGraphicFramePr>
            <a:graphicFrameLocks noGrp="1"/>
          </p:cNvGraphicFramePr>
          <p:nvPr>
            <p:ph idx="1"/>
            <p:extLst>
              <p:ext uri="{D42A27DB-BD31-4B8C-83A1-F6EECF244321}">
                <p14:modId xmlns:p14="http://schemas.microsoft.com/office/powerpoint/2010/main" val="2288406568"/>
              </p:ext>
            </p:extLst>
          </p:nvPr>
        </p:nvGraphicFramePr>
        <p:xfrm>
          <a:off x="647224" y="2509911"/>
          <a:ext cx="10842456" cy="3997641"/>
        </p:xfrm>
        <a:graphic>
          <a:graphicData uri="http://schemas.openxmlformats.org/drawingml/2006/table">
            <a:tbl>
              <a:tblPr firstRow="1" firstCol="1" bandRow="1">
                <a:tableStyleId>{3B4B98B0-60AC-42C2-AFA5-B58CD77FA1E5}</a:tableStyleId>
              </a:tblPr>
              <a:tblGrid>
                <a:gridCol w="851319">
                  <a:extLst>
                    <a:ext uri="{9D8B030D-6E8A-4147-A177-3AD203B41FA5}">
                      <a16:colId xmlns:a16="http://schemas.microsoft.com/office/drawing/2014/main" val="1708701862"/>
                    </a:ext>
                  </a:extLst>
                </a:gridCol>
                <a:gridCol w="628953">
                  <a:extLst>
                    <a:ext uri="{9D8B030D-6E8A-4147-A177-3AD203B41FA5}">
                      <a16:colId xmlns:a16="http://schemas.microsoft.com/office/drawing/2014/main" val="3335067016"/>
                    </a:ext>
                  </a:extLst>
                </a:gridCol>
                <a:gridCol w="2546514">
                  <a:extLst>
                    <a:ext uri="{9D8B030D-6E8A-4147-A177-3AD203B41FA5}">
                      <a16:colId xmlns:a16="http://schemas.microsoft.com/office/drawing/2014/main" val="2208755222"/>
                    </a:ext>
                  </a:extLst>
                </a:gridCol>
                <a:gridCol w="3879452">
                  <a:extLst>
                    <a:ext uri="{9D8B030D-6E8A-4147-A177-3AD203B41FA5}">
                      <a16:colId xmlns:a16="http://schemas.microsoft.com/office/drawing/2014/main" val="2256554811"/>
                    </a:ext>
                  </a:extLst>
                </a:gridCol>
                <a:gridCol w="2936218">
                  <a:extLst>
                    <a:ext uri="{9D8B030D-6E8A-4147-A177-3AD203B41FA5}">
                      <a16:colId xmlns:a16="http://schemas.microsoft.com/office/drawing/2014/main" val="1290580197"/>
                    </a:ext>
                  </a:extLst>
                </a:gridCol>
              </a:tblGrid>
              <a:tr h="138932">
                <a:tc>
                  <a:txBody>
                    <a:bodyPr/>
                    <a:lstStyle/>
                    <a:p>
                      <a:pPr algn="just">
                        <a:spcAft>
                          <a:spcPts val="0"/>
                        </a:spcAft>
                      </a:pPr>
                      <a:r>
                        <a:rPr lang="zh-CN" sz="700" kern="100">
                          <a:effectLst/>
                        </a:rPr>
                        <a:t>框架</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模式</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说明</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特点</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缺点</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extLst>
                  <a:ext uri="{0D108BD9-81ED-4DB2-BD59-A6C34878D82A}">
                    <a16:rowId xmlns:a16="http://schemas.microsoft.com/office/drawing/2014/main" val="1207906814"/>
                  </a:ext>
                </a:extLst>
              </a:tr>
              <a:tr h="138932">
                <a:tc>
                  <a:txBody>
                    <a:bodyPr/>
                    <a:lstStyle/>
                    <a:p>
                      <a:pPr algn="just">
                        <a:spcAft>
                          <a:spcPts val="0"/>
                        </a:spcAft>
                      </a:pPr>
                      <a:r>
                        <a:rPr lang="en-US" sz="700" kern="100">
                          <a:effectLst/>
                        </a:rPr>
                        <a:t>Riot js</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MVP</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extLst>
                  <a:ext uri="{0D108BD9-81ED-4DB2-BD59-A6C34878D82A}">
                    <a16:rowId xmlns:a16="http://schemas.microsoft.com/office/drawing/2014/main" val="3229609842"/>
                  </a:ext>
                </a:extLst>
              </a:tr>
              <a:tr h="811180">
                <a:tc>
                  <a:txBody>
                    <a:bodyPr/>
                    <a:lstStyle/>
                    <a:p>
                      <a:pPr algn="just">
                        <a:spcAft>
                          <a:spcPts val="0"/>
                        </a:spcAft>
                      </a:pPr>
                      <a:r>
                        <a:rPr lang="en-US" sz="700" kern="100">
                          <a:effectLst/>
                        </a:rPr>
                        <a:t>Angular</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MVVM</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优秀的前端</a:t>
                      </a:r>
                      <a:r>
                        <a:rPr lang="en-US" sz="700" kern="100">
                          <a:effectLst/>
                        </a:rPr>
                        <a:t>JS</a:t>
                      </a:r>
                      <a:r>
                        <a:rPr lang="zh-CN" sz="700" kern="100">
                          <a:effectLst/>
                        </a:rPr>
                        <a:t>框架，已经被用于</a:t>
                      </a:r>
                      <a:r>
                        <a:rPr lang="en-US" sz="700" kern="100">
                          <a:effectLst/>
                        </a:rPr>
                        <a:t>Google</a:t>
                      </a:r>
                      <a:r>
                        <a:rPr lang="zh-CN" sz="700" kern="100">
                          <a:effectLst/>
                        </a:rPr>
                        <a:t>的多款产品当中</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支持指令（内置、自定义）</a:t>
                      </a:r>
                    </a:p>
                    <a:p>
                      <a:pPr algn="just">
                        <a:spcAft>
                          <a:spcPts val="0"/>
                        </a:spcAft>
                      </a:pPr>
                      <a:r>
                        <a:rPr lang="zh-CN" sz="700" kern="100">
                          <a:effectLst/>
                        </a:rPr>
                        <a:t>支持过滤器（内置、自定义）</a:t>
                      </a:r>
                    </a:p>
                    <a:p>
                      <a:pPr algn="just">
                        <a:spcAft>
                          <a:spcPts val="0"/>
                        </a:spcAft>
                      </a:pPr>
                      <a:r>
                        <a:rPr lang="zh-CN" sz="700" kern="100">
                          <a:effectLst/>
                        </a:rPr>
                        <a:t>双向数据绑定</a:t>
                      </a:r>
                    </a:p>
                    <a:p>
                      <a:pPr algn="just">
                        <a:spcAft>
                          <a:spcPts val="0"/>
                        </a:spcAft>
                      </a:pPr>
                      <a:r>
                        <a:rPr lang="zh-CN" sz="700" kern="100">
                          <a:effectLst/>
                        </a:rPr>
                        <a:t>良好的应用程序结构</a:t>
                      </a:r>
                    </a:p>
                    <a:p>
                      <a:pPr algn="just">
                        <a:spcAft>
                          <a:spcPts val="0"/>
                        </a:spcAft>
                      </a:pPr>
                      <a:r>
                        <a:rPr lang="en-US" sz="700" kern="100">
                          <a:effectLst/>
                        </a:rPr>
                        <a:t>HTML</a:t>
                      </a:r>
                      <a:r>
                        <a:rPr lang="zh-CN" sz="700" kern="100">
                          <a:effectLst/>
                        </a:rPr>
                        <a:t>模板</a:t>
                      </a:r>
                    </a:p>
                    <a:p>
                      <a:pPr algn="just">
                        <a:spcAft>
                          <a:spcPts val="0"/>
                        </a:spcAft>
                      </a:pPr>
                      <a:r>
                        <a:rPr lang="zh-CN" sz="700" kern="100">
                          <a:effectLst/>
                        </a:rPr>
                        <a:t>可嵌入、注入和测试</a:t>
                      </a:r>
                    </a:p>
                    <a:p>
                      <a:pPr algn="just">
                        <a:spcAft>
                          <a:spcPts val="0"/>
                        </a:spcAft>
                      </a:pPr>
                      <a:r>
                        <a:rPr lang="zh-CN" sz="700" kern="100">
                          <a:effectLst/>
                        </a:rPr>
                        <a:t>坚实的基础和社区支持</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学习成本高</a:t>
                      </a:r>
                    </a:p>
                    <a:p>
                      <a:pPr algn="just">
                        <a:spcAft>
                          <a:spcPts val="0"/>
                        </a:spcAft>
                      </a:pPr>
                      <a:r>
                        <a:rPr lang="en-US" sz="700" kern="100">
                          <a:effectLst/>
                        </a:rPr>
                        <a:t>Watcher </a:t>
                      </a:r>
                      <a:r>
                        <a:rPr lang="zh-CN" sz="700" kern="100">
                          <a:effectLst/>
                        </a:rPr>
                        <a:t>越多，性能越差</a:t>
                      </a:r>
                    </a:p>
                    <a:p>
                      <a:pPr algn="just">
                        <a:spcAft>
                          <a:spcPts val="0"/>
                        </a:spcAft>
                      </a:pPr>
                      <a:r>
                        <a:rPr lang="zh-CN" sz="700" kern="100">
                          <a:effectLst/>
                        </a:rPr>
                        <a:t>不支持低端浏览器</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extLst>
                  <a:ext uri="{0D108BD9-81ED-4DB2-BD59-A6C34878D82A}">
                    <a16:rowId xmlns:a16="http://schemas.microsoft.com/office/drawing/2014/main" val="2649666443"/>
                  </a:ext>
                </a:extLst>
              </a:tr>
              <a:tr h="1147304">
                <a:tc>
                  <a:txBody>
                    <a:bodyPr/>
                    <a:lstStyle/>
                    <a:p>
                      <a:pPr algn="just">
                        <a:spcAft>
                          <a:spcPts val="0"/>
                        </a:spcAft>
                      </a:pPr>
                      <a:r>
                        <a:rPr lang="en-US" sz="700" kern="100">
                          <a:effectLst/>
                        </a:rPr>
                        <a:t>Vue</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MVVM</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严格地说它不是一个框架，因为它只聚焦视图层，是一个构建数据驱动的</a:t>
                      </a:r>
                      <a:r>
                        <a:rPr lang="en-US" sz="700" kern="100">
                          <a:effectLst/>
                        </a:rPr>
                        <a:t>Web</a:t>
                      </a:r>
                      <a:r>
                        <a:rPr lang="zh-CN" sz="700" kern="100">
                          <a:effectLst/>
                        </a:rPr>
                        <a:t>界面库</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轻量级</a:t>
                      </a:r>
                    </a:p>
                    <a:p>
                      <a:pPr algn="just">
                        <a:spcAft>
                          <a:spcPts val="0"/>
                        </a:spcAft>
                      </a:pPr>
                      <a:r>
                        <a:rPr lang="zh-CN" sz="700" kern="100">
                          <a:effectLst/>
                        </a:rPr>
                        <a:t>双向数据绑定</a:t>
                      </a:r>
                    </a:p>
                    <a:p>
                      <a:pPr algn="just">
                        <a:spcAft>
                          <a:spcPts val="0"/>
                        </a:spcAft>
                      </a:pPr>
                      <a:r>
                        <a:rPr lang="zh-CN" sz="700" kern="100">
                          <a:effectLst/>
                        </a:rPr>
                        <a:t>支持指令（内置、自定义（内置、自定义）</a:t>
                      </a:r>
                    </a:p>
                    <a:p>
                      <a:pPr algn="just">
                        <a:spcAft>
                          <a:spcPts val="0"/>
                        </a:spcAft>
                      </a:pPr>
                      <a:r>
                        <a:rPr lang="zh-CN" sz="700" kern="100">
                          <a:effectLst/>
                        </a:rPr>
                        <a:t>插件化</a:t>
                      </a:r>
                    </a:p>
                    <a:p>
                      <a:pPr algn="just">
                        <a:spcAft>
                          <a:spcPts val="0"/>
                        </a:spcAft>
                      </a:pPr>
                      <a:r>
                        <a:rPr lang="zh-CN" sz="700" kern="100">
                          <a:effectLst/>
                        </a:rPr>
                        <a:t>不支持低端浏览器</a:t>
                      </a:r>
                    </a:p>
                    <a:p>
                      <a:pPr algn="just">
                        <a:spcAft>
                          <a:spcPts val="0"/>
                        </a:spcAft>
                      </a:pPr>
                      <a:r>
                        <a:rPr lang="zh-CN" sz="700" kern="100">
                          <a:effectLst/>
                        </a:rPr>
                        <a:t>基于依赖追踪的观察并且使用异步队列更新，性能好</a:t>
                      </a:r>
                    </a:p>
                    <a:p>
                      <a:pPr algn="just">
                        <a:spcAft>
                          <a:spcPts val="0"/>
                        </a:spcAft>
                      </a:pPr>
                      <a:r>
                        <a:rPr lang="en-US" sz="700" kern="100">
                          <a:effectLst/>
                        </a:rPr>
                        <a:t>.vue </a:t>
                      </a:r>
                      <a:r>
                        <a:rPr lang="zh-CN" sz="700" kern="100">
                          <a:effectLst/>
                        </a:rPr>
                        <a:t>特殊文件格式需要编辑后使用</a:t>
                      </a:r>
                    </a:p>
                    <a:p>
                      <a:pPr algn="just">
                        <a:spcAft>
                          <a:spcPts val="0"/>
                        </a:spcAft>
                      </a:pPr>
                      <a:r>
                        <a:rPr lang="zh-CN" sz="700" kern="100">
                          <a:effectLst/>
                        </a:rPr>
                        <a:t>一切都是组件</a:t>
                      </a:r>
                    </a:p>
                    <a:p>
                      <a:pPr algn="just">
                        <a:spcAft>
                          <a:spcPts val="0"/>
                        </a:spcAft>
                      </a:pPr>
                      <a:r>
                        <a:rPr lang="zh-CN" sz="700" kern="100">
                          <a:effectLst/>
                        </a:rPr>
                        <a:t>支持混入 </a:t>
                      </a:r>
                    </a:p>
                    <a:p>
                      <a:pPr algn="just">
                        <a:spcAft>
                          <a:spcPts val="0"/>
                        </a:spcAft>
                      </a:pPr>
                      <a:r>
                        <a:rPr lang="en-US" sz="700" kern="100">
                          <a:effectLst/>
                        </a:rPr>
                        <a:t>DOM </a:t>
                      </a:r>
                      <a:r>
                        <a:rPr lang="zh-CN" sz="700" kern="100">
                          <a:effectLst/>
                        </a:rPr>
                        <a:t>模板</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新生儿，不如</a:t>
                      </a:r>
                      <a:r>
                        <a:rPr lang="en-US" sz="700" kern="100">
                          <a:effectLst/>
                        </a:rPr>
                        <a:t>Angular</a:t>
                      </a:r>
                      <a:r>
                        <a:rPr lang="zh-CN" sz="700" kern="100">
                          <a:effectLst/>
                        </a:rPr>
                        <a:t>成熟</a:t>
                      </a:r>
                    </a:p>
                    <a:p>
                      <a:pPr algn="just">
                        <a:spcAft>
                          <a:spcPts val="0"/>
                        </a:spcAft>
                      </a:pPr>
                      <a:r>
                        <a:rPr lang="zh-CN" sz="700" kern="100">
                          <a:effectLst/>
                        </a:rPr>
                        <a:t>影响度不大</a:t>
                      </a:r>
                    </a:p>
                    <a:p>
                      <a:pPr algn="just">
                        <a:spcAft>
                          <a:spcPts val="0"/>
                        </a:spcAft>
                      </a:pPr>
                      <a:r>
                        <a:rPr lang="zh-CN" sz="700" kern="100">
                          <a:effectLst/>
                        </a:rPr>
                        <a:t>不支持</a:t>
                      </a:r>
                      <a:r>
                        <a:rPr lang="en-US" sz="700" kern="100">
                          <a:effectLst/>
                        </a:rPr>
                        <a:t>IE8</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extLst>
                  <a:ext uri="{0D108BD9-81ED-4DB2-BD59-A6C34878D82A}">
                    <a16:rowId xmlns:a16="http://schemas.microsoft.com/office/drawing/2014/main" val="3076236037"/>
                  </a:ext>
                </a:extLst>
              </a:tr>
              <a:tr h="1483429">
                <a:tc>
                  <a:txBody>
                    <a:bodyPr/>
                    <a:lstStyle/>
                    <a:p>
                      <a:pPr algn="just">
                        <a:spcAft>
                          <a:spcPts val="0"/>
                        </a:spcAft>
                      </a:pPr>
                      <a:r>
                        <a:rPr lang="en-US" sz="700" kern="100">
                          <a:effectLst/>
                        </a:rPr>
                        <a:t>React</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V</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主要用于构建</a:t>
                      </a:r>
                      <a:r>
                        <a:rPr lang="en-US" sz="700" kern="100">
                          <a:effectLst/>
                        </a:rPr>
                        <a:t>UI</a:t>
                      </a:r>
                      <a:r>
                        <a:rPr lang="zh-CN" sz="700" kern="100">
                          <a:effectLst/>
                        </a:rPr>
                        <a:t>。</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采用特殊的</a:t>
                      </a:r>
                      <a:r>
                        <a:rPr lang="en-US" sz="700" kern="100">
                          <a:effectLst/>
                        </a:rPr>
                        <a:t>JSX</a:t>
                      </a:r>
                      <a:r>
                        <a:rPr lang="zh-CN" sz="700" kern="100">
                          <a:effectLst/>
                        </a:rPr>
                        <a:t>语法，需要编译后使用</a:t>
                      </a:r>
                    </a:p>
                    <a:p>
                      <a:pPr algn="just">
                        <a:spcAft>
                          <a:spcPts val="0"/>
                        </a:spcAft>
                      </a:pPr>
                      <a:r>
                        <a:rPr lang="zh-CN" sz="700" kern="100">
                          <a:effectLst/>
                        </a:rPr>
                        <a:t>一切都是组件</a:t>
                      </a:r>
                    </a:p>
                    <a:p>
                      <a:pPr algn="just">
                        <a:spcAft>
                          <a:spcPts val="0"/>
                        </a:spcAft>
                      </a:pPr>
                      <a:r>
                        <a:rPr lang="zh-CN" sz="700" kern="100">
                          <a:effectLst/>
                        </a:rPr>
                        <a:t>插件化</a:t>
                      </a:r>
                    </a:p>
                    <a:p>
                      <a:pPr algn="just">
                        <a:spcAft>
                          <a:spcPts val="0"/>
                        </a:spcAft>
                      </a:pPr>
                      <a:r>
                        <a:rPr lang="zh-CN" sz="700" kern="100">
                          <a:effectLst/>
                        </a:rPr>
                        <a:t>支持混入 </a:t>
                      </a:r>
                    </a:p>
                    <a:p>
                      <a:pPr algn="just">
                        <a:spcAft>
                          <a:spcPts val="0"/>
                        </a:spcAft>
                      </a:pPr>
                      <a:r>
                        <a:rPr lang="zh-CN" sz="700" kern="100">
                          <a:effectLst/>
                        </a:rPr>
                        <a:t>依赖</a:t>
                      </a:r>
                      <a:r>
                        <a:rPr lang="en-US" sz="700" kern="100">
                          <a:effectLst/>
                        </a:rPr>
                        <a:t>Virtual DOM</a:t>
                      </a:r>
                      <a:endParaRPr lang="zh-CN" sz="700" kern="100">
                        <a:effectLst/>
                      </a:endParaRPr>
                    </a:p>
                    <a:p>
                      <a:pPr algn="just">
                        <a:spcAft>
                          <a:spcPts val="0"/>
                        </a:spcAft>
                      </a:pPr>
                      <a:r>
                        <a:rPr lang="zh-CN" sz="700" kern="100">
                          <a:effectLst/>
                        </a:rPr>
                        <a:t>声明式设计</a:t>
                      </a:r>
                    </a:p>
                    <a:p>
                      <a:pPr algn="just">
                        <a:spcAft>
                          <a:spcPts val="0"/>
                        </a:spcAft>
                      </a:pPr>
                      <a:r>
                        <a:rPr lang="zh-CN" sz="700" kern="100">
                          <a:effectLst/>
                        </a:rPr>
                        <a:t>高效</a:t>
                      </a:r>
                    </a:p>
                    <a:p>
                      <a:pPr algn="just">
                        <a:spcAft>
                          <a:spcPts val="0"/>
                        </a:spcAft>
                      </a:pPr>
                      <a:r>
                        <a:rPr lang="zh-CN" sz="700" kern="100">
                          <a:effectLst/>
                        </a:rPr>
                        <a:t>灵活</a:t>
                      </a:r>
                    </a:p>
                    <a:p>
                      <a:pPr algn="just">
                        <a:spcAft>
                          <a:spcPts val="0"/>
                        </a:spcAft>
                      </a:pPr>
                      <a:r>
                        <a:rPr lang="zh-CN" sz="700" kern="100">
                          <a:effectLst/>
                        </a:rPr>
                        <a:t>速度快</a:t>
                      </a:r>
                    </a:p>
                    <a:p>
                      <a:pPr algn="just">
                        <a:spcAft>
                          <a:spcPts val="0"/>
                        </a:spcAft>
                      </a:pPr>
                      <a:r>
                        <a:rPr lang="zh-CN" sz="700" kern="100">
                          <a:effectLst/>
                        </a:rPr>
                        <a:t>跨浏览器兼容</a:t>
                      </a:r>
                    </a:p>
                    <a:p>
                      <a:pPr algn="just">
                        <a:spcAft>
                          <a:spcPts val="0"/>
                        </a:spcAft>
                      </a:pPr>
                      <a:r>
                        <a:rPr lang="zh-CN" sz="700" kern="100">
                          <a:effectLst/>
                        </a:rPr>
                        <a:t>模块化</a:t>
                      </a:r>
                    </a:p>
                    <a:p>
                      <a:pPr algn="just">
                        <a:spcAft>
                          <a:spcPts val="0"/>
                        </a:spcAft>
                      </a:pPr>
                      <a:r>
                        <a:rPr lang="zh-CN" sz="700" kern="100">
                          <a:effectLst/>
                        </a:rPr>
                        <a:t>单向数据流</a:t>
                      </a:r>
                    </a:p>
                    <a:p>
                      <a:pPr algn="just">
                        <a:spcAft>
                          <a:spcPts val="0"/>
                        </a:spcAft>
                      </a:pPr>
                      <a:r>
                        <a:rPr lang="zh-CN" sz="700" kern="100">
                          <a:effectLst/>
                        </a:rPr>
                        <a:t>同构、纯粹的</a:t>
                      </a:r>
                      <a:r>
                        <a:rPr lang="en-US" sz="700" kern="100">
                          <a:effectLst/>
                        </a:rPr>
                        <a:t>JavaScript</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zh-CN" sz="700" kern="100">
                          <a:effectLst/>
                        </a:rPr>
                        <a:t>只是一个</a:t>
                      </a:r>
                      <a:r>
                        <a:rPr lang="en-US" sz="700" kern="100">
                          <a:effectLst/>
                        </a:rPr>
                        <a:t>V</a:t>
                      </a:r>
                      <a:r>
                        <a:rPr lang="zh-CN" sz="700" kern="100">
                          <a:effectLst/>
                        </a:rPr>
                        <a:t>而已，不是一个完整的框架。</a:t>
                      </a:r>
                    </a:p>
                    <a:p>
                      <a:pPr algn="just">
                        <a:spcAft>
                          <a:spcPts val="0"/>
                        </a:spcAft>
                      </a:pPr>
                      <a:r>
                        <a:rPr lang="zh-CN" sz="700" kern="100">
                          <a:effectLst/>
                        </a:rPr>
                        <a:t>如果是大型项目，基本要加上</a:t>
                      </a:r>
                      <a:r>
                        <a:rPr lang="en-US" sz="700" kern="100">
                          <a:effectLst/>
                        </a:rPr>
                        <a:t>ReactRouter</a:t>
                      </a:r>
                      <a:r>
                        <a:rPr lang="zh-CN" sz="700" kern="100">
                          <a:effectLst/>
                        </a:rPr>
                        <a:t>和</a:t>
                      </a:r>
                      <a:r>
                        <a:rPr lang="en-US" sz="700" kern="100">
                          <a:effectLst/>
                        </a:rPr>
                        <a:t>Flux</a:t>
                      </a:r>
                      <a:r>
                        <a:rPr lang="zh-CN" sz="700" kern="100">
                          <a:effectLst/>
                        </a:rPr>
                        <a:t>等。</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extLst>
                  <a:ext uri="{0D108BD9-81ED-4DB2-BD59-A6C34878D82A}">
                    <a16:rowId xmlns:a16="http://schemas.microsoft.com/office/drawing/2014/main" val="3134000913"/>
                  </a:ext>
                </a:extLst>
              </a:tr>
              <a:tr h="138932">
                <a:tc>
                  <a:txBody>
                    <a:bodyPr/>
                    <a:lstStyle/>
                    <a:p>
                      <a:pPr algn="just">
                        <a:spcAft>
                          <a:spcPts val="0"/>
                        </a:spcAft>
                      </a:pPr>
                      <a:r>
                        <a:rPr lang="en-US" sz="700" kern="100">
                          <a:effectLst/>
                        </a:rPr>
                        <a:t>Knockout js</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MVVM</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extLst>
                  <a:ext uri="{0D108BD9-81ED-4DB2-BD59-A6C34878D82A}">
                    <a16:rowId xmlns:a16="http://schemas.microsoft.com/office/drawing/2014/main" val="3707031704"/>
                  </a:ext>
                </a:extLst>
              </a:tr>
              <a:tr h="138932">
                <a:tc>
                  <a:txBody>
                    <a:bodyPr/>
                    <a:lstStyle/>
                    <a:p>
                      <a:pPr algn="just">
                        <a:spcAft>
                          <a:spcPts val="0"/>
                        </a:spcAft>
                      </a:pPr>
                      <a:r>
                        <a:rPr lang="en-US" sz="700" kern="100">
                          <a:effectLst/>
                        </a:rPr>
                        <a:t>Ember js</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MVVM</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tc>
                  <a:txBody>
                    <a:bodyPr/>
                    <a:lstStyle/>
                    <a:p>
                      <a:pPr algn="just">
                        <a:spcAft>
                          <a:spcPts val="0"/>
                        </a:spcAft>
                      </a:pPr>
                      <a:r>
                        <a:rPr lang="en-US" sz="7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27077" marR="27077" marT="0" marB="0"/>
                </a:tc>
                <a:extLst>
                  <a:ext uri="{0D108BD9-81ED-4DB2-BD59-A6C34878D82A}">
                    <a16:rowId xmlns:a16="http://schemas.microsoft.com/office/drawing/2014/main" val="4146682538"/>
                  </a:ext>
                </a:extLst>
              </a:tr>
            </a:tbl>
          </a:graphicData>
        </a:graphic>
      </p:graphicFrame>
    </p:spTree>
    <p:extLst>
      <p:ext uri="{BB962C8B-B14F-4D97-AF65-F5344CB8AC3E}">
        <p14:creationId xmlns:p14="http://schemas.microsoft.com/office/powerpoint/2010/main" val="236264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9F9A233-6CA9-4785-B7DB-B2A180EBB320}"/>
              </a:ext>
            </a:extLst>
          </p:cNvPr>
          <p:cNvSpPr>
            <a:spLocks noGrp="1"/>
          </p:cNvSpPr>
          <p:nvPr>
            <p:ph type="title"/>
          </p:nvPr>
        </p:nvSpPr>
        <p:spPr>
          <a:xfrm>
            <a:off x="838200" y="5529884"/>
            <a:ext cx="7719381" cy="1096331"/>
          </a:xfrm>
        </p:spPr>
        <p:txBody>
          <a:bodyPr>
            <a:normAutofit/>
          </a:bodyPr>
          <a:lstStyle/>
          <a:p>
            <a:r>
              <a:rPr lang="zh-CN" altLang="en-US" dirty="0"/>
              <a:t>服务器端架构</a:t>
            </a:r>
          </a:p>
        </p:txBody>
      </p:sp>
      <p:sp>
        <p:nvSpPr>
          <p:cNvPr id="11" name="Freeform: Shape 10">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内容占位符 3">
            <a:extLst>
              <a:ext uri="{FF2B5EF4-FFF2-40B4-BE49-F238E27FC236}">
                <a16:creationId xmlns:a16="http://schemas.microsoft.com/office/drawing/2014/main" id="{1CA02402-281A-403D-843B-0774E90E08BE}"/>
              </a:ext>
            </a:extLst>
          </p:cNvPr>
          <p:cNvGraphicFramePr>
            <a:graphicFrameLocks noGrp="1"/>
          </p:cNvGraphicFramePr>
          <p:nvPr>
            <p:ph idx="1"/>
            <p:extLst>
              <p:ext uri="{D42A27DB-BD31-4B8C-83A1-F6EECF244321}">
                <p14:modId xmlns:p14="http://schemas.microsoft.com/office/powerpoint/2010/main" val="125803074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361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2586FA58-1211-4B99-A786-8A4FCADE6248}"/>
              </a:ext>
            </a:extLst>
          </p:cNvPr>
          <p:cNvSpPr>
            <a:spLocks noGrp="1"/>
          </p:cNvSpPr>
          <p:nvPr>
            <p:ph type="title"/>
          </p:nvPr>
        </p:nvSpPr>
        <p:spPr>
          <a:xfrm>
            <a:off x="655320" y="365125"/>
            <a:ext cx="9013052" cy="1623312"/>
          </a:xfrm>
        </p:spPr>
        <p:txBody>
          <a:bodyPr anchor="b">
            <a:normAutofit/>
          </a:bodyPr>
          <a:lstStyle/>
          <a:p>
            <a:r>
              <a:rPr lang="en-US" altLang="zh-CN" sz="4000" b="1"/>
              <a:t>SOA</a:t>
            </a:r>
            <a:r>
              <a:rPr lang="zh-CN" altLang="zh-CN" sz="4000" b="1"/>
              <a:t>（</a:t>
            </a:r>
            <a:r>
              <a:rPr lang="en-US" altLang="zh-CN" sz="4000" b="1"/>
              <a:t>Service-Oriented Architecture</a:t>
            </a:r>
            <a:r>
              <a:rPr lang="zh-CN" altLang="zh-CN" sz="4000" b="1"/>
              <a:t>）</a:t>
            </a:r>
            <a:r>
              <a:rPr lang="en-US" altLang="zh-CN" sz="4000" b="1"/>
              <a:t>Hub</a:t>
            </a:r>
            <a:r>
              <a:rPr lang="zh-CN" altLang="zh-CN" sz="4000" b="1"/>
              <a:t>（服务总线）</a:t>
            </a:r>
            <a:endParaRPr lang="zh-CN" alt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5072795E-84E1-4634-9BF4-AABC0A08BA94}"/>
              </a:ext>
            </a:extLst>
          </p:cNvPr>
          <p:cNvSpPr>
            <a:spLocks noGrp="1"/>
          </p:cNvSpPr>
          <p:nvPr>
            <p:ph idx="1"/>
          </p:nvPr>
        </p:nvSpPr>
        <p:spPr>
          <a:xfrm>
            <a:off x="655320" y="2644518"/>
            <a:ext cx="9013052" cy="3327251"/>
          </a:xfrm>
        </p:spPr>
        <p:txBody>
          <a:bodyPr>
            <a:normAutofit/>
          </a:bodyPr>
          <a:lstStyle/>
          <a:p>
            <a:r>
              <a:rPr lang="en-US" altLang="zh-CN" sz="2000"/>
              <a:t>SOA</a:t>
            </a:r>
            <a:r>
              <a:rPr lang="zh-CN" altLang="zh-CN" sz="2000"/>
              <a:t>是支持面向服务的一种架构风格。面向服务是一种基于服务开发并且产出其他服务的思考方式。</a:t>
            </a:r>
          </a:p>
          <a:p>
            <a:pPr lvl="1"/>
            <a:r>
              <a:rPr lang="zh-CN" altLang="zh-CN" sz="2000"/>
              <a:t>它是自洽的</a:t>
            </a:r>
          </a:p>
          <a:p>
            <a:pPr lvl="1"/>
            <a:r>
              <a:rPr lang="zh-CN" altLang="zh-CN" sz="2000"/>
              <a:t>可以是其他服务组合的一种组合</a:t>
            </a:r>
          </a:p>
          <a:p>
            <a:pPr lvl="1"/>
            <a:r>
              <a:rPr lang="zh-CN" altLang="zh-CN" sz="2000"/>
              <a:t>对服务的消费者来说它是一个黑盒</a:t>
            </a:r>
          </a:p>
          <a:p>
            <a:pPr lvl="1"/>
            <a:endParaRPr lang="zh-CN" altLang="en-US" sz="2000"/>
          </a:p>
        </p:txBody>
      </p:sp>
    </p:spTree>
    <p:extLst>
      <p:ext uri="{BB962C8B-B14F-4D97-AF65-F5344CB8AC3E}">
        <p14:creationId xmlns:p14="http://schemas.microsoft.com/office/powerpoint/2010/main" val="216556708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8C54FCB-1A91-485F-B791-1E728ABA8283}"/>
              </a:ext>
            </a:extLst>
          </p:cNvPr>
          <p:cNvSpPr>
            <a:spLocks noGrp="1"/>
          </p:cNvSpPr>
          <p:nvPr>
            <p:ph type="ctrTitle"/>
          </p:nvPr>
        </p:nvSpPr>
        <p:spPr>
          <a:xfrm>
            <a:off x="3045368" y="2043663"/>
            <a:ext cx="6105194" cy="2031055"/>
          </a:xfrm>
        </p:spPr>
        <p:txBody>
          <a:bodyPr>
            <a:normAutofit/>
          </a:bodyPr>
          <a:lstStyle/>
          <a:p>
            <a:r>
              <a:rPr lang="zh-CN" altLang="en-US">
                <a:solidFill>
                  <a:srgbClr val="FFFFFF"/>
                </a:solidFill>
              </a:rPr>
              <a:t>企业级</a:t>
            </a:r>
            <a:r>
              <a:rPr lang="en-US" altLang="zh-CN">
                <a:solidFill>
                  <a:srgbClr val="FFFFFF"/>
                </a:solidFill>
              </a:rPr>
              <a:t>SOA</a:t>
            </a:r>
            <a:r>
              <a:rPr lang="zh-CN" altLang="en-US">
                <a:solidFill>
                  <a:srgbClr val="FFFFFF"/>
                </a:solidFill>
              </a:rPr>
              <a:t>实践</a:t>
            </a:r>
          </a:p>
        </p:txBody>
      </p:sp>
      <p:sp>
        <p:nvSpPr>
          <p:cNvPr id="3" name="副标题 2">
            <a:extLst>
              <a:ext uri="{FF2B5EF4-FFF2-40B4-BE49-F238E27FC236}">
                <a16:creationId xmlns:a16="http://schemas.microsoft.com/office/drawing/2014/main" id="{80C28DB5-3FD4-422F-9F3C-FD4843D19C23}"/>
              </a:ext>
            </a:extLst>
          </p:cNvPr>
          <p:cNvSpPr>
            <a:spLocks noGrp="1"/>
          </p:cNvSpPr>
          <p:nvPr>
            <p:ph type="subTitle" idx="1"/>
          </p:nvPr>
        </p:nvSpPr>
        <p:spPr>
          <a:xfrm>
            <a:off x="3045368" y="4074718"/>
            <a:ext cx="6105194" cy="682079"/>
          </a:xfrm>
        </p:spPr>
        <p:txBody>
          <a:bodyPr>
            <a:normAutofit/>
          </a:bodyPr>
          <a:lstStyle/>
          <a:p>
            <a:endParaRPr lang="zh-CN" altLang="en-US">
              <a:solidFill>
                <a:srgbClr val="FFFFFF"/>
              </a:solidFill>
            </a:endParaRP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4615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AA0A93C1-A255-4C68-8797-8C62F5B38FEB}"/>
              </a:ext>
            </a:extLst>
          </p:cNvPr>
          <p:cNvSpPr>
            <a:spLocks noGrp="1"/>
          </p:cNvSpPr>
          <p:nvPr>
            <p:ph type="title"/>
          </p:nvPr>
        </p:nvSpPr>
        <p:spPr>
          <a:xfrm>
            <a:off x="950121" y="5529884"/>
            <a:ext cx="5693783" cy="1096331"/>
          </a:xfrm>
        </p:spPr>
        <p:txBody>
          <a:bodyPr>
            <a:normAutofit/>
          </a:bodyPr>
          <a:lstStyle/>
          <a:p>
            <a:r>
              <a:rPr lang="zh-CN" altLang="zh-CN" sz="4000">
                <a:solidFill>
                  <a:srgbClr val="303030"/>
                </a:solidFill>
              </a:rPr>
              <a:t>面向服务的集成</a:t>
            </a:r>
            <a:endParaRPr lang="zh-CN" altLang="en-US" sz="4000">
              <a:solidFill>
                <a:srgbClr val="303030"/>
              </a:solidFill>
            </a:endParaRPr>
          </a:p>
        </p:txBody>
      </p:sp>
      <p:pic>
        <p:nvPicPr>
          <p:cNvPr id="5" name="图片 4" descr="Spring 5.0 Microsevices">
            <a:extLst>
              <a:ext uri="{FF2B5EF4-FFF2-40B4-BE49-F238E27FC236}">
                <a16:creationId xmlns:a16="http://schemas.microsoft.com/office/drawing/2014/main" id="{F756EECC-E404-4A54-976C-BFF927EB17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0121" y="1177413"/>
            <a:ext cx="5941068" cy="3564640"/>
          </a:xfrm>
          <a:prstGeom prst="rect">
            <a:avLst/>
          </a:prstGeom>
          <a:noFill/>
        </p:spPr>
      </p:pic>
      <p:sp>
        <p:nvSpPr>
          <p:cNvPr id="3" name="内容占位符 2">
            <a:extLst>
              <a:ext uri="{FF2B5EF4-FFF2-40B4-BE49-F238E27FC236}">
                <a16:creationId xmlns:a16="http://schemas.microsoft.com/office/drawing/2014/main" id="{A9CDD939-C3D5-4FF2-B59D-422D2EBBF9F7}"/>
              </a:ext>
            </a:extLst>
          </p:cNvPr>
          <p:cNvSpPr>
            <a:spLocks noGrp="1"/>
          </p:cNvSpPr>
          <p:nvPr>
            <p:ph idx="1"/>
          </p:nvPr>
        </p:nvSpPr>
        <p:spPr>
          <a:xfrm>
            <a:off x="7534655" y="965199"/>
            <a:ext cx="4008101" cy="4020458"/>
          </a:xfrm>
        </p:spPr>
        <p:txBody>
          <a:bodyPr anchor="ctr">
            <a:normAutofit/>
          </a:bodyPr>
          <a:lstStyle/>
          <a:p>
            <a:r>
              <a:rPr lang="zh-CN" altLang="zh-CN" sz="1700"/>
              <a:t>很多组织使用</a:t>
            </a:r>
            <a:r>
              <a:rPr lang="en-US" altLang="zh-CN" sz="1700"/>
              <a:t>SOA</a:t>
            </a:r>
            <a:r>
              <a:rPr lang="zh-CN" altLang="zh-CN" sz="1700"/>
              <a:t>主要是解决集成复杂度问题，也就是所谓的集成意大利面条。一般地，这被称为面向服务集成（</a:t>
            </a:r>
            <a:r>
              <a:rPr lang="en-US" altLang="zh-CN" sz="1700"/>
              <a:t>SOI</a:t>
            </a:r>
            <a:r>
              <a:rPr lang="zh-CN" altLang="zh-CN" sz="1700"/>
              <a:t>）。</a:t>
            </a:r>
            <a:endParaRPr lang="en-US" altLang="zh-CN" sz="1700"/>
          </a:p>
          <a:p>
            <a:r>
              <a:rPr lang="zh-CN" altLang="zh-CN" sz="1700"/>
              <a:t>应用间通过公共集成层交流，这种公共集成层使用标准协议和消息格式，如基于</a:t>
            </a:r>
            <a:r>
              <a:rPr lang="en-US" altLang="zh-CN" sz="1700"/>
              <a:t>SOAP/XML</a:t>
            </a:r>
            <a:r>
              <a:rPr lang="zh-CN" altLang="zh-CN" sz="1700"/>
              <a:t>的</a:t>
            </a:r>
            <a:r>
              <a:rPr lang="en-US" altLang="zh-CN" sz="1700"/>
              <a:t>Web Service</a:t>
            </a:r>
            <a:r>
              <a:rPr lang="zh-CN" altLang="zh-CN" sz="1700"/>
              <a:t>或者</a:t>
            </a:r>
            <a:r>
              <a:rPr lang="en-US" altLang="zh-CN" sz="1700"/>
              <a:t>HTTP</a:t>
            </a:r>
            <a:r>
              <a:rPr lang="zh-CN" altLang="zh-CN" sz="1700"/>
              <a:t>或者</a:t>
            </a:r>
            <a:r>
              <a:rPr lang="en-US" altLang="zh-CN" sz="1700"/>
              <a:t>Java Message Service</a:t>
            </a:r>
            <a:r>
              <a:rPr lang="zh-CN" altLang="zh-CN" sz="1700"/>
              <a:t>（</a:t>
            </a:r>
            <a:r>
              <a:rPr lang="en-US" altLang="zh-CN" sz="1700"/>
              <a:t>JMS</a:t>
            </a:r>
            <a:r>
              <a:rPr lang="zh-CN" altLang="zh-CN" sz="1700"/>
              <a:t>）。</a:t>
            </a:r>
            <a:endParaRPr lang="en-US" altLang="zh-CN" sz="1700"/>
          </a:p>
          <a:p>
            <a:r>
              <a:rPr lang="zh-CN" altLang="zh-CN" sz="1700"/>
              <a:t>这种途径强烈依赖重量级企业服务总线（</a:t>
            </a:r>
            <a:r>
              <a:rPr lang="en-US" altLang="zh-CN" sz="1700"/>
              <a:t>ESB</a:t>
            </a:r>
            <a:r>
              <a:rPr lang="zh-CN" altLang="zh-CN" sz="1700"/>
              <a:t>），如</a:t>
            </a:r>
            <a:r>
              <a:rPr lang="en-US" altLang="zh-CN" sz="1700"/>
              <a:t>TIBCO Business Works</a:t>
            </a:r>
            <a:r>
              <a:rPr lang="zh-CN" altLang="zh-CN" sz="1700"/>
              <a:t>，</a:t>
            </a:r>
            <a:r>
              <a:rPr lang="en-US" altLang="zh-CN" sz="1700"/>
              <a:t>WebSphere ESB</a:t>
            </a:r>
            <a:r>
              <a:rPr lang="zh-CN" altLang="zh-CN" sz="1700"/>
              <a:t>，</a:t>
            </a:r>
            <a:r>
              <a:rPr lang="en-US" altLang="zh-CN" sz="1700"/>
              <a:t>Oracle ESB</a:t>
            </a:r>
            <a:r>
              <a:rPr lang="zh-CN" altLang="zh-CN" sz="1700"/>
              <a:t>或者类似产品。</a:t>
            </a:r>
            <a:endParaRPr lang="en-US" altLang="zh-CN" sz="1700"/>
          </a:p>
          <a:p>
            <a:r>
              <a:rPr lang="zh-CN" altLang="zh-CN" sz="1700"/>
              <a:t>多数</a:t>
            </a:r>
            <a:r>
              <a:rPr lang="en-US" altLang="zh-CN" sz="1700"/>
              <a:t>ESB</a:t>
            </a:r>
            <a:r>
              <a:rPr lang="zh-CN" altLang="zh-CN" sz="1700"/>
              <a:t>提供商将一系列相关产品打包在一起，如规则引擎、业务进程管理引擎等等，作为一个</a:t>
            </a:r>
            <a:r>
              <a:rPr lang="en-US" altLang="zh-CN" sz="1700"/>
              <a:t>SOA</a:t>
            </a:r>
            <a:r>
              <a:rPr lang="zh-CN" altLang="zh-CN" sz="1700"/>
              <a:t>套件。</a:t>
            </a:r>
            <a:endParaRPr lang="zh-CN" altLang="en-US" sz="1700"/>
          </a:p>
        </p:txBody>
      </p:sp>
    </p:spTree>
    <p:extLst>
      <p:ext uri="{BB962C8B-B14F-4D97-AF65-F5344CB8AC3E}">
        <p14:creationId xmlns:p14="http://schemas.microsoft.com/office/powerpoint/2010/main" val="413457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5E7A725-CEEA-4B80-AE15-6BF05837E9B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zh-CN" sz="2800" b="1">
                <a:solidFill>
                  <a:schemeClr val="bg1"/>
                </a:solidFill>
              </a:rPr>
              <a:t>遗留现代化</a:t>
            </a:r>
            <a:endParaRPr lang="zh-CN" altLang="en-US" sz="2800">
              <a:solidFill>
                <a:schemeClr val="bg1"/>
              </a:solidFill>
            </a:endParaRPr>
          </a:p>
        </p:txBody>
      </p:sp>
      <p:sp>
        <p:nvSpPr>
          <p:cNvPr id="3" name="内容占位符 2">
            <a:extLst>
              <a:ext uri="{FF2B5EF4-FFF2-40B4-BE49-F238E27FC236}">
                <a16:creationId xmlns:a16="http://schemas.microsoft.com/office/drawing/2014/main" id="{5C101B64-6077-43A5-AE30-3AB8A1F52545}"/>
              </a:ext>
            </a:extLst>
          </p:cNvPr>
          <p:cNvSpPr>
            <a:spLocks noGrp="1"/>
          </p:cNvSpPr>
          <p:nvPr>
            <p:ph idx="1"/>
          </p:nvPr>
        </p:nvSpPr>
        <p:spPr>
          <a:xfrm>
            <a:off x="643468" y="2638044"/>
            <a:ext cx="3363974" cy="3415622"/>
          </a:xfrm>
        </p:spPr>
        <p:txBody>
          <a:bodyPr>
            <a:normAutofit/>
          </a:bodyPr>
          <a:lstStyle/>
          <a:p>
            <a:r>
              <a:rPr lang="zh-CN" altLang="zh-CN" sz="2000">
                <a:solidFill>
                  <a:schemeClr val="bg1"/>
                </a:solidFill>
              </a:rPr>
              <a:t>另一类型的组织将</a:t>
            </a:r>
            <a:r>
              <a:rPr lang="en-US" altLang="zh-CN" sz="2000">
                <a:solidFill>
                  <a:schemeClr val="bg1"/>
                </a:solidFill>
              </a:rPr>
              <a:t>SOA</a:t>
            </a:r>
            <a:r>
              <a:rPr lang="zh-CN" altLang="zh-CN" sz="2000">
                <a:solidFill>
                  <a:schemeClr val="bg1"/>
                </a:solidFill>
              </a:rPr>
              <a:t>用在过渡项目或者遗留现代化的项目中。在这种情况下，服务被构建并部署在</a:t>
            </a:r>
            <a:r>
              <a:rPr lang="en-US" altLang="zh-CN" sz="2000">
                <a:solidFill>
                  <a:schemeClr val="bg1"/>
                </a:solidFill>
              </a:rPr>
              <a:t>ESB</a:t>
            </a:r>
            <a:r>
              <a:rPr lang="zh-CN" altLang="zh-CN" sz="2000">
                <a:solidFill>
                  <a:schemeClr val="bg1"/>
                </a:solidFill>
              </a:rPr>
              <a:t>上，</a:t>
            </a:r>
            <a:r>
              <a:rPr lang="en-US" altLang="zh-CN" sz="2000">
                <a:solidFill>
                  <a:schemeClr val="bg1"/>
                </a:solidFill>
              </a:rPr>
              <a:t>ESB</a:t>
            </a:r>
            <a:r>
              <a:rPr lang="zh-CN" altLang="zh-CN" sz="2000">
                <a:solidFill>
                  <a:schemeClr val="bg1"/>
                </a:solidFill>
              </a:rPr>
              <a:t>通过</a:t>
            </a:r>
            <a:r>
              <a:rPr lang="en-US" altLang="zh-CN" sz="2000">
                <a:solidFill>
                  <a:schemeClr val="bg1"/>
                </a:solidFill>
              </a:rPr>
              <a:t>ESB</a:t>
            </a:r>
            <a:r>
              <a:rPr lang="zh-CN" altLang="zh-CN" sz="2000">
                <a:solidFill>
                  <a:schemeClr val="bg1"/>
                </a:solidFill>
              </a:rPr>
              <a:t>适配器来连接后端系统。</a:t>
            </a:r>
          </a:p>
          <a:p>
            <a:r>
              <a:rPr lang="zh-CN" altLang="zh-CN" sz="2000">
                <a:solidFill>
                  <a:schemeClr val="bg1"/>
                </a:solidFill>
              </a:rPr>
              <a:t>在遗留应用之上构建服务时</a:t>
            </a:r>
            <a:endParaRPr lang="zh-CN" altLang="en-US" sz="2000">
              <a:solidFill>
                <a:schemeClr val="bg1"/>
              </a:solidFill>
            </a:endParaRPr>
          </a:p>
        </p:txBody>
      </p:sp>
      <p:pic>
        <p:nvPicPr>
          <p:cNvPr id="4" name="图片 3" descr="Spring 5.0 Microsevices">
            <a:extLst>
              <a:ext uri="{FF2B5EF4-FFF2-40B4-BE49-F238E27FC236}">
                <a16:creationId xmlns:a16="http://schemas.microsoft.com/office/drawing/2014/main" id="{BBEE6DB8-A0B7-4AA5-B274-F56BB7173A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371761"/>
            <a:ext cx="6250769" cy="3953610"/>
          </a:xfrm>
          <a:prstGeom prst="rect">
            <a:avLst/>
          </a:prstGeom>
          <a:noFill/>
        </p:spPr>
      </p:pic>
    </p:spTree>
    <p:extLst>
      <p:ext uri="{BB962C8B-B14F-4D97-AF65-F5344CB8AC3E}">
        <p14:creationId xmlns:p14="http://schemas.microsoft.com/office/powerpoint/2010/main" val="1216933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4F37D5-4142-46CF-8417-FCA8842FA5A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zh-CN" sz="2800" b="1">
                <a:solidFill>
                  <a:schemeClr val="bg1"/>
                </a:solidFill>
              </a:rPr>
              <a:t>面向服务的应用</a:t>
            </a:r>
            <a:endParaRPr lang="zh-CN" altLang="en-US" sz="2800">
              <a:solidFill>
                <a:schemeClr val="bg1"/>
              </a:solidFill>
            </a:endParaRPr>
          </a:p>
        </p:txBody>
      </p:sp>
      <p:sp>
        <p:nvSpPr>
          <p:cNvPr id="3" name="内容占位符 2">
            <a:extLst>
              <a:ext uri="{FF2B5EF4-FFF2-40B4-BE49-F238E27FC236}">
                <a16:creationId xmlns:a16="http://schemas.microsoft.com/office/drawing/2014/main" id="{B622681E-1DFB-4A7D-A14E-587D951FE638}"/>
              </a:ext>
            </a:extLst>
          </p:cNvPr>
          <p:cNvSpPr>
            <a:spLocks noGrp="1"/>
          </p:cNvSpPr>
          <p:nvPr>
            <p:ph idx="1"/>
          </p:nvPr>
        </p:nvSpPr>
        <p:spPr>
          <a:xfrm>
            <a:off x="643468" y="2638044"/>
            <a:ext cx="3363974" cy="3415622"/>
          </a:xfrm>
        </p:spPr>
        <p:txBody>
          <a:bodyPr>
            <a:normAutofit/>
          </a:bodyPr>
          <a:lstStyle/>
          <a:p>
            <a:r>
              <a:rPr lang="zh-CN" altLang="zh-CN" sz="2000">
                <a:solidFill>
                  <a:schemeClr val="bg1"/>
                </a:solidFill>
              </a:rPr>
              <a:t>还有一些企业将</a:t>
            </a:r>
            <a:r>
              <a:rPr lang="en-US" altLang="zh-CN" sz="2000">
                <a:solidFill>
                  <a:schemeClr val="bg1"/>
                </a:solidFill>
              </a:rPr>
              <a:t>SOA</a:t>
            </a:r>
            <a:r>
              <a:rPr lang="zh-CN" altLang="zh-CN" sz="2000">
                <a:solidFill>
                  <a:schemeClr val="bg1"/>
                </a:solidFill>
              </a:rPr>
              <a:t>用在应用层级</a:t>
            </a:r>
            <a:endParaRPr lang="en-US" altLang="zh-CN" sz="2000">
              <a:solidFill>
                <a:schemeClr val="bg1"/>
              </a:solidFill>
            </a:endParaRPr>
          </a:p>
          <a:p>
            <a:r>
              <a:rPr lang="zh-CN" altLang="zh-CN" sz="2000">
                <a:solidFill>
                  <a:schemeClr val="bg1"/>
                </a:solidFill>
              </a:rPr>
              <a:t>这样的企业下一步很自然地就会使用微服务。</a:t>
            </a:r>
          </a:p>
          <a:p>
            <a:pPr marL="0" indent="0">
              <a:buNone/>
            </a:pPr>
            <a:endParaRPr lang="zh-CN" altLang="en-US" sz="2000">
              <a:solidFill>
                <a:schemeClr val="bg1"/>
              </a:solidFill>
            </a:endParaRPr>
          </a:p>
        </p:txBody>
      </p:sp>
      <p:pic>
        <p:nvPicPr>
          <p:cNvPr id="4" name="图片 3" descr="Spring 5.0 Microsevices">
            <a:extLst>
              <a:ext uri="{FF2B5EF4-FFF2-40B4-BE49-F238E27FC236}">
                <a16:creationId xmlns:a16="http://schemas.microsoft.com/office/drawing/2014/main" id="{16032BB5-0609-4EF6-B391-33C755CDD7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528030"/>
            <a:ext cx="6250769" cy="3641073"/>
          </a:xfrm>
          <a:prstGeom prst="rect">
            <a:avLst/>
          </a:prstGeom>
          <a:noFill/>
        </p:spPr>
      </p:pic>
    </p:spTree>
    <p:extLst>
      <p:ext uri="{BB962C8B-B14F-4D97-AF65-F5344CB8AC3E}">
        <p14:creationId xmlns:p14="http://schemas.microsoft.com/office/powerpoint/2010/main" val="307790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58AC734E-4E61-44B3-8C3E-DECC38CC7773}"/>
              </a:ext>
            </a:extLst>
          </p:cNvPr>
          <p:cNvSpPr>
            <a:spLocks noGrp="1"/>
          </p:cNvSpPr>
          <p:nvPr>
            <p:ph type="title"/>
          </p:nvPr>
        </p:nvSpPr>
        <p:spPr>
          <a:xfrm>
            <a:off x="950121" y="5529884"/>
            <a:ext cx="5693783" cy="1096331"/>
          </a:xfrm>
        </p:spPr>
        <p:txBody>
          <a:bodyPr>
            <a:normAutofit/>
          </a:bodyPr>
          <a:lstStyle/>
          <a:p>
            <a:r>
              <a:rPr lang="zh-CN" altLang="zh-CN" sz="4000" b="1">
                <a:solidFill>
                  <a:srgbClr val="303030"/>
                </a:solidFill>
              </a:rPr>
              <a:t>使用</a:t>
            </a:r>
            <a:r>
              <a:rPr lang="en-US" altLang="zh-CN" sz="4000" b="1">
                <a:solidFill>
                  <a:srgbClr val="303030"/>
                </a:solidFill>
              </a:rPr>
              <a:t>SOA</a:t>
            </a:r>
            <a:r>
              <a:rPr lang="zh-CN" altLang="zh-CN" sz="4000" b="1">
                <a:solidFill>
                  <a:srgbClr val="303030"/>
                </a:solidFill>
              </a:rPr>
              <a:t>做整体迁移</a:t>
            </a:r>
            <a:endParaRPr lang="zh-CN" altLang="en-US" sz="4000">
              <a:solidFill>
                <a:srgbClr val="303030"/>
              </a:solidFill>
            </a:endParaRPr>
          </a:p>
        </p:txBody>
      </p:sp>
      <p:pic>
        <p:nvPicPr>
          <p:cNvPr id="4" name="图片 3" descr="Spring 5.0 Microsevices">
            <a:extLst>
              <a:ext uri="{FF2B5EF4-FFF2-40B4-BE49-F238E27FC236}">
                <a16:creationId xmlns:a16="http://schemas.microsoft.com/office/drawing/2014/main" id="{33EF14F9-B0CA-40CE-A77D-A601162C4F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0121" y="1697257"/>
            <a:ext cx="5941068" cy="2524953"/>
          </a:xfrm>
          <a:prstGeom prst="rect">
            <a:avLst/>
          </a:prstGeom>
          <a:noFill/>
        </p:spPr>
      </p:pic>
      <p:sp>
        <p:nvSpPr>
          <p:cNvPr id="3" name="内容占位符 2">
            <a:extLst>
              <a:ext uri="{FF2B5EF4-FFF2-40B4-BE49-F238E27FC236}">
                <a16:creationId xmlns:a16="http://schemas.microsoft.com/office/drawing/2014/main" id="{B774C62B-A079-435C-928C-3C76328BA703}"/>
              </a:ext>
            </a:extLst>
          </p:cNvPr>
          <p:cNvSpPr>
            <a:spLocks noGrp="1"/>
          </p:cNvSpPr>
          <p:nvPr>
            <p:ph idx="1"/>
          </p:nvPr>
        </p:nvSpPr>
        <p:spPr>
          <a:xfrm>
            <a:off x="7534655" y="965199"/>
            <a:ext cx="4008101" cy="4020458"/>
          </a:xfrm>
        </p:spPr>
        <p:txBody>
          <a:bodyPr anchor="ctr">
            <a:normAutofit/>
          </a:bodyPr>
          <a:lstStyle/>
          <a:p>
            <a:r>
              <a:rPr lang="zh-CN" altLang="zh-CN" sz="1700"/>
              <a:t>最后的一种可能性是当到达单一系统的临界点后将单一系统向更小的单元转化。</a:t>
            </a:r>
            <a:endParaRPr lang="en-US" altLang="zh-CN" sz="1700"/>
          </a:p>
          <a:p>
            <a:r>
              <a:rPr lang="zh-CN" altLang="zh-CN" sz="1700"/>
              <a:t>他们可能会将应用分解成更小的物理可部署的子系统，与纵向扩展途径类似，并且把它们在</a:t>
            </a:r>
            <a:r>
              <a:rPr lang="en-US" altLang="zh-CN" sz="1700"/>
              <a:t>Web</a:t>
            </a:r>
            <a:r>
              <a:rPr lang="zh-CN" altLang="zh-CN" sz="1700"/>
              <a:t>服务器上作为</a:t>
            </a:r>
            <a:r>
              <a:rPr lang="en-US" altLang="zh-CN" sz="1700"/>
              <a:t>Web</a:t>
            </a:r>
            <a:r>
              <a:rPr lang="zh-CN" altLang="zh-CN" sz="1700"/>
              <a:t>压缩归档部署或者在系统自带的容器上作为</a:t>
            </a:r>
            <a:r>
              <a:rPr lang="en-US" altLang="zh-CN" sz="1700"/>
              <a:t>Jar</a:t>
            </a:r>
            <a:r>
              <a:rPr lang="zh-CN" altLang="zh-CN" sz="1700"/>
              <a:t>包部署。</a:t>
            </a:r>
            <a:endParaRPr lang="en-US" altLang="zh-CN" sz="1700"/>
          </a:p>
          <a:p>
            <a:r>
              <a:rPr lang="zh-CN" altLang="zh-CN" sz="1700"/>
              <a:t>这些作为服务的子系统会使用</a:t>
            </a:r>
            <a:r>
              <a:rPr lang="en-US" altLang="zh-CN" sz="1700"/>
              <a:t>Web Service</a:t>
            </a:r>
            <a:r>
              <a:rPr lang="zh-CN" altLang="zh-CN" sz="1700"/>
              <a:t>或者其他轻量级的协议来在不同服务间交换数据。</a:t>
            </a:r>
            <a:endParaRPr lang="en-US" altLang="zh-CN" sz="1700"/>
          </a:p>
          <a:p>
            <a:r>
              <a:rPr lang="zh-CN" altLang="zh-CN" sz="1700"/>
              <a:t>对这些组织来说，他们会倾向于认为所谓微服务，不过是新瓶装旧酒。</a:t>
            </a:r>
          </a:p>
          <a:p>
            <a:endParaRPr lang="zh-CN" altLang="en-US" sz="1700"/>
          </a:p>
        </p:txBody>
      </p:sp>
    </p:spTree>
    <p:extLst>
      <p:ext uri="{BB962C8B-B14F-4D97-AF65-F5344CB8AC3E}">
        <p14:creationId xmlns:p14="http://schemas.microsoft.com/office/powerpoint/2010/main" val="1884385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12985CC4-BE7C-4BDC-B997-A767E1E5836D}"/>
              </a:ext>
            </a:extLst>
          </p:cNvPr>
          <p:cNvSpPr>
            <a:spLocks noGrp="1"/>
          </p:cNvSpPr>
          <p:nvPr>
            <p:ph type="title"/>
          </p:nvPr>
        </p:nvSpPr>
        <p:spPr>
          <a:xfrm>
            <a:off x="655320" y="365125"/>
            <a:ext cx="9013052" cy="1623312"/>
          </a:xfrm>
        </p:spPr>
        <p:txBody>
          <a:bodyPr anchor="b">
            <a:normAutofit/>
          </a:bodyPr>
          <a:lstStyle/>
          <a:p>
            <a:r>
              <a:rPr lang="en-US" altLang="zh-CN" sz="4000" b="1"/>
              <a:t>MicroService</a:t>
            </a:r>
            <a:r>
              <a:rPr lang="zh-CN" altLang="zh-CN" sz="4000" b="1"/>
              <a:t>（微服务）</a:t>
            </a:r>
            <a:endParaRPr lang="zh-CN" altLang="en-US" sz="4000"/>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52CF878E-A9BC-42D8-991A-B554300EE7C0}"/>
              </a:ext>
            </a:extLst>
          </p:cNvPr>
          <p:cNvSpPr>
            <a:spLocks noGrp="1"/>
          </p:cNvSpPr>
          <p:nvPr>
            <p:ph idx="1"/>
          </p:nvPr>
        </p:nvSpPr>
        <p:spPr>
          <a:xfrm>
            <a:off x="655320" y="2644518"/>
            <a:ext cx="9013052" cy="3327251"/>
          </a:xfrm>
        </p:spPr>
        <p:txBody>
          <a:bodyPr>
            <a:normAutofit/>
          </a:bodyPr>
          <a:lstStyle/>
          <a:p>
            <a:r>
              <a:rPr lang="zh-CN" altLang="zh-CN" sz="2000"/>
              <a:t>微服务是一种架构风格，是为了满足现代业务需求而演化出的软件开发途径。它能提升组织敏捷度，交付速度和扩展能力。微服务给你一种开发更多的物理区隔的模块化应用的开发方式。</a:t>
            </a:r>
            <a:endParaRPr lang="en-US" altLang="zh-CN" sz="2000"/>
          </a:p>
          <a:p>
            <a:r>
              <a:rPr lang="zh-CN" altLang="zh-CN" sz="2000"/>
              <a:t>在很多应用微服务的组织里，成功应用了著名的“分而治之”的技术，将它们的单一应用分区成更小的原子性单元。每一个单元执行单一职能——一个服务。</a:t>
            </a:r>
            <a:endParaRPr lang="en-US" altLang="zh-CN" sz="2000"/>
          </a:p>
          <a:p>
            <a:r>
              <a:rPr lang="zh-CN" altLang="zh-CN" sz="2000"/>
              <a:t>这些组织解决了在单一应用时代碰到的大量的问题，于是越来越多的组织开始在重构他们的单一应用时应用此模式。后来这个模式被正式称为微服务架构。</a:t>
            </a:r>
          </a:p>
          <a:p>
            <a:endParaRPr lang="zh-CN" altLang="en-US" sz="2000"/>
          </a:p>
        </p:txBody>
      </p:sp>
    </p:spTree>
    <p:extLst>
      <p:ext uri="{BB962C8B-B14F-4D97-AF65-F5344CB8AC3E}">
        <p14:creationId xmlns:p14="http://schemas.microsoft.com/office/powerpoint/2010/main" val="109466306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C920E987-5397-473F-9A19-51780173F072}"/>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内容</a:t>
            </a:r>
          </a:p>
        </p:txBody>
      </p:sp>
      <p:sp>
        <p:nvSpPr>
          <p:cNvPr id="3" name="内容占位符 2">
            <a:extLst>
              <a:ext uri="{FF2B5EF4-FFF2-40B4-BE49-F238E27FC236}">
                <a16:creationId xmlns:a16="http://schemas.microsoft.com/office/drawing/2014/main" id="{A4029A78-8F6D-434B-B533-19BB154587B8}"/>
              </a:ext>
            </a:extLst>
          </p:cNvPr>
          <p:cNvSpPr>
            <a:spLocks noGrp="1"/>
          </p:cNvSpPr>
          <p:nvPr>
            <p:ph idx="1"/>
          </p:nvPr>
        </p:nvSpPr>
        <p:spPr>
          <a:xfrm>
            <a:off x="6090574" y="801866"/>
            <a:ext cx="5306084" cy="5230634"/>
          </a:xfrm>
        </p:spPr>
        <p:txBody>
          <a:bodyPr anchor="ctr">
            <a:normAutofit/>
          </a:bodyPr>
          <a:lstStyle/>
          <a:p>
            <a:r>
              <a:rPr lang="zh-CN" altLang="en-US" sz="2200">
                <a:solidFill>
                  <a:srgbClr val="000000"/>
                </a:solidFill>
              </a:rPr>
              <a:t>浏览器端架构</a:t>
            </a:r>
            <a:endParaRPr lang="en-US" altLang="zh-CN" sz="2200">
              <a:solidFill>
                <a:srgbClr val="000000"/>
              </a:solidFill>
            </a:endParaRPr>
          </a:p>
          <a:p>
            <a:pPr lvl="1"/>
            <a:r>
              <a:rPr lang="en-US" altLang="zh-CN" sz="2200">
                <a:solidFill>
                  <a:srgbClr val="000000"/>
                </a:solidFill>
              </a:rPr>
              <a:t>HTML</a:t>
            </a:r>
          </a:p>
          <a:p>
            <a:pPr lvl="1"/>
            <a:r>
              <a:rPr lang="en-US" altLang="zh-CN" sz="2200">
                <a:solidFill>
                  <a:srgbClr val="000000"/>
                </a:solidFill>
              </a:rPr>
              <a:t>CSS</a:t>
            </a:r>
          </a:p>
          <a:p>
            <a:pPr lvl="1"/>
            <a:r>
              <a:rPr lang="en-US" altLang="zh-CN" sz="2200">
                <a:solidFill>
                  <a:srgbClr val="000000"/>
                </a:solidFill>
              </a:rPr>
              <a:t>JavaScript </a:t>
            </a:r>
            <a:r>
              <a:rPr lang="zh-CN" altLang="en-US" sz="2200">
                <a:solidFill>
                  <a:srgbClr val="000000"/>
                </a:solidFill>
              </a:rPr>
              <a:t>（核心）</a:t>
            </a:r>
            <a:endParaRPr lang="en-US" altLang="zh-CN" sz="2200">
              <a:solidFill>
                <a:srgbClr val="000000"/>
              </a:solidFill>
            </a:endParaRPr>
          </a:p>
          <a:p>
            <a:r>
              <a:rPr lang="zh-CN" altLang="en-US" sz="2200">
                <a:solidFill>
                  <a:srgbClr val="000000"/>
                </a:solidFill>
              </a:rPr>
              <a:t>服务器端架构</a:t>
            </a:r>
            <a:endParaRPr lang="en-US" altLang="zh-CN" sz="2200">
              <a:solidFill>
                <a:srgbClr val="000000"/>
              </a:solidFill>
            </a:endParaRPr>
          </a:p>
          <a:p>
            <a:pPr lvl="1"/>
            <a:r>
              <a:rPr lang="en-US" altLang="zh-CN" sz="2200">
                <a:solidFill>
                  <a:srgbClr val="000000"/>
                </a:solidFill>
              </a:rPr>
              <a:t>SOA</a:t>
            </a:r>
          </a:p>
          <a:p>
            <a:pPr lvl="1"/>
            <a:r>
              <a:rPr lang="zh-CN" altLang="en-US" sz="2200">
                <a:solidFill>
                  <a:srgbClr val="000000"/>
                </a:solidFill>
              </a:rPr>
              <a:t>微服务</a:t>
            </a:r>
            <a:endParaRPr lang="en-US" altLang="zh-CN" sz="2200">
              <a:solidFill>
                <a:srgbClr val="000000"/>
              </a:solidFill>
            </a:endParaRPr>
          </a:p>
          <a:p>
            <a:pPr lvl="1"/>
            <a:r>
              <a:rPr lang="en-US" altLang="zh-CN" sz="2200">
                <a:solidFill>
                  <a:srgbClr val="000000"/>
                </a:solidFill>
              </a:rPr>
              <a:t>BFF</a:t>
            </a:r>
          </a:p>
          <a:p>
            <a:r>
              <a:rPr lang="zh-CN" altLang="en-US" sz="2200">
                <a:solidFill>
                  <a:srgbClr val="000000"/>
                </a:solidFill>
              </a:rPr>
              <a:t>整体架构</a:t>
            </a:r>
            <a:endParaRPr lang="en-US" altLang="zh-CN" sz="2200">
              <a:solidFill>
                <a:srgbClr val="000000"/>
              </a:solidFill>
            </a:endParaRPr>
          </a:p>
          <a:p>
            <a:pPr lvl="1"/>
            <a:r>
              <a:rPr lang="en-US" altLang="zh-CN" sz="2200">
                <a:solidFill>
                  <a:srgbClr val="000000"/>
                </a:solidFill>
              </a:rPr>
              <a:t>JAMstack</a:t>
            </a:r>
          </a:p>
          <a:p>
            <a:pPr lvl="1"/>
            <a:r>
              <a:rPr lang="en-US" altLang="zh-CN" sz="2200">
                <a:solidFill>
                  <a:srgbClr val="000000"/>
                </a:solidFill>
              </a:rPr>
              <a:t>12-</a:t>
            </a:r>
            <a:r>
              <a:rPr lang="zh-CN" altLang="en-US" sz="2200">
                <a:solidFill>
                  <a:srgbClr val="000000"/>
                </a:solidFill>
              </a:rPr>
              <a:t>因子</a:t>
            </a:r>
            <a:endParaRPr lang="en-US" altLang="zh-CN" sz="2200">
              <a:solidFill>
                <a:srgbClr val="000000"/>
              </a:solidFill>
            </a:endParaRPr>
          </a:p>
          <a:p>
            <a:r>
              <a:rPr lang="zh-CN" altLang="en-US" sz="2200">
                <a:solidFill>
                  <a:srgbClr val="000000"/>
                </a:solidFill>
              </a:rPr>
              <a:t>示例展示</a:t>
            </a:r>
            <a:endParaRPr lang="en-US" altLang="zh-CN" sz="2200">
              <a:solidFill>
                <a:srgbClr val="000000"/>
              </a:solidFill>
            </a:endParaRPr>
          </a:p>
          <a:p>
            <a:pPr lvl="1"/>
            <a:r>
              <a:rPr lang="en-US" altLang="zh-CN" sz="2200">
                <a:solidFill>
                  <a:srgbClr val="000000"/>
                </a:solidFill>
                <a:hlinkClick r:id="rId3"/>
              </a:rPr>
              <a:t>https://fire.pa-pa.me/</a:t>
            </a:r>
            <a:r>
              <a:rPr lang="en-US" altLang="zh-CN" sz="2200">
                <a:solidFill>
                  <a:srgbClr val="000000"/>
                </a:solidFill>
              </a:rPr>
              <a:t> </a:t>
            </a:r>
            <a:endParaRPr lang="zh-CN" altLang="en-US" sz="2200">
              <a:solidFill>
                <a:srgbClr val="000000"/>
              </a:solidFill>
            </a:endParaRPr>
          </a:p>
        </p:txBody>
      </p:sp>
    </p:spTree>
    <p:extLst>
      <p:ext uri="{BB962C8B-B14F-4D97-AF65-F5344CB8AC3E}">
        <p14:creationId xmlns:p14="http://schemas.microsoft.com/office/powerpoint/2010/main" val="2601121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E2BBDF7-EB44-433E-A1E3-BF0086AF2749}"/>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微服务</a:t>
            </a:r>
          </a:p>
        </p:txBody>
      </p:sp>
      <p:sp>
        <p:nvSpPr>
          <p:cNvPr id="3" name="内容占位符 2">
            <a:extLst>
              <a:ext uri="{FF2B5EF4-FFF2-40B4-BE49-F238E27FC236}">
                <a16:creationId xmlns:a16="http://schemas.microsoft.com/office/drawing/2014/main" id="{29A5EFCA-7394-44AE-A949-87BD46C5DF16}"/>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定义：</a:t>
            </a:r>
            <a:endParaRPr lang="en-US" altLang="zh-CN" sz="2400">
              <a:solidFill>
                <a:srgbClr val="000000"/>
              </a:solidFill>
            </a:endParaRPr>
          </a:p>
          <a:p>
            <a:pPr lvl="1"/>
            <a:r>
              <a:rPr lang="zh-CN" altLang="zh-CN">
                <a:solidFill>
                  <a:srgbClr val="000000"/>
                </a:solidFill>
              </a:rPr>
              <a:t>一种将</a:t>
            </a:r>
            <a:r>
              <a:rPr lang="en-US" altLang="zh-CN">
                <a:solidFill>
                  <a:srgbClr val="000000"/>
                </a:solidFill>
              </a:rPr>
              <a:t>IT</a:t>
            </a:r>
            <a:r>
              <a:rPr lang="zh-CN" altLang="zh-CN">
                <a:solidFill>
                  <a:srgbClr val="000000"/>
                </a:solidFill>
              </a:rPr>
              <a:t>系统作为一组自动化的、自洽并且低耦合的业务能力集合的构架风格或者方式。</a:t>
            </a:r>
          </a:p>
          <a:p>
            <a:pPr lvl="1"/>
            <a:endParaRPr lang="zh-CN" altLang="en-US">
              <a:solidFill>
                <a:srgbClr val="000000"/>
              </a:solidFill>
            </a:endParaRPr>
          </a:p>
        </p:txBody>
      </p:sp>
    </p:spTree>
    <p:extLst>
      <p:ext uri="{BB962C8B-B14F-4D97-AF65-F5344CB8AC3E}">
        <p14:creationId xmlns:p14="http://schemas.microsoft.com/office/powerpoint/2010/main" val="2821273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0DF4801-102F-43FB-BDA5-A8EF43B215E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en-US" sz="2800">
                <a:solidFill>
                  <a:schemeClr val="bg1"/>
                </a:solidFill>
              </a:rPr>
              <a:t>微服务与传统架构的对比</a:t>
            </a:r>
          </a:p>
        </p:txBody>
      </p:sp>
      <p:sp>
        <p:nvSpPr>
          <p:cNvPr id="3" name="内容占位符 2">
            <a:extLst>
              <a:ext uri="{FF2B5EF4-FFF2-40B4-BE49-F238E27FC236}">
                <a16:creationId xmlns:a16="http://schemas.microsoft.com/office/drawing/2014/main" id="{755D71F1-300C-48C2-8942-103C95742CCC}"/>
              </a:ext>
            </a:extLst>
          </p:cNvPr>
          <p:cNvSpPr>
            <a:spLocks noGrp="1"/>
          </p:cNvSpPr>
          <p:nvPr>
            <p:ph idx="1"/>
          </p:nvPr>
        </p:nvSpPr>
        <p:spPr>
          <a:xfrm>
            <a:off x="643468" y="2638044"/>
            <a:ext cx="3363974" cy="3415622"/>
          </a:xfrm>
        </p:spPr>
        <p:txBody>
          <a:bodyPr>
            <a:normAutofit/>
          </a:bodyPr>
          <a:lstStyle/>
          <a:p>
            <a:r>
              <a:rPr lang="zh-CN" altLang="en-US" sz="1600">
                <a:solidFill>
                  <a:schemeClr val="bg1"/>
                </a:solidFill>
              </a:rPr>
              <a:t>传统架构</a:t>
            </a:r>
            <a:endParaRPr lang="en-US" altLang="zh-CN" sz="1600">
              <a:solidFill>
                <a:schemeClr val="bg1"/>
              </a:solidFill>
            </a:endParaRPr>
          </a:p>
          <a:p>
            <a:pPr lvl="1"/>
            <a:r>
              <a:rPr lang="zh-CN" altLang="zh-CN" sz="1600">
                <a:solidFill>
                  <a:schemeClr val="bg1"/>
                </a:solidFill>
              </a:rPr>
              <a:t>模块</a:t>
            </a:r>
            <a:r>
              <a:rPr lang="en-US" altLang="zh-CN" sz="1600">
                <a:solidFill>
                  <a:schemeClr val="bg1"/>
                </a:solidFill>
              </a:rPr>
              <a:t>A</a:t>
            </a:r>
            <a:r>
              <a:rPr lang="zh-CN" altLang="zh-CN" sz="1600">
                <a:solidFill>
                  <a:schemeClr val="bg1"/>
                </a:solidFill>
              </a:rPr>
              <a:t>、</a:t>
            </a:r>
            <a:r>
              <a:rPr lang="en-US" altLang="zh-CN" sz="1600">
                <a:solidFill>
                  <a:schemeClr val="bg1"/>
                </a:solidFill>
              </a:rPr>
              <a:t>B</a:t>
            </a:r>
            <a:r>
              <a:rPr lang="zh-CN" altLang="zh-CN" sz="1600">
                <a:solidFill>
                  <a:schemeClr val="bg1"/>
                </a:solidFill>
              </a:rPr>
              <a:t>和</a:t>
            </a:r>
            <a:r>
              <a:rPr lang="en-US" altLang="zh-CN" sz="1600">
                <a:solidFill>
                  <a:schemeClr val="bg1"/>
                </a:solidFill>
              </a:rPr>
              <a:t>C</a:t>
            </a:r>
            <a:r>
              <a:rPr lang="zh-CN" altLang="zh-CN" sz="1600">
                <a:solidFill>
                  <a:schemeClr val="bg1"/>
                </a:solidFill>
              </a:rPr>
              <a:t>代表了三种不同的业务能力。图中的层次代表了架构关注的分离。每一层都保有适合于该层的业务能力。展示层有所有三个模块的网页组件，业务层有所有三个模块的业务组件，而数据库层包含了所有三个模块的数据表。大多数情况下，层次之间可以物理分开，但是同一层次的模块是紧密结合着的。</a:t>
            </a:r>
            <a:endParaRPr lang="zh-CN" altLang="en-US" sz="1600">
              <a:solidFill>
                <a:schemeClr val="bg1"/>
              </a:solidFill>
            </a:endParaRPr>
          </a:p>
        </p:txBody>
      </p:sp>
      <p:pic>
        <p:nvPicPr>
          <p:cNvPr id="4" name="图片 3" descr="Spring 5.0 Microsevices">
            <a:extLst>
              <a:ext uri="{FF2B5EF4-FFF2-40B4-BE49-F238E27FC236}">
                <a16:creationId xmlns:a16="http://schemas.microsoft.com/office/drawing/2014/main" id="{8EA37C96-A367-46CA-B44B-C77C94CD4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83680" y="643467"/>
            <a:ext cx="3678935" cy="5410199"/>
          </a:xfrm>
          <a:prstGeom prst="rect">
            <a:avLst/>
          </a:prstGeom>
          <a:noFill/>
        </p:spPr>
      </p:pic>
    </p:spTree>
    <p:extLst>
      <p:ext uri="{BB962C8B-B14F-4D97-AF65-F5344CB8AC3E}">
        <p14:creationId xmlns:p14="http://schemas.microsoft.com/office/powerpoint/2010/main" val="339756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5916534-B663-4E52-A60F-7DB947A02D1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en-US" sz="2800">
                <a:solidFill>
                  <a:schemeClr val="bg1"/>
                </a:solidFill>
              </a:rPr>
              <a:t>微服务与传统架构的对比</a:t>
            </a:r>
          </a:p>
        </p:txBody>
      </p:sp>
      <p:sp>
        <p:nvSpPr>
          <p:cNvPr id="3" name="内容占位符 2">
            <a:extLst>
              <a:ext uri="{FF2B5EF4-FFF2-40B4-BE49-F238E27FC236}">
                <a16:creationId xmlns:a16="http://schemas.microsoft.com/office/drawing/2014/main" id="{5B54868C-42D4-4080-AEC7-7C8C40EAEE59}"/>
              </a:ext>
            </a:extLst>
          </p:cNvPr>
          <p:cNvSpPr>
            <a:spLocks noGrp="1"/>
          </p:cNvSpPr>
          <p:nvPr>
            <p:ph idx="1"/>
          </p:nvPr>
        </p:nvSpPr>
        <p:spPr>
          <a:xfrm>
            <a:off x="643468" y="2638044"/>
            <a:ext cx="3363974" cy="3415622"/>
          </a:xfrm>
        </p:spPr>
        <p:txBody>
          <a:bodyPr>
            <a:normAutofit/>
          </a:bodyPr>
          <a:lstStyle/>
          <a:p>
            <a:r>
              <a:rPr lang="zh-CN" altLang="zh-CN" sz="1400">
                <a:solidFill>
                  <a:schemeClr val="bg1"/>
                </a:solidFill>
              </a:rPr>
              <a:t>我们可以看到在微服务架构中边界反过来了。每个垂直的切片代表了一个微服务。每个微服务会有其特有的表示层、业务层和数据库层。微服务与业务能力保持一致，从而对一个微服务的改动不会影响其他的微服务。</a:t>
            </a:r>
            <a:endParaRPr lang="en-US" altLang="zh-CN" sz="1400">
              <a:solidFill>
                <a:schemeClr val="bg1"/>
              </a:solidFill>
            </a:endParaRPr>
          </a:p>
          <a:p>
            <a:r>
              <a:rPr lang="zh-CN" altLang="zh-CN" sz="1400">
                <a:solidFill>
                  <a:schemeClr val="bg1"/>
                </a:solidFill>
              </a:rPr>
              <a:t>微服务之间的交流或者传输机制并没有统一标准。一般来说，微服务之间通过接受度广的轻量级协议来沟通，如</a:t>
            </a:r>
            <a:r>
              <a:rPr lang="en-US" altLang="zh-CN" sz="1400">
                <a:solidFill>
                  <a:schemeClr val="bg1"/>
                </a:solidFill>
              </a:rPr>
              <a:t>HTT</a:t>
            </a:r>
            <a:r>
              <a:rPr lang="zh-CN" altLang="zh-CN" sz="1400">
                <a:solidFill>
                  <a:schemeClr val="bg1"/>
                </a:solidFill>
              </a:rPr>
              <a:t>和</a:t>
            </a:r>
            <a:r>
              <a:rPr lang="en-US" altLang="zh-CN" sz="1400">
                <a:solidFill>
                  <a:schemeClr val="bg1"/>
                </a:solidFill>
              </a:rPr>
              <a:t>REST</a:t>
            </a:r>
            <a:r>
              <a:rPr lang="zh-CN" altLang="zh-CN" sz="1400">
                <a:solidFill>
                  <a:schemeClr val="bg1"/>
                </a:solidFill>
              </a:rPr>
              <a:t>，或者消息协议，如</a:t>
            </a:r>
            <a:r>
              <a:rPr lang="en-US" altLang="zh-CN" sz="1400">
                <a:solidFill>
                  <a:schemeClr val="bg1"/>
                </a:solidFill>
              </a:rPr>
              <a:t>JMS</a:t>
            </a:r>
            <a:r>
              <a:rPr lang="zh-CN" altLang="zh-CN" sz="1400">
                <a:solidFill>
                  <a:schemeClr val="bg1"/>
                </a:solidFill>
              </a:rPr>
              <a:t>或者</a:t>
            </a:r>
            <a:r>
              <a:rPr lang="en-US" altLang="zh-CN" sz="1400">
                <a:solidFill>
                  <a:schemeClr val="bg1"/>
                </a:solidFill>
              </a:rPr>
              <a:t>AMQP</a:t>
            </a:r>
            <a:r>
              <a:rPr lang="zh-CN" altLang="zh-CN" sz="1400">
                <a:solidFill>
                  <a:schemeClr val="bg1"/>
                </a:solidFill>
              </a:rPr>
              <a:t>。特殊情况下，有些微服务会通过经过更优化的协议如</a:t>
            </a:r>
            <a:r>
              <a:rPr lang="en-US" altLang="zh-CN" sz="1400">
                <a:solidFill>
                  <a:schemeClr val="bg1"/>
                </a:solidFill>
              </a:rPr>
              <a:t>Thrift</a:t>
            </a:r>
            <a:r>
              <a:rPr lang="zh-CN" altLang="zh-CN" sz="1400">
                <a:solidFill>
                  <a:schemeClr val="bg1"/>
                </a:solidFill>
              </a:rPr>
              <a:t>、</a:t>
            </a:r>
            <a:r>
              <a:rPr lang="en-US" altLang="zh-CN" sz="1400">
                <a:solidFill>
                  <a:schemeClr val="bg1"/>
                </a:solidFill>
              </a:rPr>
              <a:t>ZeroMQ</a:t>
            </a:r>
            <a:r>
              <a:rPr lang="zh-CN" altLang="zh-CN" sz="1400">
                <a:solidFill>
                  <a:schemeClr val="bg1"/>
                </a:solidFill>
              </a:rPr>
              <a:t>、</a:t>
            </a:r>
            <a:r>
              <a:rPr lang="en-US" altLang="zh-CN" sz="1400">
                <a:solidFill>
                  <a:schemeClr val="bg1"/>
                </a:solidFill>
              </a:rPr>
              <a:t>Protocol Buffers</a:t>
            </a:r>
            <a:r>
              <a:rPr lang="zh-CN" altLang="zh-CN" sz="1400">
                <a:solidFill>
                  <a:schemeClr val="bg1"/>
                </a:solidFill>
              </a:rPr>
              <a:t>或者</a:t>
            </a:r>
            <a:r>
              <a:rPr lang="en-US" altLang="zh-CN" sz="1400">
                <a:solidFill>
                  <a:schemeClr val="bg1"/>
                </a:solidFill>
              </a:rPr>
              <a:t>Avro </a:t>
            </a:r>
            <a:r>
              <a:rPr lang="zh-CN" altLang="zh-CN" sz="1400">
                <a:solidFill>
                  <a:schemeClr val="bg1"/>
                </a:solidFill>
              </a:rPr>
              <a:t>来沟通。</a:t>
            </a:r>
          </a:p>
          <a:p>
            <a:endParaRPr lang="zh-CN" altLang="en-US" sz="1400">
              <a:solidFill>
                <a:schemeClr val="bg1"/>
              </a:solidFill>
            </a:endParaRPr>
          </a:p>
        </p:txBody>
      </p:sp>
      <p:pic>
        <p:nvPicPr>
          <p:cNvPr id="4" name="图片 3" descr="Spring 5.0 Microsevices">
            <a:extLst>
              <a:ext uri="{FF2B5EF4-FFF2-40B4-BE49-F238E27FC236}">
                <a16:creationId xmlns:a16="http://schemas.microsoft.com/office/drawing/2014/main" id="{DEF14EF4-CCBC-4A3B-9879-FAA69F1347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7763" y="809192"/>
            <a:ext cx="6250769" cy="5078749"/>
          </a:xfrm>
          <a:prstGeom prst="rect">
            <a:avLst/>
          </a:prstGeom>
          <a:noFill/>
        </p:spPr>
      </p:pic>
    </p:spTree>
    <p:extLst>
      <p:ext uri="{BB962C8B-B14F-4D97-AF65-F5344CB8AC3E}">
        <p14:creationId xmlns:p14="http://schemas.microsoft.com/office/powerpoint/2010/main" val="3621194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标题 1">
            <a:extLst>
              <a:ext uri="{FF2B5EF4-FFF2-40B4-BE49-F238E27FC236}">
                <a16:creationId xmlns:a16="http://schemas.microsoft.com/office/drawing/2014/main" id="{87B25095-1D83-4F2E-A86A-88043FB9E38B}"/>
              </a:ext>
            </a:extLst>
          </p:cNvPr>
          <p:cNvSpPr>
            <a:spLocks noGrp="1"/>
          </p:cNvSpPr>
          <p:nvPr>
            <p:ph type="ctrTitle"/>
          </p:nvPr>
        </p:nvSpPr>
        <p:spPr>
          <a:xfrm>
            <a:off x="2616277" y="2061838"/>
            <a:ext cx="6959446" cy="1662475"/>
          </a:xfrm>
        </p:spPr>
        <p:txBody>
          <a:bodyPr>
            <a:normAutofit/>
          </a:bodyPr>
          <a:lstStyle/>
          <a:p>
            <a:r>
              <a:rPr lang="en-US" altLang="zh-CN" sz="4800">
                <a:solidFill>
                  <a:srgbClr val="FFFFFF"/>
                </a:solidFill>
              </a:rPr>
              <a:t>BFF</a:t>
            </a:r>
            <a:endParaRPr lang="zh-CN" altLang="en-US" sz="4800">
              <a:solidFill>
                <a:srgbClr val="FFFFFF"/>
              </a:solidFill>
            </a:endParaRPr>
          </a:p>
        </p:txBody>
      </p:sp>
      <p:sp>
        <p:nvSpPr>
          <p:cNvPr id="3" name="副标题 2">
            <a:extLst>
              <a:ext uri="{FF2B5EF4-FFF2-40B4-BE49-F238E27FC236}">
                <a16:creationId xmlns:a16="http://schemas.microsoft.com/office/drawing/2014/main" id="{E9AEAFD8-4F50-4BFA-8C28-BCBE9E04910C}"/>
              </a:ext>
            </a:extLst>
          </p:cNvPr>
          <p:cNvSpPr>
            <a:spLocks noGrp="1"/>
          </p:cNvSpPr>
          <p:nvPr>
            <p:ph type="subTitle" idx="1"/>
          </p:nvPr>
        </p:nvSpPr>
        <p:spPr>
          <a:xfrm>
            <a:off x="3388938" y="3783690"/>
            <a:ext cx="5414125" cy="1196717"/>
          </a:xfrm>
        </p:spPr>
        <p:txBody>
          <a:bodyPr>
            <a:normAutofit/>
          </a:bodyPr>
          <a:lstStyle/>
          <a:p>
            <a:r>
              <a:rPr lang="en-US" altLang="zh-CN" sz="2000" b="1">
                <a:solidFill>
                  <a:srgbClr val="FFFFFF"/>
                </a:solidFill>
              </a:rPr>
              <a:t>Backend for Frontend</a:t>
            </a:r>
            <a:endParaRPr lang="zh-CN" altLang="en-US" sz="2000">
              <a:solidFill>
                <a:srgbClr val="FFFFFF"/>
              </a:solidFill>
            </a:endParaRPr>
          </a:p>
        </p:txBody>
      </p:sp>
    </p:spTree>
    <p:extLst>
      <p:ext uri="{BB962C8B-B14F-4D97-AF65-F5344CB8AC3E}">
        <p14:creationId xmlns:p14="http://schemas.microsoft.com/office/powerpoint/2010/main" val="131402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2E6447F-83F4-4718-AD15-117F19BBD157}"/>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en-US" sz="2800" b="1">
                <a:solidFill>
                  <a:schemeClr val="bg1"/>
                </a:solidFill>
              </a:rPr>
              <a:t>背景</a:t>
            </a:r>
            <a:endParaRPr lang="zh-CN" altLang="en-US" sz="2800">
              <a:solidFill>
                <a:schemeClr val="bg1"/>
              </a:solidFill>
            </a:endParaRPr>
          </a:p>
        </p:txBody>
      </p:sp>
      <p:sp>
        <p:nvSpPr>
          <p:cNvPr id="3" name="内容占位符 2">
            <a:extLst>
              <a:ext uri="{FF2B5EF4-FFF2-40B4-BE49-F238E27FC236}">
                <a16:creationId xmlns:a16="http://schemas.microsoft.com/office/drawing/2014/main" id="{179320BE-AE82-4193-A942-FD9E28373DF3}"/>
              </a:ext>
            </a:extLst>
          </p:cNvPr>
          <p:cNvSpPr>
            <a:spLocks noGrp="1"/>
          </p:cNvSpPr>
          <p:nvPr>
            <p:ph idx="1"/>
          </p:nvPr>
        </p:nvSpPr>
        <p:spPr>
          <a:xfrm>
            <a:off x="643468" y="2638044"/>
            <a:ext cx="3363974" cy="3415622"/>
          </a:xfrm>
        </p:spPr>
        <p:txBody>
          <a:bodyPr>
            <a:normAutofit/>
          </a:bodyPr>
          <a:lstStyle/>
          <a:p>
            <a:r>
              <a:rPr lang="zh-CN" altLang="zh-CN" sz="1000">
                <a:solidFill>
                  <a:schemeClr val="bg1"/>
                </a:solidFill>
              </a:rPr>
              <a:t>一个应用一开始可能只针对桌面</a:t>
            </a:r>
            <a:r>
              <a:rPr lang="en-US" altLang="zh-CN" sz="1000">
                <a:solidFill>
                  <a:schemeClr val="bg1"/>
                </a:solidFill>
              </a:rPr>
              <a:t>Web UI</a:t>
            </a:r>
            <a:r>
              <a:rPr lang="zh-CN" altLang="zh-CN" sz="1000">
                <a:solidFill>
                  <a:schemeClr val="bg1"/>
                </a:solidFill>
              </a:rPr>
              <a:t>。典型地，一个后端服务是与相应的</a:t>
            </a:r>
            <a:r>
              <a:rPr lang="en-US" altLang="zh-CN" sz="1000">
                <a:solidFill>
                  <a:schemeClr val="bg1"/>
                </a:solidFill>
              </a:rPr>
              <a:t>UI</a:t>
            </a:r>
            <a:r>
              <a:rPr lang="zh-CN" altLang="zh-CN" sz="1000">
                <a:solidFill>
                  <a:schemeClr val="bg1"/>
                </a:solidFill>
              </a:rPr>
              <a:t>并行开发的。随着该应用的用户基数的增长，移动应用被开发出来了，而且必须和同样的后端打交道。这个后端服务变成了一个通用的、既服务于桌面</a:t>
            </a:r>
            <a:r>
              <a:rPr lang="en-US" altLang="zh-CN" sz="1000">
                <a:solidFill>
                  <a:schemeClr val="bg1"/>
                </a:solidFill>
              </a:rPr>
              <a:t>UI</a:t>
            </a:r>
            <a:r>
              <a:rPr lang="zh-CN" altLang="zh-CN" sz="1000">
                <a:solidFill>
                  <a:schemeClr val="bg1"/>
                </a:solidFill>
              </a:rPr>
              <a:t>又服务于移动</a:t>
            </a:r>
            <a:r>
              <a:rPr lang="en-US" altLang="zh-CN" sz="1000">
                <a:solidFill>
                  <a:schemeClr val="bg1"/>
                </a:solidFill>
              </a:rPr>
              <a:t>UI</a:t>
            </a:r>
            <a:r>
              <a:rPr lang="zh-CN" altLang="zh-CN" sz="1000">
                <a:solidFill>
                  <a:schemeClr val="bg1"/>
                </a:solidFill>
              </a:rPr>
              <a:t>的后端了。</a:t>
            </a:r>
          </a:p>
          <a:p>
            <a:r>
              <a:rPr lang="zh-CN" altLang="zh-CN" sz="1000">
                <a:solidFill>
                  <a:schemeClr val="bg1"/>
                </a:solidFill>
              </a:rPr>
              <a:t>但是移动设备的能力与桌面浏览器截然不同，比如说屏幕尺寸、性能、以及显示限制等。这样就形成了移动应用与桌面</a:t>
            </a:r>
            <a:r>
              <a:rPr lang="en-US" altLang="zh-CN" sz="1000">
                <a:solidFill>
                  <a:schemeClr val="bg1"/>
                </a:solidFill>
              </a:rPr>
              <a:t>Web</a:t>
            </a:r>
            <a:r>
              <a:rPr lang="zh-CN" altLang="zh-CN" sz="1000">
                <a:solidFill>
                  <a:schemeClr val="bg1"/>
                </a:solidFill>
              </a:rPr>
              <a:t>应用的需求显著分化的结果。</a:t>
            </a:r>
          </a:p>
          <a:p>
            <a:r>
              <a:rPr lang="zh-CN" altLang="zh-CN" sz="1000">
                <a:solidFill>
                  <a:schemeClr val="bg1"/>
                </a:solidFill>
              </a:rPr>
              <a:t>这个显著差异造成了后端的需求争夺。后端需要经常性地做大改动来同时服务于桌面</a:t>
            </a:r>
            <a:r>
              <a:rPr lang="en-US" altLang="zh-CN" sz="1000">
                <a:solidFill>
                  <a:schemeClr val="bg1"/>
                </a:solidFill>
              </a:rPr>
              <a:t>Web UI</a:t>
            </a:r>
            <a:r>
              <a:rPr lang="zh-CN" altLang="zh-CN" sz="1000">
                <a:solidFill>
                  <a:schemeClr val="bg1"/>
                </a:solidFill>
              </a:rPr>
              <a:t>和移动应用。经常性地，不同的界面团队工作在各自的前端，导致后端变成了开发过程中的瓶颈。互相冲突的需求更新，以及要保持服务同时为两端工作，会导致在一个单一可部署的资源上花费太多努力。</a:t>
            </a:r>
            <a:endParaRPr lang="en-US" altLang="zh-CN" sz="1000">
              <a:solidFill>
                <a:schemeClr val="bg1"/>
              </a:solidFill>
            </a:endParaRPr>
          </a:p>
          <a:p>
            <a:r>
              <a:rPr lang="zh-CN" altLang="zh-CN" sz="1000">
                <a:solidFill>
                  <a:schemeClr val="bg1"/>
                </a:solidFill>
              </a:rPr>
              <a:t>因为开发活动集中在后端服务，可以创建一个单独的团队来管理和维护后端。这个终极后果是造成界面与后端的联系断开，从而把平衡来自不同界面团队的互相冲突的需求的负担加给了后端团队。当一个界面团队要求后端做改动时，在将这些改动集成进后端之前必须和其他的界面团队做确认</a:t>
            </a:r>
          </a:p>
          <a:p>
            <a:endParaRPr lang="zh-CN" altLang="en-US" sz="1000">
              <a:solidFill>
                <a:schemeClr val="bg1"/>
              </a:solidFill>
            </a:endParaRPr>
          </a:p>
        </p:txBody>
      </p:sp>
      <p:pic>
        <p:nvPicPr>
          <p:cNvPr id="5" name="图片 4" descr="https://docs.microsoft.com/en-us/azure/architecture/patterns/_images/backend-for-frontend.png">
            <a:extLst>
              <a:ext uri="{FF2B5EF4-FFF2-40B4-BE49-F238E27FC236}">
                <a16:creationId xmlns:a16="http://schemas.microsoft.com/office/drawing/2014/main" id="{AF2CC4B9-3E76-4505-8551-4F4267B608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78028" y="643467"/>
            <a:ext cx="5290239" cy="5410199"/>
          </a:xfrm>
          <a:prstGeom prst="rect">
            <a:avLst/>
          </a:prstGeom>
          <a:noFill/>
        </p:spPr>
      </p:pic>
    </p:spTree>
    <p:extLst>
      <p:ext uri="{BB962C8B-B14F-4D97-AF65-F5344CB8AC3E}">
        <p14:creationId xmlns:p14="http://schemas.microsoft.com/office/powerpoint/2010/main" val="700017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39688E5-0FF2-45A5-B1B9-8885052B479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zh-CN" sz="2800">
                <a:solidFill>
                  <a:schemeClr val="bg1"/>
                </a:solidFill>
              </a:rPr>
              <a:t>解决方案：</a:t>
            </a:r>
            <a:endParaRPr lang="zh-CN" altLang="en-US" sz="2800">
              <a:solidFill>
                <a:schemeClr val="bg1"/>
              </a:solidFill>
            </a:endParaRPr>
          </a:p>
        </p:txBody>
      </p:sp>
      <p:sp>
        <p:nvSpPr>
          <p:cNvPr id="3" name="内容占位符 2">
            <a:extLst>
              <a:ext uri="{FF2B5EF4-FFF2-40B4-BE49-F238E27FC236}">
                <a16:creationId xmlns:a16="http://schemas.microsoft.com/office/drawing/2014/main" id="{C082AA9B-CE6F-4F3B-AF9A-69C027FCADC8}"/>
              </a:ext>
            </a:extLst>
          </p:cNvPr>
          <p:cNvSpPr>
            <a:spLocks noGrp="1"/>
          </p:cNvSpPr>
          <p:nvPr>
            <p:ph idx="1"/>
          </p:nvPr>
        </p:nvSpPr>
        <p:spPr>
          <a:xfrm>
            <a:off x="643468" y="2638044"/>
            <a:ext cx="3363974" cy="3415622"/>
          </a:xfrm>
        </p:spPr>
        <p:txBody>
          <a:bodyPr>
            <a:normAutofit/>
          </a:bodyPr>
          <a:lstStyle/>
          <a:p>
            <a:r>
              <a:rPr lang="zh-CN" altLang="zh-CN" sz="1400">
                <a:solidFill>
                  <a:schemeClr val="bg1"/>
                </a:solidFill>
              </a:rPr>
              <a:t>为每个用户界面创建一个后端。微调每个后端的行为与表现来匹配前端环境的需要的同时不担心影响其他的前端体验。</a:t>
            </a:r>
            <a:endParaRPr lang="en-US" altLang="zh-CN" sz="1400">
              <a:solidFill>
                <a:schemeClr val="bg1"/>
              </a:solidFill>
            </a:endParaRPr>
          </a:p>
          <a:p>
            <a:r>
              <a:rPr lang="zh-CN" altLang="zh-CN" sz="1400">
                <a:solidFill>
                  <a:schemeClr val="bg1"/>
                </a:solidFill>
              </a:rPr>
              <a:t>因为每个前端都配有一个单独的后端，这个后端就能专门为其前端做优化。从而这个后端会变得更小，复杂度更低，并且很可能比深度满足所有界面需求的通用后端跑起来更快。每个界面团队能掌控各自的后端，不必再依赖一个中心的后端开发团队。这给界面团队在语言选择、发布节奏、工作负荷的优先级调整、以及后端特性集成上很大的灵活性。</a:t>
            </a:r>
          </a:p>
          <a:p>
            <a:endParaRPr lang="zh-CN" altLang="zh-CN" sz="1400">
              <a:solidFill>
                <a:schemeClr val="bg1"/>
              </a:solidFill>
            </a:endParaRPr>
          </a:p>
          <a:p>
            <a:endParaRPr lang="zh-CN" altLang="en-US" sz="1400">
              <a:solidFill>
                <a:schemeClr val="bg1"/>
              </a:solidFill>
            </a:endParaRPr>
          </a:p>
        </p:txBody>
      </p:sp>
      <p:pic>
        <p:nvPicPr>
          <p:cNvPr id="4" name="图片 3" descr="https://docs.microsoft.com/en-us/azure/architecture/patterns/_images/backend-for-frontend-example.png">
            <a:extLst>
              <a:ext uri="{FF2B5EF4-FFF2-40B4-BE49-F238E27FC236}">
                <a16:creationId xmlns:a16="http://schemas.microsoft.com/office/drawing/2014/main" id="{2E8A47EF-9167-48E3-8E2F-F384E873CD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2136" y="643467"/>
            <a:ext cx="5142022" cy="5410199"/>
          </a:xfrm>
          <a:prstGeom prst="rect">
            <a:avLst/>
          </a:prstGeom>
          <a:noFill/>
        </p:spPr>
      </p:pic>
    </p:spTree>
    <p:extLst>
      <p:ext uri="{BB962C8B-B14F-4D97-AF65-F5344CB8AC3E}">
        <p14:creationId xmlns:p14="http://schemas.microsoft.com/office/powerpoint/2010/main" val="1212790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BADC30-4296-4454-A9D1-35ED3DB20E31}"/>
              </a:ext>
            </a:extLst>
          </p:cNvPr>
          <p:cNvSpPr>
            <a:spLocks noGrp="1"/>
          </p:cNvSpPr>
          <p:nvPr>
            <p:ph type="title"/>
          </p:nvPr>
        </p:nvSpPr>
        <p:spPr>
          <a:xfrm>
            <a:off x="838200" y="5529884"/>
            <a:ext cx="7719381" cy="1096331"/>
          </a:xfrm>
        </p:spPr>
        <p:txBody>
          <a:bodyPr>
            <a:normAutofit/>
          </a:bodyPr>
          <a:lstStyle/>
          <a:p>
            <a:r>
              <a:rPr lang="zh-CN" altLang="zh-CN" b="1" dirty="0"/>
              <a:t>整体应用架构</a:t>
            </a:r>
            <a:endParaRPr lang="zh-CN" altLang="en-US" dirty="0"/>
          </a:p>
        </p:txBody>
      </p:sp>
      <p:sp>
        <p:nvSpPr>
          <p:cNvPr id="11" name="Freeform: Shape 10">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内容占位符 3">
            <a:extLst>
              <a:ext uri="{FF2B5EF4-FFF2-40B4-BE49-F238E27FC236}">
                <a16:creationId xmlns:a16="http://schemas.microsoft.com/office/drawing/2014/main" id="{26CD907D-92F4-40E1-95E1-1C4F9184F609}"/>
              </a:ext>
            </a:extLst>
          </p:cNvPr>
          <p:cNvGraphicFramePr>
            <a:graphicFrameLocks noGrp="1"/>
          </p:cNvGraphicFramePr>
          <p:nvPr>
            <p:ph idx="1"/>
            <p:extLst>
              <p:ext uri="{D42A27DB-BD31-4B8C-83A1-F6EECF244321}">
                <p14:modId xmlns:p14="http://schemas.microsoft.com/office/powerpoint/2010/main" val="2887622968"/>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8412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a:extLst>
              <a:ext uri="{FF2B5EF4-FFF2-40B4-BE49-F238E27FC236}">
                <a16:creationId xmlns:a16="http://schemas.microsoft.com/office/drawing/2014/main" id="{D9A9D34C-30C2-4661-AC73-6EA726B71D84}"/>
              </a:ext>
            </a:extLst>
          </p:cNvPr>
          <p:cNvPicPr/>
          <p:nvPr/>
        </p:nvPicPr>
        <p:blipFill>
          <a:blip r:embed="rId2"/>
          <a:stretch>
            <a:fillRect/>
          </a:stretch>
        </p:blipFill>
        <p:spPr>
          <a:xfrm>
            <a:off x="2466641" y="643467"/>
            <a:ext cx="7258718" cy="5571066"/>
          </a:xfrm>
          <a:prstGeom prst="rect">
            <a:avLst/>
          </a:prstGeom>
        </p:spPr>
      </p:pic>
    </p:spTree>
    <p:extLst>
      <p:ext uri="{BB962C8B-B14F-4D97-AF65-F5344CB8AC3E}">
        <p14:creationId xmlns:p14="http://schemas.microsoft.com/office/powerpoint/2010/main" val="3721877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2D77C-5339-443C-B30F-B63DAF3C0B33}"/>
              </a:ext>
            </a:extLst>
          </p:cNvPr>
          <p:cNvSpPr>
            <a:spLocks noGrp="1"/>
          </p:cNvSpPr>
          <p:nvPr>
            <p:ph type="title"/>
          </p:nvPr>
        </p:nvSpPr>
        <p:spPr>
          <a:xfrm>
            <a:off x="838200" y="365125"/>
            <a:ext cx="10515600" cy="1325563"/>
          </a:xfrm>
        </p:spPr>
        <p:txBody>
          <a:bodyPr>
            <a:normAutofit/>
          </a:bodyPr>
          <a:lstStyle/>
          <a:p>
            <a:r>
              <a:rPr lang="en-US" altLang="zh-CN"/>
              <a:t>JAMstack</a:t>
            </a:r>
            <a:r>
              <a:rPr lang="zh-CN" altLang="en-US"/>
              <a:t>好处</a:t>
            </a:r>
            <a:endParaRPr lang="zh-CN" altLang="en-US" dirty="0"/>
          </a:p>
        </p:txBody>
      </p:sp>
      <p:graphicFrame>
        <p:nvGraphicFramePr>
          <p:cNvPr id="5" name="内容占位符 2">
            <a:extLst>
              <a:ext uri="{FF2B5EF4-FFF2-40B4-BE49-F238E27FC236}">
                <a16:creationId xmlns:a16="http://schemas.microsoft.com/office/drawing/2014/main" id="{B4153493-96B0-4406-9188-3515104DA460}"/>
              </a:ext>
            </a:extLst>
          </p:cNvPr>
          <p:cNvGraphicFramePr>
            <a:graphicFrameLocks noGrp="1"/>
          </p:cNvGraphicFramePr>
          <p:nvPr>
            <p:ph idx="1"/>
            <p:extLst>
              <p:ext uri="{D42A27DB-BD31-4B8C-83A1-F6EECF244321}">
                <p14:modId xmlns:p14="http://schemas.microsoft.com/office/powerpoint/2010/main" val="17822333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7168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2C105DD-3976-41F4-B86E-E7D5EEF526E0}"/>
              </a:ext>
            </a:extLst>
          </p:cNvPr>
          <p:cNvSpPr>
            <a:spLocks noGrp="1"/>
          </p:cNvSpPr>
          <p:nvPr>
            <p:ph type="title"/>
          </p:nvPr>
        </p:nvSpPr>
        <p:spPr>
          <a:xfrm>
            <a:off x="838200" y="631825"/>
            <a:ext cx="10515600" cy="1325563"/>
          </a:xfrm>
        </p:spPr>
        <p:txBody>
          <a:bodyPr>
            <a:normAutofit/>
          </a:bodyPr>
          <a:lstStyle/>
          <a:p>
            <a:r>
              <a:rPr lang="en-US" altLang="zh-CN" dirty="0" err="1"/>
              <a:t>JAMstack</a:t>
            </a:r>
            <a:r>
              <a:rPr lang="zh-CN" altLang="en-US" dirty="0"/>
              <a:t>最佳实践</a:t>
            </a:r>
          </a:p>
        </p:txBody>
      </p:sp>
      <p:sp>
        <p:nvSpPr>
          <p:cNvPr id="3" name="内容占位符 2">
            <a:extLst>
              <a:ext uri="{FF2B5EF4-FFF2-40B4-BE49-F238E27FC236}">
                <a16:creationId xmlns:a16="http://schemas.microsoft.com/office/drawing/2014/main" id="{9FFA14DC-9AA0-42BD-B8E4-F6DE04268301}"/>
              </a:ext>
            </a:extLst>
          </p:cNvPr>
          <p:cNvSpPr>
            <a:spLocks noGrp="1"/>
          </p:cNvSpPr>
          <p:nvPr>
            <p:ph idx="1"/>
          </p:nvPr>
        </p:nvSpPr>
        <p:spPr>
          <a:xfrm>
            <a:off x="838200" y="2057400"/>
            <a:ext cx="10515600" cy="3871762"/>
          </a:xfrm>
        </p:spPr>
        <p:txBody>
          <a:bodyPr>
            <a:normAutofit/>
          </a:bodyPr>
          <a:lstStyle/>
          <a:p>
            <a:r>
              <a:rPr lang="zh-CN" altLang="zh-CN" sz="1500"/>
              <a:t>整个项目都扔在</a:t>
            </a:r>
            <a:r>
              <a:rPr lang="en-US" altLang="zh-CN" sz="1500"/>
              <a:t>CDN</a:t>
            </a:r>
            <a:r>
              <a:rPr lang="zh-CN" altLang="zh-CN" sz="1500"/>
              <a:t>上</a:t>
            </a:r>
            <a:endParaRPr lang="en-US" altLang="zh-CN" sz="1500"/>
          </a:p>
          <a:p>
            <a:pPr lvl="1"/>
            <a:r>
              <a:rPr lang="zh-CN" altLang="en-US" sz="1500"/>
              <a:t>性能无比伦比</a:t>
            </a:r>
            <a:endParaRPr lang="en-US" altLang="zh-CN" sz="1500"/>
          </a:p>
          <a:p>
            <a:r>
              <a:rPr lang="zh-CN" altLang="zh-CN" sz="1500"/>
              <a:t>自动化构建</a:t>
            </a:r>
            <a:endParaRPr lang="en-US" altLang="zh-CN" sz="1500"/>
          </a:p>
          <a:p>
            <a:r>
              <a:rPr lang="zh-CN" altLang="zh-CN" sz="1500"/>
              <a:t>所有的东西都通过</a:t>
            </a:r>
            <a:r>
              <a:rPr lang="en-US" altLang="zh-CN" sz="1500"/>
              <a:t>Git</a:t>
            </a:r>
            <a:r>
              <a:rPr lang="zh-CN" altLang="zh-CN" sz="1500"/>
              <a:t>跟踪变化</a:t>
            </a:r>
            <a:endParaRPr lang="en-US" altLang="zh-CN" sz="1500"/>
          </a:p>
          <a:p>
            <a:pPr lvl="1"/>
            <a:r>
              <a:rPr lang="en-US" altLang="zh-CN" sz="1500"/>
              <a:t>git clone</a:t>
            </a:r>
          </a:p>
          <a:p>
            <a:pPr lvl="1"/>
            <a:r>
              <a:rPr lang="en-US" altLang="zh-CN" sz="1500"/>
              <a:t>npm install</a:t>
            </a:r>
          </a:p>
          <a:p>
            <a:pPr lvl="1"/>
            <a:r>
              <a:rPr lang="zh-CN" altLang="en-US" sz="1500"/>
              <a:t>本地运行</a:t>
            </a:r>
            <a:endParaRPr lang="en-US" altLang="zh-CN" sz="1500"/>
          </a:p>
          <a:p>
            <a:r>
              <a:rPr lang="zh-CN" altLang="zh-CN" sz="1500"/>
              <a:t>原子化部署</a:t>
            </a:r>
            <a:endParaRPr lang="en-US" altLang="zh-CN" sz="1500"/>
          </a:p>
          <a:p>
            <a:r>
              <a:rPr lang="zh-CN" altLang="zh-CN" sz="1500"/>
              <a:t>现代化的构建工具</a:t>
            </a:r>
            <a:endParaRPr lang="en-US" altLang="zh-CN" sz="1500"/>
          </a:p>
          <a:p>
            <a:pPr lvl="1"/>
            <a:r>
              <a:rPr lang="en-US" altLang="zh-CN" sz="1500"/>
              <a:t>Babel</a:t>
            </a:r>
          </a:p>
          <a:p>
            <a:pPr lvl="1"/>
            <a:r>
              <a:rPr lang="en-US" altLang="zh-CN" sz="1500"/>
              <a:t>PostCss</a:t>
            </a:r>
          </a:p>
          <a:p>
            <a:pPr lvl="1"/>
            <a:r>
              <a:rPr lang="en-US" altLang="zh-CN" sz="1500"/>
              <a:t>Webpack</a:t>
            </a:r>
          </a:p>
          <a:p>
            <a:r>
              <a:rPr lang="zh-CN" altLang="zh-CN" sz="1500"/>
              <a:t>即刻缓存失效</a:t>
            </a:r>
            <a:endParaRPr lang="en-US" altLang="zh-CN" sz="1500"/>
          </a:p>
        </p:txBody>
      </p:sp>
    </p:spTree>
    <p:extLst>
      <p:ext uri="{BB962C8B-B14F-4D97-AF65-F5344CB8AC3E}">
        <p14:creationId xmlns:p14="http://schemas.microsoft.com/office/powerpoint/2010/main" val="262578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C226623C-1762-4FF1-A87C-8EEB7ABC3D9B}"/>
              </a:ext>
            </a:extLst>
          </p:cNvPr>
          <p:cNvSpPr>
            <a:spLocks noGrp="1"/>
          </p:cNvSpPr>
          <p:nvPr>
            <p:ph type="title"/>
          </p:nvPr>
        </p:nvSpPr>
        <p:spPr>
          <a:xfrm>
            <a:off x="863029" y="1012004"/>
            <a:ext cx="3416158" cy="4795408"/>
          </a:xfrm>
        </p:spPr>
        <p:txBody>
          <a:bodyPr>
            <a:normAutofit/>
          </a:bodyPr>
          <a:lstStyle/>
          <a:p>
            <a:r>
              <a:rPr lang="zh-CN" altLang="en-US">
                <a:solidFill>
                  <a:srgbClr val="FFFFFF"/>
                </a:solidFill>
              </a:rPr>
              <a:t>浏览器端架构</a:t>
            </a:r>
          </a:p>
        </p:txBody>
      </p:sp>
      <p:graphicFrame>
        <p:nvGraphicFramePr>
          <p:cNvPr id="4" name="内容占位符 3">
            <a:extLst>
              <a:ext uri="{FF2B5EF4-FFF2-40B4-BE49-F238E27FC236}">
                <a16:creationId xmlns:a16="http://schemas.microsoft.com/office/drawing/2014/main" id="{C46EDCF0-0942-4B2D-8EEF-9CD70DE94A2F}"/>
              </a:ext>
            </a:extLst>
          </p:cNvPr>
          <p:cNvGraphicFramePr>
            <a:graphicFrameLocks noGrp="1"/>
          </p:cNvGraphicFramePr>
          <p:nvPr>
            <p:ph idx="1"/>
            <p:extLst>
              <p:ext uri="{D42A27DB-BD31-4B8C-83A1-F6EECF244321}">
                <p14:modId xmlns:p14="http://schemas.microsoft.com/office/powerpoint/2010/main" val="164261284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67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C54116-936B-4DD4-B494-B459D5DBB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5468471"/>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4C28F35C-F83D-4FB9-9C84-612EA00B6643}"/>
              </a:ext>
            </a:extLst>
          </p:cNvPr>
          <p:cNvSpPr>
            <a:spLocks noGrp="1"/>
          </p:cNvSpPr>
          <p:nvPr>
            <p:ph type="title"/>
          </p:nvPr>
        </p:nvSpPr>
        <p:spPr>
          <a:xfrm>
            <a:off x="1179226" y="5105400"/>
            <a:ext cx="9833548" cy="1066802"/>
          </a:xfrm>
        </p:spPr>
        <p:txBody>
          <a:bodyPr>
            <a:normAutofit/>
          </a:bodyPr>
          <a:lstStyle/>
          <a:p>
            <a:r>
              <a:rPr lang="en-US" altLang="zh-CN" sz="4000">
                <a:solidFill>
                  <a:srgbClr val="3F3F3F"/>
                </a:solidFill>
              </a:rPr>
              <a:t>12-</a:t>
            </a:r>
            <a:r>
              <a:rPr lang="zh-CN" altLang="en-US" sz="4000">
                <a:solidFill>
                  <a:srgbClr val="3F3F3F"/>
                </a:solidFill>
              </a:rPr>
              <a:t>因子</a:t>
            </a:r>
            <a:r>
              <a:rPr lang="en-US" altLang="zh-CN" sz="4000">
                <a:solidFill>
                  <a:srgbClr val="3F3F3F"/>
                </a:solidFill>
              </a:rPr>
              <a:t>Web</a:t>
            </a:r>
            <a:r>
              <a:rPr lang="zh-CN" altLang="en-US" sz="4000">
                <a:solidFill>
                  <a:srgbClr val="3F3F3F"/>
                </a:solidFill>
              </a:rPr>
              <a:t>应用</a:t>
            </a:r>
          </a:p>
        </p:txBody>
      </p:sp>
      <p:sp>
        <p:nvSpPr>
          <p:cNvPr id="3" name="内容占位符 2">
            <a:extLst>
              <a:ext uri="{FF2B5EF4-FFF2-40B4-BE49-F238E27FC236}">
                <a16:creationId xmlns:a16="http://schemas.microsoft.com/office/drawing/2014/main" id="{9F51A017-006A-4547-BC0E-F0BD69E643C1}"/>
              </a:ext>
            </a:extLst>
          </p:cNvPr>
          <p:cNvSpPr>
            <a:spLocks noGrp="1"/>
          </p:cNvSpPr>
          <p:nvPr>
            <p:ph idx="1"/>
          </p:nvPr>
        </p:nvSpPr>
        <p:spPr>
          <a:xfrm>
            <a:off x="1179226" y="872046"/>
            <a:ext cx="9833548" cy="2945574"/>
          </a:xfrm>
        </p:spPr>
        <p:txBody>
          <a:bodyPr anchor="ctr">
            <a:normAutofit/>
          </a:bodyPr>
          <a:lstStyle/>
          <a:p>
            <a:r>
              <a:rPr lang="zh-CN" altLang="zh-CN" sz="1900">
                <a:solidFill>
                  <a:srgbClr val="FFFFFF"/>
                </a:solidFill>
              </a:rPr>
              <a:t>如今，软件通常会作为一种服务来交付，它们被称为网络应用程序，或软件即服务（</a:t>
            </a:r>
            <a:r>
              <a:rPr lang="en-US" altLang="zh-CN" sz="1900">
                <a:solidFill>
                  <a:srgbClr val="FFFFFF"/>
                </a:solidFill>
              </a:rPr>
              <a:t>SaaS</a:t>
            </a:r>
            <a:r>
              <a:rPr lang="zh-CN" altLang="zh-CN" sz="1900">
                <a:solidFill>
                  <a:srgbClr val="FFFFFF"/>
                </a:solidFill>
              </a:rPr>
              <a:t>）。</a:t>
            </a:r>
            <a:r>
              <a:rPr lang="en-US" altLang="zh-CN" sz="1900">
                <a:solidFill>
                  <a:srgbClr val="FFFFFF"/>
                </a:solidFill>
              </a:rPr>
              <a:t>12-Factor </a:t>
            </a:r>
            <a:r>
              <a:rPr lang="zh-CN" altLang="zh-CN" sz="1900">
                <a:solidFill>
                  <a:srgbClr val="FFFFFF"/>
                </a:solidFill>
              </a:rPr>
              <a:t>为构建如下的</a:t>
            </a:r>
            <a:r>
              <a:rPr lang="en-US" altLang="zh-CN" sz="1900">
                <a:solidFill>
                  <a:srgbClr val="FFFFFF"/>
                </a:solidFill>
              </a:rPr>
              <a:t> SaaS </a:t>
            </a:r>
            <a:r>
              <a:rPr lang="zh-CN" altLang="zh-CN" sz="1900">
                <a:solidFill>
                  <a:srgbClr val="FFFFFF"/>
                </a:solidFill>
              </a:rPr>
              <a:t>应用提供了方法论：</a:t>
            </a:r>
            <a:endParaRPr lang="en-US" altLang="zh-CN" sz="1900">
              <a:solidFill>
                <a:srgbClr val="FFFFFF"/>
              </a:solidFill>
            </a:endParaRPr>
          </a:p>
          <a:p>
            <a:pPr lvl="3"/>
            <a:r>
              <a:rPr lang="zh-CN" altLang="zh-CN" sz="1900">
                <a:solidFill>
                  <a:srgbClr val="FFFFFF"/>
                </a:solidFill>
              </a:rPr>
              <a:t>使用标准化流程自动配置，从而使新的开发者花费最少的学习成本加入这个项目。</a:t>
            </a:r>
          </a:p>
          <a:p>
            <a:pPr lvl="3"/>
            <a:r>
              <a:rPr lang="zh-CN" altLang="zh-CN" sz="1900">
                <a:solidFill>
                  <a:srgbClr val="FFFFFF"/>
                </a:solidFill>
              </a:rPr>
              <a:t>和操作系统之间尽可能的划清界限，在各个系统中提供最大的可移植性。</a:t>
            </a:r>
          </a:p>
          <a:p>
            <a:pPr lvl="3"/>
            <a:r>
              <a:rPr lang="zh-CN" altLang="zh-CN" sz="1900">
                <a:solidFill>
                  <a:srgbClr val="FFFFFF"/>
                </a:solidFill>
              </a:rPr>
              <a:t>适合部署在现代的云计算平台，从而在服务器和系统管理方面节省资源。</a:t>
            </a:r>
          </a:p>
          <a:p>
            <a:pPr lvl="3"/>
            <a:r>
              <a:rPr lang="zh-CN" altLang="zh-CN" sz="1900">
                <a:solidFill>
                  <a:srgbClr val="FFFFFF"/>
                </a:solidFill>
              </a:rPr>
              <a:t>将开发环境和生产环境的差异降至最低，并使用持续交付实施敏捷开发。</a:t>
            </a:r>
          </a:p>
          <a:p>
            <a:pPr lvl="3"/>
            <a:r>
              <a:rPr lang="zh-CN" altLang="zh-CN" sz="1900">
                <a:solidFill>
                  <a:srgbClr val="FFFFFF"/>
                </a:solidFill>
              </a:rPr>
              <a:t>可以在工具、架构和开发流程不发生明显变化的前提下实现扩展。</a:t>
            </a:r>
          </a:p>
          <a:p>
            <a:r>
              <a:rPr lang="zh-CN" altLang="zh-CN" sz="1900">
                <a:solidFill>
                  <a:srgbClr val="FFFFFF"/>
                </a:solidFill>
              </a:rPr>
              <a:t>这套理论适用于任意语言和后端服务（数据库、消息队列、缓存等）开发的应用程序。</a:t>
            </a:r>
            <a:endParaRPr lang="zh-CN" altLang="en-US" sz="1900">
              <a:solidFill>
                <a:srgbClr val="FFFFFF"/>
              </a:solidFill>
            </a:endParaRPr>
          </a:p>
        </p:txBody>
      </p:sp>
    </p:spTree>
    <p:extLst>
      <p:ext uri="{BB962C8B-B14F-4D97-AF65-F5344CB8AC3E}">
        <p14:creationId xmlns:p14="http://schemas.microsoft.com/office/powerpoint/2010/main" val="222673447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2374D2F-7F77-4A98-B8FC-4237C9EDFEB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altLang="zh-CN" sz="2800">
                <a:solidFill>
                  <a:schemeClr val="bg1"/>
                </a:solidFill>
              </a:rPr>
              <a:t>1. </a:t>
            </a:r>
            <a:r>
              <a:rPr lang="zh-CN" altLang="zh-CN" sz="2800">
                <a:solidFill>
                  <a:schemeClr val="bg1"/>
                </a:solidFill>
              </a:rPr>
              <a:t>基准代码：一份基准代码，多份部署</a:t>
            </a:r>
          </a:p>
        </p:txBody>
      </p:sp>
      <p:sp>
        <p:nvSpPr>
          <p:cNvPr id="5" name="内容占位符 4">
            <a:extLst>
              <a:ext uri="{FF2B5EF4-FFF2-40B4-BE49-F238E27FC236}">
                <a16:creationId xmlns:a16="http://schemas.microsoft.com/office/drawing/2014/main" id="{9B695D42-B3D1-4F72-A349-F0B973DEB175}"/>
              </a:ext>
            </a:extLst>
          </p:cNvPr>
          <p:cNvSpPr>
            <a:spLocks noGrp="1"/>
          </p:cNvSpPr>
          <p:nvPr>
            <p:ph idx="1"/>
          </p:nvPr>
        </p:nvSpPr>
        <p:spPr>
          <a:xfrm>
            <a:off x="643468" y="2638044"/>
            <a:ext cx="3363974" cy="3415622"/>
          </a:xfrm>
        </p:spPr>
        <p:txBody>
          <a:bodyPr>
            <a:normAutofit/>
          </a:bodyPr>
          <a:lstStyle/>
          <a:p>
            <a:r>
              <a:rPr lang="zh-CN" altLang="zh-CN" sz="2000">
                <a:solidFill>
                  <a:schemeClr val="bg1"/>
                </a:solidFill>
              </a:rPr>
              <a:t>基准代码和应用之间总是保持一一对应的关系：</a:t>
            </a:r>
          </a:p>
          <a:p>
            <a:endParaRPr lang="zh-CN" altLang="en-US" sz="2000">
              <a:solidFill>
                <a:schemeClr val="bg1"/>
              </a:solidFill>
            </a:endParaRPr>
          </a:p>
        </p:txBody>
      </p:sp>
      <p:pic>
        <p:nvPicPr>
          <p:cNvPr id="6" name="图片 5" descr="Codebase">
            <a:extLst>
              <a:ext uri="{FF2B5EF4-FFF2-40B4-BE49-F238E27FC236}">
                <a16:creationId xmlns:a16="http://schemas.microsoft.com/office/drawing/2014/main" id="{91BCBBEA-3345-4D4D-A211-94D8ED327F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7763" y="746684"/>
            <a:ext cx="6250769" cy="5203765"/>
          </a:xfrm>
          <a:prstGeom prst="rect">
            <a:avLst/>
          </a:prstGeom>
          <a:noFill/>
        </p:spPr>
      </p:pic>
    </p:spTree>
    <p:extLst>
      <p:ext uri="{BB962C8B-B14F-4D97-AF65-F5344CB8AC3E}">
        <p14:creationId xmlns:p14="http://schemas.microsoft.com/office/powerpoint/2010/main" val="4159143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EE257860-27D0-4EA2-B354-7B7ABD1EB0D6}"/>
              </a:ext>
            </a:extLst>
          </p:cNvPr>
          <p:cNvSpPr>
            <a:spLocks noGrp="1"/>
          </p:cNvSpPr>
          <p:nvPr>
            <p:ph type="title"/>
          </p:nvPr>
        </p:nvSpPr>
        <p:spPr>
          <a:xfrm>
            <a:off x="655320" y="365125"/>
            <a:ext cx="9013052" cy="1623312"/>
          </a:xfrm>
        </p:spPr>
        <p:txBody>
          <a:bodyPr anchor="b">
            <a:normAutofit/>
          </a:bodyPr>
          <a:lstStyle/>
          <a:p>
            <a:r>
              <a:rPr lang="en-US" altLang="zh-CN" sz="4000"/>
              <a:t>2.</a:t>
            </a:r>
            <a:r>
              <a:rPr lang="zh-CN" altLang="zh-CN" sz="4000"/>
              <a:t>依赖：显式声明依赖关系</a:t>
            </a:r>
            <a:endParaRPr lang="zh-CN" alt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EFA895BE-5811-4077-B5CB-5B0AF0F81698}"/>
              </a:ext>
            </a:extLst>
          </p:cNvPr>
          <p:cNvSpPr>
            <a:spLocks noGrp="1"/>
          </p:cNvSpPr>
          <p:nvPr>
            <p:ph idx="1"/>
          </p:nvPr>
        </p:nvSpPr>
        <p:spPr>
          <a:xfrm>
            <a:off x="655320" y="2644518"/>
            <a:ext cx="9013052" cy="3327251"/>
          </a:xfrm>
        </p:spPr>
        <p:txBody>
          <a:bodyPr>
            <a:normAutofit/>
          </a:bodyPr>
          <a:lstStyle/>
          <a:p>
            <a:r>
              <a:rPr lang="en-US" altLang="zh-CN" sz="2000"/>
              <a:t>12-</a:t>
            </a:r>
            <a:r>
              <a:rPr lang="zh-CN" altLang="zh-CN" sz="2000"/>
              <a:t>因子应用不会隐式依赖某些系统工具，如</a:t>
            </a:r>
            <a:r>
              <a:rPr lang="en-US" altLang="zh-CN" sz="2000"/>
              <a:t> ImageMagick </a:t>
            </a:r>
            <a:r>
              <a:rPr lang="zh-CN" altLang="zh-CN" sz="2000"/>
              <a:t>或是</a:t>
            </a:r>
            <a:r>
              <a:rPr lang="en-US" altLang="zh-CN" sz="2000"/>
              <a:t>curl</a:t>
            </a:r>
            <a:r>
              <a:rPr lang="zh-CN" altLang="zh-CN" sz="2000"/>
              <a:t>。即使这些工具存在于几乎所有系统，但终究无法保证所有未来的系统都能支持应用顺利运行，或是能够和应用兼容。如果应用必须使用到某些系统工具，那么这些工具应该被包含在应用之中。</a:t>
            </a:r>
          </a:p>
        </p:txBody>
      </p:sp>
    </p:spTree>
    <p:extLst>
      <p:ext uri="{BB962C8B-B14F-4D97-AF65-F5344CB8AC3E}">
        <p14:creationId xmlns:p14="http://schemas.microsoft.com/office/powerpoint/2010/main" val="63089957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88F33187-D924-49A4-9287-1098B414597B}"/>
              </a:ext>
            </a:extLst>
          </p:cNvPr>
          <p:cNvSpPr>
            <a:spLocks noGrp="1"/>
          </p:cNvSpPr>
          <p:nvPr>
            <p:ph type="title"/>
          </p:nvPr>
        </p:nvSpPr>
        <p:spPr>
          <a:xfrm>
            <a:off x="833002" y="365125"/>
            <a:ext cx="10520702" cy="1325563"/>
          </a:xfrm>
        </p:spPr>
        <p:txBody>
          <a:bodyPr>
            <a:normAutofit/>
          </a:bodyPr>
          <a:lstStyle/>
          <a:p>
            <a:r>
              <a:rPr lang="en-US" altLang="zh-CN">
                <a:solidFill>
                  <a:srgbClr val="FFFFFF"/>
                </a:solidFill>
              </a:rPr>
              <a:t>3.</a:t>
            </a:r>
            <a:r>
              <a:rPr lang="zh-CN" altLang="zh-CN">
                <a:solidFill>
                  <a:srgbClr val="FFFFFF"/>
                </a:solidFill>
              </a:rPr>
              <a:t>配置：在环境中存储配置</a:t>
            </a:r>
            <a:endParaRPr lang="zh-CN" altLang="en-US">
              <a:solidFill>
                <a:srgbClr val="FFFFFF"/>
              </a:solidFill>
            </a:endParaRPr>
          </a:p>
        </p:txBody>
      </p:sp>
      <p:sp>
        <p:nvSpPr>
          <p:cNvPr id="3" name="内容占位符 2">
            <a:extLst>
              <a:ext uri="{FF2B5EF4-FFF2-40B4-BE49-F238E27FC236}">
                <a16:creationId xmlns:a16="http://schemas.microsoft.com/office/drawing/2014/main" id="{B79A0E1D-ECEA-455B-9FB4-2C0B8522FC88}"/>
              </a:ext>
            </a:extLst>
          </p:cNvPr>
          <p:cNvSpPr>
            <a:spLocks noGrp="1"/>
          </p:cNvSpPr>
          <p:nvPr>
            <p:ph idx="1"/>
          </p:nvPr>
        </p:nvSpPr>
        <p:spPr>
          <a:xfrm>
            <a:off x="838201" y="2022601"/>
            <a:ext cx="10515598" cy="4154361"/>
          </a:xfrm>
        </p:spPr>
        <p:txBody>
          <a:bodyPr>
            <a:normAutofit/>
          </a:bodyPr>
          <a:lstStyle/>
          <a:p>
            <a:r>
              <a:rPr lang="zh-CN" altLang="en-US" sz="2000">
                <a:solidFill>
                  <a:srgbClr val="FFFFFF"/>
                </a:solidFill>
              </a:rPr>
              <a:t>争议：</a:t>
            </a:r>
            <a:endParaRPr lang="en-US" altLang="zh-CN" sz="2000">
              <a:solidFill>
                <a:srgbClr val="FFFFFF"/>
              </a:solidFill>
            </a:endParaRPr>
          </a:p>
          <a:p>
            <a:pPr lvl="1"/>
            <a:r>
              <a:rPr lang="zh-CN" altLang="zh-CN" sz="2000">
                <a:solidFill>
                  <a:srgbClr val="FFFFFF"/>
                </a:solidFill>
              </a:rPr>
              <a:t>环境变量隐式地对进程可见。这就很难跟踪环境变量的开放情况，比如很容易就可能把环境变量全部打印出来作为错误报告的一部分发送出去了。</a:t>
            </a:r>
          </a:p>
          <a:p>
            <a:pPr lvl="1"/>
            <a:r>
              <a:rPr lang="zh-CN" altLang="zh-CN" sz="2000">
                <a:solidFill>
                  <a:srgbClr val="FFFFFF"/>
                </a:solidFill>
              </a:rPr>
              <a:t>如果没有显式的筛选，整个环境变量会被传递给所有的子进程。所以你的秘钥隐式地就对第三方工具可见了。很难说第三方工具会对环境变量做什么，特别是在极端情况下会崩溃。</a:t>
            </a:r>
          </a:p>
          <a:p>
            <a:pPr lvl="1"/>
            <a:r>
              <a:rPr lang="zh-CN" altLang="zh-CN" sz="2000">
                <a:solidFill>
                  <a:srgbClr val="FFFFFF"/>
                </a:solidFill>
              </a:rPr>
              <a:t>外部开发者并不清楚环境变量中有隐秘信息，多数期待环境变量里并没有什么特别信息，只有一般的系统配置，这很危险。</a:t>
            </a:r>
          </a:p>
          <a:p>
            <a:r>
              <a:rPr lang="zh-CN" altLang="en-US" sz="2000">
                <a:solidFill>
                  <a:srgbClr val="FFFFFF"/>
                </a:solidFill>
              </a:rPr>
              <a:t>解决方案：</a:t>
            </a:r>
            <a:endParaRPr lang="en-US" altLang="zh-CN" sz="2000">
              <a:solidFill>
                <a:srgbClr val="FFFFFF"/>
              </a:solidFill>
            </a:endParaRPr>
          </a:p>
          <a:p>
            <a:pPr lvl="1"/>
            <a:r>
              <a:rPr lang="zh-CN" altLang="zh-CN" sz="2000">
                <a:solidFill>
                  <a:srgbClr val="FFFFFF"/>
                </a:solidFill>
              </a:rPr>
              <a:t>使用配置文件，交给服务器的配置管理软件（如</a:t>
            </a:r>
            <a:r>
              <a:rPr lang="en-US" altLang="zh-CN" sz="2000">
                <a:solidFill>
                  <a:srgbClr val="FFFFFF"/>
                </a:solidFill>
              </a:rPr>
              <a:t>chef</a:t>
            </a:r>
            <a:r>
              <a:rPr lang="zh-CN" altLang="zh-CN" sz="2000">
                <a:solidFill>
                  <a:srgbClr val="FFFFFF"/>
                </a:solidFill>
              </a:rPr>
              <a:t>）管理。通过这种方式，我们把秘钥存储在代码库之外，并且使用管理服务器相同的方式管理配置文件。</a:t>
            </a:r>
            <a:endParaRPr lang="zh-CN" altLang="en-US" sz="2000">
              <a:solidFill>
                <a:srgbClr val="FFFFFF"/>
              </a:solidFill>
            </a:endParaRPr>
          </a:p>
        </p:txBody>
      </p:sp>
    </p:spTree>
    <p:extLst>
      <p:ext uri="{BB962C8B-B14F-4D97-AF65-F5344CB8AC3E}">
        <p14:creationId xmlns:p14="http://schemas.microsoft.com/office/powerpoint/2010/main" val="3052975165"/>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215DC56-7AC9-4551-8CC4-17A7923252D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3200" kern="1200">
                <a:solidFill>
                  <a:schemeClr val="bg1"/>
                </a:solidFill>
                <a:latin typeface="+mj-lt"/>
                <a:ea typeface="+mj-ea"/>
                <a:cs typeface="+mj-cs"/>
              </a:rPr>
              <a:t>4.</a:t>
            </a:r>
            <a:r>
              <a:rPr lang="zh-CN" altLang="en-US" sz="3200" kern="1200">
                <a:solidFill>
                  <a:schemeClr val="bg1"/>
                </a:solidFill>
                <a:latin typeface="+mj-lt"/>
                <a:ea typeface="+mj-ea"/>
                <a:cs typeface="+mj-cs"/>
              </a:rPr>
              <a:t>后端服务：把后端服务当作附加资源</a:t>
            </a:r>
            <a:endParaRPr lang="en-US" altLang="zh-CN" sz="3200" kern="1200">
              <a:solidFill>
                <a:schemeClr val="bg1"/>
              </a:solidFill>
              <a:latin typeface="+mj-lt"/>
              <a:ea typeface="+mj-ea"/>
              <a:cs typeface="+mj-cs"/>
            </a:endParaRPr>
          </a:p>
        </p:txBody>
      </p:sp>
      <p:pic>
        <p:nvPicPr>
          <p:cNvPr id="4" name="内容占位符 3" descr="attached resources">
            <a:extLst>
              <a:ext uri="{FF2B5EF4-FFF2-40B4-BE49-F238E27FC236}">
                <a16:creationId xmlns:a16="http://schemas.microsoft.com/office/drawing/2014/main" id="{BDFCA0E1-6013-4449-A3FE-29CB2CC1B9D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0808" y="1675227"/>
            <a:ext cx="8450383" cy="4394199"/>
          </a:xfrm>
          <a:prstGeom prst="rect">
            <a:avLst/>
          </a:prstGeom>
          <a:noFill/>
        </p:spPr>
      </p:pic>
    </p:spTree>
    <p:extLst>
      <p:ext uri="{BB962C8B-B14F-4D97-AF65-F5344CB8AC3E}">
        <p14:creationId xmlns:p14="http://schemas.microsoft.com/office/powerpoint/2010/main" val="4041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19284297-4169-4752-BFA4-C7A3D5D9ACA5}"/>
              </a:ext>
            </a:extLst>
          </p:cNvPr>
          <p:cNvSpPr>
            <a:spLocks noGrp="1"/>
          </p:cNvSpPr>
          <p:nvPr>
            <p:ph type="title"/>
          </p:nvPr>
        </p:nvSpPr>
        <p:spPr>
          <a:xfrm>
            <a:off x="838200" y="672747"/>
            <a:ext cx="10515600" cy="715556"/>
          </a:xfrm>
        </p:spPr>
        <p:txBody>
          <a:bodyPr>
            <a:normAutofit/>
          </a:bodyPr>
          <a:lstStyle/>
          <a:p>
            <a:pPr algn="ctr"/>
            <a:r>
              <a:rPr lang="en-US" altLang="zh-CN" sz="3200">
                <a:solidFill>
                  <a:schemeClr val="bg1"/>
                </a:solidFill>
              </a:rPr>
              <a:t>5.</a:t>
            </a:r>
            <a:r>
              <a:rPr lang="zh-CN" altLang="en-US" sz="3200">
                <a:solidFill>
                  <a:schemeClr val="bg1"/>
                </a:solidFill>
              </a:rPr>
              <a:t> </a:t>
            </a:r>
            <a:r>
              <a:rPr lang="zh-CN" altLang="zh-CN" sz="3200">
                <a:solidFill>
                  <a:schemeClr val="bg1"/>
                </a:solidFill>
              </a:rPr>
              <a:t>构建，发布，运行：严格分离构建和运行</a:t>
            </a:r>
            <a:endParaRPr lang="zh-CN" altLang="en-US" sz="3200">
              <a:solidFill>
                <a:schemeClr val="bg1"/>
              </a:solidFill>
            </a:endParaRPr>
          </a:p>
        </p:txBody>
      </p:sp>
      <p:sp>
        <p:nvSpPr>
          <p:cNvPr id="3" name="内容占位符 2">
            <a:extLst>
              <a:ext uri="{FF2B5EF4-FFF2-40B4-BE49-F238E27FC236}">
                <a16:creationId xmlns:a16="http://schemas.microsoft.com/office/drawing/2014/main" id="{E7B421C3-F35F-40F5-A340-86C23575752E}"/>
              </a:ext>
            </a:extLst>
          </p:cNvPr>
          <p:cNvSpPr>
            <a:spLocks noGrp="1"/>
          </p:cNvSpPr>
          <p:nvPr>
            <p:ph idx="1"/>
          </p:nvPr>
        </p:nvSpPr>
        <p:spPr>
          <a:xfrm>
            <a:off x="1428750" y="1597390"/>
            <a:ext cx="9334500" cy="870305"/>
          </a:xfrm>
        </p:spPr>
        <p:txBody>
          <a:bodyPr>
            <a:normAutofit/>
          </a:bodyPr>
          <a:lstStyle/>
          <a:p>
            <a:pPr algn="ctr"/>
            <a:r>
              <a:rPr lang="zh-CN" altLang="zh-CN" sz="1600"/>
              <a:t>每一个发布版本必须对应一个唯一的发布</a:t>
            </a:r>
            <a:r>
              <a:rPr lang="en-US" altLang="zh-CN" sz="1600"/>
              <a:t> ID</a:t>
            </a:r>
            <a:r>
              <a:rPr lang="zh-CN" altLang="zh-CN" sz="1600"/>
              <a:t>，例如可以使用发布时的时间戳（</a:t>
            </a:r>
            <a:r>
              <a:rPr lang="en-US" altLang="zh-CN" sz="1600"/>
              <a:t>2011-04-06-20:32:17</a:t>
            </a:r>
            <a:r>
              <a:rPr lang="zh-CN" altLang="zh-CN" sz="1600"/>
              <a:t>），亦或是一个增长的数字（</a:t>
            </a:r>
            <a:r>
              <a:rPr lang="en-US" altLang="zh-CN" sz="1600"/>
              <a:t>v100</a:t>
            </a:r>
            <a:r>
              <a:rPr lang="zh-CN" altLang="zh-CN" sz="1600"/>
              <a:t>）。发布的版本就像一本只能追加的账本，一旦发布就不可修改，任何的变动都应该产生一个新的发布版本。</a:t>
            </a:r>
          </a:p>
          <a:p>
            <a:pPr algn="ctr"/>
            <a:endParaRPr lang="zh-CN" altLang="en-US" sz="1600"/>
          </a:p>
        </p:txBody>
      </p:sp>
      <p:pic>
        <p:nvPicPr>
          <p:cNvPr id="4" name="图片 3" descr="release">
            <a:extLst>
              <a:ext uri="{FF2B5EF4-FFF2-40B4-BE49-F238E27FC236}">
                <a16:creationId xmlns:a16="http://schemas.microsoft.com/office/drawing/2014/main" id="{5D8C97BD-D902-43C3-B9A9-2261589CC5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17493" y="2820128"/>
            <a:ext cx="6757013" cy="2804160"/>
          </a:xfrm>
          <a:prstGeom prst="rect">
            <a:avLst/>
          </a:prstGeom>
          <a:noFill/>
        </p:spPr>
      </p:pic>
    </p:spTree>
    <p:extLst>
      <p:ext uri="{BB962C8B-B14F-4D97-AF65-F5344CB8AC3E}">
        <p14:creationId xmlns:p14="http://schemas.microsoft.com/office/powerpoint/2010/main" val="1078458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72C0BE72-F465-4CB7-91DB-11745150D256}"/>
              </a:ext>
            </a:extLst>
          </p:cNvPr>
          <p:cNvSpPr>
            <a:spLocks noGrp="1"/>
          </p:cNvSpPr>
          <p:nvPr>
            <p:ph type="title"/>
          </p:nvPr>
        </p:nvSpPr>
        <p:spPr>
          <a:xfrm>
            <a:off x="655320" y="365125"/>
            <a:ext cx="9013052" cy="1623312"/>
          </a:xfrm>
        </p:spPr>
        <p:txBody>
          <a:bodyPr anchor="b">
            <a:normAutofit/>
          </a:bodyPr>
          <a:lstStyle/>
          <a:p>
            <a:r>
              <a:rPr lang="en-US" altLang="zh-CN" sz="4000"/>
              <a:t>6. </a:t>
            </a:r>
            <a:r>
              <a:rPr lang="zh-CN" altLang="zh-CN" sz="4000"/>
              <a:t>进程：以一个或多个无状态进程运行应用</a:t>
            </a:r>
            <a:endParaRPr lang="zh-CN" alt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17873287-4567-4707-8726-845A08A0A4F6}"/>
              </a:ext>
            </a:extLst>
          </p:cNvPr>
          <p:cNvSpPr>
            <a:spLocks noGrp="1"/>
          </p:cNvSpPr>
          <p:nvPr>
            <p:ph idx="1"/>
          </p:nvPr>
        </p:nvSpPr>
        <p:spPr>
          <a:xfrm>
            <a:off x="655320" y="2644518"/>
            <a:ext cx="9013052" cy="3327251"/>
          </a:xfrm>
        </p:spPr>
        <p:txBody>
          <a:bodyPr>
            <a:normAutofit/>
          </a:bodyPr>
          <a:lstStyle/>
          <a:p>
            <a:r>
              <a:rPr lang="en-US" altLang="zh-CN" sz="2000"/>
              <a:t>12-Factor </a:t>
            </a:r>
            <a:r>
              <a:rPr lang="zh-CN" altLang="zh-CN" sz="2000"/>
              <a:t>应用的进程必须无状态且 无共享 。 任何需要持久化的数据都要存储在 后端服务 内，比如数据库。</a:t>
            </a:r>
          </a:p>
          <a:p>
            <a:r>
              <a:rPr lang="zh-CN" altLang="zh-CN" sz="2000"/>
              <a:t>一些互联网系统依赖于</a:t>
            </a:r>
            <a:r>
              <a:rPr lang="en-US" altLang="zh-CN" sz="2000"/>
              <a:t> “</a:t>
            </a:r>
            <a:r>
              <a:rPr lang="zh-CN" altLang="zh-CN" sz="2000"/>
              <a:t>粘性</a:t>
            </a:r>
            <a:r>
              <a:rPr lang="en-US" altLang="zh-CN" sz="2000"/>
              <a:t> session”</a:t>
            </a:r>
            <a:r>
              <a:rPr lang="zh-CN" altLang="zh-CN" sz="2000"/>
              <a:t>， 这是指将用户</a:t>
            </a:r>
            <a:r>
              <a:rPr lang="en-US" altLang="zh-CN" sz="2000"/>
              <a:t> session </a:t>
            </a:r>
            <a:r>
              <a:rPr lang="zh-CN" altLang="zh-CN" sz="2000"/>
              <a:t>中的数据缓存至某进程的内存中，并将同一用户的后续请求路由到同一个进程。粘性</a:t>
            </a:r>
            <a:r>
              <a:rPr lang="en-US" altLang="zh-CN" sz="2000"/>
              <a:t> session </a:t>
            </a:r>
            <a:r>
              <a:rPr lang="zh-CN" altLang="zh-CN" sz="2000"/>
              <a:t>是</a:t>
            </a:r>
            <a:r>
              <a:rPr lang="en-US" altLang="zh-CN" sz="2000"/>
              <a:t> 12-Factor </a:t>
            </a:r>
            <a:r>
              <a:rPr lang="zh-CN" altLang="zh-CN" sz="2000"/>
              <a:t>极力反对的。</a:t>
            </a:r>
            <a:r>
              <a:rPr lang="en-US" altLang="zh-CN" sz="2000"/>
              <a:t>Session </a:t>
            </a:r>
            <a:r>
              <a:rPr lang="zh-CN" altLang="zh-CN" sz="2000"/>
              <a:t>中的数据应该保存在诸如</a:t>
            </a:r>
            <a:r>
              <a:rPr lang="en-US" altLang="zh-CN" sz="2000"/>
              <a:t> Memcached </a:t>
            </a:r>
            <a:r>
              <a:rPr lang="zh-CN" altLang="zh-CN" sz="2000"/>
              <a:t>或</a:t>
            </a:r>
            <a:r>
              <a:rPr lang="en-US" altLang="zh-CN" sz="2000"/>
              <a:t> Redis </a:t>
            </a:r>
            <a:r>
              <a:rPr lang="zh-CN" altLang="zh-CN" sz="2000"/>
              <a:t>这样的带有过期时间的缓存中。</a:t>
            </a:r>
          </a:p>
          <a:p>
            <a:endParaRPr lang="zh-CN" altLang="en-US" sz="2000"/>
          </a:p>
        </p:txBody>
      </p:sp>
    </p:spTree>
    <p:extLst>
      <p:ext uri="{BB962C8B-B14F-4D97-AF65-F5344CB8AC3E}">
        <p14:creationId xmlns:p14="http://schemas.microsoft.com/office/powerpoint/2010/main" val="69202677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7"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AC57B6A3-136C-4E19-8FC2-7885F1EF4B36}"/>
              </a:ext>
            </a:extLst>
          </p:cNvPr>
          <p:cNvSpPr>
            <a:spLocks noGrp="1"/>
          </p:cNvSpPr>
          <p:nvPr>
            <p:ph type="title"/>
          </p:nvPr>
        </p:nvSpPr>
        <p:spPr>
          <a:xfrm>
            <a:off x="838200" y="1760505"/>
            <a:ext cx="10515600" cy="935025"/>
          </a:xfrm>
        </p:spPr>
        <p:txBody>
          <a:bodyPr>
            <a:normAutofit/>
          </a:bodyPr>
          <a:lstStyle/>
          <a:p>
            <a:pPr algn="ctr"/>
            <a:r>
              <a:rPr lang="en-US" altLang="zh-CN" sz="3200">
                <a:solidFill>
                  <a:schemeClr val="tx2"/>
                </a:solidFill>
              </a:rPr>
              <a:t>7.</a:t>
            </a:r>
            <a:r>
              <a:rPr lang="zh-CN" altLang="zh-CN" sz="3200">
                <a:solidFill>
                  <a:schemeClr val="tx2"/>
                </a:solidFill>
              </a:rPr>
              <a:t>端口绑定：通过端口绑定提供服务</a:t>
            </a:r>
            <a:endParaRPr lang="zh-CN" altLang="en-US" sz="3200">
              <a:solidFill>
                <a:schemeClr val="tx2"/>
              </a:solidFill>
            </a:endParaRPr>
          </a:p>
        </p:txBody>
      </p:sp>
      <p:sp>
        <p:nvSpPr>
          <p:cNvPr id="3" name="内容占位符 2">
            <a:extLst>
              <a:ext uri="{FF2B5EF4-FFF2-40B4-BE49-F238E27FC236}">
                <a16:creationId xmlns:a16="http://schemas.microsoft.com/office/drawing/2014/main" id="{D29163D3-CC18-4D24-B39E-724D212593A5}"/>
              </a:ext>
            </a:extLst>
          </p:cNvPr>
          <p:cNvSpPr>
            <a:spLocks noGrp="1"/>
          </p:cNvSpPr>
          <p:nvPr>
            <p:ph idx="1"/>
          </p:nvPr>
        </p:nvSpPr>
        <p:spPr>
          <a:xfrm>
            <a:off x="2384952" y="3012928"/>
            <a:ext cx="7422096" cy="2109445"/>
          </a:xfrm>
        </p:spPr>
        <p:txBody>
          <a:bodyPr>
            <a:normAutofit/>
          </a:bodyPr>
          <a:lstStyle/>
          <a:p>
            <a:r>
              <a:rPr lang="en-US" altLang="zh-CN" sz="1800">
                <a:solidFill>
                  <a:schemeClr val="tx2"/>
                </a:solidFill>
              </a:rPr>
              <a:t>HTTP </a:t>
            </a:r>
            <a:r>
              <a:rPr lang="zh-CN" altLang="zh-CN" sz="1800">
                <a:solidFill>
                  <a:schemeClr val="tx2"/>
                </a:solidFill>
              </a:rPr>
              <a:t>并不是唯一一个可以由端口绑定提供的服务。其实几乎所有服务器软件都可以通过进程绑定端口来等待请求。例如，使用</a:t>
            </a:r>
            <a:r>
              <a:rPr lang="en-US" altLang="zh-CN" sz="1800">
                <a:solidFill>
                  <a:schemeClr val="tx2"/>
                </a:solidFill>
              </a:rPr>
              <a:t> XMPP </a:t>
            </a:r>
            <a:r>
              <a:rPr lang="zh-CN" altLang="zh-CN" sz="1800">
                <a:solidFill>
                  <a:schemeClr val="tx2"/>
                </a:solidFill>
              </a:rPr>
              <a:t>的</a:t>
            </a:r>
            <a:r>
              <a:rPr lang="en-US" altLang="zh-CN" sz="1800">
                <a:solidFill>
                  <a:schemeClr val="tx2"/>
                </a:solidFill>
              </a:rPr>
              <a:t> ejabberd </a:t>
            </a:r>
            <a:r>
              <a:rPr lang="zh-CN" altLang="zh-CN" sz="1800">
                <a:solidFill>
                  <a:schemeClr val="tx2"/>
                </a:solidFill>
              </a:rPr>
              <a:t>， 以及使用</a:t>
            </a:r>
            <a:r>
              <a:rPr lang="en-US" altLang="zh-CN" sz="1800">
                <a:solidFill>
                  <a:schemeClr val="tx2"/>
                </a:solidFill>
              </a:rPr>
              <a:t> Redis </a:t>
            </a:r>
            <a:r>
              <a:rPr lang="zh-CN" altLang="zh-CN" sz="1800">
                <a:solidFill>
                  <a:schemeClr val="tx2"/>
                </a:solidFill>
              </a:rPr>
              <a:t>协议 的</a:t>
            </a:r>
            <a:r>
              <a:rPr lang="en-US" altLang="zh-CN" sz="1800">
                <a:solidFill>
                  <a:schemeClr val="tx2"/>
                </a:solidFill>
              </a:rPr>
              <a:t> Redis </a:t>
            </a:r>
            <a:r>
              <a:rPr lang="zh-CN" altLang="zh-CN" sz="1800">
                <a:solidFill>
                  <a:schemeClr val="tx2"/>
                </a:solidFill>
              </a:rPr>
              <a:t>。</a:t>
            </a:r>
          </a:p>
          <a:p>
            <a:endParaRPr lang="zh-CN" altLang="en-US" sz="1800">
              <a:solidFill>
                <a:schemeClr val="tx2"/>
              </a:solidFill>
            </a:endParaRPr>
          </a:p>
        </p:txBody>
      </p:sp>
    </p:spTree>
    <p:extLst>
      <p:ext uri="{BB962C8B-B14F-4D97-AF65-F5344CB8AC3E}">
        <p14:creationId xmlns:p14="http://schemas.microsoft.com/office/powerpoint/2010/main" val="2287132523"/>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9D740-2C44-4E11-9679-6DE982545538}"/>
              </a:ext>
            </a:extLst>
          </p:cNvPr>
          <p:cNvSpPr>
            <a:spLocks noGrp="1"/>
          </p:cNvSpPr>
          <p:nvPr>
            <p:ph type="title"/>
          </p:nvPr>
        </p:nvSpPr>
        <p:spPr>
          <a:xfrm>
            <a:off x="648929" y="629266"/>
            <a:ext cx="3667039" cy="1676603"/>
          </a:xfrm>
        </p:spPr>
        <p:txBody>
          <a:bodyPr>
            <a:normAutofit/>
          </a:bodyPr>
          <a:lstStyle/>
          <a:p>
            <a:r>
              <a:rPr lang="en-US" altLang="zh-CN" sz="3600"/>
              <a:t>8.</a:t>
            </a:r>
            <a:r>
              <a:rPr lang="zh-CN" altLang="zh-CN" sz="3600"/>
              <a:t>并发：通过进程模型进行扩展</a:t>
            </a:r>
            <a:endParaRPr lang="zh-CN" altLang="en-US" sz="3600"/>
          </a:p>
        </p:txBody>
      </p:sp>
      <p:sp>
        <p:nvSpPr>
          <p:cNvPr id="3" name="内容占位符 2">
            <a:extLst>
              <a:ext uri="{FF2B5EF4-FFF2-40B4-BE49-F238E27FC236}">
                <a16:creationId xmlns:a16="http://schemas.microsoft.com/office/drawing/2014/main" id="{214876AB-9C09-40A8-BE09-AB8E006DA749}"/>
              </a:ext>
            </a:extLst>
          </p:cNvPr>
          <p:cNvSpPr>
            <a:spLocks noGrp="1"/>
          </p:cNvSpPr>
          <p:nvPr>
            <p:ph idx="1"/>
          </p:nvPr>
        </p:nvSpPr>
        <p:spPr>
          <a:xfrm>
            <a:off x="648931" y="2438401"/>
            <a:ext cx="3667036" cy="3779520"/>
          </a:xfrm>
        </p:spPr>
        <p:txBody>
          <a:bodyPr>
            <a:normAutofit/>
          </a:bodyPr>
          <a:lstStyle/>
          <a:p>
            <a:r>
              <a:rPr lang="zh-CN" altLang="zh-CN" sz="1800"/>
              <a:t>借鉴于</a:t>
            </a:r>
            <a:r>
              <a:rPr lang="en-US" altLang="zh-CN" sz="1800"/>
              <a:t> unix </a:t>
            </a:r>
            <a:r>
              <a:rPr lang="zh-CN" altLang="zh-CN" sz="1800"/>
              <a:t>守护进程模型 </a:t>
            </a:r>
            <a:endParaRPr lang="en-US" altLang="zh-CN" sz="1800"/>
          </a:p>
          <a:p>
            <a:r>
              <a:rPr lang="zh-CN" altLang="zh-CN" sz="1800"/>
              <a:t>例如，</a:t>
            </a:r>
            <a:r>
              <a:rPr lang="en-US" altLang="zh-CN" sz="1800"/>
              <a:t>HTTP </a:t>
            </a:r>
            <a:r>
              <a:rPr lang="zh-CN" altLang="zh-CN" sz="1800"/>
              <a:t>请求可以交给</a:t>
            </a:r>
            <a:r>
              <a:rPr lang="en-US" altLang="zh-CN" sz="1800"/>
              <a:t> web </a:t>
            </a:r>
            <a:r>
              <a:rPr lang="zh-CN" altLang="zh-CN" sz="1800"/>
              <a:t>进程来处理，而常驻的后台工作则交由</a:t>
            </a:r>
            <a:r>
              <a:rPr lang="en-US" altLang="zh-CN" sz="1800"/>
              <a:t> worker </a:t>
            </a:r>
            <a:r>
              <a:rPr lang="zh-CN" altLang="zh-CN" sz="1800"/>
              <a:t>进程负责。</a:t>
            </a:r>
          </a:p>
          <a:p>
            <a:endParaRPr lang="zh-CN" altLang="en-US" sz="1800"/>
          </a:p>
        </p:txBody>
      </p:sp>
      <p:sp>
        <p:nvSpPr>
          <p:cNvPr id="9" name="Rectangle 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process">
            <a:extLst>
              <a:ext uri="{FF2B5EF4-FFF2-40B4-BE49-F238E27FC236}">
                <a16:creationId xmlns:a16="http://schemas.microsoft.com/office/drawing/2014/main" id="{1E26F808-DDE0-4EDC-9AC0-4274C1422A7D}"/>
              </a:ext>
            </a:extLst>
          </p:cNvPr>
          <p:cNvPicPr/>
          <p:nvPr/>
        </p:nvPicPr>
        <p:blipFill rotWithShape="1">
          <a:blip r:embed="rId2">
            <a:extLst>
              <a:ext uri="{28A0092B-C50C-407E-A947-70E740481C1C}">
                <a14:useLocalDpi xmlns:a14="http://schemas.microsoft.com/office/drawing/2010/main" val="0"/>
              </a:ext>
            </a:extLst>
          </a:blip>
          <a:srcRect t="2542" r="-3" b="-3"/>
          <a:stretch/>
        </p:blipFill>
        <p:spPr bwMode="auto">
          <a:xfrm>
            <a:off x="5276088" y="640082"/>
            <a:ext cx="6276250" cy="5577838"/>
          </a:xfrm>
          <a:prstGeom prst="rect">
            <a:avLst/>
          </a:prstGeom>
          <a:noFill/>
          <a:effectLst/>
        </p:spPr>
      </p:pic>
    </p:spTree>
    <p:extLst>
      <p:ext uri="{BB962C8B-B14F-4D97-AF65-F5344CB8AC3E}">
        <p14:creationId xmlns:p14="http://schemas.microsoft.com/office/powerpoint/2010/main" val="2627875743"/>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52C4047-35C3-4E57-ACEA-4EA2E394EAE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altLang="zh-CN" sz="5800" kern="1200">
                <a:solidFill>
                  <a:schemeClr val="tx1"/>
                </a:solidFill>
                <a:latin typeface="+mj-lt"/>
                <a:ea typeface="+mj-ea"/>
                <a:cs typeface="+mj-cs"/>
              </a:rPr>
              <a:t>9.</a:t>
            </a:r>
            <a:r>
              <a:rPr lang="zh-CN" altLang="en-US" sz="5800" kern="1200">
                <a:solidFill>
                  <a:schemeClr val="tx1"/>
                </a:solidFill>
                <a:latin typeface="+mj-lt"/>
                <a:ea typeface="+mj-ea"/>
                <a:cs typeface="+mj-cs"/>
              </a:rPr>
              <a:t>易处理：快速启动和优雅终止可最大化健壮性</a:t>
            </a:r>
            <a:endParaRPr lang="en-US" altLang="zh-CN" sz="5800" kern="120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793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FC0421E-3E92-4B27-B44B-BB5D8D396AAE}"/>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浏览器端</a:t>
            </a:r>
            <a:r>
              <a:rPr lang="en-US" altLang="zh-CN">
                <a:solidFill>
                  <a:srgbClr val="FFFFFF"/>
                </a:solidFill>
              </a:rPr>
              <a:t>-HTML</a:t>
            </a:r>
            <a:endParaRPr lang="zh-CN" altLang="en-US">
              <a:solidFill>
                <a:srgbClr val="FFFFFF"/>
              </a:solidFill>
            </a:endParaRPr>
          </a:p>
        </p:txBody>
      </p:sp>
      <p:sp>
        <p:nvSpPr>
          <p:cNvPr id="3" name="内容占位符 2">
            <a:extLst>
              <a:ext uri="{FF2B5EF4-FFF2-40B4-BE49-F238E27FC236}">
                <a16:creationId xmlns:a16="http://schemas.microsoft.com/office/drawing/2014/main" id="{FE5576F3-51C9-4474-9CB8-671491A29ECA}"/>
              </a:ext>
            </a:extLst>
          </p:cNvPr>
          <p:cNvSpPr>
            <a:spLocks noGrp="1"/>
          </p:cNvSpPr>
          <p:nvPr>
            <p:ph idx="1"/>
          </p:nvPr>
        </p:nvSpPr>
        <p:spPr>
          <a:xfrm>
            <a:off x="6090574" y="801866"/>
            <a:ext cx="5306084" cy="5230634"/>
          </a:xfrm>
        </p:spPr>
        <p:txBody>
          <a:bodyPr anchor="ctr">
            <a:normAutofit/>
          </a:bodyPr>
          <a:lstStyle/>
          <a:p>
            <a:r>
              <a:rPr lang="zh-CN" altLang="zh-CN" sz="2200">
                <a:solidFill>
                  <a:srgbClr val="000000"/>
                </a:solidFill>
              </a:rPr>
              <a:t>浏览器端的技术，最终使用的是</a:t>
            </a:r>
            <a:r>
              <a:rPr lang="en-US" altLang="zh-CN" sz="2200">
                <a:solidFill>
                  <a:srgbClr val="000000"/>
                </a:solidFill>
              </a:rPr>
              <a:t> HTML</a:t>
            </a:r>
            <a:r>
              <a:rPr lang="zh-CN" altLang="zh-CN" sz="2200">
                <a:solidFill>
                  <a:srgbClr val="000000"/>
                </a:solidFill>
              </a:rPr>
              <a:t>、</a:t>
            </a:r>
            <a:r>
              <a:rPr lang="en-US" altLang="zh-CN" sz="2200">
                <a:solidFill>
                  <a:srgbClr val="000000"/>
                </a:solidFill>
              </a:rPr>
              <a:t>CSS</a:t>
            </a:r>
            <a:r>
              <a:rPr lang="zh-CN" altLang="zh-CN" sz="2200">
                <a:solidFill>
                  <a:srgbClr val="000000"/>
                </a:solidFill>
              </a:rPr>
              <a:t>和</a:t>
            </a:r>
            <a:r>
              <a:rPr lang="en-US" altLang="zh-CN" sz="2200">
                <a:solidFill>
                  <a:srgbClr val="000000"/>
                </a:solidFill>
              </a:rPr>
              <a:t>JavaScript</a:t>
            </a:r>
            <a:r>
              <a:rPr lang="zh-CN" altLang="zh-CN" sz="2200">
                <a:solidFill>
                  <a:srgbClr val="000000"/>
                </a:solidFill>
              </a:rPr>
              <a:t>。</a:t>
            </a:r>
            <a:endParaRPr lang="en-US" altLang="zh-CN" sz="2200">
              <a:solidFill>
                <a:srgbClr val="000000"/>
              </a:solidFill>
            </a:endParaRPr>
          </a:p>
          <a:p>
            <a:r>
              <a:rPr lang="en-US" altLang="zh-CN" sz="2200">
                <a:solidFill>
                  <a:srgbClr val="000000"/>
                </a:solidFill>
              </a:rPr>
              <a:t>HTML</a:t>
            </a:r>
            <a:r>
              <a:rPr lang="zh-CN" altLang="en-US" sz="2200">
                <a:solidFill>
                  <a:srgbClr val="000000"/>
                </a:solidFill>
              </a:rPr>
              <a:t>：</a:t>
            </a:r>
            <a:endParaRPr lang="en-US" altLang="zh-CN" sz="2200">
              <a:solidFill>
                <a:srgbClr val="000000"/>
              </a:solidFill>
            </a:endParaRPr>
          </a:p>
          <a:p>
            <a:pPr lvl="1"/>
            <a:r>
              <a:rPr lang="zh-CN" altLang="zh-CN" sz="2200">
                <a:solidFill>
                  <a:srgbClr val="000000"/>
                </a:solidFill>
              </a:rPr>
              <a:t>超文本标记语言，使用标签描述了网页的结构。</a:t>
            </a:r>
            <a:r>
              <a:rPr lang="en-US" altLang="zh-CN" sz="2200">
                <a:solidFill>
                  <a:srgbClr val="000000"/>
                </a:solidFill>
              </a:rPr>
              <a:t>HTML</a:t>
            </a:r>
            <a:r>
              <a:rPr lang="zh-CN" altLang="zh-CN" sz="2200">
                <a:solidFill>
                  <a:srgbClr val="000000"/>
                </a:solidFill>
              </a:rPr>
              <a:t>元素是</a:t>
            </a:r>
            <a:r>
              <a:rPr lang="en-US" altLang="zh-CN" sz="2200">
                <a:solidFill>
                  <a:srgbClr val="000000"/>
                </a:solidFill>
              </a:rPr>
              <a:t>HTML</a:t>
            </a:r>
            <a:r>
              <a:rPr lang="zh-CN" altLang="zh-CN" sz="2200">
                <a:solidFill>
                  <a:srgbClr val="000000"/>
                </a:solidFill>
              </a:rPr>
              <a:t>网页的基石，使用标签表示。浏览器并不展示这些标签，而是使用这些标签来渲染页面的内容。</a:t>
            </a:r>
            <a:endParaRPr lang="en-US" altLang="zh-CN" sz="2200">
              <a:solidFill>
                <a:srgbClr val="000000"/>
              </a:solidFill>
            </a:endParaRPr>
          </a:p>
          <a:p>
            <a:pPr lvl="1"/>
            <a:r>
              <a:rPr lang="zh-CN" altLang="en-US" sz="2200">
                <a:solidFill>
                  <a:srgbClr val="000000"/>
                </a:solidFill>
              </a:rPr>
              <a:t>已经发展到</a:t>
            </a:r>
            <a:r>
              <a:rPr lang="en-US" altLang="zh-CN" sz="2200">
                <a:solidFill>
                  <a:srgbClr val="000000"/>
                </a:solidFill>
              </a:rPr>
              <a:t>HTML5</a:t>
            </a:r>
          </a:p>
          <a:p>
            <a:pPr lvl="1"/>
            <a:r>
              <a:rPr lang="zh-CN" altLang="en-US" sz="2200">
                <a:solidFill>
                  <a:srgbClr val="000000"/>
                </a:solidFill>
              </a:rPr>
              <a:t>所有现代浏览器都支持</a:t>
            </a:r>
            <a:r>
              <a:rPr lang="en-US" altLang="zh-CN" sz="2200">
                <a:solidFill>
                  <a:srgbClr val="000000"/>
                </a:solidFill>
              </a:rPr>
              <a:t>HTML5</a:t>
            </a:r>
          </a:p>
          <a:p>
            <a:r>
              <a:rPr lang="en-US" altLang="zh-CN" sz="2200">
                <a:solidFill>
                  <a:srgbClr val="000000"/>
                </a:solidFill>
              </a:rPr>
              <a:t>JSX</a:t>
            </a:r>
            <a:r>
              <a:rPr lang="zh-CN" altLang="en-US" sz="2200">
                <a:solidFill>
                  <a:srgbClr val="000000"/>
                </a:solidFill>
              </a:rPr>
              <a:t>：</a:t>
            </a:r>
            <a:r>
              <a:rPr lang="en-US" altLang="zh-CN" sz="2200">
                <a:solidFill>
                  <a:srgbClr val="000000"/>
                </a:solidFill>
              </a:rPr>
              <a:t>JavaScript</a:t>
            </a:r>
            <a:r>
              <a:rPr lang="zh-CN" altLang="en-US" sz="2200">
                <a:solidFill>
                  <a:srgbClr val="000000"/>
                </a:solidFill>
              </a:rPr>
              <a:t>框架中出现的新标记语言，</a:t>
            </a:r>
            <a:r>
              <a:rPr lang="zh-CN" altLang="zh-CN" sz="2200">
                <a:solidFill>
                  <a:srgbClr val="000000"/>
                </a:solidFill>
              </a:rPr>
              <a:t>出现的原因是为了简化动态更新页面的工作，以及提高页面改变渲染呈现时的性能。</a:t>
            </a:r>
            <a:r>
              <a:rPr lang="zh-CN" altLang="en-US" sz="2200">
                <a:solidFill>
                  <a:srgbClr val="000000"/>
                </a:solidFill>
              </a:rPr>
              <a:t>它需要使用</a:t>
            </a:r>
            <a:r>
              <a:rPr lang="en-US" altLang="zh-CN" sz="2200">
                <a:solidFill>
                  <a:srgbClr val="000000"/>
                </a:solidFill>
              </a:rPr>
              <a:t>JavaScript</a:t>
            </a:r>
            <a:r>
              <a:rPr lang="zh-CN" altLang="en-US" sz="2200">
                <a:solidFill>
                  <a:srgbClr val="000000"/>
                </a:solidFill>
              </a:rPr>
              <a:t>来解析。</a:t>
            </a:r>
            <a:endParaRPr lang="zh-CN" altLang="zh-CN" sz="2200">
              <a:solidFill>
                <a:srgbClr val="000000"/>
              </a:solidFill>
            </a:endParaRPr>
          </a:p>
        </p:txBody>
      </p:sp>
    </p:spTree>
    <p:extLst>
      <p:ext uri="{BB962C8B-B14F-4D97-AF65-F5344CB8AC3E}">
        <p14:creationId xmlns:p14="http://schemas.microsoft.com/office/powerpoint/2010/main" val="3340025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8281E07-8444-4713-887E-0911A912CF0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altLang="zh-CN" sz="5800" kern="1200">
                <a:solidFill>
                  <a:schemeClr val="tx1"/>
                </a:solidFill>
                <a:latin typeface="+mj-lt"/>
                <a:ea typeface="+mj-ea"/>
                <a:cs typeface="+mj-cs"/>
              </a:rPr>
              <a:t>10.</a:t>
            </a:r>
            <a:r>
              <a:rPr lang="zh-CN" altLang="en-US" sz="5800" kern="1200">
                <a:solidFill>
                  <a:schemeClr val="tx1"/>
                </a:solidFill>
                <a:latin typeface="+mj-lt"/>
                <a:ea typeface="+mj-ea"/>
                <a:cs typeface="+mj-cs"/>
              </a:rPr>
              <a:t>开发环境与线上环境等价：尽可能的保持开发，预发布，线上环境相同</a:t>
            </a:r>
            <a:endParaRPr lang="en-US" altLang="zh-CN" sz="5800" kern="120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098690"/>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1DC63E4-87FD-4859-BCDE-DA81BC6BAFCB}"/>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altLang="zh-CN" sz="5800" kern="1200">
                <a:solidFill>
                  <a:schemeClr val="tx1"/>
                </a:solidFill>
                <a:latin typeface="+mj-lt"/>
                <a:ea typeface="+mj-ea"/>
                <a:cs typeface="+mj-cs"/>
              </a:rPr>
              <a:t>11.</a:t>
            </a:r>
            <a:r>
              <a:rPr lang="zh-CN" altLang="en-US" sz="5800" kern="1200">
                <a:solidFill>
                  <a:schemeClr val="tx1"/>
                </a:solidFill>
                <a:latin typeface="+mj-lt"/>
                <a:ea typeface="+mj-ea"/>
                <a:cs typeface="+mj-cs"/>
              </a:rPr>
              <a:t>日志：把日志当作事件流</a:t>
            </a:r>
            <a:endParaRPr lang="en-US" altLang="zh-CN" sz="5800" kern="120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46578"/>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B609C31-BB85-4EAC-932F-26689F414791}"/>
              </a:ext>
            </a:extLst>
          </p:cNvPr>
          <p:cNvSpPr>
            <a:spLocks noGrp="1"/>
          </p:cNvSpPr>
          <p:nvPr>
            <p:ph type="ctrTitle"/>
          </p:nvPr>
        </p:nvSpPr>
        <p:spPr>
          <a:xfrm>
            <a:off x="1524000" y="1122362"/>
            <a:ext cx="9144000" cy="2840037"/>
          </a:xfrm>
        </p:spPr>
        <p:txBody>
          <a:bodyPr>
            <a:normAutofit/>
          </a:bodyPr>
          <a:lstStyle/>
          <a:p>
            <a:r>
              <a:rPr lang="en-US" altLang="zh-CN" sz="5800"/>
              <a:t>12. </a:t>
            </a:r>
            <a:r>
              <a:rPr lang="zh-CN" altLang="zh-CN" sz="5800"/>
              <a:t>管理进程：后台管理任务当作一次性进程运行</a:t>
            </a:r>
            <a:endParaRPr lang="zh-CN" altLang="en-US" sz="5800"/>
          </a:p>
        </p:txBody>
      </p:sp>
      <p:sp>
        <p:nvSpPr>
          <p:cNvPr id="3" name="副标题 2">
            <a:extLst>
              <a:ext uri="{FF2B5EF4-FFF2-40B4-BE49-F238E27FC236}">
                <a16:creationId xmlns:a16="http://schemas.microsoft.com/office/drawing/2014/main" id="{34B0057D-0968-4727-87F8-46D2CF29A651}"/>
              </a:ext>
            </a:extLst>
          </p:cNvPr>
          <p:cNvSpPr>
            <a:spLocks noGrp="1"/>
          </p:cNvSpPr>
          <p:nvPr>
            <p:ph type="subTitle" idx="1"/>
          </p:nvPr>
        </p:nvSpPr>
        <p:spPr>
          <a:xfrm>
            <a:off x="1524000" y="4256436"/>
            <a:ext cx="9144000" cy="1600818"/>
          </a:xfrm>
        </p:spPr>
        <p:txBody>
          <a:bodyPr>
            <a:normAutofit/>
          </a:bodyPr>
          <a:lstStyle/>
          <a:p>
            <a:endParaRPr lang="zh-CN" altLang="en-US">
              <a:solidFill>
                <a:schemeClr val="accent1"/>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373557"/>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49822E05-71D5-4BCA-A5AD-FC1D91D47E7E}"/>
              </a:ext>
            </a:extLst>
          </p:cNvPr>
          <p:cNvSpPr>
            <a:spLocks noGrp="1"/>
          </p:cNvSpPr>
          <p:nvPr>
            <p:ph type="title"/>
          </p:nvPr>
        </p:nvSpPr>
        <p:spPr>
          <a:xfrm>
            <a:off x="655320" y="365125"/>
            <a:ext cx="9013052" cy="1623312"/>
          </a:xfrm>
        </p:spPr>
        <p:txBody>
          <a:bodyPr anchor="b">
            <a:normAutofit/>
          </a:bodyPr>
          <a:lstStyle/>
          <a:p>
            <a:r>
              <a:rPr lang="zh-CN" altLang="en-US" sz="4000"/>
              <a:t>演示示例：</a:t>
            </a:r>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21049E62-85CA-4C67-8E6F-4C16566DB61F}"/>
              </a:ext>
            </a:extLst>
          </p:cNvPr>
          <p:cNvSpPr>
            <a:spLocks noGrp="1"/>
          </p:cNvSpPr>
          <p:nvPr>
            <p:ph idx="1"/>
          </p:nvPr>
        </p:nvSpPr>
        <p:spPr>
          <a:xfrm>
            <a:off x="655320" y="2644518"/>
            <a:ext cx="9013052" cy="3327251"/>
          </a:xfrm>
        </p:spPr>
        <p:txBody>
          <a:bodyPr>
            <a:normAutofit/>
          </a:bodyPr>
          <a:lstStyle/>
          <a:p>
            <a:r>
              <a:rPr lang="en-US" altLang="zh-CN" sz="2000" u="sng">
                <a:hlinkClick r:id="rId2"/>
              </a:rPr>
              <a:t>https://fire.pa-pa.me/</a:t>
            </a:r>
            <a:endParaRPr lang="zh-CN" altLang="zh-CN" sz="2000"/>
          </a:p>
          <a:p>
            <a:r>
              <a:rPr lang="en-US" altLang="zh-CN" sz="2000"/>
              <a:t>Git </a:t>
            </a:r>
            <a:r>
              <a:rPr lang="zh-CN" altLang="en-US" sz="2000"/>
              <a:t>提交代码</a:t>
            </a:r>
            <a:endParaRPr lang="en-US" altLang="zh-CN" sz="2000"/>
          </a:p>
          <a:p>
            <a:r>
              <a:rPr lang="zh-CN" altLang="en-US" sz="2000"/>
              <a:t>自动构建</a:t>
            </a:r>
            <a:endParaRPr lang="en-US" altLang="zh-CN" sz="2000"/>
          </a:p>
          <a:p>
            <a:r>
              <a:rPr lang="zh-CN" altLang="en-US" sz="2000"/>
              <a:t>部署上</a:t>
            </a:r>
            <a:r>
              <a:rPr lang="en-US" altLang="zh-CN" sz="2000"/>
              <a:t>CDN</a:t>
            </a:r>
          </a:p>
          <a:p>
            <a:r>
              <a:rPr lang="zh-CN" altLang="en-US" sz="2000"/>
              <a:t>后端使用无服务器架构的</a:t>
            </a:r>
            <a:r>
              <a:rPr lang="en-US" altLang="zh-CN" sz="2000"/>
              <a:t>Lambda</a:t>
            </a:r>
          </a:p>
          <a:p>
            <a:r>
              <a:rPr lang="zh-CN" altLang="en-US" sz="2000"/>
              <a:t>前端采用</a:t>
            </a:r>
            <a:r>
              <a:rPr lang="en-US" altLang="zh-CN" sz="2000"/>
              <a:t>GatsbyJS</a:t>
            </a:r>
          </a:p>
          <a:p>
            <a:r>
              <a:rPr lang="zh-CN" altLang="en-US" sz="2000"/>
              <a:t>样式框架采用</a:t>
            </a:r>
            <a:r>
              <a:rPr lang="en-US" altLang="zh-CN" sz="2000"/>
              <a:t>React SemanticUI </a:t>
            </a:r>
          </a:p>
        </p:txBody>
      </p:sp>
    </p:spTree>
    <p:extLst>
      <p:ext uri="{BB962C8B-B14F-4D97-AF65-F5344CB8AC3E}">
        <p14:creationId xmlns:p14="http://schemas.microsoft.com/office/powerpoint/2010/main" val="26230099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4D4B29B5-7692-457A-BE1A-7AA857C7FCA4}"/>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浏览器端</a:t>
            </a:r>
            <a:r>
              <a:rPr lang="en-US" altLang="zh-CN">
                <a:solidFill>
                  <a:srgbClr val="FFFFFF"/>
                </a:solidFill>
              </a:rPr>
              <a:t>-CSS</a:t>
            </a:r>
            <a:endParaRPr lang="zh-CN" altLang="en-US">
              <a:solidFill>
                <a:srgbClr val="FFFFFF"/>
              </a:solidFill>
            </a:endParaRPr>
          </a:p>
        </p:txBody>
      </p:sp>
      <p:sp>
        <p:nvSpPr>
          <p:cNvPr id="3" name="内容占位符 2">
            <a:extLst>
              <a:ext uri="{FF2B5EF4-FFF2-40B4-BE49-F238E27FC236}">
                <a16:creationId xmlns:a16="http://schemas.microsoft.com/office/drawing/2014/main" id="{087BFBE5-04B7-412D-96FC-7F2EFA19F3B3}"/>
              </a:ext>
            </a:extLst>
          </p:cNvPr>
          <p:cNvSpPr>
            <a:spLocks noGrp="1"/>
          </p:cNvSpPr>
          <p:nvPr>
            <p:ph idx="1"/>
          </p:nvPr>
        </p:nvSpPr>
        <p:spPr>
          <a:xfrm>
            <a:off x="6090574" y="801866"/>
            <a:ext cx="5306084" cy="5230634"/>
          </a:xfrm>
        </p:spPr>
        <p:txBody>
          <a:bodyPr anchor="ctr">
            <a:normAutofit/>
          </a:bodyPr>
          <a:lstStyle/>
          <a:p>
            <a:r>
              <a:rPr lang="en-US" altLang="zh-CN" sz="2400">
                <a:solidFill>
                  <a:srgbClr val="000000"/>
                </a:solidFill>
              </a:rPr>
              <a:t>CSS</a:t>
            </a:r>
            <a:r>
              <a:rPr lang="zh-CN" altLang="zh-CN" sz="2400">
                <a:solidFill>
                  <a:srgbClr val="000000"/>
                </a:solidFill>
              </a:rPr>
              <a:t>是一门用来描述</a:t>
            </a:r>
            <a:r>
              <a:rPr lang="en-US" altLang="zh-CN" sz="2400">
                <a:solidFill>
                  <a:srgbClr val="000000"/>
                </a:solidFill>
              </a:rPr>
              <a:t>HTML</a:t>
            </a:r>
            <a:r>
              <a:rPr lang="zh-CN" altLang="zh-CN" sz="2400">
                <a:solidFill>
                  <a:srgbClr val="000000"/>
                </a:solidFill>
              </a:rPr>
              <a:t>文档样式的语言，它定义了</a:t>
            </a:r>
            <a:r>
              <a:rPr lang="en-US" altLang="zh-CN" sz="2400">
                <a:solidFill>
                  <a:srgbClr val="000000"/>
                </a:solidFill>
              </a:rPr>
              <a:t>HTML</a:t>
            </a:r>
            <a:r>
              <a:rPr lang="zh-CN" altLang="zh-CN" sz="2400">
                <a:solidFill>
                  <a:srgbClr val="000000"/>
                </a:solidFill>
              </a:rPr>
              <a:t>元素该如何展示。</a:t>
            </a:r>
            <a:endParaRPr lang="en-US" altLang="zh-CN" sz="2400">
              <a:solidFill>
                <a:srgbClr val="000000"/>
              </a:solidFill>
            </a:endParaRPr>
          </a:p>
          <a:p>
            <a:r>
              <a:rPr lang="en-US" altLang="zh-CN" sz="2400">
                <a:solidFill>
                  <a:srgbClr val="000000"/>
                </a:solidFill>
              </a:rPr>
              <a:t>CSS </a:t>
            </a:r>
            <a:r>
              <a:rPr lang="zh-CN" altLang="zh-CN" sz="2400">
                <a:solidFill>
                  <a:srgbClr val="000000"/>
                </a:solidFill>
              </a:rPr>
              <a:t>已经发展到了</a:t>
            </a:r>
            <a:r>
              <a:rPr lang="en-US" altLang="zh-CN" sz="2400">
                <a:solidFill>
                  <a:srgbClr val="000000"/>
                </a:solidFill>
              </a:rPr>
              <a:t>CSS3</a:t>
            </a:r>
          </a:p>
          <a:p>
            <a:r>
              <a:rPr lang="zh-CN" altLang="en-US" sz="2400">
                <a:solidFill>
                  <a:srgbClr val="000000"/>
                </a:solidFill>
              </a:rPr>
              <a:t>样式框架</a:t>
            </a:r>
            <a:endParaRPr lang="en-US" altLang="zh-CN" sz="2400">
              <a:solidFill>
                <a:srgbClr val="000000"/>
              </a:solidFill>
            </a:endParaRPr>
          </a:p>
          <a:p>
            <a:pPr lvl="1"/>
            <a:r>
              <a:rPr lang="en-US" altLang="zh-CN">
                <a:solidFill>
                  <a:srgbClr val="000000"/>
                </a:solidFill>
              </a:rPr>
              <a:t>Bootstrap</a:t>
            </a:r>
          </a:p>
          <a:p>
            <a:pPr lvl="1"/>
            <a:r>
              <a:rPr lang="en-US" altLang="zh-CN">
                <a:solidFill>
                  <a:srgbClr val="000000"/>
                </a:solidFill>
              </a:rPr>
              <a:t>Semantic UI</a:t>
            </a:r>
            <a:endParaRPr lang="zh-CN" altLang="zh-CN">
              <a:solidFill>
                <a:srgbClr val="000000"/>
              </a:solidFill>
            </a:endParaRPr>
          </a:p>
        </p:txBody>
      </p:sp>
    </p:spTree>
    <p:extLst>
      <p:ext uri="{BB962C8B-B14F-4D97-AF65-F5344CB8AC3E}">
        <p14:creationId xmlns:p14="http://schemas.microsoft.com/office/powerpoint/2010/main" val="353415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1BC18A13-30AC-4A36-8599-DFDF775A2A36}"/>
              </a:ext>
            </a:extLst>
          </p:cNvPr>
          <p:cNvSpPr>
            <a:spLocks noGrp="1"/>
          </p:cNvSpPr>
          <p:nvPr>
            <p:ph type="title"/>
          </p:nvPr>
        </p:nvSpPr>
        <p:spPr>
          <a:xfrm>
            <a:off x="833002" y="365125"/>
            <a:ext cx="10520702" cy="1325563"/>
          </a:xfrm>
        </p:spPr>
        <p:txBody>
          <a:bodyPr>
            <a:normAutofit/>
          </a:bodyPr>
          <a:lstStyle/>
          <a:p>
            <a:r>
              <a:rPr lang="zh-CN" altLang="en-US" dirty="0"/>
              <a:t>浏览器端核心</a:t>
            </a:r>
            <a:r>
              <a:rPr lang="en-US" altLang="zh-CN" dirty="0"/>
              <a:t>-JavaScript</a:t>
            </a:r>
            <a:endParaRPr lang="zh-CN" altLang="en-US" dirty="0"/>
          </a:p>
        </p:txBody>
      </p:sp>
      <p:graphicFrame>
        <p:nvGraphicFramePr>
          <p:cNvPr id="5" name="内容占位符 2">
            <a:extLst>
              <a:ext uri="{FF2B5EF4-FFF2-40B4-BE49-F238E27FC236}">
                <a16:creationId xmlns:a16="http://schemas.microsoft.com/office/drawing/2014/main" id="{E361DA5B-8407-4057-8820-0050AAF4B938}"/>
              </a:ext>
            </a:extLst>
          </p:cNvPr>
          <p:cNvGraphicFramePr>
            <a:graphicFrameLocks noGrp="1"/>
          </p:cNvGraphicFramePr>
          <p:nvPr>
            <p:ph idx="1"/>
            <p:extLst>
              <p:ext uri="{D42A27DB-BD31-4B8C-83A1-F6EECF244321}">
                <p14:modId xmlns:p14="http://schemas.microsoft.com/office/powerpoint/2010/main" val="1682459883"/>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01880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071A657-3FBE-498D-BCE6-E4D31FF3D695}"/>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目前流行的前端框架</a:t>
            </a:r>
          </a:p>
        </p:txBody>
      </p:sp>
      <p:sp>
        <p:nvSpPr>
          <p:cNvPr id="3" name="内容占位符 2">
            <a:extLst>
              <a:ext uri="{FF2B5EF4-FFF2-40B4-BE49-F238E27FC236}">
                <a16:creationId xmlns:a16="http://schemas.microsoft.com/office/drawing/2014/main" id="{C85B1747-8055-416C-82E4-3A54D7D88008}"/>
              </a:ext>
            </a:extLst>
          </p:cNvPr>
          <p:cNvSpPr>
            <a:spLocks noGrp="1"/>
          </p:cNvSpPr>
          <p:nvPr>
            <p:ph idx="1"/>
          </p:nvPr>
        </p:nvSpPr>
        <p:spPr>
          <a:xfrm>
            <a:off x="6090574" y="801866"/>
            <a:ext cx="5306084" cy="5230634"/>
          </a:xfrm>
        </p:spPr>
        <p:txBody>
          <a:bodyPr anchor="ctr">
            <a:normAutofit/>
          </a:bodyPr>
          <a:lstStyle/>
          <a:p>
            <a:r>
              <a:rPr lang="en-US" altLang="zh-CN" sz="2400">
                <a:solidFill>
                  <a:srgbClr val="000000"/>
                </a:solidFill>
              </a:rPr>
              <a:t>MVX = MVC + MVP + MVVM</a:t>
            </a:r>
            <a:endParaRPr lang="zh-CN" altLang="zh-CN" sz="2400">
              <a:solidFill>
                <a:srgbClr val="000000"/>
              </a:solidFill>
            </a:endParaRPr>
          </a:p>
          <a:p>
            <a:endParaRPr lang="zh-CN" altLang="en-US" sz="2400">
              <a:solidFill>
                <a:srgbClr val="000000"/>
              </a:solidFill>
            </a:endParaRPr>
          </a:p>
        </p:txBody>
      </p:sp>
    </p:spTree>
    <p:extLst>
      <p:ext uri="{BB962C8B-B14F-4D97-AF65-F5344CB8AC3E}">
        <p14:creationId xmlns:p14="http://schemas.microsoft.com/office/powerpoint/2010/main" val="171827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14DCBC57-76EB-4577-86D7-2891DAAF4DF7}"/>
              </a:ext>
            </a:extLst>
          </p:cNvPr>
          <p:cNvSpPr>
            <a:spLocks noGrp="1"/>
          </p:cNvSpPr>
          <p:nvPr>
            <p:ph type="title"/>
          </p:nvPr>
        </p:nvSpPr>
        <p:spPr>
          <a:xfrm>
            <a:off x="640079" y="2023236"/>
            <a:ext cx="3659777" cy="2820908"/>
          </a:xfrm>
        </p:spPr>
        <p:txBody>
          <a:bodyPr>
            <a:normAutofit/>
          </a:bodyPr>
          <a:lstStyle/>
          <a:p>
            <a:r>
              <a:rPr lang="en-US" altLang="zh-CN" sz="4000">
                <a:solidFill>
                  <a:srgbClr val="FFFFFF"/>
                </a:solidFill>
              </a:rPr>
              <a:t>MVC</a:t>
            </a:r>
            <a:endParaRPr lang="zh-CN" altLang="en-US" sz="4000">
              <a:solidFill>
                <a:srgbClr val="FFFFFF"/>
              </a:solidFill>
            </a:endParaRPr>
          </a:p>
        </p:txBody>
      </p:sp>
      <p:graphicFrame>
        <p:nvGraphicFramePr>
          <p:cNvPr id="5" name="内容占位符 2">
            <a:extLst>
              <a:ext uri="{FF2B5EF4-FFF2-40B4-BE49-F238E27FC236}">
                <a16:creationId xmlns:a16="http://schemas.microsoft.com/office/drawing/2014/main" id="{78DDE912-B4FD-4CFB-BC58-8A39A36ABF65}"/>
              </a:ext>
            </a:extLst>
          </p:cNvPr>
          <p:cNvGraphicFramePr>
            <a:graphicFrameLocks noGrp="1"/>
          </p:cNvGraphicFramePr>
          <p:nvPr>
            <p:ph idx="1"/>
            <p:extLst>
              <p:ext uri="{D42A27DB-BD31-4B8C-83A1-F6EECF244321}">
                <p14:modId xmlns:p14="http://schemas.microsoft.com/office/powerpoint/2010/main" val="3998976135"/>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500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B77D713-7EE8-477B-AA9C-2C63EFEAF2A4}"/>
              </a:ext>
            </a:extLst>
          </p:cNvPr>
          <p:cNvSpPr>
            <a:spLocks noGrp="1"/>
          </p:cNvSpPr>
          <p:nvPr>
            <p:ph type="title"/>
          </p:nvPr>
        </p:nvSpPr>
        <p:spPr>
          <a:xfrm>
            <a:off x="640079" y="2023236"/>
            <a:ext cx="3659777" cy="2820908"/>
          </a:xfrm>
        </p:spPr>
        <p:txBody>
          <a:bodyPr>
            <a:normAutofit/>
          </a:bodyPr>
          <a:lstStyle/>
          <a:p>
            <a:r>
              <a:rPr lang="en-US" altLang="zh-CN" sz="4000">
                <a:solidFill>
                  <a:srgbClr val="FFFFFF"/>
                </a:solidFill>
              </a:rPr>
              <a:t>MVP</a:t>
            </a:r>
            <a:endParaRPr lang="zh-CN" altLang="en-US" sz="4000">
              <a:solidFill>
                <a:srgbClr val="FFFFFF"/>
              </a:solidFill>
            </a:endParaRPr>
          </a:p>
        </p:txBody>
      </p:sp>
      <p:graphicFrame>
        <p:nvGraphicFramePr>
          <p:cNvPr id="5" name="内容占位符 2">
            <a:extLst>
              <a:ext uri="{FF2B5EF4-FFF2-40B4-BE49-F238E27FC236}">
                <a16:creationId xmlns:a16="http://schemas.microsoft.com/office/drawing/2014/main" id="{3933AF8C-69D8-424F-8F37-CADB9830B4D0}"/>
              </a:ext>
            </a:extLst>
          </p:cNvPr>
          <p:cNvGraphicFramePr>
            <a:graphicFrameLocks noGrp="1"/>
          </p:cNvGraphicFramePr>
          <p:nvPr>
            <p:ph idx="1"/>
            <p:extLst>
              <p:ext uri="{D42A27DB-BD31-4B8C-83A1-F6EECF244321}">
                <p14:modId xmlns:p14="http://schemas.microsoft.com/office/powerpoint/2010/main" val="924655031"/>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9997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2911</Words>
  <Application>Microsoft Office PowerPoint</Application>
  <PresentationFormat>宽屏</PresentationFormat>
  <Paragraphs>234</Paragraphs>
  <Slides>43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等线</vt:lpstr>
      <vt:lpstr>宋体</vt:lpstr>
      <vt:lpstr>Arial</vt:lpstr>
      <vt:lpstr>Calibri</vt:lpstr>
      <vt:lpstr>Calibri Light</vt:lpstr>
      <vt:lpstr>Rockwell</vt:lpstr>
      <vt:lpstr>Times New Roman</vt:lpstr>
      <vt:lpstr>Office Theme</vt:lpstr>
      <vt:lpstr>Web应用新架构</vt:lpstr>
      <vt:lpstr>内容</vt:lpstr>
      <vt:lpstr>浏览器端架构</vt:lpstr>
      <vt:lpstr>浏览器端-HTML</vt:lpstr>
      <vt:lpstr>浏览器端-CSS</vt:lpstr>
      <vt:lpstr>浏览器端核心-JavaScript</vt:lpstr>
      <vt:lpstr>目前流行的前端框架</vt:lpstr>
      <vt:lpstr>MVC</vt:lpstr>
      <vt:lpstr>MVP</vt:lpstr>
      <vt:lpstr>MVVM</vt:lpstr>
      <vt:lpstr>常见框架对比</vt:lpstr>
      <vt:lpstr>服务器端架构</vt:lpstr>
      <vt:lpstr>SOA（Service-Oriented Architecture）Hub（服务总线）</vt:lpstr>
      <vt:lpstr>企业级SOA实践</vt:lpstr>
      <vt:lpstr>面向服务的集成</vt:lpstr>
      <vt:lpstr>遗留现代化</vt:lpstr>
      <vt:lpstr>面向服务的应用</vt:lpstr>
      <vt:lpstr>使用SOA做整体迁移</vt:lpstr>
      <vt:lpstr>MicroService（微服务）</vt:lpstr>
      <vt:lpstr>微服务</vt:lpstr>
      <vt:lpstr>微服务与传统架构的对比</vt:lpstr>
      <vt:lpstr>微服务与传统架构的对比</vt:lpstr>
      <vt:lpstr>BFF</vt:lpstr>
      <vt:lpstr>背景</vt:lpstr>
      <vt:lpstr>解决方案：</vt:lpstr>
      <vt:lpstr>整体应用架构</vt:lpstr>
      <vt:lpstr>PowerPoint 演示文稿</vt:lpstr>
      <vt:lpstr>JAMstack好处</vt:lpstr>
      <vt:lpstr>JAMstack最佳实践</vt:lpstr>
      <vt:lpstr>12-因子Web应用</vt:lpstr>
      <vt:lpstr>1. 基准代码：一份基准代码，多份部署</vt:lpstr>
      <vt:lpstr>2.依赖：显式声明依赖关系</vt:lpstr>
      <vt:lpstr>3.配置：在环境中存储配置</vt:lpstr>
      <vt:lpstr>4.后端服务：把后端服务当作附加资源</vt:lpstr>
      <vt:lpstr>5. 构建，发布，运行：严格分离构建和运行</vt:lpstr>
      <vt:lpstr>6. 进程：以一个或多个无状态进程运行应用</vt:lpstr>
      <vt:lpstr>7.端口绑定：通过端口绑定提供服务</vt:lpstr>
      <vt:lpstr>8.并发：通过进程模型进行扩展</vt:lpstr>
      <vt:lpstr>9.易处理：快速启动和优雅终止可最大化健壮性</vt:lpstr>
      <vt:lpstr>10.开发环境与线上环境等价：尽可能的保持开发，预发布，线上环境相同</vt:lpstr>
      <vt:lpstr>11.日志：把日志当作事件流</vt:lpstr>
      <vt:lpstr>12. 管理进程：后台管理任务当作一次性进程运行</vt:lpstr>
      <vt:lpstr>演示示例：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Web应用新架构</dc:title>
  <dc:creator>田 杰</dc:creator>
  <cp:lastModifiedBy>田 杰</cp:lastModifiedBy>
  <cp:revision>1</cp:revision>
  <dcterms:created xsi:type="dcterms:W3CDTF">2018-11-24T01:48:07Z</dcterms:created>
  <dcterms:modified xsi:type="dcterms:W3CDTF">2018-11-24T01:48:13Z</dcterms:modified>
</cp:coreProperties>
</file>