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9" r:id="rId2"/>
  </p:sldMasterIdLst>
  <p:notesMasterIdLst>
    <p:notesMasterId r:id="rId19"/>
  </p:notesMasterIdLst>
  <p:sldIdLst>
    <p:sldId id="256" r:id="rId3"/>
    <p:sldId id="302" r:id="rId4"/>
    <p:sldId id="304" r:id="rId5"/>
    <p:sldId id="303" r:id="rId6"/>
    <p:sldId id="305" r:id="rId7"/>
    <p:sldId id="306" r:id="rId8"/>
    <p:sldId id="313" r:id="rId9"/>
    <p:sldId id="330" r:id="rId10"/>
    <p:sldId id="314" r:id="rId11"/>
    <p:sldId id="332" r:id="rId12"/>
    <p:sldId id="331" r:id="rId13"/>
    <p:sldId id="333" r:id="rId14"/>
    <p:sldId id="334" r:id="rId15"/>
    <p:sldId id="326" r:id="rId16"/>
    <p:sldId id="336" r:id="rId17"/>
    <p:sldId id="32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95259D-3C53-44E7-9772-4D5ADA49DD40}" type="doc">
      <dgm:prSet loTypeId="urn:microsoft.com/office/officeart/2005/8/layout/process1" loCatId="process" qsTypeId="urn:microsoft.com/office/officeart/2005/8/quickstyle/simple1#3" qsCatId="simple" csTypeId="urn:microsoft.com/office/officeart/2005/8/colors/accent1_2#3" csCatId="accent1" phldr="1"/>
      <dgm:spPr/>
    </dgm:pt>
    <dgm:pt modelId="{D618C250-AAF9-4C76-9062-C47CDA98328F}">
      <dgm:prSet phldrT="[文本]"/>
      <dgm:spPr/>
      <dgm:t>
        <a:bodyPr/>
        <a:lstStyle/>
        <a:p>
          <a:r>
            <a:rPr lang="zh-CN" altLang="en-US" dirty="0"/>
            <a:t>选择训练经验</a:t>
          </a:r>
        </a:p>
      </dgm:t>
    </dgm:pt>
    <dgm:pt modelId="{C61E5E13-F8F2-4441-BD2F-B84770134FB6}" type="parTrans" cxnId="{D00742E5-D988-448F-9883-68851342D917}">
      <dgm:prSet/>
      <dgm:spPr/>
      <dgm:t>
        <a:bodyPr/>
        <a:lstStyle/>
        <a:p>
          <a:endParaRPr lang="zh-CN" altLang="en-US"/>
        </a:p>
      </dgm:t>
    </dgm:pt>
    <dgm:pt modelId="{D26A0571-499C-4A21-8E48-A36302196B68}" type="sibTrans" cxnId="{D00742E5-D988-448F-9883-68851342D917}">
      <dgm:prSet/>
      <dgm:spPr/>
      <dgm:t>
        <a:bodyPr/>
        <a:lstStyle/>
        <a:p>
          <a:endParaRPr lang="zh-CN" altLang="en-US"/>
        </a:p>
      </dgm:t>
    </dgm:pt>
    <dgm:pt modelId="{BB32EF17-7F99-4701-8321-DBC20685A21D}">
      <dgm:prSet phldrT="[文本]"/>
      <dgm:spPr/>
      <dgm:t>
        <a:bodyPr/>
        <a:lstStyle/>
        <a:p>
          <a:r>
            <a:rPr lang="zh-CN" altLang="en-US" dirty="0"/>
            <a:t>选择目标函数的表示</a:t>
          </a:r>
        </a:p>
      </dgm:t>
    </dgm:pt>
    <dgm:pt modelId="{AEF95DF9-5498-4EB6-A22E-41A5C415349A}" type="parTrans" cxnId="{7B39E50B-BA5E-4FA8-86A0-F9DCC92E0950}">
      <dgm:prSet/>
      <dgm:spPr/>
      <dgm:t>
        <a:bodyPr/>
        <a:lstStyle/>
        <a:p>
          <a:endParaRPr lang="zh-CN" altLang="en-US"/>
        </a:p>
      </dgm:t>
    </dgm:pt>
    <dgm:pt modelId="{E9382C3F-CC2A-4827-A635-30EBA9464C59}" type="sibTrans" cxnId="{7B39E50B-BA5E-4FA8-86A0-F9DCC92E0950}">
      <dgm:prSet/>
      <dgm:spPr/>
      <dgm:t>
        <a:bodyPr/>
        <a:lstStyle/>
        <a:p>
          <a:endParaRPr lang="zh-CN" altLang="en-US"/>
        </a:p>
      </dgm:t>
    </dgm:pt>
    <dgm:pt modelId="{FDF35B84-CE8C-4C52-813B-0E8D73E3F0B7}">
      <dgm:prSet phldrT="[文本]"/>
      <dgm:spPr/>
      <dgm:t>
        <a:bodyPr/>
        <a:lstStyle/>
        <a:p>
          <a:r>
            <a:rPr lang="zh-CN" altLang="en-US" dirty="0"/>
            <a:t>选择函数逼近算法</a:t>
          </a:r>
        </a:p>
      </dgm:t>
    </dgm:pt>
    <dgm:pt modelId="{E390F533-430A-4B61-94E9-9F635C605B4F}" type="parTrans" cxnId="{7377D5BA-1442-4A2A-BE4A-8A6031ED1C44}">
      <dgm:prSet/>
      <dgm:spPr/>
      <dgm:t>
        <a:bodyPr/>
        <a:lstStyle/>
        <a:p>
          <a:endParaRPr lang="zh-CN" altLang="en-US"/>
        </a:p>
      </dgm:t>
    </dgm:pt>
    <dgm:pt modelId="{024EF4C5-FD6A-47EB-A3AF-5B9179CF93AD}" type="sibTrans" cxnId="{7377D5BA-1442-4A2A-BE4A-8A6031ED1C44}">
      <dgm:prSet/>
      <dgm:spPr/>
      <dgm:t>
        <a:bodyPr/>
        <a:lstStyle/>
        <a:p>
          <a:endParaRPr lang="zh-CN" altLang="en-US"/>
        </a:p>
      </dgm:t>
    </dgm:pt>
    <dgm:pt modelId="{0CE2EC6A-EA5C-4D83-81FD-174A88A7D073}">
      <dgm:prSet phldrT="[文本]"/>
      <dgm:spPr/>
      <dgm:t>
        <a:bodyPr/>
        <a:lstStyle/>
        <a:p>
          <a:r>
            <a:rPr lang="zh-CN" altLang="en-US" dirty="0"/>
            <a:t>选择目标函数</a:t>
          </a:r>
        </a:p>
      </dgm:t>
    </dgm:pt>
    <dgm:pt modelId="{71F5F4FC-1921-4111-BA6D-6A8340E7C000}" type="parTrans" cxnId="{BE54A883-A076-4417-A702-07056E7C0FA0}">
      <dgm:prSet/>
      <dgm:spPr/>
      <dgm:t>
        <a:bodyPr/>
        <a:lstStyle/>
        <a:p>
          <a:endParaRPr lang="zh-CN" altLang="en-US"/>
        </a:p>
      </dgm:t>
    </dgm:pt>
    <dgm:pt modelId="{141732EC-0BC0-42EC-9AA2-DB84B5349924}" type="sibTrans" cxnId="{BE54A883-A076-4417-A702-07056E7C0FA0}">
      <dgm:prSet/>
      <dgm:spPr/>
      <dgm:t>
        <a:bodyPr/>
        <a:lstStyle/>
        <a:p>
          <a:endParaRPr lang="zh-CN" altLang="en-US"/>
        </a:p>
      </dgm:t>
    </dgm:pt>
    <dgm:pt modelId="{411612CF-5117-4141-AAA9-6AAD8132DD98}" type="pres">
      <dgm:prSet presAssocID="{3295259D-3C53-44E7-9772-4D5ADA49DD40}" presName="Name0" presStyleCnt="0">
        <dgm:presLayoutVars>
          <dgm:dir/>
          <dgm:resizeHandles val="exact"/>
        </dgm:presLayoutVars>
      </dgm:prSet>
      <dgm:spPr/>
    </dgm:pt>
    <dgm:pt modelId="{BA601FCC-65C1-490A-B588-4ADC5131B36C}" type="pres">
      <dgm:prSet presAssocID="{D618C250-AAF9-4C76-9062-C47CDA98328F}" presName="node" presStyleLbl="node1" presStyleIdx="0" presStyleCnt="4">
        <dgm:presLayoutVars>
          <dgm:bulletEnabled val="1"/>
        </dgm:presLayoutVars>
      </dgm:prSet>
      <dgm:spPr/>
    </dgm:pt>
    <dgm:pt modelId="{8E8227C1-1C35-462E-AF9F-E3A0F7B425C3}" type="pres">
      <dgm:prSet presAssocID="{D26A0571-499C-4A21-8E48-A36302196B68}" presName="sibTrans" presStyleLbl="sibTrans2D1" presStyleIdx="0" presStyleCnt="3"/>
      <dgm:spPr/>
    </dgm:pt>
    <dgm:pt modelId="{A01FB51F-C8A6-4389-98D8-59E8C097EF6A}" type="pres">
      <dgm:prSet presAssocID="{D26A0571-499C-4A21-8E48-A36302196B68}" presName="connectorText" presStyleLbl="sibTrans2D1" presStyleIdx="0" presStyleCnt="3"/>
      <dgm:spPr/>
    </dgm:pt>
    <dgm:pt modelId="{19B34B6C-7AF9-4085-98A7-36ED23AB6611}" type="pres">
      <dgm:prSet presAssocID="{0CE2EC6A-EA5C-4D83-81FD-174A88A7D073}" presName="node" presStyleLbl="node1" presStyleIdx="1" presStyleCnt="4">
        <dgm:presLayoutVars>
          <dgm:bulletEnabled val="1"/>
        </dgm:presLayoutVars>
      </dgm:prSet>
      <dgm:spPr/>
    </dgm:pt>
    <dgm:pt modelId="{C6292170-3E34-4D11-826C-05F444507D16}" type="pres">
      <dgm:prSet presAssocID="{141732EC-0BC0-42EC-9AA2-DB84B5349924}" presName="sibTrans" presStyleLbl="sibTrans2D1" presStyleIdx="1" presStyleCnt="3"/>
      <dgm:spPr/>
    </dgm:pt>
    <dgm:pt modelId="{C1E3B21B-A74B-46F6-AD10-AABABE6E7A76}" type="pres">
      <dgm:prSet presAssocID="{141732EC-0BC0-42EC-9AA2-DB84B5349924}" presName="connectorText" presStyleLbl="sibTrans2D1" presStyleIdx="1" presStyleCnt="3"/>
      <dgm:spPr/>
    </dgm:pt>
    <dgm:pt modelId="{49738203-ABAA-4293-B462-3340F32FDF87}" type="pres">
      <dgm:prSet presAssocID="{BB32EF17-7F99-4701-8321-DBC20685A21D}" presName="node" presStyleLbl="node1" presStyleIdx="2" presStyleCnt="4">
        <dgm:presLayoutVars>
          <dgm:bulletEnabled val="1"/>
        </dgm:presLayoutVars>
      </dgm:prSet>
      <dgm:spPr/>
    </dgm:pt>
    <dgm:pt modelId="{040B2F25-7553-4D6A-B87B-99BEF0DF15E5}" type="pres">
      <dgm:prSet presAssocID="{E9382C3F-CC2A-4827-A635-30EBA9464C59}" presName="sibTrans" presStyleLbl="sibTrans2D1" presStyleIdx="2" presStyleCnt="3"/>
      <dgm:spPr/>
    </dgm:pt>
    <dgm:pt modelId="{7A9CA7E1-7A62-4D5F-922A-9F9B92099910}" type="pres">
      <dgm:prSet presAssocID="{E9382C3F-CC2A-4827-A635-30EBA9464C59}" presName="connectorText" presStyleLbl="sibTrans2D1" presStyleIdx="2" presStyleCnt="3"/>
      <dgm:spPr/>
    </dgm:pt>
    <dgm:pt modelId="{2738EBC2-83A0-4C98-AF22-5048814E69E5}" type="pres">
      <dgm:prSet presAssocID="{FDF35B84-CE8C-4C52-813B-0E8D73E3F0B7}" presName="node" presStyleLbl="node1" presStyleIdx="3" presStyleCnt="4">
        <dgm:presLayoutVars>
          <dgm:bulletEnabled val="1"/>
        </dgm:presLayoutVars>
      </dgm:prSet>
      <dgm:spPr/>
    </dgm:pt>
  </dgm:ptLst>
  <dgm:cxnLst>
    <dgm:cxn modelId="{E2C6520A-06BB-4CF8-AF81-915E16113BE2}" type="presOf" srcId="{141732EC-0BC0-42EC-9AA2-DB84B5349924}" destId="{C1E3B21B-A74B-46F6-AD10-AABABE6E7A76}" srcOrd="1" destOrd="0" presId="urn:microsoft.com/office/officeart/2005/8/layout/process1"/>
    <dgm:cxn modelId="{7B39E50B-BA5E-4FA8-86A0-F9DCC92E0950}" srcId="{3295259D-3C53-44E7-9772-4D5ADA49DD40}" destId="{BB32EF17-7F99-4701-8321-DBC20685A21D}" srcOrd="2" destOrd="0" parTransId="{AEF95DF9-5498-4EB6-A22E-41A5C415349A}" sibTransId="{E9382C3F-CC2A-4827-A635-30EBA9464C59}"/>
    <dgm:cxn modelId="{E36B9613-A306-4296-9404-873B5AA5CE4B}" type="presOf" srcId="{0CE2EC6A-EA5C-4D83-81FD-174A88A7D073}" destId="{19B34B6C-7AF9-4085-98A7-36ED23AB6611}" srcOrd="0" destOrd="0" presId="urn:microsoft.com/office/officeart/2005/8/layout/process1"/>
    <dgm:cxn modelId="{5F86C529-B30C-4B38-8B8F-A6B3726CCDCA}" type="presOf" srcId="{D618C250-AAF9-4C76-9062-C47CDA98328F}" destId="{BA601FCC-65C1-490A-B588-4ADC5131B36C}" srcOrd="0" destOrd="0" presId="urn:microsoft.com/office/officeart/2005/8/layout/process1"/>
    <dgm:cxn modelId="{49A0162C-A68A-4082-A57E-594D764119BA}" type="presOf" srcId="{E9382C3F-CC2A-4827-A635-30EBA9464C59}" destId="{040B2F25-7553-4D6A-B87B-99BEF0DF15E5}" srcOrd="0" destOrd="0" presId="urn:microsoft.com/office/officeart/2005/8/layout/process1"/>
    <dgm:cxn modelId="{41F6C233-4509-4EEF-84B4-9D7373D39E6A}" type="presOf" srcId="{141732EC-0BC0-42EC-9AA2-DB84B5349924}" destId="{C6292170-3E34-4D11-826C-05F444507D16}" srcOrd="0" destOrd="0" presId="urn:microsoft.com/office/officeart/2005/8/layout/process1"/>
    <dgm:cxn modelId="{2A7C8F45-A77A-4795-A122-0535CAB41DA2}" type="presOf" srcId="{D26A0571-499C-4A21-8E48-A36302196B68}" destId="{8E8227C1-1C35-462E-AF9F-E3A0F7B425C3}" srcOrd="0" destOrd="0" presId="urn:microsoft.com/office/officeart/2005/8/layout/process1"/>
    <dgm:cxn modelId="{0A90EF6A-7407-4893-A305-E117AA9CC283}" type="presOf" srcId="{FDF35B84-CE8C-4C52-813B-0E8D73E3F0B7}" destId="{2738EBC2-83A0-4C98-AF22-5048814E69E5}" srcOrd="0" destOrd="0" presId="urn:microsoft.com/office/officeart/2005/8/layout/process1"/>
    <dgm:cxn modelId="{1EECC659-F704-4285-ADD8-DCBB9961F369}" type="presOf" srcId="{BB32EF17-7F99-4701-8321-DBC20685A21D}" destId="{49738203-ABAA-4293-B462-3340F32FDF87}" srcOrd="0" destOrd="0" presId="urn:microsoft.com/office/officeart/2005/8/layout/process1"/>
    <dgm:cxn modelId="{BE54A883-A076-4417-A702-07056E7C0FA0}" srcId="{3295259D-3C53-44E7-9772-4D5ADA49DD40}" destId="{0CE2EC6A-EA5C-4D83-81FD-174A88A7D073}" srcOrd="1" destOrd="0" parTransId="{71F5F4FC-1921-4111-BA6D-6A8340E7C000}" sibTransId="{141732EC-0BC0-42EC-9AA2-DB84B5349924}"/>
    <dgm:cxn modelId="{FE89BD95-787D-437A-97FF-965FEB0241E5}" type="presOf" srcId="{D26A0571-499C-4A21-8E48-A36302196B68}" destId="{A01FB51F-C8A6-4389-98D8-59E8C097EF6A}" srcOrd="1" destOrd="0" presId="urn:microsoft.com/office/officeart/2005/8/layout/process1"/>
    <dgm:cxn modelId="{7377D5BA-1442-4A2A-BE4A-8A6031ED1C44}" srcId="{3295259D-3C53-44E7-9772-4D5ADA49DD40}" destId="{FDF35B84-CE8C-4C52-813B-0E8D73E3F0B7}" srcOrd="3" destOrd="0" parTransId="{E390F533-430A-4B61-94E9-9F635C605B4F}" sibTransId="{024EF4C5-FD6A-47EB-A3AF-5B9179CF93AD}"/>
    <dgm:cxn modelId="{06018FC8-9E5E-46AB-A4F0-107258333CF8}" type="presOf" srcId="{3295259D-3C53-44E7-9772-4D5ADA49DD40}" destId="{411612CF-5117-4141-AAA9-6AAD8132DD98}" srcOrd="0" destOrd="0" presId="urn:microsoft.com/office/officeart/2005/8/layout/process1"/>
    <dgm:cxn modelId="{D00742E5-D988-448F-9883-68851342D917}" srcId="{3295259D-3C53-44E7-9772-4D5ADA49DD40}" destId="{D618C250-AAF9-4C76-9062-C47CDA98328F}" srcOrd="0" destOrd="0" parTransId="{C61E5E13-F8F2-4441-BD2F-B84770134FB6}" sibTransId="{D26A0571-499C-4A21-8E48-A36302196B68}"/>
    <dgm:cxn modelId="{BBBEE6FF-C229-49E4-86BC-2A4C4457BC87}" type="presOf" srcId="{E9382C3F-CC2A-4827-A635-30EBA9464C59}" destId="{7A9CA7E1-7A62-4D5F-922A-9F9B92099910}" srcOrd="1" destOrd="0" presId="urn:microsoft.com/office/officeart/2005/8/layout/process1"/>
    <dgm:cxn modelId="{AD36A0B0-238D-4C66-8F26-60D0A5050B45}" type="presParOf" srcId="{411612CF-5117-4141-AAA9-6AAD8132DD98}" destId="{BA601FCC-65C1-490A-B588-4ADC5131B36C}" srcOrd="0" destOrd="0" presId="urn:microsoft.com/office/officeart/2005/8/layout/process1"/>
    <dgm:cxn modelId="{8F89FB5F-9498-48E0-BB8A-5256C893A64D}" type="presParOf" srcId="{411612CF-5117-4141-AAA9-6AAD8132DD98}" destId="{8E8227C1-1C35-462E-AF9F-E3A0F7B425C3}" srcOrd="1" destOrd="0" presId="urn:microsoft.com/office/officeart/2005/8/layout/process1"/>
    <dgm:cxn modelId="{B75A9782-2C46-4A7F-9C78-533E9FF5CFEF}" type="presParOf" srcId="{8E8227C1-1C35-462E-AF9F-E3A0F7B425C3}" destId="{A01FB51F-C8A6-4389-98D8-59E8C097EF6A}" srcOrd="0" destOrd="0" presId="urn:microsoft.com/office/officeart/2005/8/layout/process1"/>
    <dgm:cxn modelId="{041BB5EC-D88A-46AD-AC8D-05A4A60D849A}" type="presParOf" srcId="{411612CF-5117-4141-AAA9-6AAD8132DD98}" destId="{19B34B6C-7AF9-4085-98A7-36ED23AB6611}" srcOrd="2" destOrd="0" presId="urn:microsoft.com/office/officeart/2005/8/layout/process1"/>
    <dgm:cxn modelId="{67849889-E819-4D29-8D8D-2C10531FF357}" type="presParOf" srcId="{411612CF-5117-4141-AAA9-6AAD8132DD98}" destId="{C6292170-3E34-4D11-826C-05F444507D16}" srcOrd="3" destOrd="0" presId="urn:microsoft.com/office/officeart/2005/8/layout/process1"/>
    <dgm:cxn modelId="{47B47DEE-CF9E-443E-8826-324DE2ACECDC}" type="presParOf" srcId="{C6292170-3E34-4D11-826C-05F444507D16}" destId="{C1E3B21B-A74B-46F6-AD10-AABABE6E7A76}" srcOrd="0" destOrd="0" presId="urn:microsoft.com/office/officeart/2005/8/layout/process1"/>
    <dgm:cxn modelId="{9ADACE29-0F4E-4CA2-B392-373D5A87DABA}" type="presParOf" srcId="{411612CF-5117-4141-AAA9-6AAD8132DD98}" destId="{49738203-ABAA-4293-B462-3340F32FDF87}" srcOrd="4" destOrd="0" presId="urn:microsoft.com/office/officeart/2005/8/layout/process1"/>
    <dgm:cxn modelId="{30DE0B19-60AD-4C30-B3D0-34C0881B2232}" type="presParOf" srcId="{411612CF-5117-4141-AAA9-6AAD8132DD98}" destId="{040B2F25-7553-4D6A-B87B-99BEF0DF15E5}" srcOrd="5" destOrd="0" presId="urn:microsoft.com/office/officeart/2005/8/layout/process1"/>
    <dgm:cxn modelId="{2BC078E6-33AB-4596-BB8B-559C4BCEA73B}" type="presParOf" srcId="{040B2F25-7553-4D6A-B87B-99BEF0DF15E5}" destId="{7A9CA7E1-7A62-4D5F-922A-9F9B92099910}" srcOrd="0" destOrd="0" presId="urn:microsoft.com/office/officeart/2005/8/layout/process1"/>
    <dgm:cxn modelId="{26B6B927-992A-4016-884C-62116FBA4FEA}" type="presParOf" srcId="{411612CF-5117-4141-AAA9-6AAD8132DD98}" destId="{2738EBC2-83A0-4C98-AF22-5048814E69E5}"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72C6E3-EBBF-458B-9D72-42C35DBC4D01}" type="doc">
      <dgm:prSet loTypeId="urn:microsoft.com/office/officeart/2005/8/layout/cycle5" loCatId="cycle" qsTypeId="urn:microsoft.com/office/officeart/2005/8/quickstyle/simple1#4" qsCatId="simple" csTypeId="urn:microsoft.com/office/officeart/2005/8/colors/accent1_2#4" csCatId="accent1" phldr="1"/>
      <dgm:spPr/>
      <dgm:t>
        <a:bodyPr/>
        <a:lstStyle/>
        <a:p>
          <a:endParaRPr lang="zh-CN" altLang="en-US"/>
        </a:p>
      </dgm:t>
    </dgm:pt>
    <dgm:pt modelId="{346F75E3-FB03-410F-8CCC-E4EEB08A3DE8}">
      <dgm:prSet phldrT="[文本]"/>
      <dgm:spPr/>
      <dgm:t>
        <a:bodyPr/>
        <a:lstStyle/>
        <a:p>
          <a:r>
            <a:rPr lang="zh-CN" altLang="en-US" dirty="0"/>
            <a:t>实验生成器</a:t>
          </a:r>
        </a:p>
      </dgm:t>
    </dgm:pt>
    <dgm:pt modelId="{9E6262D1-0C26-4AFB-BA99-585C9F8E34CE}" type="parTrans" cxnId="{0F9AB7A6-B5A1-43CB-8A45-3DAF8260324B}">
      <dgm:prSet/>
      <dgm:spPr/>
      <dgm:t>
        <a:bodyPr/>
        <a:lstStyle/>
        <a:p>
          <a:endParaRPr lang="zh-CN" altLang="en-US"/>
        </a:p>
      </dgm:t>
    </dgm:pt>
    <dgm:pt modelId="{89C88062-3E15-4114-962A-82985B86064C}" type="sibTrans" cxnId="{0F9AB7A6-B5A1-43CB-8A45-3DAF8260324B}">
      <dgm:prSet/>
      <dgm:spPr/>
      <dgm:t>
        <a:bodyPr/>
        <a:lstStyle/>
        <a:p>
          <a:endParaRPr lang="zh-CN" altLang="en-US"/>
        </a:p>
      </dgm:t>
    </dgm:pt>
    <dgm:pt modelId="{F283B349-BC58-442D-9C67-9BDE3FC20496}">
      <dgm:prSet phldrT="[文本]"/>
      <dgm:spPr/>
      <dgm:t>
        <a:bodyPr/>
        <a:lstStyle/>
        <a:p>
          <a:r>
            <a:rPr lang="zh-CN" altLang="en-US" dirty="0"/>
            <a:t>执行系统</a:t>
          </a:r>
        </a:p>
      </dgm:t>
    </dgm:pt>
    <dgm:pt modelId="{E5BFEA43-D8A0-4C41-9C73-C64641CE50C1}" type="parTrans" cxnId="{493DA0B9-1371-420B-BEF2-EE2D2FC61A2A}">
      <dgm:prSet/>
      <dgm:spPr/>
      <dgm:t>
        <a:bodyPr/>
        <a:lstStyle/>
        <a:p>
          <a:endParaRPr lang="zh-CN" altLang="en-US"/>
        </a:p>
      </dgm:t>
    </dgm:pt>
    <dgm:pt modelId="{9A569D48-E980-4D25-B3FC-E642F3DE504F}" type="sibTrans" cxnId="{493DA0B9-1371-420B-BEF2-EE2D2FC61A2A}">
      <dgm:prSet/>
      <dgm:spPr/>
      <dgm:t>
        <a:bodyPr/>
        <a:lstStyle/>
        <a:p>
          <a:endParaRPr lang="zh-CN" altLang="en-US"/>
        </a:p>
      </dgm:t>
    </dgm:pt>
    <dgm:pt modelId="{B3A63CF3-2E34-4560-841F-F84A0608447F}">
      <dgm:prSet phldrT="[文本]"/>
      <dgm:spPr/>
      <dgm:t>
        <a:bodyPr/>
        <a:lstStyle/>
        <a:p>
          <a:r>
            <a:rPr lang="zh-CN" altLang="en-US" dirty="0"/>
            <a:t>鉴定器</a:t>
          </a:r>
        </a:p>
      </dgm:t>
    </dgm:pt>
    <dgm:pt modelId="{68C277D4-AAF7-4CEC-89D0-11AE49C8DC80}" type="parTrans" cxnId="{905EB5F4-9DCB-4143-A416-DF1FEF5FDB8F}">
      <dgm:prSet/>
      <dgm:spPr/>
      <dgm:t>
        <a:bodyPr/>
        <a:lstStyle/>
        <a:p>
          <a:endParaRPr lang="zh-CN" altLang="en-US"/>
        </a:p>
      </dgm:t>
    </dgm:pt>
    <dgm:pt modelId="{CA35406E-CD45-4E4E-AA3C-261C17B5A366}" type="sibTrans" cxnId="{905EB5F4-9DCB-4143-A416-DF1FEF5FDB8F}">
      <dgm:prSet/>
      <dgm:spPr/>
      <dgm:t>
        <a:bodyPr/>
        <a:lstStyle/>
        <a:p>
          <a:endParaRPr lang="zh-CN" altLang="en-US"/>
        </a:p>
      </dgm:t>
    </dgm:pt>
    <dgm:pt modelId="{A9633C78-5F3F-4CF1-A332-1005D3417346}">
      <dgm:prSet phldrT="[文本]"/>
      <dgm:spPr/>
      <dgm:t>
        <a:bodyPr/>
        <a:lstStyle/>
        <a:p>
          <a:r>
            <a:rPr lang="zh-CN" altLang="en-US" dirty="0"/>
            <a:t>泛化器</a:t>
          </a:r>
        </a:p>
      </dgm:t>
    </dgm:pt>
    <dgm:pt modelId="{3950ECCA-A4FA-4B4B-BA6E-841ECB75AD1F}" type="parTrans" cxnId="{EF646201-6C3B-4611-9B9B-2DE49BBF8C26}">
      <dgm:prSet/>
      <dgm:spPr/>
      <dgm:t>
        <a:bodyPr/>
        <a:lstStyle/>
        <a:p>
          <a:endParaRPr lang="zh-CN" altLang="en-US"/>
        </a:p>
      </dgm:t>
    </dgm:pt>
    <dgm:pt modelId="{8CB4EFF4-FA8E-482E-8E4A-3C60E9453DDD}" type="sibTrans" cxnId="{EF646201-6C3B-4611-9B9B-2DE49BBF8C26}">
      <dgm:prSet/>
      <dgm:spPr/>
      <dgm:t>
        <a:bodyPr/>
        <a:lstStyle/>
        <a:p>
          <a:endParaRPr lang="zh-CN" altLang="en-US"/>
        </a:p>
      </dgm:t>
    </dgm:pt>
    <dgm:pt modelId="{56B73540-2C4F-4803-9E0B-F1CA7333203D}" type="pres">
      <dgm:prSet presAssocID="{7072C6E3-EBBF-458B-9D72-42C35DBC4D01}" presName="cycle" presStyleCnt="0">
        <dgm:presLayoutVars>
          <dgm:dir val="rev"/>
          <dgm:resizeHandles val="exact"/>
        </dgm:presLayoutVars>
      </dgm:prSet>
      <dgm:spPr/>
    </dgm:pt>
    <dgm:pt modelId="{27777118-AB50-4DAD-91DA-91C15AAFE93E}" type="pres">
      <dgm:prSet presAssocID="{346F75E3-FB03-410F-8CCC-E4EEB08A3DE8}" presName="node" presStyleLbl="node1" presStyleIdx="0" presStyleCnt="4">
        <dgm:presLayoutVars>
          <dgm:bulletEnabled val="1"/>
        </dgm:presLayoutVars>
      </dgm:prSet>
      <dgm:spPr/>
    </dgm:pt>
    <dgm:pt modelId="{C444B449-8556-40D1-88B5-94156145786B}" type="pres">
      <dgm:prSet presAssocID="{346F75E3-FB03-410F-8CCC-E4EEB08A3DE8}" presName="spNode" presStyleCnt="0"/>
      <dgm:spPr/>
    </dgm:pt>
    <dgm:pt modelId="{E960C8F4-DA82-45BD-AFF2-6A9A1EB42AD5}" type="pres">
      <dgm:prSet presAssocID="{89C88062-3E15-4114-962A-82985B86064C}" presName="sibTrans" presStyleLbl="sibTrans1D1" presStyleIdx="0" presStyleCnt="4"/>
      <dgm:spPr/>
    </dgm:pt>
    <dgm:pt modelId="{59971F0A-E26A-494E-AC33-61DE9A2F51EC}" type="pres">
      <dgm:prSet presAssocID="{F283B349-BC58-442D-9C67-9BDE3FC20496}" presName="node" presStyleLbl="node1" presStyleIdx="1" presStyleCnt="4">
        <dgm:presLayoutVars>
          <dgm:bulletEnabled val="1"/>
        </dgm:presLayoutVars>
      </dgm:prSet>
      <dgm:spPr/>
    </dgm:pt>
    <dgm:pt modelId="{41C66EA0-4BC5-46C4-9CBE-25E16B39B12F}" type="pres">
      <dgm:prSet presAssocID="{F283B349-BC58-442D-9C67-9BDE3FC20496}" presName="spNode" presStyleCnt="0"/>
      <dgm:spPr/>
    </dgm:pt>
    <dgm:pt modelId="{F9D2B2A5-F959-42F4-96C2-30D35568BA73}" type="pres">
      <dgm:prSet presAssocID="{9A569D48-E980-4D25-B3FC-E642F3DE504F}" presName="sibTrans" presStyleLbl="sibTrans1D1" presStyleIdx="1" presStyleCnt="4"/>
      <dgm:spPr/>
    </dgm:pt>
    <dgm:pt modelId="{D48CD185-5113-4DF6-A44D-BBEE1FEBDCD6}" type="pres">
      <dgm:prSet presAssocID="{B3A63CF3-2E34-4560-841F-F84A0608447F}" presName="node" presStyleLbl="node1" presStyleIdx="2" presStyleCnt="4">
        <dgm:presLayoutVars>
          <dgm:bulletEnabled val="1"/>
        </dgm:presLayoutVars>
      </dgm:prSet>
      <dgm:spPr/>
    </dgm:pt>
    <dgm:pt modelId="{19770B05-19F5-4498-A7C8-ADC162C0E178}" type="pres">
      <dgm:prSet presAssocID="{B3A63CF3-2E34-4560-841F-F84A0608447F}" presName="spNode" presStyleCnt="0"/>
      <dgm:spPr/>
    </dgm:pt>
    <dgm:pt modelId="{49E0F7C6-68E1-43A5-9AD8-A48534FCE207}" type="pres">
      <dgm:prSet presAssocID="{CA35406E-CD45-4E4E-AA3C-261C17B5A366}" presName="sibTrans" presStyleLbl="sibTrans1D1" presStyleIdx="2" presStyleCnt="4"/>
      <dgm:spPr/>
    </dgm:pt>
    <dgm:pt modelId="{BFC53053-461B-4AE2-86AC-2FCABD507038}" type="pres">
      <dgm:prSet presAssocID="{A9633C78-5F3F-4CF1-A332-1005D3417346}" presName="node" presStyleLbl="node1" presStyleIdx="3" presStyleCnt="4">
        <dgm:presLayoutVars>
          <dgm:bulletEnabled val="1"/>
        </dgm:presLayoutVars>
      </dgm:prSet>
      <dgm:spPr/>
    </dgm:pt>
    <dgm:pt modelId="{569D4A62-21EB-435A-8D73-6307071F09E4}" type="pres">
      <dgm:prSet presAssocID="{A9633C78-5F3F-4CF1-A332-1005D3417346}" presName="spNode" presStyleCnt="0"/>
      <dgm:spPr/>
    </dgm:pt>
    <dgm:pt modelId="{646E59A3-DC97-4FFB-942E-2E0F44529BE4}" type="pres">
      <dgm:prSet presAssocID="{8CB4EFF4-FA8E-482E-8E4A-3C60E9453DDD}" presName="sibTrans" presStyleLbl="sibTrans1D1" presStyleIdx="3" presStyleCnt="4"/>
      <dgm:spPr/>
    </dgm:pt>
  </dgm:ptLst>
  <dgm:cxnLst>
    <dgm:cxn modelId="{EF646201-6C3B-4611-9B9B-2DE49BBF8C26}" srcId="{7072C6E3-EBBF-458B-9D72-42C35DBC4D01}" destId="{A9633C78-5F3F-4CF1-A332-1005D3417346}" srcOrd="3" destOrd="0" parTransId="{3950ECCA-A4FA-4B4B-BA6E-841ECB75AD1F}" sibTransId="{8CB4EFF4-FA8E-482E-8E4A-3C60E9453DDD}"/>
    <dgm:cxn modelId="{DE16C403-86DE-4C5E-AF74-95BC0EACDB05}" type="presOf" srcId="{7072C6E3-EBBF-458B-9D72-42C35DBC4D01}" destId="{56B73540-2C4F-4803-9E0B-F1CA7333203D}" srcOrd="0" destOrd="0" presId="urn:microsoft.com/office/officeart/2005/8/layout/cycle5"/>
    <dgm:cxn modelId="{FE6ED616-8A39-45D6-A759-DD49F3F522C6}" type="presOf" srcId="{B3A63CF3-2E34-4560-841F-F84A0608447F}" destId="{D48CD185-5113-4DF6-A44D-BBEE1FEBDCD6}" srcOrd="0" destOrd="0" presId="urn:microsoft.com/office/officeart/2005/8/layout/cycle5"/>
    <dgm:cxn modelId="{B705B27B-169D-4F1C-A87E-D47161F4D3D6}" type="presOf" srcId="{F283B349-BC58-442D-9C67-9BDE3FC20496}" destId="{59971F0A-E26A-494E-AC33-61DE9A2F51EC}" srcOrd="0" destOrd="0" presId="urn:microsoft.com/office/officeart/2005/8/layout/cycle5"/>
    <dgm:cxn modelId="{3E185498-3B19-43A5-BDD6-F36435D43A6D}" type="presOf" srcId="{9A569D48-E980-4D25-B3FC-E642F3DE504F}" destId="{F9D2B2A5-F959-42F4-96C2-30D35568BA73}" srcOrd="0" destOrd="0" presId="urn:microsoft.com/office/officeart/2005/8/layout/cycle5"/>
    <dgm:cxn modelId="{0F9AB7A6-B5A1-43CB-8A45-3DAF8260324B}" srcId="{7072C6E3-EBBF-458B-9D72-42C35DBC4D01}" destId="{346F75E3-FB03-410F-8CCC-E4EEB08A3DE8}" srcOrd="0" destOrd="0" parTransId="{9E6262D1-0C26-4AFB-BA99-585C9F8E34CE}" sibTransId="{89C88062-3E15-4114-962A-82985B86064C}"/>
    <dgm:cxn modelId="{493DA0B9-1371-420B-BEF2-EE2D2FC61A2A}" srcId="{7072C6E3-EBBF-458B-9D72-42C35DBC4D01}" destId="{F283B349-BC58-442D-9C67-9BDE3FC20496}" srcOrd="1" destOrd="0" parTransId="{E5BFEA43-D8A0-4C41-9C73-C64641CE50C1}" sibTransId="{9A569D48-E980-4D25-B3FC-E642F3DE504F}"/>
    <dgm:cxn modelId="{2563BEB9-0797-42F3-AD74-3B35A584F4B2}" type="presOf" srcId="{8CB4EFF4-FA8E-482E-8E4A-3C60E9453DDD}" destId="{646E59A3-DC97-4FFB-942E-2E0F44529BE4}" srcOrd="0" destOrd="0" presId="urn:microsoft.com/office/officeart/2005/8/layout/cycle5"/>
    <dgm:cxn modelId="{2F183EC7-656D-47FF-ADB6-DAD622C270DE}" type="presOf" srcId="{A9633C78-5F3F-4CF1-A332-1005D3417346}" destId="{BFC53053-461B-4AE2-86AC-2FCABD507038}" srcOrd="0" destOrd="0" presId="urn:microsoft.com/office/officeart/2005/8/layout/cycle5"/>
    <dgm:cxn modelId="{AAC2BCCB-B560-4692-857D-CEACA64F1453}" type="presOf" srcId="{89C88062-3E15-4114-962A-82985B86064C}" destId="{E960C8F4-DA82-45BD-AFF2-6A9A1EB42AD5}" srcOrd="0" destOrd="0" presId="urn:microsoft.com/office/officeart/2005/8/layout/cycle5"/>
    <dgm:cxn modelId="{73F254CF-4A36-4534-88D3-515EF0C98A21}" type="presOf" srcId="{CA35406E-CD45-4E4E-AA3C-261C17B5A366}" destId="{49E0F7C6-68E1-43A5-9AD8-A48534FCE207}" srcOrd="0" destOrd="0" presId="urn:microsoft.com/office/officeart/2005/8/layout/cycle5"/>
    <dgm:cxn modelId="{046815D6-7160-450A-90BF-57005F5B02BC}" type="presOf" srcId="{346F75E3-FB03-410F-8CCC-E4EEB08A3DE8}" destId="{27777118-AB50-4DAD-91DA-91C15AAFE93E}" srcOrd="0" destOrd="0" presId="urn:microsoft.com/office/officeart/2005/8/layout/cycle5"/>
    <dgm:cxn modelId="{905EB5F4-9DCB-4143-A416-DF1FEF5FDB8F}" srcId="{7072C6E3-EBBF-458B-9D72-42C35DBC4D01}" destId="{B3A63CF3-2E34-4560-841F-F84A0608447F}" srcOrd="2" destOrd="0" parTransId="{68C277D4-AAF7-4CEC-89D0-11AE49C8DC80}" sibTransId="{CA35406E-CD45-4E4E-AA3C-261C17B5A366}"/>
    <dgm:cxn modelId="{ED32C7E3-A443-42DE-B6D9-86FD0BC2AAA3}" type="presParOf" srcId="{56B73540-2C4F-4803-9E0B-F1CA7333203D}" destId="{27777118-AB50-4DAD-91DA-91C15AAFE93E}" srcOrd="0" destOrd="0" presId="urn:microsoft.com/office/officeart/2005/8/layout/cycle5"/>
    <dgm:cxn modelId="{67C3D56C-66C5-49C1-A1AB-774EDA89A40B}" type="presParOf" srcId="{56B73540-2C4F-4803-9E0B-F1CA7333203D}" destId="{C444B449-8556-40D1-88B5-94156145786B}" srcOrd="1" destOrd="0" presId="urn:microsoft.com/office/officeart/2005/8/layout/cycle5"/>
    <dgm:cxn modelId="{2A73E4E8-C337-4B51-8BB7-059525F3ED18}" type="presParOf" srcId="{56B73540-2C4F-4803-9E0B-F1CA7333203D}" destId="{E960C8F4-DA82-45BD-AFF2-6A9A1EB42AD5}" srcOrd="2" destOrd="0" presId="urn:microsoft.com/office/officeart/2005/8/layout/cycle5"/>
    <dgm:cxn modelId="{4F4CAB48-9050-455E-98A3-863F82265C84}" type="presParOf" srcId="{56B73540-2C4F-4803-9E0B-F1CA7333203D}" destId="{59971F0A-E26A-494E-AC33-61DE9A2F51EC}" srcOrd="3" destOrd="0" presId="urn:microsoft.com/office/officeart/2005/8/layout/cycle5"/>
    <dgm:cxn modelId="{03F9C200-6D87-496A-80DE-CB2D22036AD6}" type="presParOf" srcId="{56B73540-2C4F-4803-9E0B-F1CA7333203D}" destId="{41C66EA0-4BC5-46C4-9CBE-25E16B39B12F}" srcOrd="4" destOrd="0" presId="urn:microsoft.com/office/officeart/2005/8/layout/cycle5"/>
    <dgm:cxn modelId="{F61BB130-B750-40B3-A14B-766155047F3E}" type="presParOf" srcId="{56B73540-2C4F-4803-9E0B-F1CA7333203D}" destId="{F9D2B2A5-F959-42F4-96C2-30D35568BA73}" srcOrd="5" destOrd="0" presId="urn:microsoft.com/office/officeart/2005/8/layout/cycle5"/>
    <dgm:cxn modelId="{F4BF113F-DE19-48D0-B456-06A0C6B834BA}" type="presParOf" srcId="{56B73540-2C4F-4803-9E0B-F1CA7333203D}" destId="{D48CD185-5113-4DF6-A44D-BBEE1FEBDCD6}" srcOrd="6" destOrd="0" presId="urn:microsoft.com/office/officeart/2005/8/layout/cycle5"/>
    <dgm:cxn modelId="{7DADFEFE-BCA2-4003-9FEB-C0C139B1BEB3}" type="presParOf" srcId="{56B73540-2C4F-4803-9E0B-F1CA7333203D}" destId="{19770B05-19F5-4498-A7C8-ADC162C0E178}" srcOrd="7" destOrd="0" presId="urn:microsoft.com/office/officeart/2005/8/layout/cycle5"/>
    <dgm:cxn modelId="{148F1F17-46F1-4B8C-9DE0-863143556246}" type="presParOf" srcId="{56B73540-2C4F-4803-9E0B-F1CA7333203D}" destId="{49E0F7C6-68E1-43A5-9AD8-A48534FCE207}" srcOrd="8" destOrd="0" presId="urn:microsoft.com/office/officeart/2005/8/layout/cycle5"/>
    <dgm:cxn modelId="{B2C5EBEF-E847-4AF4-BAAE-01DE433D260F}" type="presParOf" srcId="{56B73540-2C4F-4803-9E0B-F1CA7333203D}" destId="{BFC53053-461B-4AE2-86AC-2FCABD507038}" srcOrd="9" destOrd="0" presId="urn:microsoft.com/office/officeart/2005/8/layout/cycle5"/>
    <dgm:cxn modelId="{2B034B2A-1AF4-4079-8F3F-1A722D6369E1}" type="presParOf" srcId="{56B73540-2C4F-4803-9E0B-F1CA7333203D}" destId="{569D4A62-21EB-435A-8D73-6307071F09E4}" srcOrd="10" destOrd="0" presId="urn:microsoft.com/office/officeart/2005/8/layout/cycle5"/>
    <dgm:cxn modelId="{8EF872A4-5B96-4F7A-AAAD-B484E7D9FBBD}" type="presParOf" srcId="{56B73540-2C4F-4803-9E0B-F1CA7333203D}" destId="{646E59A3-DC97-4FFB-942E-2E0F44529BE4}" srcOrd="11"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1FCC-65C1-490A-B588-4ADC5131B36C}">
      <dsp:nvSpPr>
        <dsp:cNvPr id="0" name=""/>
        <dsp:cNvSpPr/>
      </dsp:nvSpPr>
      <dsp:spPr>
        <a:xfrm>
          <a:off x="3571"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选择训练经验</a:t>
          </a:r>
        </a:p>
      </dsp:txBody>
      <dsp:txXfrm>
        <a:off x="31015" y="2268266"/>
        <a:ext cx="1506815" cy="882133"/>
      </dsp:txXfrm>
    </dsp:sp>
    <dsp:sp modelId="{8E8227C1-1C35-462E-AF9F-E3A0F7B425C3}">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721445" y="2593142"/>
        <a:ext cx="231757" cy="232382"/>
      </dsp:txXfrm>
    </dsp:sp>
    <dsp:sp modelId="{19B34B6C-7AF9-4085-98A7-36ED23AB6611}">
      <dsp:nvSpPr>
        <dsp:cNvPr id="0" name=""/>
        <dsp:cNvSpPr/>
      </dsp:nvSpPr>
      <dsp:spPr>
        <a:xfrm>
          <a:off x="2189956"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a:t>
          </a:r>
        </a:p>
      </dsp:txBody>
      <dsp:txXfrm>
        <a:off x="2217400" y="2268266"/>
        <a:ext cx="1506815" cy="882133"/>
      </dsp:txXfrm>
    </dsp:sp>
    <dsp:sp modelId="{C6292170-3E34-4D11-826C-05F444507D16}">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3907829" y="2593142"/>
        <a:ext cx="231757" cy="232382"/>
      </dsp:txXfrm>
    </dsp:sp>
    <dsp:sp modelId="{49738203-ABAA-4293-B462-3340F32FDF87}">
      <dsp:nvSpPr>
        <dsp:cNvPr id="0" name=""/>
        <dsp:cNvSpPr/>
      </dsp:nvSpPr>
      <dsp:spPr>
        <a:xfrm>
          <a:off x="4376340"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选择目标函数的表示</a:t>
          </a:r>
        </a:p>
      </dsp:txBody>
      <dsp:txXfrm>
        <a:off x="4403784" y="2268266"/>
        <a:ext cx="1506815" cy="882133"/>
      </dsp:txXfrm>
    </dsp:sp>
    <dsp:sp modelId="{040B2F25-7553-4D6A-B87B-99BEF0DF15E5}">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6094214" y="2593142"/>
        <a:ext cx="231757" cy="232382"/>
      </dsp:txXfrm>
    </dsp:sp>
    <dsp:sp modelId="{2738EBC2-83A0-4C98-AF22-5048814E69E5}">
      <dsp:nvSpPr>
        <dsp:cNvPr id="0" name=""/>
        <dsp:cNvSpPr/>
      </dsp:nvSpPr>
      <dsp:spPr>
        <a:xfrm>
          <a:off x="6562724"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选择函数逼近算法</a:t>
          </a:r>
        </a:p>
      </dsp:txBody>
      <dsp:txXfrm>
        <a:off x="6590168" y="2268266"/>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77118-AB50-4DAD-91DA-91C15AAFE93E}">
      <dsp:nvSpPr>
        <dsp:cNvPr id="0" name=""/>
        <dsp:cNvSpPr/>
      </dsp:nvSpPr>
      <dsp:spPr>
        <a:xfrm>
          <a:off x="2888299" y="941"/>
          <a:ext cx="1758734" cy="1143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实验生成器</a:t>
          </a:r>
        </a:p>
      </dsp:txBody>
      <dsp:txXfrm>
        <a:off x="2944104" y="56746"/>
        <a:ext cx="1647124" cy="1031567"/>
      </dsp:txXfrm>
    </dsp:sp>
    <dsp:sp modelId="{E960C8F4-DA82-45BD-AFF2-6A9A1EB42AD5}">
      <dsp:nvSpPr>
        <dsp:cNvPr id="0" name=""/>
        <dsp:cNvSpPr/>
      </dsp:nvSpPr>
      <dsp:spPr>
        <a:xfrm>
          <a:off x="1880313" y="572530"/>
          <a:ext cx="3774706" cy="3774706"/>
        </a:xfrm>
        <a:custGeom>
          <a:avLst/>
          <a:gdLst/>
          <a:ahLst/>
          <a:cxnLst/>
          <a:rect l="0" t="0" r="0" b="0"/>
          <a:pathLst>
            <a:path>
              <a:moveTo>
                <a:pt x="765590" y="369541"/>
              </a:moveTo>
              <a:arcTo wR="1887353" hR="1887353" stAng="14011990" swAng="-163245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9971F0A-E26A-494E-AC33-61DE9A2F51EC}">
      <dsp:nvSpPr>
        <dsp:cNvPr id="0" name=""/>
        <dsp:cNvSpPr/>
      </dsp:nvSpPr>
      <dsp:spPr>
        <a:xfrm>
          <a:off x="1000945" y="1888295"/>
          <a:ext cx="1758734" cy="1143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执行系统</a:t>
          </a:r>
        </a:p>
      </dsp:txBody>
      <dsp:txXfrm>
        <a:off x="1056750" y="1944100"/>
        <a:ext cx="1647124" cy="1031567"/>
      </dsp:txXfrm>
    </dsp:sp>
    <dsp:sp modelId="{F9D2B2A5-F959-42F4-96C2-30D35568BA73}">
      <dsp:nvSpPr>
        <dsp:cNvPr id="0" name=""/>
        <dsp:cNvSpPr/>
      </dsp:nvSpPr>
      <dsp:spPr>
        <a:xfrm>
          <a:off x="1880313" y="572530"/>
          <a:ext cx="3774706" cy="3774706"/>
        </a:xfrm>
        <a:custGeom>
          <a:avLst/>
          <a:gdLst/>
          <a:ahLst/>
          <a:cxnLst/>
          <a:rect l="0" t="0" r="0" b="0"/>
          <a:pathLst>
            <a:path>
              <a:moveTo>
                <a:pt x="195740" y="2724342"/>
              </a:moveTo>
              <a:arcTo wR="1887353" hR="1887353" stAng="9220462" swAng="-163245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8CD185-5113-4DF6-A44D-BBEE1FEBDCD6}">
      <dsp:nvSpPr>
        <dsp:cNvPr id="0" name=""/>
        <dsp:cNvSpPr/>
      </dsp:nvSpPr>
      <dsp:spPr>
        <a:xfrm>
          <a:off x="2888299" y="3775648"/>
          <a:ext cx="1758734" cy="1143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鉴定器</a:t>
          </a:r>
        </a:p>
      </dsp:txBody>
      <dsp:txXfrm>
        <a:off x="2944104" y="3831453"/>
        <a:ext cx="1647124" cy="1031567"/>
      </dsp:txXfrm>
    </dsp:sp>
    <dsp:sp modelId="{49E0F7C6-68E1-43A5-9AD8-A48534FCE207}">
      <dsp:nvSpPr>
        <dsp:cNvPr id="0" name=""/>
        <dsp:cNvSpPr/>
      </dsp:nvSpPr>
      <dsp:spPr>
        <a:xfrm>
          <a:off x="1880313" y="572530"/>
          <a:ext cx="3774706" cy="3774706"/>
        </a:xfrm>
        <a:custGeom>
          <a:avLst/>
          <a:gdLst/>
          <a:ahLst/>
          <a:cxnLst/>
          <a:rect l="0" t="0" r="0" b="0"/>
          <a:pathLst>
            <a:path>
              <a:moveTo>
                <a:pt x="3009115" y="3405164"/>
              </a:moveTo>
              <a:arcTo wR="1887353" hR="1887353" stAng="3211990" swAng="-163245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FC53053-461B-4AE2-86AC-2FCABD507038}">
      <dsp:nvSpPr>
        <dsp:cNvPr id="0" name=""/>
        <dsp:cNvSpPr/>
      </dsp:nvSpPr>
      <dsp:spPr>
        <a:xfrm>
          <a:off x="4775652" y="1888295"/>
          <a:ext cx="1758734" cy="1143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泛化器</a:t>
          </a:r>
        </a:p>
      </dsp:txBody>
      <dsp:txXfrm>
        <a:off x="4831457" y="1944100"/>
        <a:ext cx="1647124" cy="1031567"/>
      </dsp:txXfrm>
    </dsp:sp>
    <dsp:sp modelId="{646E59A3-DC97-4FFB-942E-2E0F44529BE4}">
      <dsp:nvSpPr>
        <dsp:cNvPr id="0" name=""/>
        <dsp:cNvSpPr/>
      </dsp:nvSpPr>
      <dsp:spPr>
        <a:xfrm>
          <a:off x="1880313" y="572530"/>
          <a:ext cx="3774706" cy="3774706"/>
        </a:xfrm>
        <a:custGeom>
          <a:avLst/>
          <a:gdLst/>
          <a:ahLst/>
          <a:cxnLst/>
          <a:rect l="0" t="0" r="0" b="0"/>
          <a:pathLst>
            <a:path>
              <a:moveTo>
                <a:pt x="3578965" y="1050364"/>
              </a:moveTo>
              <a:arcTo wR="1887353" hR="1887353" stAng="20020462" swAng="-163245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67CC210E-8B68-48AF-806E-557DB38F96A4}"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036A0894-0C27-4610-B2B5-1A1D3AB0E1B6}" type="slidenum">
              <a:rPr lang="zh-CN" altLang="en-US" sz="1200">
                <a:latin typeface="Calibri" panose="020F0502020204030204" charset="0"/>
                <a:ea typeface="宋体" panose="02010600030101010101" pitchFamily="2" charset="-122"/>
              </a:rPr>
              <a:t>12</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67CC210E-8B68-48AF-806E-557DB38F96A4}" type="slidenum">
              <a:rPr lang="zh-CN" altLang="en-US" sz="1200">
                <a:latin typeface="Calibri" panose="020F0502020204030204" charset="0"/>
                <a:ea typeface="宋体" panose="02010600030101010101" pitchFamily="2" charset="-122"/>
              </a:rPr>
              <a:t>13</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FF31E5-0FEC-47A9-BBA1-7FEDC12C0FBA}" type="slidenum">
              <a:rPr lang="zh-CN" altLang="en-US">
                <a:latin typeface="Calibri" panose="020F0502020204030204" charset="0"/>
              </a:rPr>
              <a:t>14</a:t>
            </a:fld>
            <a:endParaRPr lang="en-US" altLang="zh-CN">
              <a:latin typeface="Calibri" panose="020F050202020403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BDBBE5BD-45AC-4D01-B832-1F8D6C7C9B27}" type="slidenum">
              <a:rPr lang="zh-CN" altLang="en-US" sz="1200">
                <a:latin typeface="Calibri" panose="020F0502020204030204" charset="0"/>
                <a:ea typeface="宋体" panose="02010600030101010101" pitchFamily="2" charset="-122"/>
              </a:rPr>
              <a:t>16</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t>6</a:t>
            </a:fld>
            <a:endParaRPr lang="zh-CN" altLang="en-US">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036A0894-0C27-4610-B2B5-1A1D3AB0E1B6}"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t>8</a:t>
            </a:fld>
            <a:endParaRPr lang="zh-CN" altLang="en-US">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67CC210E-8B68-48AF-806E-557DB38F96A4}" type="slidenum">
              <a:rPr lang="zh-CN" altLang="en-US" sz="1200">
                <a:latin typeface="Calibri" panose="020F0502020204030204" charset="0"/>
                <a:ea typeface="宋体" panose="02010600030101010101" pitchFamily="2" charset="-122"/>
              </a:rPr>
              <a:t>9</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67CC210E-8B68-48AF-806E-557DB38F96A4}" type="slidenum">
              <a:rPr lang="zh-CN" altLang="en-US" sz="1200">
                <a:latin typeface="Calibri" panose="020F0502020204030204" charset="0"/>
                <a:ea typeface="宋体" panose="02010600030101010101" pitchFamily="2" charset="-122"/>
              </a:rPr>
              <a:t>10</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3"/>
            <a:ext cx="2743200" cy="365125"/>
          </a:xfrm>
          <a:prstGeom prst="rect">
            <a:avLst/>
          </a:prstGeom>
        </p:spPr>
        <p:txBody>
          <a:bodyPr>
            <a:normAutofit/>
          </a:bodyPr>
          <a:lstStyle/>
          <a:p>
            <a:fld id="{6EF2F5ED-D19D-4097-92A9-D6092B3D6E68}" type="datetimeFigureOut">
              <a:rPr lang="zh-CN" altLang="en-US" smtClean="0"/>
              <a:t>2018/1/8</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normAutofit/>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normAutofit/>
          </a:bodyPr>
          <a:lstStyle/>
          <a:p>
            <a:fld id="{A7AAEAA2-D029-4D23-B6D5-DE004B8B3ED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5369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3143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9038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7664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73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6585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56652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8681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411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2925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91491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6591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26934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0953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9880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8230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332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a:t>编辑标题</a:t>
            </a:r>
            <a:endParaRPr lang="en-US" dirty="0"/>
          </a:p>
        </p:txBody>
      </p:sp>
      <p:sp>
        <p:nvSpPr>
          <p:cNvPr id="3" name="Text Placeholder 2"/>
          <p:cNvSpPr>
            <a:spLocks noGrp="1"/>
          </p:cNvSpPr>
          <p:nvPr>
            <p:ph type="body" idx="1"/>
          </p:nvPr>
        </p:nvSpPr>
        <p:spPr>
          <a:xfrm>
            <a:off x="2846152" y="2741296"/>
            <a:ext cx="4918710" cy="571817"/>
          </a:xfrm>
          <a:noFill/>
        </p:spPr>
        <p:txBody>
          <a:bodyPr anchor="ctr" anchorCtr="0">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t>2018/1/8</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t>1/8/2018</a:t>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normAutofit/>
          </a:bodyPr>
          <a:lstStyle/>
          <a:p>
            <a:fld id="{095331BB-5290-4B74-890F-ADE3EAA0FDB5}" type="datetimeFigureOut">
              <a:rPr lang="zh-CN" altLang="en-US" smtClean="0"/>
              <a:t>2018/1/8</a:t>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6B5ED51-E834-49EC-BF25-99CF33DB10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normAutofit/>
          </a:bodyPr>
          <a:lstStyle/>
          <a:p>
            <a:fld id="{C764DE79-268F-4C1A-8933-263129D2AF90}" type="datetimeFigureOut">
              <a:rPr lang="en-US" dirty="0"/>
              <a:t>1/8/2018</a:t>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C764DE79-268F-4C1A-8933-263129D2AF90}" type="datetimeFigureOut">
              <a:rPr lang="en-US" dirty="0"/>
              <a:t>1/8/2018</a:t>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normAutofit/>
          </a:bodyPr>
          <a:lstStyle/>
          <a:p>
            <a:fld id="{095331BB-5290-4B74-890F-ADE3EAA0FDB5}" type="datetimeFigureOut">
              <a:rPr lang="zh-CN" altLang="en-US" smtClean="0"/>
              <a:t>2018/1/8</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6B5ED51-E834-49EC-BF25-99CF33DB10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t>2018/1/8</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182880"/>
            <a:ext cx="10515600" cy="79248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381760"/>
            <a:ext cx="10515600" cy="479520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C764DE79-268F-4C1A-8933-263129D2AF90}" type="datetimeFigureOut">
              <a:rPr lang="en-US" smtClean="0"/>
              <a:t>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1094865"/>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5.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3.png"/><Relationship Id="rId5" Type="http://schemas.openxmlformats.org/officeDocument/2006/relationships/image" Target="../media/image5.jpe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jpe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13.xml"/><Relationship Id="rId7" Type="http://schemas.openxmlformats.org/officeDocument/2006/relationships/diagramQuickStyle" Target="../diagrams/quickStyle2.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diagramLayout" Target="../diagrams/layout2.xml"/><Relationship Id="rId11" Type="http://schemas.openxmlformats.org/officeDocument/2006/relationships/image" Target="../media/image17.png"/><Relationship Id="rId5" Type="http://schemas.openxmlformats.org/officeDocument/2006/relationships/diagramData" Target="../diagrams/data2.xml"/><Relationship Id="rId10" Type="http://schemas.openxmlformats.org/officeDocument/2006/relationships/image" Target="../media/image16.png"/><Relationship Id="rId4" Type="http://schemas.openxmlformats.org/officeDocument/2006/relationships/image" Target="../media/image5.jpeg"/><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10" Type="http://schemas.openxmlformats.org/officeDocument/2006/relationships/image" Target="../media/image5.jpeg"/><Relationship Id="rId4" Type="http://schemas.openxmlformats.org/officeDocument/2006/relationships/tags" Target="../tags/tag48.xml"/><Relationship Id="rId9"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2.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7.png"/><Relationship Id="rId2" Type="http://schemas.openxmlformats.org/officeDocument/2006/relationships/tags" Target="../tags/tag7.xml"/><Relationship Id="rId16" Type="http://schemas.openxmlformats.org/officeDocument/2006/relationships/image" Target="../media/image6.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5.jpeg"/><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20.xml"/><Relationship Id="rId7" Type="http://schemas.openxmlformats.org/officeDocument/2006/relationships/notesSlide" Target="../notesSlides/notesSlide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7.xml"/><Relationship Id="rId5" Type="http://schemas.openxmlformats.org/officeDocument/2006/relationships/tags" Target="../tags/tag22.xml"/><Relationship Id="rId4"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jpe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hyperlink" Target="https://jeff-tian.github.io/tic-tac-toe-ai/" TargetMode="External"/><Relationship Id="rId3" Type="http://schemas.openxmlformats.org/officeDocument/2006/relationships/tags" Target="../tags/tag27.xml"/><Relationship Id="rId7" Type="http://schemas.openxmlformats.org/officeDocument/2006/relationships/image" Target="../media/image1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9.jpeg"/><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1.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2.jpe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7.xml"/><Relationship Id="rId7" Type="http://schemas.openxmlformats.org/officeDocument/2006/relationships/diagramLayout" Target="../diagrams/layout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diagramData" Target="../diagrams/data1.xml"/><Relationship Id="rId5" Type="http://schemas.openxmlformats.org/officeDocument/2006/relationships/image" Target="../media/image11.jpeg"/><Relationship Id="rId10" Type="http://schemas.microsoft.com/office/2007/relationships/diagramDrawing" Target="../diagrams/drawing1.xml"/><Relationship Id="rId4" Type="http://schemas.openxmlformats.org/officeDocument/2006/relationships/notesSlide" Target="../notesSlides/notesSlide7.xml"/><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jpe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a:xfrm>
            <a:off x="4328795" y="863600"/>
            <a:ext cx="7741920" cy="1640522"/>
          </a:xfrm>
        </p:spPr>
        <p:txBody>
          <a:bodyPr>
            <a:normAutofit/>
          </a:bodyPr>
          <a:lstStyle/>
          <a:p>
            <a:r>
              <a:rPr lang="zh-CN" altLang="en-US" dirty="0"/>
              <a:t>人工智能 </a:t>
            </a:r>
            <a:r>
              <a:rPr lang="en-US" altLang="zh-CN" dirty="0"/>
              <a:t>or </a:t>
            </a:r>
            <a:r>
              <a:rPr lang="zh-CN" altLang="en-US" dirty="0"/>
              <a:t>人工智障？</a:t>
            </a:r>
          </a:p>
        </p:txBody>
      </p:sp>
      <p:sp>
        <p:nvSpPr>
          <p:cNvPr id="7" name="副标题 6"/>
          <p:cNvSpPr>
            <a:spLocks noGrp="1"/>
          </p:cNvSpPr>
          <p:nvPr>
            <p:ph type="subTitle" idx="1"/>
            <p:custDataLst>
              <p:tags r:id="rId3"/>
            </p:custDataLst>
          </p:nvPr>
        </p:nvSpPr>
        <p:spPr>
          <a:xfrm>
            <a:off x="4328795" y="2639695"/>
            <a:ext cx="6303645" cy="502285"/>
          </a:xfrm>
        </p:spPr>
        <p:txBody>
          <a:bodyPr>
            <a:normAutofit/>
          </a:bodyPr>
          <a:lstStyle/>
          <a:p>
            <a:pPr algn="r"/>
            <a:r>
              <a:rPr lang="zh-CN" altLang="en-US" sz="2000" dirty="0"/>
              <a:t>通过实例解构人工智能程序</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
          <p:cNvPicPr>
            <a:picLocks noChangeAspect="1"/>
          </p:cNvPicPr>
          <p:nvPr/>
        </p:nvPicPr>
        <p:blipFill>
          <a:blip r:embed="rId5"/>
          <a:stretch>
            <a:fillRect/>
          </a:stretch>
        </p:blipFill>
        <p:spPr>
          <a:xfrm>
            <a:off x="-635" y="-3175"/>
            <a:ext cx="12193270" cy="6864350"/>
          </a:xfrm>
          <a:prstGeom prst="rect">
            <a:avLst/>
          </a:prstGeom>
        </p:spPr>
      </p:pic>
      <p:sp>
        <p:nvSpPr>
          <p:cNvPr id="12" name="标题 11"/>
          <p:cNvSpPr>
            <a:spLocks noGrp="1"/>
          </p:cNvSpPr>
          <p:nvPr>
            <p:custDataLst>
              <p:tags r:id="rId2"/>
            </p:custDataLst>
          </p:nvPr>
        </p:nvSpPr>
        <p:spPr>
          <a:xfrm>
            <a:off x="1026160" y="1643380"/>
            <a:ext cx="1051560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zh-CN" altLang="en-US" dirty="0">
                <a:sym typeface="+mn-ea"/>
              </a:rPr>
              <a:t>选择目标函数</a:t>
            </a:r>
            <a:r>
              <a:rPr lang="en-US" altLang="zh-CN" dirty="0">
                <a:sym typeface="+mn-ea"/>
              </a:rPr>
              <a:t>V:B      R</a:t>
            </a:r>
            <a:endParaRPr lang="en-US" altLang="zh-CN" b="0" dirty="0">
              <a:solidFill>
                <a:schemeClr val="tx1">
                  <a:lumMod val="50000"/>
                </a:schemeClr>
              </a:solidFill>
              <a:latin typeface="+mn-ea"/>
              <a:ea typeface="+mn-ea"/>
              <a:sym typeface="+mn-ea"/>
            </a:endParaRPr>
          </a:p>
        </p:txBody>
      </p:sp>
      <p:sp>
        <p:nvSpPr>
          <p:cNvPr id="4" name="副标题 6"/>
          <p:cNvSpPr>
            <a:spLocks noGrp="1"/>
          </p:cNvSpPr>
          <p:nvPr/>
        </p:nvSpPr>
        <p:spPr>
          <a:xfrm>
            <a:off x="1149985" y="2686050"/>
            <a:ext cx="9448800" cy="342963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CN" altLang="en-US" dirty="0">
                <a:solidFill>
                  <a:schemeClr val="bg1"/>
                </a:solidFill>
                <a:sym typeface="+mn-ea"/>
              </a:rPr>
              <a:t>对于集合 </a:t>
            </a:r>
            <a:r>
              <a:rPr lang="en-US" altLang="zh-CN" dirty="0">
                <a:solidFill>
                  <a:schemeClr val="bg1"/>
                </a:solidFill>
                <a:sym typeface="+mn-ea"/>
              </a:rPr>
              <a:t>B </a:t>
            </a:r>
            <a:r>
              <a:rPr lang="zh-CN" altLang="en-US" dirty="0">
                <a:solidFill>
                  <a:schemeClr val="bg1"/>
                </a:solidFill>
                <a:sym typeface="+mn-ea"/>
              </a:rPr>
              <a:t>中的任意棋局状态 </a:t>
            </a:r>
            <a:r>
              <a:rPr lang="en-US" altLang="zh-CN" dirty="0">
                <a:solidFill>
                  <a:schemeClr val="bg1"/>
                </a:solidFill>
                <a:sym typeface="+mn-ea"/>
              </a:rPr>
              <a:t>b</a:t>
            </a:r>
            <a:r>
              <a:rPr lang="zh-CN" altLang="en-US" dirty="0">
                <a:solidFill>
                  <a:schemeClr val="bg1"/>
                </a:solidFill>
                <a:sym typeface="+mn-ea"/>
              </a:rPr>
              <a:t>，我们如下定义目标函数 </a:t>
            </a:r>
            <a:r>
              <a:rPr lang="en-US" altLang="zh-CN" dirty="0">
                <a:solidFill>
                  <a:schemeClr val="bg1"/>
                </a:solidFill>
                <a:sym typeface="+mn-ea"/>
              </a:rPr>
              <a:t>V(b)</a:t>
            </a:r>
            <a:r>
              <a:rPr lang="zh-CN" altLang="en-US" dirty="0">
                <a:solidFill>
                  <a:schemeClr val="bg1"/>
                </a:solidFill>
                <a:sym typeface="+mn-ea"/>
              </a:rPr>
              <a:t>：</a:t>
            </a:r>
          </a:p>
          <a:p>
            <a:pPr>
              <a:lnSpc>
                <a:spcPct val="150000"/>
              </a:lnSpc>
            </a:pPr>
            <a:r>
              <a:rPr lang="en-US" altLang="zh-CN" dirty="0">
                <a:solidFill>
                  <a:schemeClr val="bg1"/>
                </a:solidFill>
                <a:sym typeface="+mn-ea"/>
              </a:rPr>
              <a:t>1</a:t>
            </a:r>
            <a:r>
              <a:rPr lang="zh-CN" altLang="en-US" dirty="0">
                <a:solidFill>
                  <a:schemeClr val="bg1"/>
                </a:solidFill>
                <a:sym typeface="+mn-ea"/>
              </a:rPr>
              <a:t>）如果</a:t>
            </a:r>
            <a:r>
              <a:rPr lang="en-US" altLang="zh-CN" dirty="0">
                <a:solidFill>
                  <a:schemeClr val="bg1"/>
                </a:solidFill>
                <a:sym typeface="+mn-ea"/>
              </a:rPr>
              <a:t> b </a:t>
            </a:r>
            <a:r>
              <a:rPr lang="zh-CN" altLang="en-US" dirty="0">
                <a:solidFill>
                  <a:schemeClr val="bg1"/>
                </a:solidFill>
                <a:sym typeface="+mn-ea"/>
              </a:rPr>
              <a:t>是一最终的胜局，那么 </a:t>
            </a:r>
            <a:r>
              <a:rPr lang="en-US" altLang="zh-CN" dirty="0">
                <a:solidFill>
                  <a:schemeClr val="bg1"/>
                </a:solidFill>
                <a:sym typeface="+mn-ea"/>
              </a:rPr>
              <a:t>V(b) = 100</a:t>
            </a:r>
          </a:p>
          <a:p>
            <a:pPr>
              <a:lnSpc>
                <a:spcPct val="150000"/>
              </a:lnSpc>
            </a:pPr>
            <a:r>
              <a:rPr lang="en-US" altLang="zh-CN" dirty="0">
                <a:solidFill>
                  <a:schemeClr val="bg1"/>
                </a:solidFill>
                <a:sym typeface="+mn-ea"/>
              </a:rPr>
              <a:t>2</a:t>
            </a:r>
            <a:r>
              <a:rPr lang="zh-CN" altLang="en-US" dirty="0">
                <a:solidFill>
                  <a:schemeClr val="bg1"/>
                </a:solidFill>
                <a:sym typeface="+mn-ea"/>
              </a:rPr>
              <a:t>）如果 </a:t>
            </a:r>
            <a:r>
              <a:rPr lang="en-US" altLang="zh-CN" dirty="0">
                <a:solidFill>
                  <a:schemeClr val="bg1"/>
                </a:solidFill>
                <a:sym typeface="+mn-ea"/>
              </a:rPr>
              <a:t>b </a:t>
            </a:r>
            <a:r>
              <a:rPr lang="zh-CN" altLang="en-US" dirty="0">
                <a:solidFill>
                  <a:schemeClr val="bg1"/>
                </a:solidFill>
                <a:sym typeface="+mn-ea"/>
              </a:rPr>
              <a:t>是一最终的负局，那么 </a:t>
            </a:r>
            <a:r>
              <a:rPr lang="en-US" altLang="zh-CN" dirty="0">
                <a:solidFill>
                  <a:schemeClr val="bg1"/>
                </a:solidFill>
                <a:sym typeface="+mn-ea"/>
              </a:rPr>
              <a:t>V(b) = -100</a:t>
            </a:r>
          </a:p>
          <a:p>
            <a:pPr>
              <a:lnSpc>
                <a:spcPct val="150000"/>
              </a:lnSpc>
            </a:pPr>
            <a:r>
              <a:rPr lang="en-US" altLang="zh-CN" dirty="0">
                <a:solidFill>
                  <a:schemeClr val="bg1"/>
                </a:solidFill>
                <a:sym typeface="+mn-ea"/>
              </a:rPr>
              <a:t>3</a:t>
            </a:r>
            <a:r>
              <a:rPr lang="zh-CN" altLang="en-US" dirty="0">
                <a:solidFill>
                  <a:schemeClr val="bg1"/>
                </a:solidFill>
                <a:sym typeface="+mn-ea"/>
              </a:rPr>
              <a:t>）如果 </a:t>
            </a:r>
            <a:r>
              <a:rPr lang="en-US" altLang="zh-CN" dirty="0">
                <a:solidFill>
                  <a:schemeClr val="bg1"/>
                </a:solidFill>
                <a:sym typeface="+mn-ea"/>
              </a:rPr>
              <a:t>b </a:t>
            </a:r>
            <a:r>
              <a:rPr lang="zh-CN" altLang="en-US" dirty="0">
                <a:solidFill>
                  <a:schemeClr val="bg1"/>
                </a:solidFill>
                <a:sym typeface="+mn-ea"/>
              </a:rPr>
              <a:t>是一最终的和局，那么 </a:t>
            </a:r>
            <a:r>
              <a:rPr lang="en-US" altLang="zh-CN" dirty="0">
                <a:solidFill>
                  <a:schemeClr val="bg1"/>
                </a:solidFill>
                <a:sym typeface="+mn-ea"/>
              </a:rPr>
              <a:t>V(b) = 0</a:t>
            </a:r>
          </a:p>
          <a:p>
            <a:pPr>
              <a:lnSpc>
                <a:spcPct val="150000"/>
              </a:lnSpc>
            </a:pPr>
            <a:r>
              <a:rPr lang="en-US" altLang="zh-CN" dirty="0">
                <a:solidFill>
                  <a:schemeClr val="bg1"/>
                </a:solidFill>
                <a:sym typeface="+mn-ea"/>
              </a:rPr>
              <a:t>4</a:t>
            </a:r>
            <a:r>
              <a:rPr lang="zh-CN" altLang="en-US" dirty="0">
                <a:solidFill>
                  <a:schemeClr val="bg1"/>
                </a:solidFill>
                <a:sym typeface="+mn-ea"/>
              </a:rPr>
              <a:t>）如果 </a:t>
            </a:r>
            <a:r>
              <a:rPr lang="en-US" altLang="zh-CN" dirty="0">
                <a:solidFill>
                  <a:schemeClr val="bg1"/>
                </a:solidFill>
                <a:sym typeface="+mn-ea"/>
              </a:rPr>
              <a:t>b </a:t>
            </a:r>
            <a:r>
              <a:rPr lang="zh-CN" altLang="en-US" dirty="0">
                <a:solidFill>
                  <a:schemeClr val="bg1"/>
                </a:solidFill>
                <a:sym typeface="+mn-ea"/>
              </a:rPr>
              <a:t>不是最终棋局，那么 </a:t>
            </a:r>
            <a:r>
              <a:rPr lang="en-US" altLang="zh-CN" dirty="0">
                <a:solidFill>
                  <a:schemeClr val="bg1"/>
                </a:solidFill>
                <a:sym typeface="+mn-ea"/>
              </a:rPr>
              <a:t>V(b) = V(b’)</a:t>
            </a:r>
            <a:r>
              <a:rPr lang="zh-CN" altLang="en-US" dirty="0">
                <a:solidFill>
                  <a:schemeClr val="bg1"/>
                </a:solidFill>
                <a:sym typeface="+mn-ea"/>
              </a:rPr>
              <a:t>，其中 </a:t>
            </a:r>
            <a:r>
              <a:rPr lang="en-US" altLang="zh-CN" dirty="0">
                <a:solidFill>
                  <a:schemeClr val="bg1"/>
                </a:solidFill>
                <a:sym typeface="+mn-ea"/>
              </a:rPr>
              <a:t>b’ </a:t>
            </a:r>
            <a:r>
              <a:rPr lang="zh-CN" altLang="en-US" dirty="0">
                <a:solidFill>
                  <a:schemeClr val="bg1"/>
                </a:solidFill>
                <a:sym typeface="+mn-ea"/>
              </a:rPr>
              <a:t>是从 </a:t>
            </a:r>
            <a:r>
              <a:rPr lang="en-US" altLang="zh-CN" dirty="0">
                <a:solidFill>
                  <a:schemeClr val="bg1"/>
                </a:solidFill>
                <a:sym typeface="+mn-ea"/>
              </a:rPr>
              <a:t>b </a:t>
            </a:r>
            <a:r>
              <a:rPr lang="zh-CN" altLang="en-US" dirty="0">
                <a:solidFill>
                  <a:schemeClr val="bg1"/>
                </a:solidFill>
                <a:sym typeface="+mn-ea"/>
              </a:rPr>
              <a:t>开始双方都采取最优对弈后可达到的终局。（</a:t>
            </a:r>
            <a:r>
              <a:rPr lang="zh-CN" altLang="en-US" b="1" dirty="0">
                <a:solidFill>
                  <a:schemeClr val="bg1"/>
                </a:solidFill>
                <a:sym typeface="+mn-ea"/>
              </a:rPr>
              <a:t>递归</a:t>
            </a:r>
            <a:r>
              <a:rPr lang="zh-CN" altLang="en-US" dirty="0">
                <a:solidFill>
                  <a:schemeClr val="bg1"/>
                </a:solidFill>
                <a:sym typeface="+mn-ea"/>
              </a:rPr>
              <a:t>，所以需要后面的一步：函数逼近算法）</a:t>
            </a:r>
          </a:p>
        </p:txBody>
      </p:sp>
      <p:cxnSp>
        <p:nvCxnSpPr>
          <p:cNvPr id="6" name="直接箭头连接符 5"/>
          <p:cNvCxnSpPr/>
          <p:nvPr/>
        </p:nvCxnSpPr>
        <p:spPr>
          <a:xfrm>
            <a:off x="5915660" y="1989455"/>
            <a:ext cx="737235" cy="17780"/>
          </a:xfrm>
          <a:prstGeom prst="straightConnector1">
            <a:avLst/>
          </a:prstGeom>
          <a:ln w="889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
          <p:cNvPicPr>
            <a:picLocks noChangeAspect="1"/>
          </p:cNvPicPr>
          <p:nvPr/>
        </p:nvPicPr>
        <p:blipFill>
          <a:blip r:embed="rId5"/>
          <a:stretch>
            <a:fillRect/>
          </a:stretch>
        </p:blipFill>
        <p:spPr>
          <a:xfrm>
            <a:off x="-635" y="-3175"/>
            <a:ext cx="12193270" cy="6864350"/>
          </a:xfrm>
          <a:prstGeom prst="rect">
            <a:avLst/>
          </a:prstGeom>
        </p:spPr>
      </p:pic>
      <p:sp>
        <p:nvSpPr>
          <p:cNvPr id="12" name="标题 11"/>
          <p:cNvSpPr>
            <a:spLocks noGrp="1"/>
          </p:cNvSpPr>
          <p:nvPr>
            <p:custDataLst>
              <p:tags r:id="rId2"/>
            </p:custDataLst>
          </p:nvPr>
        </p:nvSpPr>
        <p:spPr>
          <a:xfrm>
            <a:off x="1026160" y="1643380"/>
            <a:ext cx="1051560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zh-CN" altLang="en-US" dirty="0">
                <a:sym typeface="+mn-ea"/>
              </a:rPr>
              <a:t>选择目标函数的表示</a:t>
            </a:r>
            <a:endParaRPr lang="en-US" altLang="zh-CN" b="0" dirty="0">
              <a:solidFill>
                <a:schemeClr val="tx1">
                  <a:lumMod val="50000"/>
                </a:schemeClr>
              </a:solidFill>
              <a:latin typeface="+mn-ea"/>
              <a:ea typeface="+mn-ea"/>
              <a:sym typeface="+mn-ea"/>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A6F6206-18EF-46AC-9729-23EAD00817A9}"/>
                  </a:ext>
                </a:extLst>
              </p:cNvPr>
              <p:cNvSpPr/>
              <p:nvPr/>
            </p:nvSpPr>
            <p:spPr>
              <a:xfrm>
                <a:off x="922865" y="2926676"/>
                <a:ext cx="10515599" cy="2600199"/>
              </a:xfrm>
              <a:prstGeom prst="rect">
                <a:avLst/>
              </a:prstGeom>
            </p:spPr>
            <p:txBody>
              <a:bodyPr wrap="square">
                <a:spAutoFit/>
              </a:bodyPr>
              <a:lstStyle/>
              <a:p>
                <a:pPr marL="342900" indent="-342900">
                  <a:buFont typeface="Arial" panose="020B0604020202020204" pitchFamily="34" charset="0"/>
                  <a:buChar char="•"/>
                </a:pPr>
                <a:r>
                  <a:rPr lang="en-US" altLang="zh-CN" dirty="0"/>
                  <a:t>x1</a:t>
                </a:r>
                <a:r>
                  <a:rPr lang="zh-CN" altLang="en-US" dirty="0"/>
                  <a:t>：棋盘上受到对方威胁的边数（一共</a:t>
                </a:r>
                <a:r>
                  <a:rPr lang="en-US" altLang="zh-CN" dirty="0"/>
                  <a:t>8</a:t>
                </a:r>
                <a:r>
                  <a:rPr lang="zh-CN" altLang="en-US" dirty="0"/>
                  <a:t>条边，如果一条边上出现两颗敌子并且没有我方棋子，那么这条边形成了对我方的威胁），取值范围是</a:t>
                </a:r>
                <a:r>
                  <a:rPr lang="en-US" altLang="zh-CN" dirty="0"/>
                  <a:t>0</a:t>
                </a:r>
                <a:r>
                  <a:rPr lang="zh-CN" altLang="en-US" dirty="0"/>
                  <a:t>到</a:t>
                </a:r>
                <a:r>
                  <a:rPr lang="en-US" altLang="zh-CN" dirty="0"/>
                  <a:t>8</a:t>
                </a:r>
                <a:r>
                  <a:rPr lang="zh-CN" altLang="en-US" dirty="0"/>
                  <a:t>。</a:t>
                </a:r>
                <a:endParaRPr lang="en-US" altLang="zh-CN" dirty="0"/>
              </a:p>
              <a:p>
                <a:pPr marL="342900" indent="-342900">
                  <a:buFont typeface="Arial" panose="020B0604020202020204" pitchFamily="34" charset="0"/>
                  <a:buChar char="•"/>
                </a:pPr>
                <a:r>
                  <a:rPr lang="en-US" altLang="zh-CN" dirty="0"/>
                  <a:t>x2</a:t>
                </a:r>
                <a:r>
                  <a:rPr lang="zh-CN" altLang="en-US" dirty="0"/>
                  <a:t>：占中优势（由于三子棋的特点，占据中央位置非常有优势）。如果中央位置是我方棋子，取值为</a:t>
                </a:r>
                <a:r>
                  <a:rPr lang="en-US" altLang="zh-CN" dirty="0"/>
                  <a:t>1</a:t>
                </a:r>
                <a:r>
                  <a:rPr lang="zh-CN" altLang="en-US" dirty="0"/>
                  <a:t>，否则取值为</a:t>
                </a:r>
                <a:r>
                  <a:rPr lang="en-US" altLang="zh-CN" dirty="0"/>
                  <a:t>-1</a:t>
                </a:r>
                <a:r>
                  <a:rPr lang="zh-CN" altLang="en-US" dirty="0"/>
                  <a:t>。</a:t>
                </a:r>
                <a:endParaRPr lang="en-US" altLang="zh-CN" dirty="0"/>
              </a:p>
              <a:p>
                <a:pPr marL="342900" indent="-342900">
                  <a:buFont typeface="Arial" panose="020B0604020202020204" pitchFamily="34" charset="0"/>
                  <a:buChar char="•"/>
                </a:pPr>
                <a:endParaRPr lang="en-US" altLang="zh-CN" dirty="0"/>
              </a:p>
              <a:p>
                <a:r>
                  <a:rPr lang="zh-CN" altLang="en-US" dirty="0"/>
                  <a:t>于是，学习程序把</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𝑉</m:t>
                        </m:r>
                      </m:e>
                    </m:acc>
                    <m:d>
                      <m:dPr>
                        <m:ctrlPr>
                          <a:rPr lang="en-US" altLang="zh-CN" i="1">
                            <a:latin typeface="Cambria Math" panose="02040503050406030204" pitchFamily="18" charset="0"/>
                          </a:rPr>
                        </m:ctrlPr>
                      </m:dPr>
                      <m:e>
                        <m:r>
                          <a:rPr lang="en-US" altLang="zh-CN" i="1">
                            <a:latin typeface="Cambria Math" panose="02040503050406030204" pitchFamily="18" charset="0"/>
                          </a:rPr>
                          <m:t>𝑏</m:t>
                        </m:r>
                      </m:e>
                    </m:d>
                    <m:r>
                      <a:rPr lang="zh-CN" altLang="en-US" i="1">
                        <a:latin typeface="Cambria Math" panose="02040503050406030204" pitchFamily="18" charset="0"/>
                      </a:rPr>
                      <m:t>表示</m:t>
                    </m:r>
                  </m:oMath>
                </a14:m>
                <a:r>
                  <a:rPr lang="zh-CN" altLang="en-US" dirty="0"/>
                  <a:t>为一个线性函数</a:t>
                </a:r>
                <a:endParaRPr lang="en-US" altLang="zh-CN" dirty="0"/>
              </a:p>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𝑉</m:t>
                          </m:r>
                        </m:e>
                      </m:acc>
                      <m:d>
                        <m:dPr>
                          <m:ctrlPr>
                            <a:rPr lang="en-US" altLang="zh-CN" i="1">
                              <a:latin typeface="Cambria Math" panose="02040503050406030204" pitchFamily="18" charset="0"/>
                            </a:rPr>
                          </m:ctrlPr>
                        </m:dPr>
                        <m:e>
                          <m:r>
                            <a:rPr lang="en-US" altLang="zh-CN" i="1">
                              <a:latin typeface="Cambria Math" panose="02040503050406030204" pitchFamily="18" charset="0"/>
                            </a:rPr>
                            <m:t>𝑏</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m:oMathPara>
                </a14:m>
                <a:endParaRPr lang="en-US" altLang="zh-CN" dirty="0"/>
              </a:p>
              <a:p>
                <a:r>
                  <a:rPr lang="zh-CN" altLang="en-US" dirty="0"/>
                  <a:t>其中，</a:t>
                </a:r>
                <a:r>
                  <a:rPr lang="en-US" altLang="zh-CN" dirty="0"/>
                  <a:t>w0</a:t>
                </a:r>
                <a:r>
                  <a:rPr lang="zh-CN" altLang="en-US" dirty="0"/>
                  <a:t>到</a:t>
                </a:r>
                <a:r>
                  <a:rPr lang="en-US" altLang="zh-CN" dirty="0"/>
                  <a:t>w2</a:t>
                </a:r>
                <a:r>
                  <a:rPr lang="zh-CN" altLang="en-US" dirty="0"/>
                  <a:t>为数字系数，或叫权，由学习算法来选择。在决定某一个棋盘状态值时，权</a:t>
                </a:r>
                <a:r>
                  <a:rPr lang="en-US" altLang="zh-CN" dirty="0"/>
                  <a:t>w1</a:t>
                </a:r>
                <a:r>
                  <a:rPr lang="zh-CN" altLang="en-US" dirty="0"/>
                  <a:t>、</a:t>
                </a:r>
                <a:r>
                  <a:rPr lang="en-US" altLang="zh-CN" dirty="0"/>
                  <a:t>w2</a:t>
                </a:r>
                <a:r>
                  <a:rPr lang="zh-CN" altLang="en-US" dirty="0"/>
                  <a:t>决定了不同的棋盘特征的相对重要性，而权</a:t>
                </a:r>
                <a:r>
                  <a:rPr lang="en-US" altLang="zh-CN" dirty="0"/>
                  <a:t>w0</a:t>
                </a:r>
                <a:r>
                  <a:rPr lang="zh-CN" altLang="en-US" dirty="0"/>
                  <a:t>为一个附加的棋盘状态值常量。</a:t>
                </a:r>
              </a:p>
            </p:txBody>
          </p:sp>
        </mc:Choice>
        <mc:Fallback xmlns="">
          <p:sp>
            <p:nvSpPr>
              <p:cNvPr id="2" name="矩形 1">
                <a:extLst>
                  <a:ext uri="{FF2B5EF4-FFF2-40B4-BE49-F238E27FC236}">
                    <a16:creationId xmlns:a16="http://schemas.microsoft.com/office/drawing/2014/main" id="{1A6F6206-18EF-46AC-9729-23EAD00817A9}"/>
                  </a:ext>
                </a:extLst>
              </p:cNvPr>
              <p:cNvSpPr>
                <a:spLocks noRot="1" noChangeAspect="1" noMove="1" noResize="1" noEditPoints="1" noAdjustHandles="1" noChangeArrowheads="1" noChangeShapeType="1" noTextEdit="1"/>
              </p:cNvSpPr>
              <p:nvPr/>
            </p:nvSpPr>
            <p:spPr>
              <a:xfrm>
                <a:off x="922865" y="2926676"/>
                <a:ext cx="10515599" cy="2600199"/>
              </a:xfrm>
              <a:prstGeom prst="rect">
                <a:avLst/>
              </a:prstGeom>
              <a:blipFill>
                <a:blip r:embed="rId6"/>
                <a:stretch>
                  <a:fillRect l="-464" t="-1639" r="-522" b="-2810"/>
                </a:stretch>
              </a:blipFill>
            </p:spPr>
            <p:txBody>
              <a:bodyPr/>
              <a:lstStyle/>
              <a:p>
                <a:r>
                  <a:rPr lang="zh-CN" altLang="en-US">
                    <a:noFill/>
                  </a:rPr>
                  <a:t> </a:t>
                </a:r>
              </a:p>
            </p:txBody>
          </p:sp>
        </mc:Fallback>
      </mc:AlternateContent>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5"/>
          <p:cNvPicPr>
            <a:picLocks noChangeAspect="1"/>
          </p:cNvPicPr>
          <p:nvPr/>
        </p:nvPicPr>
        <p:blipFill>
          <a:blip r:embed="rId5"/>
          <a:srcRect t="9732" b="4403"/>
          <a:stretch>
            <a:fillRect/>
          </a:stretch>
        </p:blipFill>
        <p:spPr>
          <a:xfrm>
            <a:off x="-1905" y="-44450"/>
            <a:ext cx="12195810" cy="6946900"/>
          </a:xfrm>
          <a:prstGeom prst="rect">
            <a:avLst/>
          </a:prstGeom>
        </p:spPr>
      </p:pic>
      <p:sp>
        <p:nvSpPr>
          <p:cNvPr id="4" name="文本框 3"/>
          <p:cNvSpPr txBox="1"/>
          <p:nvPr/>
        </p:nvSpPr>
        <p:spPr>
          <a:xfrm>
            <a:off x="2987675" y="3667125"/>
            <a:ext cx="1647190" cy="645160"/>
          </a:xfrm>
          <a:prstGeom prst="rect">
            <a:avLst/>
          </a:prstGeom>
          <a:noFill/>
        </p:spPr>
        <p:txBody>
          <a:bodyPr wrap="square" rtlCol="0">
            <a:spAutoFi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p>
        </p:txBody>
      </p:sp>
      <p:sp>
        <p:nvSpPr>
          <p:cNvPr id="6" name="文本框 5"/>
          <p:cNvSpPr txBox="1"/>
          <p:nvPr/>
        </p:nvSpPr>
        <p:spPr>
          <a:xfrm>
            <a:off x="6612255" y="3642995"/>
            <a:ext cx="1918970" cy="922020"/>
          </a:xfrm>
          <a:prstGeom prst="rect">
            <a:avLst/>
          </a:prstGeom>
          <a:noFill/>
        </p:spPr>
        <p:txBody>
          <a:bodyPr wrap="square" rtlCol="0">
            <a:spAutoFit/>
          </a:bodyPr>
          <a:lstStyle/>
          <a:p>
            <a:pPr algn="l"/>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pPr algn="l"/>
            <a:r>
              <a:rPr lang="zh-CN" altLang="en-US" dirty="0">
                <a:solidFill>
                  <a:schemeClr val="bg1"/>
                </a:solidFill>
                <a:sym typeface="+mn-ea"/>
              </a:rPr>
              <a:t>比赛中击败对手的百分比</a:t>
            </a:r>
          </a:p>
        </p:txBody>
      </p:sp>
      <p:sp>
        <p:nvSpPr>
          <p:cNvPr id="9" name="文本框 8"/>
          <p:cNvSpPr txBox="1"/>
          <p:nvPr/>
        </p:nvSpPr>
        <p:spPr>
          <a:xfrm>
            <a:off x="9573260" y="3763010"/>
            <a:ext cx="1930400" cy="922020"/>
          </a:xfrm>
          <a:prstGeom prst="rect">
            <a:avLst/>
          </a:prstGeom>
          <a:noFill/>
        </p:spPr>
        <p:txBody>
          <a:bodyPr wrap="square" rtlCol="0">
            <a:spAutoFi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a:p>
            <a:endParaRPr lang="zh-CN" altLang="en-US"/>
          </a:p>
        </p:txBody>
      </p:sp>
      <p:sp>
        <p:nvSpPr>
          <p:cNvPr id="10" name="标题 5"/>
          <p:cNvSpPr>
            <a:spLocks noGrp="1"/>
          </p:cNvSpPr>
          <p:nvPr>
            <p:custDataLst>
              <p:tags r:id="rId2"/>
            </p:custDataLst>
          </p:nvPr>
        </p:nvSpPr>
        <p:spPr>
          <a:xfrm>
            <a:off x="1130300" y="2331085"/>
            <a:ext cx="1051560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zh-CN" altLang="en-US" dirty="0">
                <a:sym typeface="+mn-ea"/>
              </a:rPr>
              <a:t>三子棋学习问题</a:t>
            </a:r>
            <a:endParaRPr lang="zh-CN" altLang="en-US" b="0" dirty="0">
              <a:solidFill>
                <a:schemeClr val="tx1">
                  <a:lumMod val="50000"/>
                </a:schemeClr>
              </a:solidFill>
              <a:latin typeface="+mn-ea"/>
              <a:ea typeface="+mn-ea"/>
              <a:sym typeface="+mn-ea"/>
            </a:endParaRPr>
          </a:p>
        </p:txBody>
      </p:sp>
      <p:sp>
        <p:nvSpPr>
          <p:cNvPr id="5" name="矩形 4"/>
          <p:cNvSpPr/>
          <p:nvPr/>
        </p:nvSpPr>
        <p:spPr>
          <a:xfrm rot="267799">
            <a:off x="1804014" y="1491695"/>
            <a:ext cx="9164688" cy="338554"/>
          </a:xfrm>
          <a:prstGeom prst="rect">
            <a:avLst/>
          </a:prstGeom>
          <a:noFill/>
        </p:spPr>
        <p:txBody>
          <a:bodyPr wrap="none" lIns="91440" tIns="45720" rIns="91440" bIns="45720">
            <a:spAutoFit/>
          </a:bodyPr>
          <a:lstStyle/>
          <a:p>
            <a:pPr algn="ctr"/>
            <a:r>
              <a:rPr lang="zh-CN" altLang="en-US" sz="1600" b="0" cap="none" spc="0" dirty="0">
                <a:ln w="0"/>
                <a:solidFill>
                  <a:schemeClr val="accent3">
                    <a:lumMod val="60000"/>
                    <a:lumOff val="40000"/>
                  </a:schemeClr>
                </a:solidFill>
                <a:effectLst>
                  <a:outerShdw blurRad="38100" dist="25400" dir="5400000" algn="ctr" rotWithShape="0">
                    <a:srgbClr val="6E747A">
                      <a:alpha val="43000"/>
                    </a:srgbClr>
                  </a:outerShdw>
                </a:effectLst>
              </a:rPr>
              <a:t>这个设计的关键作用是把学习三子棋战略的问题简化为学习目标函数表示中系数</a:t>
            </a:r>
            <a:r>
              <a:rPr lang="en-US" altLang="zh-CN" sz="1600" b="0" cap="none" spc="0" dirty="0">
                <a:ln w="0"/>
                <a:solidFill>
                  <a:schemeClr val="accent3">
                    <a:lumMod val="60000"/>
                    <a:lumOff val="40000"/>
                  </a:schemeClr>
                </a:solidFill>
                <a:effectLst>
                  <a:outerShdw blurRad="38100" dist="25400" dir="5400000" algn="ctr" rotWithShape="0">
                    <a:srgbClr val="6E747A">
                      <a:alpha val="43000"/>
                    </a:srgbClr>
                  </a:outerShdw>
                </a:effectLst>
              </a:rPr>
              <a:t>w0</a:t>
            </a:r>
            <a:r>
              <a:rPr lang="zh-CN" altLang="en-US" sz="1600" b="0" cap="none" spc="0" dirty="0">
                <a:ln w="0"/>
                <a:solidFill>
                  <a:schemeClr val="accent3">
                    <a:lumMod val="60000"/>
                    <a:lumOff val="40000"/>
                  </a:schemeClr>
                </a:solidFill>
                <a:effectLst>
                  <a:outerShdw blurRad="38100" dist="25400" dir="5400000" algn="ctr" rotWithShape="0">
                    <a:srgbClr val="6E747A">
                      <a:alpha val="43000"/>
                    </a:srgbClr>
                  </a:outerShdw>
                </a:effectLst>
              </a:rPr>
              <a:t>到</a:t>
            </a:r>
            <a:r>
              <a:rPr lang="en-US" altLang="zh-CN" sz="1600" b="0" cap="none" spc="0" dirty="0">
                <a:ln w="0"/>
                <a:solidFill>
                  <a:schemeClr val="accent3">
                    <a:lumMod val="60000"/>
                    <a:lumOff val="40000"/>
                  </a:schemeClr>
                </a:solidFill>
                <a:effectLst>
                  <a:outerShdw blurRad="38100" dist="25400" dir="5400000" algn="ctr" rotWithShape="0">
                    <a:srgbClr val="6E747A">
                      <a:alpha val="43000"/>
                    </a:srgbClr>
                  </a:outerShdw>
                </a:effectLst>
              </a:rPr>
              <a:t>w2</a:t>
            </a:r>
            <a:r>
              <a:rPr lang="zh-CN" altLang="en-US" sz="1600" b="0" cap="none" spc="0" dirty="0">
                <a:ln w="0"/>
                <a:solidFill>
                  <a:schemeClr val="accent3">
                    <a:lumMod val="60000"/>
                    <a:lumOff val="40000"/>
                  </a:schemeClr>
                </a:solidFill>
                <a:effectLst>
                  <a:outerShdw blurRad="38100" dist="25400" dir="5400000" algn="ctr" rotWithShape="0">
                    <a:srgbClr val="6E747A">
                      <a:alpha val="43000"/>
                    </a:srgbClr>
                  </a:outerShdw>
                </a:effectLst>
              </a:rPr>
              <a:t>值的问题。</a:t>
            </a:r>
          </a:p>
        </p:txBody>
      </p:sp>
      <p:sp>
        <p:nvSpPr>
          <p:cNvPr id="13" name="文本框 12"/>
          <p:cNvSpPr txBox="1"/>
          <p:nvPr/>
        </p:nvSpPr>
        <p:spPr>
          <a:xfrm rot="21029184">
            <a:off x="7527925" y="2870835"/>
            <a:ext cx="2332355" cy="368300"/>
          </a:xfrm>
          <a:prstGeom prst="rect">
            <a:avLst/>
          </a:prstGeom>
          <a:noFill/>
        </p:spPr>
        <p:txBody>
          <a:bodyPr wrap="square" rtlCol="0">
            <a:spAutoFit/>
          </a:bodyPr>
          <a:lstStyle/>
          <a:p>
            <a:r>
              <a:rPr lang="zh-CN" altLang="en-US" dirty="0">
                <a:solidFill>
                  <a:schemeClr val="bg1"/>
                </a:solidFill>
              </a:rPr>
              <a:t>对学习任务的说明</a:t>
            </a:r>
          </a:p>
        </p:txBody>
      </p:sp>
      <p:sp>
        <p:nvSpPr>
          <p:cNvPr id="14" name="文本框 13"/>
          <p:cNvSpPr txBox="1"/>
          <p:nvPr/>
        </p:nvSpPr>
        <p:spPr>
          <a:xfrm rot="283918">
            <a:off x="2241301" y="5572007"/>
            <a:ext cx="3416320" cy="369332"/>
          </a:xfrm>
          <a:prstGeom prst="rect">
            <a:avLst/>
          </a:prstGeom>
          <a:noFill/>
        </p:spPr>
        <p:txBody>
          <a:bodyPr wrap="none" rtlCol="0">
            <a:spAutoFit/>
          </a:bodyPr>
          <a:lstStyle/>
          <a:p>
            <a:r>
              <a:rPr lang="zh-CN" altLang="en-US" dirty="0">
                <a:solidFill>
                  <a:srgbClr val="00B050"/>
                </a:solidFill>
              </a:rPr>
              <a:t>为实现这个学习程序的设计方案</a:t>
            </a:r>
          </a:p>
        </p:txBody>
      </p:sp>
      <p:sp>
        <p:nvSpPr>
          <p:cNvPr id="15" name="文本框 14"/>
          <p:cNvSpPr txBox="1"/>
          <p:nvPr/>
        </p:nvSpPr>
        <p:spPr>
          <a:xfrm>
            <a:off x="9573260" y="5572125"/>
            <a:ext cx="2002790" cy="368300"/>
          </a:xfrm>
          <a:prstGeom prst="rect">
            <a:avLst/>
          </a:prstGeom>
          <a:noFill/>
        </p:spPr>
        <p:txBody>
          <a:bodyPr wrap="none" rtlCol="0" anchor="t">
            <a:spAutoFit/>
          </a:bodyPr>
          <a:lstStyle/>
          <a:p>
            <a:r>
              <a:rPr lang="zh-CN" altLang="en-US" dirty="0">
                <a:solidFill>
                  <a:srgbClr val="00B050"/>
                </a:solidFill>
                <a:sym typeface="+mn-ea"/>
              </a:rPr>
              <a:t>目标函数</a:t>
            </a:r>
            <a:r>
              <a:rPr lang="en-US" altLang="zh-CN" dirty="0">
                <a:solidFill>
                  <a:srgbClr val="00B050"/>
                </a:solidFill>
                <a:sym typeface="+mn-ea"/>
              </a:rPr>
              <a:t>V:B      R</a:t>
            </a:r>
          </a:p>
        </p:txBody>
      </p:sp>
      <p:cxnSp>
        <p:nvCxnSpPr>
          <p:cNvPr id="16" name="直接箭头连接符 15"/>
          <p:cNvCxnSpPr/>
          <p:nvPr/>
        </p:nvCxnSpPr>
        <p:spPr>
          <a:xfrm>
            <a:off x="10997565" y="5738495"/>
            <a:ext cx="282575" cy="1270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565900" y="5295265"/>
            <a:ext cx="2011680" cy="645160"/>
          </a:xfrm>
          <a:prstGeom prst="rect">
            <a:avLst/>
          </a:prstGeom>
          <a:noFill/>
        </p:spPr>
        <p:txBody>
          <a:bodyPr wrap="none" rtlCol="0" anchor="t">
            <a:spAutoFit/>
          </a:bodyPr>
          <a:lstStyle/>
          <a:p>
            <a:r>
              <a:rPr lang="zh-CN" altLang="en-US" dirty="0">
                <a:solidFill>
                  <a:srgbClr val="00B050"/>
                </a:solidFill>
                <a:sym typeface="+mn-ea"/>
              </a:rPr>
              <a:t>目标函数的表示：</a:t>
            </a:r>
          </a:p>
          <a:p>
            <a:endParaRPr lang="zh-CN" altLang="en-US" dirty="0">
              <a:solidFill>
                <a:srgbClr val="00B050"/>
              </a:solidFill>
              <a:sym typeface="+mn-ea"/>
            </a:endParaRPr>
          </a:p>
        </p:txBody>
      </p:sp>
      <p:pic>
        <p:nvPicPr>
          <p:cNvPr id="18" name="图片 17" descr="a33fafba0fbed8b29ed2f7fa7b52733"/>
          <p:cNvPicPr>
            <a:picLocks noChangeAspect="1"/>
          </p:cNvPicPr>
          <p:nvPr/>
        </p:nvPicPr>
        <p:blipFill>
          <a:blip r:embed="rId6"/>
          <a:srcRect l="-1093" t="10778" r="1093" b="8982"/>
          <a:stretch>
            <a:fillRect/>
          </a:stretch>
        </p:blipFill>
        <p:spPr>
          <a:xfrm>
            <a:off x="6565900" y="5657215"/>
            <a:ext cx="1964690" cy="34036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3" grpId="0"/>
      <p:bldP spid="13" grpId="1"/>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
          <p:cNvPicPr>
            <a:picLocks noChangeAspect="1"/>
          </p:cNvPicPr>
          <p:nvPr/>
        </p:nvPicPr>
        <p:blipFill>
          <a:blip r:embed="rId5"/>
          <a:stretch>
            <a:fillRect/>
          </a:stretch>
        </p:blipFill>
        <p:spPr>
          <a:xfrm>
            <a:off x="-635" y="-3175"/>
            <a:ext cx="12193270" cy="6864350"/>
          </a:xfrm>
          <a:prstGeom prst="rect">
            <a:avLst/>
          </a:prstGeom>
        </p:spPr>
      </p:pic>
      <p:sp>
        <p:nvSpPr>
          <p:cNvPr id="6" name="标题 5"/>
          <p:cNvSpPr>
            <a:spLocks noGrp="1"/>
          </p:cNvSpPr>
          <p:nvPr>
            <p:custDataLst>
              <p:tags r:id="rId2"/>
            </p:custDataLst>
          </p:nvPr>
        </p:nvSpPr>
        <p:spPr>
          <a:xfrm>
            <a:off x="1031875" y="1642745"/>
            <a:ext cx="1051560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zh-CN" altLang="en-US" dirty="0">
                <a:sym typeface="+mn-ea"/>
              </a:rPr>
              <a:t>选择函数逼近算法</a:t>
            </a:r>
            <a:endParaRPr lang="zh-CN" altLang="en-US" b="0" dirty="0">
              <a:solidFill>
                <a:schemeClr val="bg1"/>
              </a:solidFill>
              <a:latin typeface="+mn-ea"/>
              <a:ea typeface="+mn-ea"/>
              <a:sym typeface="+mn-ea"/>
            </a:endParaRPr>
          </a:p>
        </p:txBody>
      </p:sp>
      <p:sp>
        <p:nvSpPr>
          <p:cNvPr id="7" name="副标题 6"/>
          <p:cNvSpPr>
            <a:spLocks noGrp="1"/>
          </p:cNvSpPr>
          <p:nvPr/>
        </p:nvSpPr>
        <p:spPr>
          <a:xfrm>
            <a:off x="1175385" y="2616201"/>
            <a:ext cx="9448800" cy="316653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CN" altLang="en-US" dirty="0">
                <a:solidFill>
                  <a:schemeClr val="bg1"/>
                </a:solidFill>
              </a:rPr>
              <a:t>估计训练值 </a:t>
            </a:r>
          </a:p>
          <a:p>
            <a:pPr marL="342900" indent="-342900">
              <a:lnSpc>
                <a:spcPct val="150000"/>
              </a:lnSpc>
              <a:buFont typeface="Arial" panose="020B0604020202020204" pitchFamily="34" charset="0"/>
              <a:buChar char="•"/>
            </a:pPr>
            <a:r>
              <a:rPr lang="zh-CN" altLang="en-US" dirty="0">
                <a:solidFill>
                  <a:schemeClr val="bg1"/>
                </a:solidFill>
              </a:rPr>
              <a:t>调整权值 （</a:t>
            </a:r>
            <a:r>
              <a:rPr lang="en-US" altLang="zh-CN" dirty="0">
                <a:solidFill>
                  <a:schemeClr val="bg1"/>
                </a:solidFill>
              </a:rPr>
              <a:t>LMS </a:t>
            </a:r>
            <a:r>
              <a:rPr lang="zh-CN" altLang="en-US" dirty="0">
                <a:solidFill>
                  <a:schemeClr val="bg1"/>
                </a:solidFill>
              </a:rPr>
              <a:t>最小均方法）</a:t>
            </a:r>
          </a:p>
          <a:p>
            <a:pPr>
              <a:lnSpc>
                <a:spcPct val="150000"/>
              </a:lnSpc>
              <a:buFont typeface="Arial" panose="020B0604020202020204" pitchFamily="34" charset="0"/>
            </a:pPr>
            <a:r>
              <a:rPr lang="zh-CN" altLang="en-US" dirty="0">
                <a:solidFill>
                  <a:schemeClr val="bg1"/>
                </a:solidFill>
              </a:rPr>
              <a:t>      对于每一个训练样例，它把权值向减小这个训练数据误差的方向略为调整。</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
          <p:cNvPicPr>
            <a:picLocks noChangeAspect="1"/>
          </p:cNvPicPr>
          <p:nvPr/>
        </p:nvPicPr>
        <p:blipFill>
          <a:blip r:embed="rId4"/>
          <a:stretch>
            <a:fillRect/>
          </a:stretch>
        </p:blipFill>
        <p:spPr>
          <a:xfrm>
            <a:off x="-635" y="-3175"/>
            <a:ext cx="12193270" cy="6864350"/>
          </a:xfrm>
          <a:prstGeom prst="rect">
            <a:avLst/>
          </a:prstGeom>
        </p:spPr>
      </p:pic>
      <p:graphicFrame>
        <p:nvGraphicFramePr>
          <p:cNvPr id="2" name="图示 1"/>
          <p:cNvGraphicFramePr/>
          <p:nvPr>
            <p:extLst>
              <p:ext uri="{D42A27DB-BD31-4B8C-83A1-F6EECF244321}">
                <p14:modId xmlns:p14="http://schemas.microsoft.com/office/powerpoint/2010/main" val="2914645718"/>
              </p:ext>
            </p:extLst>
          </p:nvPr>
        </p:nvGraphicFramePr>
        <p:xfrm>
          <a:off x="2182389" y="1760961"/>
          <a:ext cx="7535333" cy="49197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文本框 3"/>
          <p:cNvSpPr txBox="1"/>
          <p:nvPr/>
        </p:nvSpPr>
        <p:spPr>
          <a:xfrm>
            <a:off x="3345392" y="2559153"/>
            <a:ext cx="1569660" cy="645160"/>
          </a:xfrm>
          <a:prstGeom prst="rect">
            <a:avLst/>
          </a:prstGeom>
          <a:noFill/>
        </p:spPr>
        <p:txBody>
          <a:bodyPr wrap="square" rtlCol="0">
            <a:spAutoFit/>
          </a:bodyPr>
          <a:lstStyle/>
          <a:p>
            <a:pPr algn="ctr"/>
            <a:r>
              <a:rPr lang="zh-CN" altLang="en-US" dirty="0">
                <a:solidFill>
                  <a:schemeClr val="bg1"/>
                </a:solidFill>
              </a:rPr>
              <a:t>新问题</a:t>
            </a:r>
          </a:p>
          <a:p>
            <a:pPr algn="ctr"/>
            <a:r>
              <a:rPr lang="zh-CN" altLang="en-US" dirty="0">
                <a:solidFill>
                  <a:schemeClr val="bg1"/>
                </a:solidFill>
              </a:rPr>
              <a:t>（初始棋局）</a:t>
            </a:r>
          </a:p>
        </p:txBody>
      </p:sp>
      <p:sp>
        <p:nvSpPr>
          <p:cNvPr id="5" name="文本框 4"/>
          <p:cNvSpPr txBox="1"/>
          <p:nvPr/>
        </p:nvSpPr>
        <p:spPr>
          <a:xfrm>
            <a:off x="3345392" y="5036397"/>
            <a:ext cx="1569660" cy="646331"/>
          </a:xfrm>
          <a:prstGeom prst="rect">
            <a:avLst/>
          </a:prstGeom>
          <a:noFill/>
        </p:spPr>
        <p:txBody>
          <a:bodyPr wrap="none" rtlCol="0">
            <a:spAutoFit/>
          </a:bodyPr>
          <a:lstStyle/>
          <a:p>
            <a:pPr algn="ctr"/>
            <a:r>
              <a:rPr lang="zh-CN" altLang="en-US" dirty="0">
                <a:solidFill>
                  <a:schemeClr val="bg1"/>
                </a:solidFill>
              </a:rPr>
              <a:t>解答路线</a:t>
            </a:r>
          </a:p>
          <a:p>
            <a:pPr algn="ctr"/>
            <a:r>
              <a:rPr lang="zh-CN" altLang="en-US" dirty="0">
                <a:solidFill>
                  <a:schemeClr val="bg1"/>
                </a:solidFill>
              </a:rPr>
              <a:t>（对弈历史）</a:t>
            </a:r>
          </a:p>
        </p:txBody>
      </p:sp>
      <p:sp>
        <p:nvSpPr>
          <p:cNvPr id="7" name="副标题 6"/>
          <p:cNvSpPr>
            <a:spLocks noGrp="1"/>
          </p:cNvSpPr>
          <p:nvPr/>
        </p:nvSpPr>
        <p:spPr>
          <a:xfrm>
            <a:off x="2474278" y="623359"/>
            <a:ext cx="7156450" cy="16789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600" dirty="0">
                <a:solidFill>
                  <a:schemeClr val="bg1"/>
                </a:solidFill>
              </a:rPr>
              <a:t>一个学习系统是怎么设计出来的？</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011B253-387E-44FC-97DD-75C56779A717}"/>
                  </a:ext>
                </a:extLst>
              </p:cNvPr>
              <p:cNvSpPr txBox="1"/>
              <p:nvPr/>
            </p:nvSpPr>
            <p:spPr>
              <a:xfrm>
                <a:off x="7399866" y="2559153"/>
                <a:ext cx="646331" cy="646331"/>
              </a:xfrm>
              <a:prstGeom prst="rect">
                <a:avLst/>
              </a:prstGeom>
              <a:noFill/>
            </p:spPr>
            <p:txBody>
              <a:bodyPr wrap="none" rtlCol="0">
                <a:spAutoFit/>
              </a:bodyPr>
              <a:lstStyle/>
              <a:p>
                <a:r>
                  <a:rPr lang="zh-CN" altLang="en-US" dirty="0"/>
                  <a:t>假设</a:t>
                </a:r>
                <a:endParaRPr lang="en-US" altLang="zh-CN" dirty="0"/>
              </a:p>
              <a:p>
                <a:r>
                  <a:rPr lang="en-US" altLang="zh-CN" dirty="0"/>
                  <a:t>(</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smtClean="0">
                            <a:latin typeface="Cambria Math" panose="02040503050406030204" pitchFamily="18" charset="0"/>
                          </a:rPr>
                          <m:t>𝑣</m:t>
                        </m:r>
                      </m:e>
                    </m:acc>
                  </m:oMath>
                </a14:m>
                <a:r>
                  <a:rPr lang="en-US" altLang="zh-CN" dirty="0"/>
                  <a:t>)</a:t>
                </a:r>
                <a:endParaRPr lang="zh-CN" altLang="en-US" dirty="0"/>
              </a:p>
            </p:txBody>
          </p:sp>
        </mc:Choice>
        <mc:Fallback xmlns="">
          <p:sp>
            <p:nvSpPr>
              <p:cNvPr id="8" name="文本框 7">
                <a:extLst>
                  <a:ext uri="{FF2B5EF4-FFF2-40B4-BE49-F238E27FC236}">
                    <a16:creationId xmlns:a16="http://schemas.microsoft.com/office/drawing/2014/main" id="{B011B253-387E-44FC-97DD-75C56779A717}"/>
                  </a:ext>
                </a:extLst>
              </p:cNvPr>
              <p:cNvSpPr txBox="1">
                <a:spLocks noRot="1" noChangeAspect="1" noMove="1" noResize="1" noEditPoints="1" noAdjustHandles="1" noChangeArrowheads="1" noChangeShapeType="1" noTextEdit="1"/>
              </p:cNvSpPr>
              <p:nvPr/>
            </p:nvSpPr>
            <p:spPr>
              <a:xfrm>
                <a:off x="7399866" y="2559153"/>
                <a:ext cx="646331" cy="646331"/>
              </a:xfrm>
              <a:prstGeom prst="rect">
                <a:avLst/>
              </a:prstGeom>
              <a:blipFill>
                <a:blip r:embed="rId10"/>
                <a:stretch>
                  <a:fillRect l="-8491" t="-7547" r="-6604"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9F092C3-061C-4E19-B961-841C2430C383}"/>
                  </a:ext>
                </a:extLst>
              </p:cNvPr>
              <p:cNvSpPr txBox="1"/>
              <p:nvPr/>
            </p:nvSpPr>
            <p:spPr>
              <a:xfrm>
                <a:off x="6927780" y="5271557"/>
                <a:ext cx="4977094" cy="646331"/>
              </a:xfrm>
              <a:prstGeom prst="rect">
                <a:avLst/>
              </a:prstGeom>
              <a:noFill/>
            </p:spPr>
            <p:txBody>
              <a:bodyPr wrap="square" rtlCol="0">
                <a:spAutoFit/>
              </a:bodyPr>
              <a:lstStyle/>
              <a:p>
                <a:r>
                  <a:rPr lang="zh-CN" altLang="en-US" dirty="0"/>
                  <a:t>训练样例</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𝑡𝑟𝑎𝑖𝑛</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&gt;, &lt;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𝑡𝑟𝑎𝑖𝑛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oMath>
                  </m:oMathPara>
                </a14:m>
                <a:endParaRPr lang="zh-CN" altLang="en-US" dirty="0"/>
              </a:p>
            </p:txBody>
          </p:sp>
        </mc:Choice>
        <mc:Fallback xmlns="">
          <p:sp>
            <p:nvSpPr>
              <p:cNvPr id="9" name="文本框 8">
                <a:extLst>
                  <a:ext uri="{FF2B5EF4-FFF2-40B4-BE49-F238E27FC236}">
                    <a16:creationId xmlns:a16="http://schemas.microsoft.com/office/drawing/2014/main" id="{B9F092C3-061C-4E19-B961-841C2430C383}"/>
                  </a:ext>
                </a:extLst>
              </p:cNvPr>
              <p:cNvSpPr txBox="1">
                <a:spLocks noRot="1" noChangeAspect="1" noMove="1" noResize="1" noEditPoints="1" noAdjustHandles="1" noChangeArrowheads="1" noChangeShapeType="1" noTextEdit="1"/>
              </p:cNvSpPr>
              <p:nvPr/>
            </p:nvSpPr>
            <p:spPr>
              <a:xfrm>
                <a:off x="6927780" y="5271557"/>
                <a:ext cx="4977094" cy="646331"/>
              </a:xfrm>
              <a:prstGeom prst="rect">
                <a:avLst/>
              </a:prstGeom>
              <a:blipFill>
                <a:blip r:embed="rId11"/>
                <a:stretch>
                  <a:fillRect l="-979" t="-7547" b="-9434"/>
                </a:stretch>
              </a:blipFill>
            </p:spPr>
            <p:txBody>
              <a:bodyPr/>
              <a:lstStyle/>
              <a:p>
                <a:r>
                  <a:rPr lang="zh-CN" altLang="en-US">
                    <a:noFill/>
                  </a:rPr>
                  <a:t> </a:t>
                </a:r>
              </a:p>
            </p:txBody>
          </p:sp>
        </mc:Fallback>
      </mc:AlternateContent>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3DA8B56-0D9B-4206-9001-37BADC462428}"/>
              </a:ext>
            </a:extLst>
          </p:cNvPr>
          <p:cNvSpPr>
            <a:spLocks noGrp="1"/>
          </p:cNvSpPr>
          <p:nvPr>
            <p:ph type="ctrTitle"/>
          </p:nvPr>
        </p:nvSpPr>
        <p:spPr/>
        <p:txBody>
          <a:bodyPr/>
          <a:lstStyle/>
          <a:p>
            <a:r>
              <a:rPr lang="zh-CN" altLang="en-US" dirty="0"/>
              <a:t>延伸</a:t>
            </a:r>
          </a:p>
        </p:txBody>
      </p:sp>
      <p:sp>
        <p:nvSpPr>
          <p:cNvPr id="7" name="副标题 6">
            <a:extLst>
              <a:ext uri="{FF2B5EF4-FFF2-40B4-BE49-F238E27FC236}">
                <a16:creationId xmlns:a16="http://schemas.microsoft.com/office/drawing/2014/main" id="{593D6A11-6545-493B-BCA1-489BDC41DED4}"/>
              </a:ext>
            </a:extLst>
          </p:cNvPr>
          <p:cNvSpPr>
            <a:spLocks noGrp="1"/>
          </p:cNvSpPr>
          <p:nvPr>
            <p:ph type="subTitle" idx="1"/>
          </p:nvPr>
        </p:nvSpPr>
        <p:spPr>
          <a:xfrm>
            <a:off x="1371600" y="3632201"/>
            <a:ext cx="9448800" cy="2429932"/>
          </a:xfrm>
        </p:spPr>
        <p:txBody>
          <a:bodyPr>
            <a:normAutofit fontScale="92500" lnSpcReduction="10000"/>
          </a:bodyPr>
          <a:lstStyle/>
          <a:p>
            <a:r>
              <a:rPr lang="zh-CN" altLang="en-US" dirty="0"/>
              <a:t>贝叶斯方法</a:t>
            </a:r>
            <a:endParaRPr lang="en-US" altLang="zh-CN" dirty="0"/>
          </a:p>
          <a:p>
            <a:r>
              <a:rPr lang="zh-CN" altLang="en-US" dirty="0"/>
              <a:t>信息论</a:t>
            </a:r>
            <a:endParaRPr lang="en-US" altLang="zh-CN" dirty="0"/>
          </a:p>
          <a:p>
            <a:r>
              <a:rPr lang="zh-CN" altLang="en-US" dirty="0"/>
              <a:t>哲学</a:t>
            </a:r>
            <a:endParaRPr lang="en-US" altLang="zh-CN" dirty="0"/>
          </a:p>
          <a:p>
            <a:r>
              <a:rPr lang="en-US" altLang="zh-CN" dirty="0"/>
              <a:t>	</a:t>
            </a:r>
            <a:r>
              <a:rPr lang="zh-CN" altLang="en-US" dirty="0"/>
              <a:t>奥坎姆剃刀，最简单的假设是最好的</a:t>
            </a:r>
            <a:r>
              <a:rPr lang="en-US" altLang="zh-CN" dirty="0"/>
              <a:t> </a:t>
            </a:r>
            <a:r>
              <a:rPr lang="zh-CN" altLang="en-US" dirty="0"/>
              <a:t>（仅从棋盘抽取两个特征，便能达到很好的效果）</a:t>
            </a:r>
            <a:endParaRPr lang="en-US" altLang="zh-CN" dirty="0"/>
          </a:p>
          <a:p>
            <a:r>
              <a:rPr lang="zh-CN" altLang="en-US" dirty="0"/>
              <a:t>心理学和神经生物学</a:t>
            </a:r>
            <a:endParaRPr lang="en-US" altLang="zh-CN" dirty="0"/>
          </a:p>
          <a:p>
            <a:r>
              <a:rPr lang="zh-CN" altLang="en-US" dirty="0"/>
              <a:t>统计学</a:t>
            </a:r>
          </a:p>
        </p:txBody>
      </p:sp>
    </p:spTree>
    <p:extLst>
      <p:ext uri="{BB962C8B-B14F-4D97-AF65-F5344CB8AC3E}">
        <p14:creationId xmlns:p14="http://schemas.microsoft.com/office/powerpoint/2010/main" val="53611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4"/>
          <p:cNvPicPr>
            <a:picLocks noChangeAspect="1"/>
          </p:cNvPicPr>
          <p:nvPr/>
        </p:nvPicPr>
        <p:blipFill>
          <a:blip r:embed="rId10"/>
          <a:stretch>
            <a:fillRect/>
          </a:stretch>
        </p:blipFill>
        <p:spPr>
          <a:xfrm>
            <a:off x="-635" y="-3175"/>
            <a:ext cx="12193270" cy="6864350"/>
          </a:xfrm>
          <a:prstGeom prst="rect">
            <a:avLst/>
          </a:prstGeom>
        </p:spPr>
      </p:pic>
      <p:sp>
        <p:nvSpPr>
          <p:cNvPr id="2" name="矩形 1"/>
          <p:cNvSpPr>
            <a:spLocks noChangeArrowheads="1"/>
          </p:cNvSpPr>
          <p:nvPr>
            <p:custDataLst>
              <p:tags r:id="rId2"/>
            </p:custDataLst>
          </p:nvPr>
        </p:nvSpPr>
        <p:spPr bwMode="auto">
          <a:xfrm rot="21210126">
            <a:off x="2409867" y="2670009"/>
            <a:ext cx="1050108"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T</a:t>
            </a:r>
            <a:endParaRPr lang="zh-CN" altLang="en-US" sz="4800" b="1" dirty="0">
              <a:solidFill>
                <a:schemeClr val="bg1"/>
              </a:solidFill>
              <a:latin typeface="+mn-lt"/>
              <a:ea typeface="+mn-ea"/>
            </a:endParaRPr>
          </a:p>
        </p:txBody>
      </p:sp>
      <p:sp>
        <p:nvSpPr>
          <p:cNvPr id="3" name="矩形 2"/>
          <p:cNvSpPr>
            <a:spLocks noChangeArrowheads="1"/>
          </p:cNvSpPr>
          <p:nvPr>
            <p:custDataLst>
              <p:tags r:id="rId3"/>
            </p:custDataLst>
          </p:nvPr>
        </p:nvSpPr>
        <p:spPr bwMode="auto">
          <a:xfrm rot="422379">
            <a:off x="3649249" y="2439240"/>
            <a:ext cx="1050108"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H</a:t>
            </a:r>
            <a:endParaRPr lang="zh-CN" altLang="en-US" sz="4800" b="1" dirty="0">
              <a:solidFill>
                <a:schemeClr val="bg1"/>
              </a:solidFill>
              <a:latin typeface="+mn-lt"/>
              <a:ea typeface="+mn-ea"/>
            </a:endParaRPr>
          </a:p>
        </p:txBody>
      </p:sp>
      <p:sp>
        <p:nvSpPr>
          <p:cNvPr id="4" name="矩形 3"/>
          <p:cNvSpPr>
            <a:spLocks noChangeArrowheads="1"/>
          </p:cNvSpPr>
          <p:nvPr>
            <p:custDataLst>
              <p:tags r:id="rId4"/>
            </p:custDataLst>
          </p:nvPr>
        </p:nvSpPr>
        <p:spPr bwMode="auto">
          <a:xfrm rot="21179011">
            <a:off x="4898790" y="2678264"/>
            <a:ext cx="1050108" cy="1672551"/>
          </a:xfrm>
          <a:prstGeom prst="rect">
            <a:avLst/>
          </a:prstGeom>
          <a:solidFill>
            <a:srgbClr val="08264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A</a:t>
            </a:r>
            <a:endParaRPr lang="zh-CN" altLang="en-US" sz="4800" b="1" dirty="0">
              <a:solidFill>
                <a:schemeClr val="bg1"/>
              </a:solidFill>
              <a:latin typeface="+mn-lt"/>
              <a:ea typeface="+mn-ea"/>
            </a:endParaRPr>
          </a:p>
        </p:txBody>
      </p:sp>
      <p:sp>
        <p:nvSpPr>
          <p:cNvPr id="5" name="矩形 4"/>
          <p:cNvSpPr>
            <a:spLocks noChangeArrowheads="1"/>
          </p:cNvSpPr>
          <p:nvPr>
            <p:custDataLst>
              <p:tags r:id="rId5"/>
            </p:custDataLst>
          </p:nvPr>
        </p:nvSpPr>
        <p:spPr bwMode="auto">
          <a:xfrm rot="352131">
            <a:off x="6129704" y="2439240"/>
            <a:ext cx="1052226"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N</a:t>
            </a:r>
            <a:endParaRPr lang="zh-CN" altLang="en-US" sz="4800" b="1" dirty="0">
              <a:solidFill>
                <a:schemeClr val="bg1"/>
              </a:solidFill>
              <a:latin typeface="+mn-lt"/>
              <a:ea typeface="+mn-ea"/>
            </a:endParaRPr>
          </a:p>
        </p:txBody>
      </p:sp>
      <p:sp>
        <p:nvSpPr>
          <p:cNvPr id="6" name="矩形 5"/>
          <p:cNvSpPr>
            <a:spLocks noChangeArrowheads="1"/>
          </p:cNvSpPr>
          <p:nvPr>
            <p:custDataLst>
              <p:tags r:id="rId6"/>
            </p:custDataLst>
          </p:nvPr>
        </p:nvSpPr>
        <p:spPr bwMode="auto">
          <a:xfrm rot="21112894">
            <a:off x="7370356" y="2670009"/>
            <a:ext cx="1052226"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K</a:t>
            </a:r>
            <a:endParaRPr lang="zh-CN" altLang="en-US" sz="4400" b="1" dirty="0">
              <a:solidFill>
                <a:schemeClr val="bg1"/>
              </a:solidFill>
              <a:latin typeface="+mn-lt"/>
              <a:ea typeface="+mn-ea"/>
            </a:endParaRPr>
          </a:p>
        </p:txBody>
      </p:sp>
      <p:sp>
        <p:nvSpPr>
          <p:cNvPr id="7" name="矩形 6"/>
          <p:cNvSpPr>
            <a:spLocks noChangeArrowheads="1"/>
          </p:cNvSpPr>
          <p:nvPr>
            <p:custDataLst>
              <p:tags r:id="rId7"/>
            </p:custDataLst>
          </p:nvPr>
        </p:nvSpPr>
        <p:spPr bwMode="auto">
          <a:xfrm rot="1201992">
            <a:off x="8729907" y="2670008"/>
            <a:ext cx="1052226" cy="1672551"/>
          </a:xfrm>
          <a:prstGeom prst="rect">
            <a:avLst/>
          </a:prstGeom>
          <a:solidFill>
            <a:schemeClr val="accent1"/>
          </a:solidFill>
          <a:ln>
            <a:noFill/>
          </a:ln>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S</a:t>
            </a:r>
            <a:endParaRPr lang="zh-CN" altLang="en-US" sz="4400" b="1" dirty="0">
              <a:solidFill>
                <a:schemeClr val="bg1"/>
              </a:solidFill>
              <a:latin typeface="+mn-lt"/>
              <a:ea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4"/>
          <p:cNvPicPr>
            <a:picLocks noChangeAspect="1"/>
          </p:cNvPicPr>
          <p:nvPr/>
        </p:nvPicPr>
        <p:blipFill>
          <a:blip r:embed="rId15"/>
          <a:stretch>
            <a:fillRect/>
          </a:stretch>
        </p:blipFill>
        <p:spPr>
          <a:xfrm>
            <a:off x="-635" y="-3175"/>
            <a:ext cx="12193270" cy="6864350"/>
          </a:xfrm>
          <a:prstGeom prst="rect">
            <a:avLst/>
          </a:prstGeom>
        </p:spPr>
      </p:pic>
      <p:sp>
        <p:nvSpPr>
          <p:cNvPr id="6" name="标题 5"/>
          <p:cNvSpPr>
            <a:spLocks noGrp="1"/>
          </p:cNvSpPr>
          <p:nvPr>
            <p:ph type="title"/>
            <p:custDataLst>
              <p:tags r:id="rId2"/>
            </p:custDataLst>
          </p:nvPr>
        </p:nvSpPr>
        <p:spPr>
          <a:xfrm>
            <a:off x="1031875" y="1630680"/>
            <a:ext cx="10515600" cy="792480"/>
          </a:xfrm>
        </p:spPr>
        <p:txBody>
          <a:bodyPr>
            <a:normAutofit/>
          </a:bodyPr>
          <a:lstStyle/>
          <a:p>
            <a:r>
              <a:rPr lang="zh-CN" altLang="en-US" b="0" dirty="0">
                <a:solidFill>
                  <a:schemeClr val="bg1"/>
                </a:solidFill>
                <a:latin typeface="+mn-ea"/>
                <a:ea typeface="+mn-ea"/>
                <a:sym typeface="+mn-ea"/>
              </a:rPr>
              <a:t>听说：</a:t>
            </a:r>
          </a:p>
        </p:txBody>
      </p:sp>
      <p:sp>
        <p:nvSpPr>
          <p:cNvPr id="3" name="副标题 2"/>
          <p:cNvSpPr>
            <a:spLocks noGrp="1"/>
          </p:cNvSpPr>
          <p:nvPr/>
        </p:nvSpPr>
        <p:spPr>
          <a:xfrm>
            <a:off x="1703705" y="2979421"/>
            <a:ext cx="9448800" cy="19780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800" dirty="0">
                <a:solidFill>
                  <a:schemeClr val="bg1"/>
                </a:solidFill>
                <a:latin typeface="微软雅黑" panose="020B0503020204020204" charset="-122"/>
                <a:ea typeface="微软雅黑" panose="020B0503020204020204" charset="-122"/>
              </a:rPr>
              <a:t>人工智能统治人类？</a:t>
            </a:r>
          </a:p>
          <a:p>
            <a:r>
              <a:rPr lang="zh-CN" altLang="en-US" sz="1800" dirty="0">
                <a:solidFill>
                  <a:schemeClr val="bg1"/>
                </a:solidFill>
                <a:latin typeface="微软雅黑" panose="020B0503020204020204" charset="-122"/>
                <a:ea typeface="微软雅黑" panose="020B0503020204020204" charset="-122"/>
              </a:rPr>
              <a:t>人类通过</a:t>
            </a:r>
            <a:r>
              <a:rPr lang="en-US" altLang="zh-CN" sz="1800" dirty="0">
                <a:solidFill>
                  <a:schemeClr val="bg1"/>
                </a:solidFill>
                <a:latin typeface="微软雅黑" panose="020B0503020204020204" charset="-122"/>
                <a:ea typeface="微软雅黑" panose="020B0503020204020204" charset="-122"/>
              </a:rPr>
              <a:t>AI</a:t>
            </a:r>
            <a:r>
              <a:rPr lang="zh-CN" altLang="en-US" sz="1800" dirty="0">
                <a:solidFill>
                  <a:schemeClr val="bg1"/>
                </a:solidFill>
                <a:latin typeface="微软雅黑" panose="020B0503020204020204" charset="-122"/>
                <a:ea typeface="微软雅黑" panose="020B0503020204020204" charset="-122"/>
              </a:rPr>
              <a:t>在虚拟世界达到永生？</a:t>
            </a:r>
          </a:p>
          <a:p>
            <a:r>
              <a:rPr lang="zh-CN" altLang="en-US" sz="1800" dirty="0">
                <a:solidFill>
                  <a:schemeClr val="bg1"/>
                </a:solidFill>
                <a:latin typeface="微软雅黑" panose="020B0503020204020204" charset="-122"/>
                <a:ea typeface="微软雅黑" panose="020B0503020204020204" charset="-122"/>
              </a:rPr>
              <a:t>人工智能拥有自我意识？</a:t>
            </a:r>
          </a:p>
          <a:p>
            <a:r>
              <a:rPr lang="zh-CN" altLang="en-US" sz="1800" dirty="0">
                <a:solidFill>
                  <a:schemeClr val="bg1"/>
                </a:solidFill>
                <a:latin typeface="微软雅黑" panose="020B0503020204020204" charset="-122"/>
                <a:ea typeface="微软雅黑" panose="020B0503020204020204" charset="-122"/>
              </a:rPr>
              <a:t>人工智能故意装疯卖傻不通过图灵测试？</a:t>
            </a:r>
          </a:p>
        </p:txBody>
      </p:sp>
      <p:pic>
        <p:nvPicPr>
          <p:cNvPr id="5" name="图形 5" descr="关闭"/>
          <p:cNvPicPr>
            <a:picLocks noChangeAspect="1"/>
          </p:cNvPicPr>
          <p:nvPr/>
        </p:nvPicPr>
        <p:blipFill>
          <a:blip r:embed="rId16"/>
          <a:stretch>
            <a:fillRect/>
          </a:stretch>
        </p:blipFill>
        <p:spPr>
          <a:xfrm>
            <a:off x="6073775" y="3071495"/>
            <a:ext cx="1191260" cy="1191260"/>
          </a:xfrm>
          <a:prstGeom prst="rect">
            <a:avLst/>
          </a:prstGeom>
        </p:spPr>
      </p:pic>
      <p:sp>
        <p:nvSpPr>
          <p:cNvPr id="8" name="文本框 7"/>
          <p:cNvSpPr txBox="1"/>
          <p:nvPr/>
        </p:nvSpPr>
        <p:spPr>
          <a:xfrm>
            <a:off x="5043805" y="5597644"/>
            <a:ext cx="5059680" cy="460375"/>
          </a:xfrm>
          <a:prstGeom prst="rect">
            <a:avLst/>
          </a:prstGeom>
          <a:noFill/>
        </p:spPr>
        <p:txBody>
          <a:bodyPr wrap="none" rtlCol="0">
            <a:spAutoFit/>
          </a:bodyPr>
          <a:lstStyle/>
          <a:p>
            <a:r>
              <a:rPr lang="zh-CN" altLang="en-US" sz="2400" dirty="0">
                <a:solidFill>
                  <a:schemeClr val="bg1"/>
                </a:solidFill>
              </a:rPr>
              <a:t>我认为现阶段人工智能还只是个智障</a:t>
            </a:r>
          </a:p>
        </p:txBody>
      </p:sp>
      <p:grpSp>
        <p:nvGrpSpPr>
          <p:cNvPr id="34818" name="组合 49"/>
          <p:cNvGrpSpPr/>
          <p:nvPr>
            <p:custDataLst>
              <p:tags r:id="rId3"/>
            </p:custDataLst>
          </p:nvPr>
        </p:nvGrpSpPr>
        <p:grpSpPr bwMode="auto">
          <a:xfrm>
            <a:off x="1116013" y="2633346"/>
            <a:ext cx="3473450" cy="346075"/>
            <a:chOff x="872158" y="1632099"/>
            <a:chExt cx="3473450" cy="346075"/>
          </a:xfrm>
        </p:grpSpPr>
        <p:sp>
          <p:nvSpPr>
            <p:cNvPr id="51" name="矩形 50"/>
            <p:cNvSpPr/>
            <p:nvPr>
              <p:custDataLst>
                <p:tags r:id="rId9"/>
              </p:custDataLst>
            </p:nvPr>
          </p:nvSpPr>
          <p:spPr>
            <a:xfrm>
              <a:off x="872158" y="1632099"/>
              <a:ext cx="153987" cy="153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2" name="矩形 51"/>
            <p:cNvSpPr/>
            <p:nvPr>
              <p:custDataLst>
                <p:tags r:id="rId10"/>
              </p:custDataLst>
            </p:nvPr>
          </p:nvSpPr>
          <p:spPr>
            <a:xfrm>
              <a:off x="872158" y="1824187"/>
              <a:ext cx="153987" cy="1539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3" name="矩形 52"/>
            <p:cNvSpPr/>
            <p:nvPr>
              <p:custDataLst>
                <p:tags r:id="rId11"/>
              </p:custDataLst>
            </p:nvPr>
          </p:nvSpPr>
          <p:spPr>
            <a:xfrm>
              <a:off x="1064245" y="1632099"/>
              <a:ext cx="152400" cy="1539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54" name="直接连接符 53"/>
            <p:cNvCxnSpPr/>
            <p:nvPr>
              <p:custDataLst>
                <p:tags r:id="rId12"/>
              </p:custDataLst>
            </p:nvPr>
          </p:nvCxnSpPr>
          <p:spPr>
            <a:xfrm flipV="1">
              <a:off x="1213470" y="1641624"/>
              <a:ext cx="3132138"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4819" name="组合 54"/>
          <p:cNvGrpSpPr/>
          <p:nvPr>
            <p:custDataLst>
              <p:tags r:id="rId4"/>
            </p:custDataLst>
          </p:nvPr>
        </p:nvGrpSpPr>
        <p:grpSpPr bwMode="auto">
          <a:xfrm flipH="1" flipV="1">
            <a:off x="7265035" y="5903596"/>
            <a:ext cx="3473450" cy="346075"/>
            <a:chOff x="872158" y="1632099"/>
            <a:chExt cx="3473450" cy="346075"/>
          </a:xfrm>
        </p:grpSpPr>
        <p:sp>
          <p:nvSpPr>
            <p:cNvPr id="57" name="矩形 56"/>
            <p:cNvSpPr/>
            <p:nvPr>
              <p:custDataLst>
                <p:tags r:id="rId5"/>
              </p:custDataLst>
            </p:nvPr>
          </p:nvSpPr>
          <p:spPr>
            <a:xfrm>
              <a:off x="872158" y="1632099"/>
              <a:ext cx="153987" cy="153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8" name="矩形 57"/>
            <p:cNvSpPr/>
            <p:nvPr>
              <p:custDataLst>
                <p:tags r:id="rId6"/>
              </p:custDataLst>
            </p:nvPr>
          </p:nvSpPr>
          <p:spPr>
            <a:xfrm>
              <a:off x="872158" y="1824186"/>
              <a:ext cx="153987" cy="1539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60" name="矩形 59"/>
            <p:cNvSpPr/>
            <p:nvPr>
              <p:custDataLst>
                <p:tags r:id="rId7"/>
              </p:custDataLst>
            </p:nvPr>
          </p:nvSpPr>
          <p:spPr>
            <a:xfrm>
              <a:off x="1064245" y="1632099"/>
              <a:ext cx="152400" cy="15398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61" name="直接连接符 60"/>
            <p:cNvCxnSpPr/>
            <p:nvPr>
              <p:custDataLst>
                <p:tags r:id="rId8"/>
              </p:custDataLst>
            </p:nvPr>
          </p:nvCxnSpPr>
          <p:spPr>
            <a:xfrm flipV="1">
              <a:off x="1213470" y="1641624"/>
              <a:ext cx="3132138"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pic>
        <p:nvPicPr>
          <p:cNvPr id="1030" name="Picture 6" descr="Related image">
            <a:extLst>
              <a:ext uri="{FF2B5EF4-FFF2-40B4-BE49-F238E27FC236}">
                <a16:creationId xmlns:a16="http://schemas.microsoft.com/office/drawing/2014/main" id="{87C47EC2-9F86-4A65-9554-171A9A44498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02539" y="33655"/>
            <a:ext cx="4517546" cy="295839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9811490_mjdEw0JfSGMVIjK=50vS0Kqz=49BjgZ=Tt2xhq0emKk5i1503104929831_thumb"/>
          <p:cNvPicPr>
            <a:picLocks noChangeAspect="1"/>
          </p:cNvPicPr>
          <p:nvPr/>
        </p:nvPicPr>
        <p:blipFill>
          <a:blip r:embed="rId8"/>
          <a:stretch>
            <a:fillRect/>
          </a:stretch>
        </p:blipFill>
        <p:spPr>
          <a:xfrm>
            <a:off x="-88265" y="-17780"/>
            <a:ext cx="12282170" cy="6868795"/>
          </a:xfrm>
          <a:prstGeom prst="rect">
            <a:avLst/>
          </a:prstGeom>
        </p:spPr>
      </p:pic>
      <p:sp>
        <p:nvSpPr>
          <p:cNvPr id="9" name="矩形 8"/>
          <p:cNvSpPr/>
          <p:nvPr/>
        </p:nvSpPr>
        <p:spPr>
          <a:xfrm>
            <a:off x="-108585" y="-6350"/>
            <a:ext cx="12302490" cy="6870065"/>
          </a:xfrm>
          <a:prstGeom prst="rect">
            <a:avLst/>
          </a:prstGeom>
          <a:solidFill>
            <a:schemeClr val="tx1">
              <a:lumMod val="50000"/>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2"/>
            </p:custDataLst>
          </p:nvPr>
        </p:nvSpPr>
        <p:spPr>
          <a:xfrm>
            <a:off x="1882140" y="2227580"/>
            <a:ext cx="4164965" cy="4014470"/>
          </a:xfrm>
          <a:prstGeom prst="rect">
            <a:avLst/>
          </a:prstGeom>
        </p:spPr>
        <p:txBody>
          <a:bodyPr vert="horz" lIns="91440" tIns="45720" rIns="91440" bIns="45720" rtlCol="0">
            <a:normAutofit/>
          </a:bodyPr>
          <a:lstStyle>
            <a:defPPr>
              <a:defRPr lang="zh-CN"/>
            </a:defPPr>
            <a:lvl1pPr lvl="0" indent="0">
              <a:buNone/>
              <a:defRPr sz="2000">
                <a:solidFill>
                  <a:schemeClr val="tx2"/>
                </a:solidFill>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学习识别人类的讲话</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自动驾驶</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下棋（</a:t>
            </a:r>
            <a:r>
              <a:rPr lang="en-US" altLang="zh-CN" sz="1800" dirty="0">
                <a:solidFill>
                  <a:schemeClr val="bg1"/>
                </a:solidFill>
                <a:latin typeface="微软雅黑" panose="020B0503020204020204" charset="-122"/>
                <a:ea typeface="微软雅黑" panose="020B0503020204020204" charset="-122"/>
                <a:sym typeface="+mn-ea"/>
              </a:rPr>
              <a:t>Alpha Go, </a:t>
            </a:r>
            <a:r>
              <a:rPr lang="en-US" altLang="zh-CN" sz="1800">
                <a:solidFill>
                  <a:schemeClr val="bg1"/>
                </a:solidFill>
                <a:latin typeface="微软雅黑" panose="020B0503020204020204" charset="-122"/>
                <a:ea typeface="微软雅黑" panose="020B0503020204020204" charset="-122"/>
                <a:sym typeface="+mn-ea"/>
              </a:rPr>
              <a:t>Alpha Zero</a:t>
            </a:r>
            <a:r>
              <a:rPr lang="zh-CN" altLang="en-US" sz="1800">
                <a:solidFill>
                  <a:schemeClr val="bg1"/>
                </a:solidFill>
                <a:latin typeface="微软雅黑" panose="020B0503020204020204" charset="-122"/>
                <a:ea typeface="微软雅黑" panose="020B0503020204020204" charset="-122"/>
                <a:sym typeface="+mn-ea"/>
              </a:rPr>
              <a:t>）</a:t>
            </a:r>
            <a:endParaRPr lang="zh-CN" altLang="en-US" sz="1800" dirty="0">
              <a:solidFill>
                <a:schemeClr val="bg1"/>
              </a:solidFill>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检测交易欺诈</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扫地</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导航</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照片分类</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手写识别</a:t>
            </a:r>
          </a:p>
        </p:txBody>
      </p:sp>
      <p:sp>
        <p:nvSpPr>
          <p:cNvPr id="3" name="文本框 2"/>
          <p:cNvSpPr txBox="1"/>
          <p:nvPr>
            <p:custDataLst>
              <p:tags r:id="rId3"/>
            </p:custDataLst>
          </p:nvPr>
        </p:nvSpPr>
        <p:spPr>
          <a:xfrm>
            <a:off x="1882140" y="1599565"/>
            <a:ext cx="4164965" cy="608330"/>
          </a:xfrm>
          <a:prstGeom prst="rect">
            <a:avLst/>
          </a:prstGeom>
        </p:spPr>
        <p:txBody>
          <a:bodyPr vert="horz" lIns="91440" tIns="45720" rIns="91440" bIns="45720" rtlCol="0" anchor="t" anchorCtr="0">
            <a:normAutofit/>
          </a:bodyPr>
          <a:lstStyle>
            <a:defPPr>
              <a:defRPr lang="zh-CN"/>
            </a:defPPr>
            <a:lvl1pPr>
              <a:defRPr sz="3200">
                <a:solidFill>
                  <a:schemeClr val="accent1"/>
                </a:solidFill>
                <a:latin typeface="+mj-lt"/>
                <a:ea typeface="+mj-ea"/>
                <a:cs typeface="+mj-cs"/>
              </a:defRPr>
            </a:lvl1pPr>
          </a:lstStyle>
          <a:p>
            <a:r>
              <a:rPr lang="zh-CN" altLang="en-US" sz="2800" dirty="0">
                <a:solidFill>
                  <a:schemeClr val="bg1"/>
                </a:solidFill>
                <a:latin typeface="微软雅黑" panose="020B0503020204020204" charset="-122"/>
                <a:ea typeface="微软雅黑" panose="020B0503020204020204" charset="-122"/>
                <a:sym typeface="+mn-ea"/>
              </a:rPr>
              <a:t>人工智能适合</a:t>
            </a:r>
          </a:p>
        </p:txBody>
      </p:sp>
      <p:sp>
        <p:nvSpPr>
          <p:cNvPr id="4" name="文本框 3"/>
          <p:cNvSpPr txBox="1"/>
          <p:nvPr>
            <p:custDataLst>
              <p:tags r:id="rId4"/>
            </p:custDataLst>
          </p:nvPr>
        </p:nvSpPr>
        <p:spPr>
          <a:xfrm>
            <a:off x="6650355" y="1599565"/>
            <a:ext cx="4164965" cy="725805"/>
          </a:xfrm>
          <a:prstGeom prst="rect">
            <a:avLst/>
          </a:prstGeom>
        </p:spPr>
        <p:txBody>
          <a:bodyPr vert="horz" lIns="91440" tIns="45720" rIns="91440" bIns="45720" rtlCol="0" anchor="t" anchorCtr="0">
            <a:normAutofit/>
          </a:bodyPr>
          <a:lstStyle>
            <a:defPPr>
              <a:defRPr lang="zh-CN"/>
            </a:defPPr>
            <a:lvl1pPr>
              <a:defRPr sz="3200">
                <a:solidFill>
                  <a:schemeClr val="accent1"/>
                </a:solidFill>
                <a:latin typeface="+mj-lt"/>
                <a:ea typeface="+mj-ea"/>
                <a:cs typeface="+mj-cs"/>
              </a:defRPr>
            </a:lvl1pPr>
          </a:lstStyle>
          <a:p>
            <a:r>
              <a:rPr lang="zh-CN" altLang="en-US" sz="2800" dirty="0">
                <a:solidFill>
                  <a:schemeClr val="bg1"/>
                </a:solidFill>
                <a:latin typeface="微软雅黑" panose="020B0503020204020204" charset="-122"/>
                <a:ea typeface="微软雅黑" panose="020B0503020204020204" charset="-122"/>
                <a:sym typeface="+mn-ea"/>
              </a:rPr>
              <a:t>人工智能不适合</a:t>
            </a:r>
          </a:p>
        </p:txBody>
      </p:sp>
      <p:sp>
        <p:nvSpPr>
          <p:cNvPr id="7" name="文本框 6"/>
          <p:cNvSpPr txBox="1"/>
          <p:nvPr>
            <p:custDataLst>
              <p:tags r:id="rId5"/>
            </p:custDataLst>
          </p:nvPr>
        </p:nvSpPr>
        <p:spPr>
          <a:xfrm>
            <a:off x="6650355" y="2227580"/>
            <a:ext cx="4164965" cy="2073275"/>
          </a:xfrm>
          <a:prstGeom prst="rect">
            <a:avLst/>
          </a:prstGeom>
        </p:spPr>
        <p:txBody>
          <a:bodyPr vert="horz" lIns="91440" tIns="45720" rIns="91440" bIns="45720" rtlCol="0">
            <a:normAutofit/>
          </a:bodyPr>
          <a:lstStyle>
            <a:defPPr>
              <a:defRPr lang="zh-CN"/>
            </a:defPPr>
            <a:lvl1pPr lvl="0" indent="0">
              <a:buNone/>
              <a:defRPr sz="2000">
                <a:solidFill>
                  <a:schemeClr val="tx2"/>
                </a:solidFill>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写代码</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科学研究</a:t>
            </a: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503020204020204" charset="-122"/>
                <a:ea typeface="微软雅黑" panose="020B0503020204020204" charset="-122"/>
                <a:sym typeface="+mn-ea"/>
              </a:rPr>
              <a:t>感人的艺术创作</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4"/>
          <p:cNvPicPr>
            <a:picLocks noChangeAspect="1"/>
          </p:cNvPicPr>
          <p:nvPr/>
        </p:nvPicPr>
        <p:blipFill>
          <a:blip r:embed="rId5"/>
          <a:stretch>
            <a:fillRect/>
          </a:stretch>
        </p:blipFill>
        <p:spPr>
          <a:xfrm>
            <a:off x="-635" y="-3175"/>
            <a:ext cx="12193270" cy="6864350"/>
          </a:xfrm>
          <a:prstGeom prst="rect">
            <a:avLst/>
          </a:prstGeom>
        </p:spPr>
      </p:pic>
      <p:sp>
        <p:nvSpPr>
          <p:cNvPr id="8" name="标题 4"/>
          <p:cNvSpPr>
            <a:spLocks noGrp="1"/>
          </p:cNvSpPr>
          <p:nvPr/>
        </p:nvSpPr>
        <p:spPr>
          <a:xfrm>
            <a:off x="1031875" y="2435230"/>
            <a:ext cx="9448800"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zh-CN" altLang="en-US" sz="4800" dirty="0">
              <a:latin typeface="+mn-ea"/>
              <a:ea typeface="+mn-ea"/>
            </a:endParaRPr>
          </a:p>
        </p:txBody>
      </p:sp>
      <p:sp>
        <p:nvSpPr>
          <p:cNvPr id="9" name="副标题 6"/>
          <p:cNvSpPr>
            <a:spLocks noGrp="1"/>
          </p:cNvSpPr>
          <p:nvPr/>
        </p:nvSpPr>
        <p:spPr>
          <a:xfrm>
            <a:off x="3061335" y="2755900"/>
            <a:ext cx="5799455" cy="18351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Char char="•"/>
            </a:pPr>
            <a:r>
              <a:rPr lang="zh-CN" altLang="en-US" sz="2800" dirty="0">
                <a:solidFill>
                  <a:schemeClr val="bg1"/>
                </a:solidFill>
              </a:rPr>
              <a:t>定义</a:t>
            </a:r>
          </a:p>
          <a:p>
            <a:pPr marL="457200" indent="-457200">
              <a:buFont typeface="Arial" panose="020B0604020202020204" pitchFamily="34" charset="0"/>
              <a:buChar char="•"/>
            </a:pPr>
            <a:r>
              <a:rPr lang="zh-CN" altLang="en-US" sz="2800" dirty="0">
                <a:solidFill>
                  <a:schemeClr val="bg1"/>
                </a:solidFill>
              </a:rPr>
              <a:t>基本方法</a:t>
            </a:r>
          </a:p>
        </p:txBody>
      </p:sp>
      <p:sp>
        <p:nvSpPr>
          <p:cNvPr id="10" name="矩形 9"/>
          <p:cNvSpPr/>
          <p:nvPr/>
        </p:nvSpPr>
        <p:spPr>
          <a:xfrm>
            <a:off x="2808394" y="4922359"/>
            <a:ext cx="6096000" cy="646331"/>
          </a:xfrm>
          <a:prstGeom prst="rect">
            <a:avLst/>
          </a:prstGeom>
        </p:spPr>
        <p:txBody>
          <a:bodyPr>
            <a:spAutoFit/>
          </a:bodyPr>
          <a:lstStyle/>
          <a:p>
            <a:r>
              <a:rPr lang="zh-CN" altLang="en-US" dirty="0">
                <a:solidFill>
                  <a:schemeClr val="bg1"/>
                </a:solidFill>
              </a:rPr>
              <a:t>针对程序员：手把手教你写出一个人工智能程序</a:t>
            </a:r>
          </a:p>
          <a:p>
            <a:r>
              <a:rPr lang="zh-CN" altLang="en-US" dirty="0">
                <a:solidFill>
                  <a:schemeClr val="bg1"/>
                </a:solidFill>
              </a:rPr>
              <a:t>针对非程序员：了解人工智能程序原理和一些概念、术语</a:t>
            </a:r>
          </a:p>
        </p:txBody>
      </p:sp>
      <p:sp>
        <p:nvSpPr>
          <p:cNvPr id="11" name="文本框 10"/>
          <p:cNvSpPr txBox="1"/>
          <p:nvPr/>
        </p:nvSpPr>
        <p:spPr>
          <a:xfrm>
            <a:off x="2728188" y="4193181"/>
            <a:ext cx="7294880" cy="398780"/>
          </a:xfrm>
          <a:prstGeom prst="rect">
            <a:avLst/>
          </a:prstGeom>
          <a:noFill/>
        </p:spPr>
        <p:txBody>
          <a:bodyPr wrap="none" rtlCol="0">
            <a:spAutoFit/>
          </a:bodyPr>
          <a:lstStyle/>
          <a:p>
            <a:r>
              <a:rPr lang="zh-CN" altLang="en-US" sz="2000" dirty="0">
                <a:solidFill>
                  <a:srgbClr val="FF0000"/>
                </a:solidFill>
              </a:rPr>
              <a:t>通过简单的三子棋程序实例，解密人工智能是如何“学习”的。</a:t>
            </a:r>
          </a:p>
        </p:txBody>
      </p:sp>
      <p:sp>
        <p:nvSpPr>
          <p:cNvPr id="12" name="标题 11"/>
          <p:cNvSpPr>
            <a:spLocks noGrp="1"/>
          </p:cNvSpPr>
          <p:nvPr>
            <p:ph type="title"/>
            <p:custDataLst>
              <p:tags r:id="rId2"/>
            </p:custDataLst>
          </p:nvPr>
        </p:nvSpPr>
        <p:spPr>
          <a:xfrm>
            <a:off x="703263" y="1632585"/>
            <a:ext cx="10515600" cy="792480"/>
          </a:xfrm>
        </p:spPr>
        <p:txBody>
          <a:bodyPr>
            <a:normAutofit/>
          </a:bodyPr>
          <a:lstStyle/>
          <a:p>
            <a:pPr algn="ctr"/>
            <a:r>
              <a:rPr lang="zh-CN" altLang="en-US" dirty="0">
                <a:solidFill>
                  <a:schemeClr val="bg1"/>
                </a:solidFill>
                <a:latin typeface="+mn-ea"/>
                <a:ea typeface="+mn-ea"/>
                <a:sym typeface="+mn-ea"/>
              </a:rPr>
              <a:t>主要内容</a:t>
            </a:r>
            <a:endParaRPr lang="zh-CN" altLang="en-US" b="0" dirty="0">
              <a:solidFill>
                <a:schemeClr val="bg1"/>
              </a:solidFill>
              <a:latin typeface="+mn-ea"/>
              <a:ea typeface="+mn-ea"/>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2"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0" grpId="2"/>
      <p:bldP spid="11" grpId="1"/>
      <p:bldP spid="11" grpId="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图片 7" descr="b62d18b4ddc61574a36d8b48ee1dfad"/>
          <p:cNvPicPr>
            <a:picLocks noChangeAspect="1"/>
          </p:cNvPicPr>
          <p:nvPr/>
        </p:nvPicPr>
        <p:blipFill>
          <a:blip r:embed="rId6"/>
          <a:stretch>
            <a:fillRect/>
          </a:stretch>
        </p:blipFill>
        <p:spPr>
          <a:xfrm>
            <a:off x="5080" y="3175"/>
            <a:ext cx="12181205" cy="6851650"/>
          </a:xfrm>
          <a:prstGeom prst="rect">
            <a:avLst/>
          </a:prstGeom>
        </p:spPr>
      </p:pic>
      <p:sp>
        <p:nvSpPr>
          <p:cNvPr id="5" name="标题 4"/>
          <p:cNvSpPr>
            <a:spLocks noGrp="1"/>
          </p:cNvSpPr>
          <p:nvPr/>
        </p:nvSpPr>
        <p:spPr>
          <a:xfrm>
            <a:off x="1371600" y="1016640"/>
            <a:ext cx="9448800"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zh-CN" altLang="en-US" dirty="0"/>
          </a:p>
        </p:txBody>
      </p:sp>
      <p:sp>
        <p:nvSpPr>
          <p:cNvPr id="12" name="标题 11"/>
          <p:cNvSpPr>
            <a:spLocks noGrp="1"/>
          </p:cNvSpPr>
          <p:nvPr>
            <p:custDataLst>
              <p:tags r:id="rId2"/>
            </p:custDataLst>
          </p:nvPr>
        </p:nvSpPr>
        <p:spPr>
          <a:xfrm>
            <a:off x="1441450" y="2491740"/>
            <a:ext cx="9309735"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algn="ctr"/>
            <a:r>
              <a:rPr lang="zh-CN" altLang="en-US" dirty="0">
                <a:sym typeface="+mn-ea"/>
              </a:rPr>
              <a:t>如何让机器学会学习？</a:t>
            </a:r>
            <a:endParaRPr lang="zh-CN" altLang="en-US" b="0" dirty="0">
              <a:solidFill>
                <a:schemeClr val="tx1">
                  <a:lumMod val="50000"/>
                </a:schemeClr>
              </a:solidFill>
              <a:latin typeface="+mn-ea"/>
              <a:ea typeface="+mn-ea"/>
              <a:sym typeface="+mn-ea"/>
            </a:endParaRPr>
          </a:p>
        </p:txBody>
      </p:sp>
      <p:pic>
        <p:nvPicPr>
          <p:cNvPr id="9" name="图片 8" descr="未标题-1"/>
          <p:cNvPicPr>
            <a:picLocks noChangeAspect="1"/>
          </p:cNvPicPr>
          <p:nvPr/>
        </p:nvPicPr>
        <p:blipFill>
          <a:blip r:embed="rId7"/>
          <a:stretch>
            <a:fillRect/>
          </a:stretch>
        </p:blipFill>
        <p:spPr>
          <a:xfrm>
            <a:off x="9564370" y="4599305"/>
            <a:ext cx="2305685" cy="2039620"/>
          </a:xfrm>
          <a:prstGeom prst="rect">
            <a:avLst/>
          </a:prstGeom>
        </p:spPr>
      </p:pic>
      <p:grpSp>
        <p:nvGrpSpPr>
          <p:cNvPr id="14" name="组合 13"/>
          <p:cNvGrpSpPr/>
          <p:nvPr/>
        </p:nvGrpSpPr>
        <p:grpSpPr>
          <a:xfrm>
            <a:off x="1441450" y="2221230"/>
            <a:ext cx="9336405" cy="1551940"/>
            <a:chOff x="2336" y="5479"/>
            <a:chExt cx="14703" cy="2444"/>
          </a:xfrm>
        </p:grpSpPr>
        <p:sp>
          <p:nvSpPr>
            <p:cNvPr id="10" name="标题 11"/>
            <p:cNvSpPr>
              <a:spLocks noGrp="1"/>
            </p:cNvSpPr>
            <p:nvPr>
              <p:custDataLst>
                <p:tags r:id="rId3"/>
              </p:custDataLst>
            </p:nvPr>
          </p:nvSpPr>
          <p:spPr>
            <a:xfrm>
              <a:off x="2336" y="5479"/>
              <a:ext cx="14661" cy="12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algn="ctr"/>
              <a:r>
                <a:rPr lang="zh-CN" altLang="en-US" dirty="0">
                  <a:sym typeface="+mn-ea"/>
                </a:rPr>
                <a:t>实例</a:t>
              </a:r>
              <a:endParaRPr lang="zh-CN" altLang="en-US" b="0" dirty="0">
                <a:solidFill>
                  <a:schemeClr val="tx1">
                    <a:lumMod val="50000"/>
                  </a:schemeClr>
                </a:solidFill>
                <a:latin typeface="+mn-ea"/>
                <a:ea typeface="+mn-ea"/>
                <a:sym typeface="+mn-ea"/>
              </a:endParaRPr>
            </a:p>
          </p:txBody>
        </p:sp>
        <p:sp>
          <p:nvSpPr>
            <p:cNvPr id="13" name="副标题 6"/>
            <p:cNvSpPr>
              <a:spLocks noGrp="1"/>
            </p:cNvSpPr>
            <p:nvPr/>
          </p:nvSpPr>
          <p:spPr>
            <a:xfrm>
              <a:off x="2379" y="6843"/>
              <a:ext cx="14661" cy="10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dirty="0">
                  <a:solidFill>
                    <a:schemeClr val="bg1"/>
                  </a:solidFill>
                  <a:hlinkClick r:id="rId8"/>
                </a:rPr>
                <a:t>https://jeff-tian.github.io/tic-tac-toe-ai/</a:t>
              </a:r>
              <a:r>
                <a:rPr lang="en-US" altLang="zh-CN" dirty="0"/>
                <a:t> </a:t>
              </a:r>
              <a:endParaRPr lang="zh-CN" altLang="en-US"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1" nodeType="clickEffect">
                                  <p:stCondLst>
                                    <p:cond delay="0"/>
                                  </p:stCondLst>
                                  <p:childTnLst>
                                    <p:anim calcmode="lin" valueType="num">
                                      <p:cBhvr additive="base">
                                        <p:cTn id="6" dur="500"/>
                                        <p:tgtEl>
                                          <p:spTgt spid="12"/>
                                        </p:tgtEl>
                                        <p:attrNameLst>
                                          <p:attrName>ppt_y</p:attrName>
                                        </p:attrNameLst>
                                      </p:cBhvr>
                                      <p:tavLst>
                                        <p:tav tm="0">
                                          <p:val>
                                            <p:strVal val="#ppt_y"/>
                                          </p:val>
                                        </p:tav>
                                        <p:tav tm="100000">
                                          <p:val>
                                            <p:strVal val="#ppt_y+#ppt_h*1.125000"/>
                                          </p:val>
                                        </p:tav>
                                      </p:tavLst>
                                    </p:anim>
                                    <p:animEffect transition="out" filter="wipe(down)">
                                      <p:cBhvr>
                                        <p:cTn id="7" dur="500"/>
                                        <p:tgtEl>
                                          <p:spTgt spid="12"/>
                                        </p:tgtEl>
                                      </p:cBhvr>
                                    </p:animEffect>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ppt_x</p:attrName>
                                        </p:attrNameLst>
                                      </p:cBhvr>
                                      <p:tavLst>
                                        <p:tav tm="0">
                                          <p:val>
                                            <p:strVal val="#ppt_x-.2"/>
                                          </p:val>
                                        </p:tav>
                                        <p:tav tm="100000">
                                          <p:val>
                                            <p:strVal val="#ppt_x"/>
                                          </p:val>
                                        </p:tav>
                                      </p:tavLst>
                                    </p:anim>
                                    <p:anim calcmode="lin" valueType="num">
                                      <p:cBhvr>
                                        <p:cTn id="14"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
          <p:cNvPicPr>
            <a:picLocks noChangeAspect="1"/>
          </p:cNvPicPr>
          <p:nvPr/>
        </p:nvPicPr>
        <p:blipFill>
          <a:blip r:embed="rId5"/>
          <a:stretch>
            <a:fillRect/>
          </a:stretch>
        </p:blipFill>
        <p:spPr>
          <a:xfrm>
            <a:off x="-635" y="-114300"/>
            <a:ext cx="12193270" cy="8088630"/>
          </a:xfrm>
          <a:prstGeom prst="rect">
            <a:avLst/>
          </a:prstGeom>
        </p:spPr>
      </p:pic>
      <p:sp>
        <p:nvSpPr>
          <p:cNvPr id="12" name="标题 11"/>
          <p:cNvSpPr>
            <a:spLocks noGrp="1"/>
          </p:cNvSpPr>
          <p:nvPr>
            <p:custDataLst>
              <p:tags r:id="rId2"/>
            </p:custDataLst>
          </p:nvPr>
        </p:nvSpPr>
        <p:spPr>
          <a:xfrm>
            <a:off x="5109210" y="2207895"/>
            <a:ext cx="197358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algn="ctr"/>
            <a:r>
              <a:rPr lang="zh-CN" altLang="en-US" sz="2800" dirty="0">
                <a:sym typeface="+mn-ea"/>
              </a:rPr>
              <a:t>定义</a:t>
            </a:r>
            <a:endParaRPr lang="zh-CN" altLang="en-US" sz="2800" b="0" dirty="0">
              <a:solidFill>
                <a:schemeClr val="tx1">
                  <a:lumMod val="50000"/>
                </a:schemeClr>
              </a:solidFill>
              <a:latin typeface="+mn-ea"/>
              <a:ea typeface="+mn-ea"/>
              <a:sym typeface="+mn-ea"/>
            </a:endParaRPr>
          </a:p>
        </p:txBody>
      </p:sp>
      <p:sp>
        <p:nvSpPr>
          <p:cNvPr id="10" name="副标题 6"/>
          <p:cNvSpPr>
            <a:spLocks noGrp="1"/>
          </p:cNvSpPr>
          <p:nvPr/>
        </p:nvSpPr>
        <p:spPr>
          <a:xfrm>
            <a:off x="1605280" y="4455796"/>
            <a:ext cx="9448800" cy="26638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bg1"/>
                </a:solidFill>
              </a:rPr>
              <a:t>对于某类任务</a:t>
            </a:r>
            <a:r>
              <a:rPr lang="en-US" altLang="zh-CN" dirty="0">
                <a:solidFill>
                  <a:schemeClr val="bg1"/>
                </a:solidFill>
              </a:rPr>
              <a:t> T </a:t>
            </a:r>
            <a:r>
              <a:rPr lang="zh-CN" altLang="en-US" dirty="0">
                <a:solidFill>
                  <a:schemeClr val="bg1"/>
                </a:solidFill>
              </a:rPr>
              <a:t>和性能度量 </a:t>
            </a:r>
            <a:r>
              <a:rPr lang="en-US" altLang="zh-CN" dirty="0">
                <a:solidFill>
                  <a:schemeClr val="bg1"/>
                </a:solidFill>
              </a:rPr>
              <a:t>P</a:t>
            </a:r>
            <a:r>
              <a:rPr lang="zh-CN" altLang="en-US" dirty="0">
                <a:solidFill>
                  <a:schemeClr val="bg1"/>
                </a:solidFill>
              </a:rPr>
              <a:t>，如果一个计算机程序在 </a:t>
            </a:r>
            <a:r>
              <a:rPr lang="en-US" altLang="zh-CN" dirty="0">
                <a:solidFill>
                  <a:schemeClr val="bg1"/>
                </a:solidFill>
              </a:rPr>
              <a:t>T </a:t>
            </a:r>
            <a:r>
              <a:rPr lang="zh-CN" altLang="en-US" dirty="0">
                <a:solidFill>
                  <a:schemeClr val="bg1"/>
                </a:solidFill>
              </a:rPr>
              <a:t>上以 </a:t>
            </a:r>
            <a:r>
              <a:rPr lang="en-US" altLang="zh-CN" dirty="0">
                <a:solidFill>
                  <a:schemeClr val="bg1"/>
                </a:solidFill>
              </a:rPr>
              <a:t>P </a:t>
            </a:r>
            <a:r>
              <a:rPr lang="zh-CN" altLang="en-US" dirty="0">
                <a:solidFill>
                  <a:schemeClr val="bg1"/>
                </a:solidFill>
              </a:rPr>
              <a:t>衡量的性能随着经验 </a:t>
            </a:r>
            <a:r>
              <a:rPr lang="en-US" altLang="zh-CN" dirty="0">
                <a:solidFill>
                  <a:schemeClr val="bg1"/>
                </a:solidFill>
              </a:rPr>
              <a:t>E </a:t>
            </a:r>
            <a:r>
              <a:rPr lang="zh-CN" altLang="en-US" dirty="0">
                <a:solidFill>
                  <a:schemeClr val="bg1"/>
                </a:solidFill>
              </a:rPr>
              <a:t>而自我完善，那么我们称这个计算机程序在从经验 </a:t>
            </a:r>
            <a:r>
              <a:rPr lang="en-US" altLang="zh-CN" dirty="0">
                <a:solidFill>
                  <a:schemeClr val="bg1"/>
                </a:solidFill>
              </a:rPr>
              <a:t>E </a:t>
            </a:r>
            <a:r>
              <a:rPr lang="zh-CN" altLang="en-US" dirty="0">
                <a:solidFill>
                  <a:schemeClr val="bg1"/>
                </a:solidFill>
              </a:rPr>
              <a:t>中 </a:t>
            </a:r>
            <a:r>
              <a:rPr lang="zh-CN" altLang="en-US" b="1" dirty="0">
                <a:solidFill>
                  <a:srgbClr val="FF0000"/>
                </a:solidFill>
              </a:rPr>
              <a:t>学习 </a:t>
            </a:r>
            <a:r>
              <a:rPr lang="zh-CN" altLang="en-US" dirty="0">
                <a:solidFill>
                  <a:schemeClr val="bg1"/>
                </a:solidFill>
              </a:rPr>
              <a:t>。</a:t>
            </a:r>
          </a:p>
          <a:p>
            <a:endParaRPr lang="en-US" altLang="zh-CN" dirty="0">
              <a:solidFill>
                <a:schemeClr val="bg1"/>
              </a:solidFill>
            </a:endParaRPr>
          </a:p>
          <a:p>
            <a:r>
              <a:rPr lang="zh-CN" altLang="en-US" dirty="0">
                <a:solidFill>
                  <a:schemeClr val="bg1"/>
                </a:solidFill>
              </a:rPr>
              <a:t>例如，对于学习下三子棋的计算机程序，它可以通过和自己下棋获取经验；它的任务是参与三子棋对弈；它的性能用它赢棋的能力来衡量。</a:t>
            </a:r>
          </a:p>
          <a:p>
            <a:endParaRPr lang="zh-CN" altLang="en-US" dirty="0">
              <a:solidFill>
                <a:schemeClr val="bg1"/>
              </a:solidFill>
            </a:endParaRPr>
          </a:p>
        </p:txBody>
      </p:sp>
      <p:sp>
        <p:nvSpPr>
          <p:cNvPr id="2" name="文本框 1">
            <a:extLst>
              <a:ext uri="{FF2B5EF4-FFF2-40B4-BE49-F238E27FC236}">
                <a16:creationId xmlns:a16="http://schemas.microsoft.com/office/drawing/2014/main" id="{B93B3A29-B056-4382-B11A-E37A38269DCD}"/>
              </a:ext>
            </a:extLst>
          </p:cNvPr>
          <p:cNvSpPr txBox="1"/>
          <p:nvPr/>
        </p:nvSpPr>
        <p:spPr>
          <a:xfrm>
            <a:off x="1605280" y="3672960"/>
            <a:ext cx="7109639" cy="369332"/>
          </a:xfrm>
          <a:prstGeom prst="rect">
            <a:avLst/>
          </a:prstGeom>
          <a:noFill/>
        </p:spPr>
        <p:txBody>
          <a:bodyPr wrap="none" rtlCol="0">
            <a:spAutoFit/>
          </a:bodyPr>
          <a:lstStyle/>
          <a:p>
            <a:r>
              <a:rPr lang="zh-CN" altLang="en-US" dirty="0">
                <a:solidFill>
                  <a:schemeClr val="bg1"/>
                </a:solidFill>
              </a:rPr>
              <a:t>人工智能就是研究如何使计算机去做过去只有人才能做的智能工作。</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
          <p:cNvPicPr>
            <a:picLocks noChangeAspect="1"/>
          </p:cNvPicPr>
          <p:nvPr/>
        </p:nvPicPr>
        <p:blipFill>
          <a:blip r:embed="rId5"/>
          <a:srcRect t="7576" b="8014"/>
          <a:stretch>
            <a:fillRect/>
          </a:stretch>
        </p:blipFill>
        <p:spPr>
          <a:xfrm>
            <a:off x="-25400" y="1270"/>
            <a:ext cx="12242800" cy="6855460"/>
          </a:xfrm>
          <a:prstGeom prst="rect">
            <a:avLst/>
          </a:prstGeom>
        </p:spPr>
      </p:pic>
      <p:sp>
        <p:nvSpPr>
          <p:cNvPr id="2" name="矩形 1"/>
          <p:cNvSpPr/>
          <p:nvPr/>
        </p:nvSpPr>
        <p:spPr>
          <a:xfrm rot="1587308">
            <a:off x="8235345" y="1643360"/>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抽象</a:t>
            </a:r>
          </a:p>
        </p:txBody>
      </p:sp>
      <p:sp>
        <p:nvSpPr>
          <p:cNvPr id="4" name="文本框 3"/>
          <p:cNvSpPr txBox="1"/>
          <p:nvPr/>
        </p:nvSpPr>
        <p:spPr>
          <a:xfrm>
            <a:off x="2987675" y="3848100"/>
            <a:ext cx="1647190" cy="645160"/>
          </a:xfrm>
          <a:prstGeom prst="rect">
            <a:avLst/>
          </a:prstGeom>
          <a:noFill/>
        </p:spPr>
        <p:txBody>
          <a:bodyPr wrap="square" rtlCol="0">
            <a:spAutoFi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p>
        </p:txBody>
      </p:sp>
      <p:sp>
        <p:nvSpPr>
          <p:cNvPr id="6" name="文本框 5"/>
          <p:cNvSpPr txBox="1"/>
          <p:nvPr/>
        </p:nvSpPr>
        <p:spPr>
          <a:xfrm>
            <a:off x="6612255" y="3823970"/>
            <a:ext cx="1918970" cy="922020"/>
          </a:xfrm>
          <a:prstGeom prst="rect">
            <a:avLst/>
          </a:prstGeom>
          <a:noFill/>
        </p:spPr>
        <p:txBody>
          <a:bodyPr wrap="square" rtlCol="0">
            <a:spAutoFit/>
          </a:bodyPr>
          <a:lstStyle/>
          <a:p>
            <a:pPr algn="l"/>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pPr algn="l"/>
            <a:r>
              <a:rPr lang="zh-CN" altLang="en-US" dirty="0">
                <a:solidFill>
                  <a:schemeClr val="bg1"/>
                </a:solidFill>
                <a:sym typeface="+mn-ea"/>
              </a:rPr>
              <a:t>比赛中击败对手的百分比</a:t>
            </a:r>
          </a:p>
        </p:txBody>
      </p:sp>
      <p:sp>
        <p:nvSpPr>
          <p:cNvPr id="9" name="文本框 8"/>
          <p:cNvSpPr txBox="1"/>
          <p:nvPr/>
        </p:nvSpPr>
        <p:spPr>
          <a:xfrm>
            <a:off x="9573260" y="3943985"/>
            <a:ext cx="1930400" cy="922020"/>
          </a:xfrm>
          <a:prstGeom prst="rect">
            <a:avLst/>
          </a:prstGeom>
          <a:noFill/>
        </p:spPr>
        <p:txBody>
          <a:bodyPr wrap="square" rtlCol="0">
            <a:spAutoFi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a:p>
            <a:endParaRPr lang="zh-CN" altLang="en-US"/>
          </a:p>
        </p:txBody>
      </p:sp>
      <p:sp>
        <p:nvSpPr>
          <p:cNvPr id="10" name="标题 5"/>
          <p:cNvSpPr>
            <a:spLocks noGrp="1"/>
          </p:cNvSpPr>
          <p:nvPr>
            <p:custDataLst>
              <p:tags r:id="rId2"/>
            </p:custDataLst>
          </p:nvPr>
        </p:nvSpPr>
        <p:spPr>
          <a:xfrm>
            <a:off x="1130300" y="2331085"/>
            <a:ext cx="1051560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zh-CN" altLang="en-US" dirty="0">
                <a:sym typeface="+mn-ea"/>
              </a:rPr>
              <a:t>三子棋学习问题</a:t>
            </a:r>
            <a:endParaRPr lang="zh-CN" altLang="en-US" b="0" dirty="0">
              <a:solidFill>
                <a:schemeClr val="tx1">
                  <a:lumMod val="50000"/>
                </a:schemeClr>
              </a:solidFill>
              <a:latin typeface="+mn-ea"/>
              <a:ea typeface="+mn-ea"/>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
          <p:cNvPicPr>
            <a:picLocks noChangeAspect="1"/>
          </p:cNvPicPr>
          <p:nvPr/>
        </p:nvPicPr>
        <p:blipFill>
          <a:blip r:embed="rId5"/>
          <a:stretch>
            <a:fillRect/>
          </a:stretch>
        </p:blipFill>
        <p:spPr>
          <a:xfrm>
            <a:off x="-635" y="-114300"/>
            <a:ext cx="12193270" cy="8088630"/>
          </a:xfrm>
          <a:prstGeom prst="rect">
            <a:avLst/>
          </a:prstGeom>
        </p:spPr>
      </p:pic>
      <p:sp>
        <p:nvSpPr>
          <p:cNvPr id="12" name="标题 11"/>
          <p:cNvSpPr>
            <a:spLocks noGrp="1"/>
          </p:cNvSpPr>
          <p:nvPr>
            <p:custDataLst>
              <p:tags r:id="rId2"/>
            </p:custDataLst>
          </p:nvPr>
        </p:nvSpPr>
        <p:spPr>
          <a:xfrm>
            <a:off x="5109210" y="2207895"/>
            <a:ext cx="197358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algn="ctr"/>
            <a:r>
              <a:rPr lang="zh-CN" altLang="en-US" sz="2800" b="0" dirty="0">
                <a:solidFill>
                  <a:schemeClr val="bg1"/>
                </a:solidFill>
                <a:latin typeface="+mn-ea"/>
                <a:ea typeface="+mn-ea"/>
                <a:sym typeface="+mn-ea"/>
              </a:rPr>
              <a:t>基本方法</a:t>
            </a:r>
          </a:p>
        </p:txBody>
      </p:sp>
      <p:sp>
        <p:nvSpPr>
          <p:cNvPr id="10" name="副标题 6"/>
          <p:cNvSpPr>
            <a:spLocks noGrp="1"/>
          </p:cNvSpPr>
          <p:nvPr/>
        </p:nvSpPr>
        <p:spPr>
          <a:xfrm>
            <a:off x="1605280" y="4455795"/>
            <a:ext cx="9448800" cy="537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zh-CN" altLang="en-US" dirty="0">
                <a:solidFill>
                  <a:schemeClr val="bg1"/>
                </a:solidFill>
                <a:sym typeface="+mn-ea"/>
              </a:rPr>
              <a:t>一个学习系统是怎么设计出来的？</a:t>
            </a:r>
          </a:p>
          <a:p>
            <a:endParaRPr lang="zh-CN" altLang="en-US" dirty="0">
              <a:solidFill>
                <a:schemeClr val="bg1"/>
              </a:solidFill>
            </a:endParaRPr>
          </a:p>
          <a:p>
            <a:endParaRPr lang="zh-CN" altLang="en-US" dirty="0">
              <a:solidFill>
                <a:schemeClr val="bg1"/>
              </a:solidFill>
            </a:endParaRPr>
          </a:p>
        </p:txBody>
      </p:sp>
      <p:graphicFrame>
        <p:nvGraphicFramePr>
          <p:cNvPr id="3" name="图示 2"/>
          <p:cNvGraphicFramePr/>
          <p:nvPr/>
        </p:nvGraphicFramePr>
        <p:xfrm>
          <a:off x="2032000" y="3146636"/>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
          <p:cNvPicPr>
            <a:picLocks noChangeAspect="1"/>
          </p:cNvPicPr>
          <p:nvPr/>
        </p:nvPicPr>
        <p:blipFill>
          <a:blip r:embed="rId5"/>
          <a:stretch>
            <a:fillRect/>
          </a:stretch>
        </p:blipFill>
        <p:spPr>
          <a:xfrm>
            <a:off x="-6350" y="-3810"/>
            <a:ext cx="12216130" cy="6864350"/>
          </a:xfrm>
          <a:prstGeom prst="rect">
            <a:avLst/>
          </a:prstGeom>
        </p:spPr>
      </p:pic>
      <p:sp>
        <p:nvSpPr>
          <p:cNvPr id="12" name="标题 11"/>
          <p:cNvSpPr>
            <a:spLocks noGrp="1"/>
          </p:cNvSpPr>
          <p:nvPr>
            <p:custDataLst>
              <p:tags r:id="rId2"/>
            </p:custDataLst>
          </p:nvPr>
        </p:nvSpPr>
        <p:spPr>
          <a:xfrm>
            <a:off x="1031875" y="1642745"/>
            <a:ext cx="10515600" cy="792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zh-CN" altLang="en-US" dirty="0">
                <a:sym typeface="+mn-ea"/>
              </a:rPr>
              <a:t>选择训练经验</a:t>
            </a:r>
            <a:endParaRPr lang="zh-CN" altLang="en-US" b="0" dirty="0">
              <a:solidFill>
                <a:schemeClr val="tx1">
                  <a:lumMod val="50000"/>
                </a:schemeClr>
              </a:solidFill>
              <a:latin typeface="+mn-ea"/>
              <a:ea typeface="+mn-ea"/>
              <a:sym typeface="+mn-ea"/>
            </a:endParaRPr>
          </a:p>
        </p:txBody>
      </p:sp>
      <p:sp>
        <p:nvSpPr>
          <p:cNvPr id="4" name="副标题 6"/>
          <p:cNvSpPr>
            <a:spLocks noGrp="1"/>
          </p:cNvSpPr>
          <p:nvPr/>
        </p:nvSpPr>
        <p:spPr>
          <a:xfrm>
            <a:off x="1211580" y="2931795"/>
            <a:ext cx="9448800" cy="28409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CN" altLang="en-US" dirty="0">
                <a:solidFill>
                  <a:schemeClr val="bg1"/>
                </a:solidFill>
              </a:rPr>
              <a:t>和自己对弈</a:t>
            </a:r>
          </a:p>
          <a:p>
            <a:pPr marL="342900" indent="-342900">
              <a:lnSpc>
                <a:spcPct val="150000"/>
              </a:lnSpc>
              <a:buFont typeface="Arial" panose="020B0604020202020204" pitchFamily="34" charset="0"/>
              <a:buChar char="•"/>
            </a:pPr>
            <a:r>
              <a:rPr lang="zh-CN" altLang="en-US" dirty="0">
                <a:solidFill>
                  <a:schemeClr val="bg1"/>
                </a:solidFill>
              </a:rPr>
              <a:t>和专家对弈</a:t>
            </a:r>
          </a:p>
          <a:p>
            <a:pPr marL="342900" indent="-342900">
              <a:lnSpc>
                <a:spcPct val="150000"/>
              </a:lnSpc>
              <a:buFont typeface="Arial" panose="020B0604020202020204" pitchFamily="34" charset="0"/>
              <a:buChar char="•"/>
            </a:pPr>
            <a:r>
              <a:rPr lang="zh-CN" altLang="en-US" dirty="0">
                <a:solidFill>
                  <a:schemeClr val="bg1"/>
                </a:solidFill>
              </a:rPr>
              <a:t>产生随机的合法棋局</a:t>
            </a:r>
          </a:p>
          <a:p>
            <a:pPr marL="342900" indent="-342900">
              <a:lnSpc>
                <a:spcPct val="150000"/>
              </a:lnSpc>
              <a:buFont typeface="Arial" panose="020B0604020202020204" pitchFamily="34" charset="0"/>
              <a:buChar char="•"/>
            </a:pPr>
            <a:r>
              <a:rPr lang="zh-CN" altLang="en-US" dirty="0">
                <a:solidFill>
                  <a:schemeClr val="bg1"/>
                </a:solidFill>
              </a:rPr>
              <a:t>和一个采用固定评估函数的程序对弈</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4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14"/>
  <p:tag name="KSO_WM_TEMPLATE_CATEGORY" val="custom"/>
  <p:tag name="KSO_WM_TEMPLATE_INDEX" val="160440"/>
  <p:tag name="KSO_WM_UNIT_INDEX" val="1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15"/>
  <p:tag name="KSO_WM_TEMPLATE_CATEGORY" val="custom"/>
  <p:tag name="KSO_WM_TEMPLATE_INDEX" val="160440"/>
  <p:tag name="KSO_WM_UNIT_INDEX" val="15"/>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16"/>
  <p:tag name="KSO_WM_TEMPLATE_CATEGORY" val="custom"/>
  <p:tag name="KSO_WM_TEMPLATE_INDEX" val="160440"/>
  <p:tag name="KSO_WM_UNIT_INDEX" val="16"/>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17"/>
  <p:tag name="KSO_WM_TEMPLATE_CATEGORY" val="custom"/>
  <p:tag name="KSO_WM_TEMPLATE_INDEX" val="160440"/>
  <p:tag name="KSO_WM_UNIT_INDEX" val="1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5"/>
  <p:tag name="KSO_WM_TEMPLATE_CATEGORY" val="custom"/>
  <p:tag name="KSO_WM_TEMPLATE_INDEX" val="160440"/>
  <p:tag name="KSO_WM_UNIT_INDEX" val="5"/>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6"/>
  <p:tag name="KSO_WM_TEMPLATE_CATEGORY" val="custom"/>
  <p:tag name="KSO_WM_TEMPLATE_INDEX" val="160440"/>
  <p:tag name="KSO_WM_UNIT_INDEX" val="6"/>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7"/>
  <p:tag name="KSO_WM_TEMPLATE_CATEGORY" val="custom"/>
  <p:tag name="KSO_WM_TEMPLATE_INDEX" val="160440"/>
  <p:tag name="KSO_WM_UNIT_INDEX" val="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8"/>
  <p:tag name="KSO_WM_TEMPLATE_CATEGORY" val="custom"/>
  <p:tag name="KSO_WM_TEMPLATE_INDEX" val="160440"/>
  <p:tag name="KSO_WM_UNIT_INDEX" val="8"/>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TAG_VERSION" val="1.0"/>
  <p:tag name="KSO_WM_SLIDE_ID" val="custom160440_4"/>
  <p:tag name="KSO_WM_SLIDE_INDEX" val="4"/>
  <p:tag name="KSO_WM_SLIDE_ITEM_CNT" val="2"/>
  <p:tag name="KSO_WM_SLIDE_LAYOUT" val="a_f_d"/>
  <p:tag name="KSO_WM_SLIDE_LAYOUT_CNT" val="1_1_1"/>
  <p:tag name="KSO_WM_SLIDE_TYPE" val="text"/>
  <p:tag name="KSO_WM_BEAUTIFY_FLAG" val="#wm#"/>
  <p:tag name="KSO_WM_SLIDE_POSITION" val="68*58"/>
  <p:tag name="KSO_WM_SLIDE_SIZE" val="824*425"/>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4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TAG_VERSION" val="1.0"/>
  <p:tag name="KSO_WM_SLIDE_ID" val="custom160440_5"/>
  <p:tag name="KSO_WM_SLIDE_INDEX" val="5"/>
  <p:tag name="KSO_WM_SLIDE_ITEM_CNT" val="2"/>
  <p:tag name="KSO_WM_SLIDE_LAYOUT" val="a_f_d"/>
  <p:tag name="KSO_WM_SLIDE_LAYOUT_CNT" val="1_1_1"/>
  <p:tag name="KSO_WM_SLIDE_TYPE" val="text"/>
  <p:tag name="KSO_WM_BEAUTIFY_FLAG" val="#wm#"/>
  <p:tag name="KSO_WM_SLIDE_POSITION" val="122*108"/>
  <p:tag name="KSO_WM_SLIDE_SIZE" val="715*413"/>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6"/>
  <p:tag name="KSO_WM_SLIDE_INDEX" val="6"/>
  <p:tag name="KSO_WM_SLIDE_ITEM_CNT" val="1"/>
  <p:tag name="KSO_WM_SLIDE_LAYOUT" val="a_m"/>
  <p:tag name="KSO_WM_SLIDE_LAYOUT_CNT" val="1_1"/>
  <p:tag name="KSO_WM_SLIDE_TYPE" val="text"/>
  <p:tag name="KSO_WM_BEAUTIFY_FLAG" val="#wm#"/>
  <p:tag name="KSO_WM_TAG_VERSION" val="1.0"/>
  <p:tag name="KSO_WM_SLIDE_POSITION" val="255*236"/>
  <p:tag name="KSO_WM_SLIDE_SIZE" val="451*47"/>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2、13、14、17、23、28"/>
  <p:tag name="KSO_WM_TEMPLATE_CATEGORY" val="custom"/>
  <p:tag name="KSO_WM_TEMPLATE_INDEX" val="160440"/>
  <p:tag name="KSO_WM_TAG_VERSION" val="1.0"/>
  <p:tag name="KSO_WM_SLIDE_ID" val="custom160440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3"/>
  <p:tag name="KSO_WM_SLIDE_INDEX" val="13"/>
  <p:tag name="KSO_WM_SLIDE_ITEM_CNT" val="2"/>
  <p:tag name="KSO_WM_SLIDE_LAYOUT" val="a_f_d"/>
  <p:tag name="KSO_WM_SLIDE_LAYOUT_CNT" val="1_1_1"/>
  <p:tag name="KSO_WM_SLIDE_TYPE" val="text"/>
  <p:tag name="KSO_WM_BEAUTIFY_FLAG" val="#wm#"/>
  <p:tag name="KSO_WM_TAG_VERSION" val="1.0"/>
  <p:tag name="KSO_WM_SLIDE_POSITION" val="221*72"/>
  <p:tag name="KSO_WM_SLIDE_SIZE" val="610*409"/>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6"/>
  <p:tag name="KSO_WM_SLIDE_INDEX" val="6"/>
  <p:tag name="KSO_WM_SLIDE_ITEM_CNT" val="1"/>
  <p:tag name="KSO_WM_SLIDE_LAYOUT" val="a_m"/>
  <p:tag name="KSO_WM_SLIDE_LAYOUT_CNT" val="1_1"/>
  <p:tag name="KSO_WM_SLIDE_TYPE" val="text"/>
  <p:tag name="KSO_WM_BEAUTIFY_FLAG" val="#wm#"/>
  <p:tag name="KSO_WM_TAG_VERSION" val="1.0"/>
  <p:tag name="KSO_WM_SLIDE_POSITION" val="255*236"/>
  <p:tag name="KSO_WM_SLIDE_SIZE" val="451*47"/>
  <p:tag name="KSO_WM_DIAGRAM_GROUP_CODE" val="m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4"/>
  <p:tag name="KSO_WM_SLIDE_INDEX" val="14"/>
  <p:tag name="KSO_WM_SLIDE_ITEM_CNT" val="3"/>
  <p:tag name="KSO_WM_SLIDE_LAYOUT" val="a_f_d"/>
  <p:tag name="KSO_WM_SLIDE_LAYOUT_CNT" val="1_1_2"/>
  <p:tag name="KSO_WM_SLIDE_TYPE" val="text"/>
  <p:tag name="KSO_WM_BEAUTIFY_FLAG" val="#wm#"/>
  <p:tag name="KSO_WM_TAG_VERSION" val="1.0"/>
  <p:tag name="KSO_WM_SLIDE_POSITION" val="178*110"/>
  <p:tag name="KSO_WM_SLIDE_SIZE" val="604*406"/>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4"/>
  <p:tag name="KSO_WM_SLIDE_INDEX" val="14"/>
  <p:tag name="KSO_WM_SLIDE_ITEM_CNT" val="3"/>
  <p:tag name="KSO_WM_SLIDE_LAYOUT" val="a_f_d"/>
  <p:tag name="KSO_WM_SLIDE_LAYOUT_CNT" val="1_1_2"/>
  <p:tag name="KSO_WM_SLIDE_TYPE" val="text"/>
  <p:tag name="KSO_WM_BEAUTIFY_FLAG" val="#wm#"/>
  <p:tag name="KSO_WM_TAG_VERSION" val="1.0"/>
  <p:tag name="KSO_WM_SLIDE_POSITION" val="178*110"/>
  <p:tag name="KSO_WM_SLIDE_SIZE" val="604*406"/>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4"/>
  <p:tag name="KSO_WM_SLIDE_INDEX" val="14"/>
  <p:tag name="KSO_WM_SLIDE_ITEM_CNT" val="3"/>
  <p:tag name="KSO_WM_SLIDE_LAYOUT" val="a_f_d"/>
  <p:tag name="KSO_WM_SLIDE_LAYOUT_CNT" val="1_1_2"/>
  <p:tag name="KSO_WM_SLIDE_TYPE" val="text"/>
  <p:tag name="KSO_WM_BEAUTIFY_FLAG" val="#wm#"/>
  <p:tag name="KSO_WM_TAG_VERSION" val="1.0"/>
  <p:tag name="KSO_WM_SLIDE_POSITION" val="178*110"/>
  <p:tag name="KSO_WM_SLIDE_SIZE" val="604*406"/>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3"/>
  <p:tag name="KSO_WM_SLIDE_INDEX" val="13"/>
  <p:tag name="KSO_WM_SLIDE_ITEM_CNT" val="2"/>
  <p:tag name="KSO_WM_SLIDE_LAYOUT" val="a_f_d"/>
  <p:tag name="KSO_WM_SLIDE_LAYOUT_CNT" val="1_1_1"/>
  <p:tag name="KSO_WM_SLIDE_TYPE" val="text"/>
  <p:tag name="KSO_WM_BEAUTIFY_FLAG" val="#wm#"/>
  <p:tag name="KSO_WM_TAG_VERSION" val="1.0"/>
  <p:tag name="KSO_WM_SLIDE_POSITION" val="221*72"/>
  <p:tag name="KSO_WM_SLIDE_SIZE" val="610*409"/>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4"/>
  <p:tag name="KSO_WM_SLIDE_INDEX" val="14"/>
  <p:tag name="KSO_WM_SLIDE_ITEM_CNT" val="3"/>
  <p:tag name="KSO_WM_SLIDE_LAYOUT" val="a_f_d"/>
  <p:tag name="KSO_WM_SLIDE_LAYOUT_CNT" val="1_1_2"/>
  <p:tag name="KSO_WM_SLIDE_TYPE" val="text"/>
  <p:tag name="KSO_WM_BEAUTIFY_FLAG" val="#wm#"/>
  <p:tag name="KSO_WM_TAG_VERSION" val="1.0"/>
  <p:tag name="KSO_WM_SLIDE_POSITION" val="178*110"/>
  <p:tag name="KSO_WM_SLIDE_SIZE" val="604*406"/>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26"/>
  <p:tag name="KSO_WM_SLIDE_INDEX" val="26"/>
  <p:tag name="KSO_WM_SLIDE_ITEM_CNT" val="1"/>
  <p:tag name="KSO_WM_SLIDE_LAYOUT" val="a_f"/>
  <p:tag name="KSO_WM_SLIDE_LAYOUT_CNT" val="1_1"/>
  <p:tag name="KSO_WM_SLIDE_TYPE" val="text"/>
  <p:tag name="KSO_WM_BEAUTIFY_FLAG" val="#wm#"/>
  <p:tag name="KSO_WM_TAG_VERSION" val="1.0"/>
  <p:tag name="KSO_WM_SLIDE_POSITION" val="199*176"/>
  <p:tag name="KSO_WM_SLIDE_SIZE" val="562*275"/>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TAG_VERSION" val="1.0"/>
  <p:tag name="KSO_WM_SLIDE_ID" val="custom160440_28"/>
  <p:tag name="KSO_WM_SLIDE_INDEX" val="28"/>
  <p:tag name="KSO_WM_SLIDE_ITEM_CNT" val="0"/>
  <p:tag name="KSO_WM_SLIDE_TYPE" val="endPag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T"/>
  <p:tag name="KSO_WM_TAG_VERSION" val="1.0"/>
  <p:tag name="KSO_WM_BEAUTIFY_FLAG" val="#wm#"/>
  <p:tag name="KSO_WM_UNIT_TYPE" val="i"/>
  <p:tag name="KSO_WM_UNIT_ID" val="custom160440_28*i*0"/>
  <p:tag name="KSO_WM_TEMPLATE_CATEGORY" val="custom"/>
  <p:tag name="KSO_WM_TEMPLATE_INDEX" val="160440"/>
  <p:tag name="KSO_WM_UNIT_INDEX" val="0"/>
</p:tagLst>
</file>

<file path=ppt/tags/tag47.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H"/>
  <p:tag name="KSO_WM_TAG_VERSION" val="1.0"/>
  <p:tag name="KSO_WM_BEAUTIFY_FLAG" val="#wm#"/>
  <p:tag name="KSO_WM_UNIT_TYPE" val="i"/>
  <p:tag name="KSO_WM_UNIT_ID" val="custom160440_28*i*1"/>
  <p:tag name="KSO_WM_TEMPLATE_CATEGORY" val="custom"/>
  <p:tag name="KSO_WM_TEMPLATE_INDEX" val="160440"/>
  <p:tag name="KSO_WM_UNIT_INDEX" val="1"/>
</p:tagLst>
</file>

<file path=ppt/tags/tag48.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A"/>
  <p:tag name="KSO_WM_TAG_VERSION" val="1.0"/>
  <p:tag name="KSO_WM_BEAUTIFY_FLAG" val="#wm#"/>
  <p:tag name="KSO_WM_UNIT_TYPE" val="i"/>
  <p:tag name="KSO_WM_UNIT_ID" val="custom160440_28*i*2"/>
  <p:tag name="KSO_WM_TEMPLATE_CATEGORY" val="custom"/>
  <p:tag name="KSO_WM_TEMPLATE_INDEX" val="160440"/>
  <p:tag name="KSO_WM_UNIT_INDEX" val="2"/>
</p:tagLst>
</file>

<file path=ppt/tags/tag49.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N"/>
  <p:tag name="KSO_WM_TAG_VERSION" val="1.0"/>
  <p:tag name="KSO_WM_BEAUTIFY_FLAG" val="#wm#"/>
  <p:tag name="KSO_WM_UNIT_TYPE" val="i"/>
  <p:tag name="KSO_WM_UNIT_ID" val="custom160440_28*i*3"/>
  <p:tag name="KSO_WM_TEMPLATE_CATEGORY" val="custom"/>
  <p:tag name="KSO_WM_TEMPLATE_INDEX" val="160440"/>
  <p:tag name="KSO_WM_UNIT_INDEX" val="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2"/>
  <p:tag name="KSO_WM_UNIT_HIGHLIGHT" val="0"/>
  <p:tag name="KSO_WM_UNIT_COMPATIBLE" val="0"/>
  <p:tag name="KSO_WM_UNIT_PRESET_TEXT" val="K"/>
  <p:tag name="KSO_WM_TAG_VERSION" val="1.0"/>
  <p:tag name="KSO_WM_BEAUTIFY_FLAG" val="#wm#"/>
  <p:tag name="KSO_WM_UNIT_TYPE" val="i"/>
  <p:tag name="KSO_WM_UNIT_ID" val="custom160440_28*i*4"/>
  <p:tag name="KSO_WM_TEMPLATE_CATEGORY" val="custom"/>
  <p:tag name="KSO_WM_TEMPLATE_INDEX" val="160440"/>
  <p:tag name="KSO_WM_UNIT_INDEX" val="4"/>
</p:tagLst>
</file>

<file path=ppt/tags/tag51.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2"/>
  <p:tag name="KSO_WM_UNIT_HIGHLIGHT" val="0"/>
  <p:tag name="KSO_WM_UNIT_COMPATIBLE" val="0"/>
  <p:tag name="KSO_WM_UNIT_PRESET_TEXT" val="S"/>
  <p:tag name="KSO_WM_TAG_VERSION" val="1.0"/>
  <p:tag name="KSO_WM_BEAUTIFY_FLAG" val="#wm#"/>
  <p:tag name="KSO_WM_UNIT_TYPE" val="i"/>
  <p:tag name="KSO_WM_UNIT_ID" val="custom160440_28*i*5"/>
  <p:tag name="KSO_WM_TEMPLATE_CATEGORY" val="custom"/>
  <p:tag name="KSO_WM_TEMPLATE_INDEX" val="160440"/>
  <p:tag name="KSO_WM_UNIT_INDEX" val="5"/>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0"/>
  <p:tag name="KSO_WM_TEMPLATE_CATEGORY" val="custom"/>
  <p:tag name="KSO_WM_TEMPLATE_INDEX" val="160440"/>
  <p:tag name="KSO_WM_UNIT_INDEX"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26*i*9"/>
  <p:tag name="KSO_WM_TEMPLATE_CATEGORY" val="custom"/>
  <p:tag name="KSO_WM_TEMPLATE_INDEX" val="160440"/>
  <p:tag name="KSO_WM_UNIT_INDEX" val="9"/>
</p:tagLst>
</file>

<file path=ppt/theme/theme1.xml><?xml version="1.0" encoding="utf-8"?>
<a:theme xmlns:a="http://schemas.openxmlformats.org/drawingml/2006/main" name="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TotalTime>
  <Words>815</Words>
  <Application>Microsoft Office PowerPoint</Application>
  <PresentationFormat>宽屏</PresentationFormat>
  <Paragraphs>123</Paragraphs>
  <Slides>16</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黑体</vt:lpstr>
      <vt:lpstr>宋体</vt:lpstr>
      <vt:lpstr>微软雅黑</vt:lpstr>
      <vt:lpstr>Arial</vt:lpstr>
      <vt:lpstr>Calibri</vt:lpstr>
      <vt:lpstr>Cambria Math</vt:lpstr>
      <vt:lpstr>Century Gothic</vt:lpstr>
      <vt:lpstr>A000120140530A99PPBG</vt:lpstr>
      <vt:lpstr>水汽尾迹</vt:lpstr>
      <vt:lpstr>人工智能 or 人工智障？</vt:lpstr>
      <vt:lpstr>听说：</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 or 人工智障？</dc:title>
  <dc:creator>田杰</dc:creator>
  <cp:lastModifiedBy>田杰</cp:lastModifiedBy>
  <cp:revision>53</cp:revision>
  <dcterms:created xsi:type="dcterms:W3CDTF">2018-01-01T03:48:00Z</dcterms:created>
  <dcterms:modified xsi:type="dcterms:W3CDTF">2018-01-08T13:54:05Z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