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CA6C3-3C04-4B9A-8953-8F5377602453}" v="1" dt="2023-02-15T22:38:23.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7" d="100"/>
          <a:sy n="117" d="100"/>
        </p:scale>
        <p:origin x="3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Wince" userId="21d38863f6802756" providerId="LiveId" clId="{CC7CA6C3-3C04-4B9A-8953-8F5377602453}"/>
    <pc:docChg chg="undo custSel addSld modSld">
      <pc:chgData name="Jeff Wince" userId="21d38863f6802756" providerId="LiveId" clId="{CC7CA6C3-3C04-4B9A-8953-8F5377602453}" dt="2023-02-15T22:39:27.195" v="1358" actId="20577"/>
      <pc:docMkLst>
        <pc:docMk/>
      </pc:docMkLst>
      <pc:sldChg chg="modSp mod">
        <pc:chgData name="Jeff Wince" userId="21d38863f6802756" providerId="LiveId" clId="{CC7CA6C3-3C04-4B9A-8953-8F5377602453}" dt="2023-02-15T22:23:47.322" v="508" actId="1076"/>
        <pc:sldMkLst>
          <pc:docMk/>
          <pc:sldMk cId="3784242621" sldId="260"/>
        </pc:sldMkLst>
        <pc:picChg chg="mod">
          <ac:chgData name="Jeff Wince" userId="21d38863f6802756" providerId="LiveId" clId="{CC7CA6C3-3C04-4B9A-8953-8F5377602453}" dt="2023-02-15T22:23:44.705" v="507" actId="1076"/>
          <ac:picMkLst>
            <pc:docMk/>
            <pc:sldMk cId="3784242621" sldId="260"/>
            <ac:picMk id="5" creationId="{A38C99FB-A1FC-0524-53FF-9ED42881CD90}"/>
          </ac:picMkLst>
        </pc:picChg>
        <pc:picChg chg="mod">
          <ac:chgData name="Jeff Wince" userId="21d38863f6802756" providerId="LiveId" clId="{CC7CA6C3-3C04-4B9A-8953-8F5377602453}" dt="2023-02-15T22:23:47.322" v="508" actId="1076"/>
          <ac:picMkLst>
            <pc:docMk/>
            <pc:sldMk cId="3784242621" sldId="260"/>
            <ac:picMk id="7" creationId="{4DEAD1D7-5ADB-5390-A2B8-37E5613BB341}"/>
          </ac:picMkLst>
        </pc:picChg>
      </pc:sldChg>
      <pc:sldChg chg="modSp new mod">
        <pc:chgData name="Jeff Wince" userId="21d38863f6802756" providerId="LiveId" clId="{CC7CA6C3-3C04-4B9A-8953-8F5377602453}" dt="2023-02-15T22:30:30.555" v="1249" actId="20577"/>
        <pc:sldMkLst>
          <pc:docMk/>
          <pc:sldMk cId="1748309443" sldId="262"/>
        </pc:sldMkLst>
        <pc:spChg chg="mod">
          <ac:chgData name="Jeff Wince" userId="21d38863f6802756" providerId="LiveId" clId="{CC7CA6C3-3C04-4B9A-8953-8F5377602453}" dt="2023-02-15T22:25:49.195" v="597" actId="20577"/>
          <ac:spMkLst>
            <pc:docMk/>
            <pc:sldMk cId="1748309443" sldId="262"/>
            <ac:spMk id="2" creationId="{BCAA30B8-261D-43B0-8EE2-39221C9E3ACC}"/>
          </ac:spMkLst>
        </pc:spChg>
        <pc:spChg chg="mod">
          <ac:chgData name="Jeff Wince" userId="21d38863f6802756" providerId="LiveId" clId="{CC7CA6C3-3C04-4B9A-8953-8F5377602453}" dt="2023-02-15T22:30:30.555" v="1249" actId="20577"/>
          <ac:spMkLst>
            <pc:docMk/>
            <pc:sldMk cId="1748309443" sldId="262"/>
            <ac:spMk id="3" creationId="{BFF2006D-8F10-8374-AF9C-D2A3B5030AF0}"/>
          </ac:spMkLst>
        </pc:spChg>
      </pc:sldChg>
      <pc:sldChg chg="modSp new mod">
        <pc:chgData name="Jeff Wince" userId="21d38863f6802756" providerId="LiveId" clId="{CC7CA6C3-3C04-4B9A-8953-8F5377602453}" dt="2023-02-15T22:29:45.142" v="1167" actId="20577"/>
        <pc:sldMkLst>
          <pc:docMk/>
          <pc:sldMk cId="1146414470" sldId="263"/>
        </pc:sldMkLst>
        <pc:spChg chg="mod">
          <ac:chgData name="Jeff Wince" userId="21d38863f6802756" providerId="LiveId" clId="{CC7CA6C3-3C04-4B9A-8953-8F5377602453}" dt="2023-02-15T22:26:05.405" v="615" actId="20577"/>
          <ac:spMkLst>
            <pc:docMk/>
            <pc:sldMk cId="1146414470" sldId="263"/>
            <ac:spMk id="2" creationId="{D600D536-5928-EB7B-E45D-A96D12E33825}"/>
          </ac:spMkLst>
        </pc:spChg>
        <pc:spChg chg="mod">
          <ac:chgData name="Jeff Wince" userId="21d38863f6802756" providerId="LiveId" clId="{CC7CA6C3-3C04-4B9A-8953-8F5377602453}" dt="2023-02-15T22:29:45.142" v="1167" actId="20577"/>
          <ac:spMkLst>
            <pc:docMk/>
            <pc:sldMk cId="1146414470" sldId="263"/>
            <ac:spMk id="3" creationId="{291934D7-B3D8-CD8D-4776-CB514B44EF3F}"/>
          </ac:spMkLst>
        </pc:spChg>
      </pc:sldChg>
      <pc:sldChg chg="addSp modSp new mod">
        <pc:chgData name="Jeff Wince" userId="21d38863f6802756" providerId="LiveId" clId="{CC7CA6C3-3C04-4B9A-8953-8F5377602453}" dt="2023-02-15T22:35:51.123" v="1287" actId="1076"/>
        <pc:sldMkLst>
          <pc:docMk/>
          <pc:sldMk cId="2328453777" sldId="264"/>
        </pc:sldMkLst>
        <pc:spChg chg="mod">
          <ac:chgData name="Jeff Wince" userId="21d38863f6802756" providerId="LiveId" clId="{CC7CA6C3-3C04-4B9A-8953-8F5377602453}" dt="2023-02-15T22:34:25.262" v="1261" actId="20577"/>
          <ac:spMkLst>
            <pc:docMk/>
            <pc:sldMk cId="2328453777" sldId="264"/>
            <ac:spMk id="2" creationId="{904EE5B4-8307-129B-B013-BE4DCBA554AD}"/>
          </ac:spMkLst>
        </pc:spChg>
        <pc:spChg chg="mod">
          <ac:chgData name="Jeff Wince" userId="21d38863f6802756" providerId="LiveId" clId="{CC7CA6C3-3C04-4B9A-8953-8F5377602453}" dt="2023-02-15T22:34:46.968" v="1281" actId="20577"/>
          <ac:spMkLst>
            <pc:docMk/>
            <pc:sldMk cId="2328453777" sldId="264"/>
            <ac:spMk id="3" creationId="{73A8B9A2-13CF-43C8-DE90-18AFB5664AC5}"/>
          </ac:spMkLst>
        </pc:spChg>
        <pc:picChg chg="add mod">
          <ac:chgData name="Jeff Wince" userId="21d38863f6802756" providerId="LiveId" clId="{CC7CA6C3-3C04-4B9A-8953-8F5377602453}" dt="2023-02-15T22:34:58.314" v="1284" actId="1076"/>
          <ac:picMkLst>
            <pc:docMk/>
            <pc:sldMk cId="2328453777" sldId="264"/>
            <ac:picMk id="5" creationId="{5C43DF81-4408-1222-59CA-C1EBA6B89319}"/>
          </ac:picMkLst>
        </pc:picChg>
        <pc:picChg chg="add mod">
          <ac:chgData name="Jeff Wince" userId="21d38863f6802756" providerId="LiveId" clId="{CC7CA6C3-3C04-4B9A-8953-8F5377602453}" dt="2023-02-15T22:35:51.123" v="1287" actId="1076"/>
          <ac:picMkLst>
            <pc:docMk/>
            <pc:sldMk cId="2328453777" sldId="264"/>
            <ac:picMk id="7" creationId="{3A3ECED3-DB42-1F03-D7AA-C3AF258F559D}"/>
          </ac:picMkLst>
        </pc:picChg>
      </pc:sldChg>
      <pc:sldChg chg="addSp modSp new mod">
        <pc:chgData name="Jeff Wince" userId="21d38863f6802756" providerId="LiveId" clId="{CC7CA6C3-3C04-4B9A-8953-8F5377602453}" dt="2023-02-15T22:39:27.195" v="1358" actId="20577"/>
        <pc:sldMkLst>
          <pc:docMk/>
          <pc:sldMk cId="127817830" sldId="265"/>
        </pc:sldMkLst>
        <pc:spChg chg="mod">
          <ac:chgData name="Jeff Wince" userId="21d38863f6802756" providerId="LiveId" clId="{CC7CA6C3-3C04-4B9A-8953-8F5377602453}" dt="2023-02-15T22:39:27.195" v="1358" actId="20577"/>
          <ac:spMkLst>
            <pc:docMk/>
            <pc:sldMk cId="127817830" sldId="265"/>
            <ac:spMk id="2" creationId="{4B0C72D7-49E0-A65E-91F6-DC8D0D085381}"/>
          </ac:spMkLst>
        </pc:spChg>
        <pc:spChg chg="mod">
          <ac:chgData name="Jeff Wince" userId="21d38863f6802756" providerId="LiveId" clId="{CC7CA6C3-3C04-4B9A-8953-8F5377602453}" dt="2023-02-15T22:37:50.071" v="1292" actId="27636"/>
          <ac:spMkLst>
            <pc:docMk/>
            <pc:sldMk cId="127817830" sldId="265"/>
            <ac:spMk id="3" creationId="{44DAB3F8-1CDD-628D-6F55-0FA3CC5AAF9E}"/>
          </ac:spMkLst>
        </pc:spChg>
        <pc:spChg chg="add mod">
          <ac:chgData name="Jeff Wince" userId="21d38863f6802756" providerId="LiveId" clId="{CC7CA6C3-3C04-4B9A-8953-8F5377602453}" dt="2023-02-15T22:38:56.068" v="1301" actId="1035"/>
          <ac:spMkLst>
            <pc:docMk/>
            <pc:sldMk cId="127817830" sldId="265"/>
            <ac:spMk id="4" creationId="{56FD4372-C35C-68B5-516E-92E82C6C77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C5B1-3CBB-3C76-650B-A30AEC52E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CD54E-FA00-9385-1255-265EF1CA4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F61D35-EB3F-2679-D657-08A7D48DA9AD}"/>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5828964E-CF1B-913F-5845-8BC17E94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1C392-85FD-BFE8-11CB-20C6F98BBB56}"/>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4161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749B-17C9-75C0-4B58-789F6D9A6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6B820-CA87-75C3-6B2F-FBAC32AFD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CE0B8-64DE-18DB-A2EC-00D3BB133550}"/>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4E483489-CAC0-A415-8282-A60603729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D3C2C-936A-6434-73BF-03D8F7555354}"/>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117991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00E5A-827C-B889-6F3C-E3AFCB13D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02EF0-BEBE-4D23-464C-4B212C69E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87FD4-F319-50E7-0339-402EEFE05403}"/>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8FF3AC39-FFE8-FC8D-C9D0-E48DD4D3E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F799A-A8E6-96EB-744B-F07DFB7DC4F9}"/>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7421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E511-60A3-5DDD-2D5B-FD9CDD47E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C19FF-EB1C-EF4E-004C-3DC9027F3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7AED0-E95E-153F-2BBB-16C9D3109768}"/>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E80BF696-1F40-A574-5707-96ABCEE17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933E8-F3ED-1AF0-C8DD-2CA57FCD7EA6}"/>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111273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A096-E615-4042-4B79-B386DAB40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45A55-C8A8-1736-284A-D9B81555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FE4ED-1C27-4F52-5D44-A3C3F9F9C356}"/>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AF627FFD-7AEC-F7E2-9F4C-A0E4B16C6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5C4BE-8295-82ED-9698-2AF66BBDFABA}"/>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135249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463B-CF3E-7088-22CD-D879B6A45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9F1E-0427-9D01-E206-8753B05E9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2E144-D4F7-A9DC-17EE-62688139F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57A7FF-29E2-A85F-56EF-D51947C0B30C}"/>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6" name="Footer Placeholder 5">
            <a:extLst>
              <a:ext uri="{FF2B5EF4-FFF2-40B4-BE49-F238E27FC236}">
                <a16:creationId xmlns:a16="http://schemas.microsoft.com/office/drawing/2014/main" id="{B8192B96-028A-EBDA-3152-C0ABCF14F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8B61D-0F9C-9B9F-345F-D86A2E46C4A5}"/>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44068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A682-2FCA-9866-24FD-7CDCD1EFA1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4526C0-5112-1597-47EA-3337DCBB1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8E160-A0B9-DDD1-9DBD-249ED24FB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AFA275-8EE1-B90B-ECBB-8BB265428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5C44B-BC5B-BE8B-5DCD-8E261EDD56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A8CF60-FBB2-AD1A-B11A-1F641B9EA328}"/>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8" name="Footer Placeholder 7">
            <a:extLst>
              <a:ext uri="{FF2B5EF4-FFF2-40B4-BE49-F238E27FC236}">
                <a16:creationId xmlns:a16="http://schemas.microsoft.com/office/drawing/2014/main" id="{75CDB8E1-1767-7CC8-0197-8C32BB106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7B7A1F-6D9A-8C7D-9A54-0AEB2B250F3F}"/>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155139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E4F-C4BA-9E1E-1257-E77289BA4E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D65A91-028E-2F95-6D44-3B9E1FA6CFA3}"/>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4" name="Footer Placeholder 3">
            <a:extLst>
              <a:ext uri="{FF2B5EF4-FFF2-40B4-BE49-F238E27FC236}">
                <a16:creationId xmlns:a16="http://schemas.microsoft.com/office/drawing/2014/main" id="{27A62621-D845-3A8E-9CB4-88E814A562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54B45-B8BE-E82A-7BCC-E24669AD96F1}"/>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36295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E4432-5AA0-9426-8B1E-46C1221901F3}"/>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3" name="Footer Placeholder 2">
            <a:extLst>
              <a:ext uri="{FF2B5EF4-FFF2-40B4-BE49-F238E27FC236}">
                <a16:creationId xmlns:a16="http://schemas.microsoft.com/office/drawing/2014/main" id="{CE7183A5-6182-2C4E-6E85-411D3BE4C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C10718-3AB7-1522-ED67-28A22868EB08}"/>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378473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0D5C-6096-69F0-9638-FB124BBD3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7CD73-0356-EA63-F777-A4915C93B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CA3D5E-9F6E-EF56-5F0B-45293E7A9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F812E-D328-AC78-88CF-E0F95B2399C0}"/>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6" name="Footer Placeholder 5">
            <a:extLst>
              <a:ext uri="{FF2B5EF4-FFF2-40B4-BE49-F238E27FC236}">
                <a16:creationId xmlns:a16="http://schemas.microsoft.com/office/drawing/2014/main" id="{20089E8D-C7C5-0E46-6C26-F6F32D470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0387-18C5-E140-9281-7B036B88613F}"/>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411672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5262-2D83-9B89-2DB7-5AB092C5A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7A1B3-8EDC-E872-1D34-778E62071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B0743B-88E3-1FA9-7646-D9DEBF518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A64FD-F27F-2209-B759-D0282A86A751}"/>
              </a:ext>
            </a:extLst>
          </p:cNvPr>
          <p:cNvSpPr>
            <a:spLocks noGrp="1"/>
          </p:cNvSpPr>
          <p:nvPr>
            <p:ph type="dt" sz="half" idx="10"/>
          </p:nvPr>
        </p:nvSpPr>
        <p:spPr/>
        <p:txBody>
          <a:bodyPr/>
          <a:lstStyle/>
          <a:p>
            <a:fld id="{2DC71EA3-2903-43AE-BC9A-BF71F266C4BA}" type="datetimeFigureOut">
              <a:rPr lang="en-US" smtClean="0"/>
              <a:t>2/15/2023</a:t>
            </a:fld>
            <a:endParaRPr lang="en-US"/>
          </a:p>
        </p:txBody>
      </p:sp>
      <p:sp>
        <p:nvSpPr>
          <p:cNvPr id="6" name="Footer Placeholder 5">
            <a:extLst>
              <a:ext uri="{FF2B5EF4-FFF2-40B4-BE49-F238E27FC236}">
                <a16:creationId xmlns:a16="http://schemas.microsoft.com/office/drawing/2014/main" id="{EE767336-26A4-58AE-B115-3667CBB2C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03C60-5959-A6E8-965F-1129703F1B78}"/>
              </a:ext>
            </a:extLst>
          </p:cNvPr>
          <p:cNvSpPr>
            <a:spLocks noGrp="1"/>
          </p:cNvSpPr>
          <p:nvPr>
            <p:ph type="sldNum" sz="quarter" idx="12"/>
          </p:nvPr>
        </p:nvSpPr>
        <p:spPr/>
        <p:txBody>
          <a:bodyPr/>
          <a:lstStyle/>
          <a:p>
            <a:fld id="{4D96E10F-5EF2-4381-B95D-C0CF288422B1}" type="slidenum">
              <a:rPr lang="en-US" smtClean="0"/>
              <a:t>‹#›</a:t>
            </a:fld>
            <a:endParaRPr lang="en-US"/>
          </a:p>
        </p:txBody>
      </p:sp>
    </p:spTree>
    <p:extLst>
      <p:ext uri="{BB962C8B-B14F-4D97-AF65-F5344CB8AC3E}">
        <p14:creationId xmlns:p14="http://schemas.microsoft.com/office/powerpoint/2010/main" val="2293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27903-87EC-F2B8-BFF4-A9A5C058B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08E066-5A01-446C-DB48-ACD56381B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C0B7-4522-3ABF-DF71-255706486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71EA3-2903-43AE-BC9A-BF71F266C4BA}" type="datetimeFigureOut">
              <a:rPr lang="en-US" smtClean="0"/>
              <a:t>2/15/2023</a:t>
            </a:fld>
            <a:endParaRPr lang="en-US"/>
          </a:p>
        </p:txBody>
      </p:sp>
      <p:sp>
        <p:nvSpPr>
          <p:cNvPr id="5" name="Footer Placeholder 4">
            <a:extLst>
              <a:ext uri="{FF2B5EF4-FFF2-40B4-BE49-F238E27FC236}">
                <a16:creationId xmlns:a16="http://schemas.microsoft.com/office/drawing/2014/main" id="{692E00FF-8EFF-4869-2F17-757C274BA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451BE-EFF3-C643-63D4-6247C85FB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6E10F-5EF2-4381-B95D-C0CF288422B1}" type="slidenum">
              <a:rPr lang="en-US" smtClean="0"/>
              <a:t>‹#›</a:t>
            </a:fld>
            <a:endParaRPr lang="en-US"/>
          </a:p>
        </p:txBody>
      </p:sp>
    </p:spTree>
    <p:extLst>
      <p:ext uri="{BB962C8B-B14F-4D97-AF65-F5344CB8AC3E}">
        <p14:creationId xmlns:p14="http://schemas.microsoft.com/office/powerpoint/2010/main" val="2748436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blogdodelmanto.blogspot.com/2013/06/eu-so-queria-entender.htm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127F-595B-82CC-F0C7-064B923FA605}"/>
              </a:ext>
            </a:extLst>
          </p:cNvPr>
          <p:cNvSpPr>
            <a:spLocks noGrp="1"/>
          </p:cNvSpPr>
          <p:nvPr>
            <p:ph type="ctrTitle"/>
          </p:nvPr>
        </p:nvSpPr>
        <p:spPr/>
        <p:txBody>
          <a:bodyPr/>
          <a:lstStyle/>
          <a:p>
            <a:r>
              <a:rPr lang="en-US"/>
              <a:t>IBM HR Analytics</a:t>
            </a:r>
            <a:br>
              <a:rPr lang="en-US"/>
            </a:br>
            <a:r>
              <a:rPr lang="en-US"/>
              <a:t>Employee Attrition</a:t>
            </a:r>
            <a:endParaRPr lang="en-US" dirty="0"/>
          </a:p>
        </p:txBody>
      </p:sp>
      <p:sp>
        <p:nvSpPr>
          <p:cNvPr id="3" name="Subtitle 2">
            <a:extLst>
              <a:ext uri="{FF2B5EF4-FFF2-40B4-BE49-F238E27FC236}">
                <a16:creationId xmlns:a16="http://schemas.microsoft.com/office/drawing/2014/main" id="{763FEB09-5DCB-171D-55ED-A0B03E8606F5}"/>
              </a:ext>
            </a:extLst>
          </p:cNvPr>
          <p:cNvSpPr>
            <a:spLocks noGrp="1"/>
          </p:cNvSpPr>
          <p:nvPr>
            <p:ph type="subTitle" idx="1"/>
          </p:nvPr>
        </p:nvSpPr>
        <p:spPr/>
        <p:txBody>
          <a:bodyPr>
            <a:normAutofit lnSpcReduction="10000"/>
          </a:bodyPr>
          <a:lstStyle/>
          <a:p>
            <a:r>
              <a:rPr lang="en-US"/>
              <a:t>Group Project by:</a:t>
            </a:r>
          </a:p>
          <a:p>
            <a:r>
              <a:rPr lang="en-US"/>
              <a:t>Sonila Badjatia</a:t>
            </a:r>
          </a:p>
          <a:p>
            <a:r>
              <a:rPr lang="en-US"/>
              <a:t>Aakash Nagalapura</a:t>
            </a:r>
          </a:p>
          <a:p>
            <a:r>
              <a:rPr lang="en-US"/>
              <a:t>Jeff Wince</a:t>
            </a:r>
            <a:endParaRPr lang="en-US" dirty="0"/>
          </a:p>
        </p:txBody>
      </p:sp>
    </p:spTree>
    <p:extLst>
      <p:ext uri="{BB962C8B-B14F-4D97-AF65-F5344CB8AC3E}">
        <p14:creationId xmlns:p14="http://schemas.microsoft.com/office/powerpoint/2010/main" val="6157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72D7-49E0-A65E-91F6-DC8D0D085381}"/>
              </a:ext>
            </a:extLst>
          </p:cNvPr>
          <p:cNvSpPr>
            <a:spLocks noGrp="1"/>
          </p:cNvSpPr>
          <p:nvPr>
            <p:ph type="title"/>
          </p:nvPr>
        </p:nvSpPr>
        <p:spPr/>
        <p:txBody>
          <a:bodyPr/>
          <a:lstStyle/>
          <a:p>
            <a:r>
              <a:rPr lang="en-US" dirty="0"/>
              <a:t>Appendices-Rating System for Employee Questions</a:t>
            </a:r>
          </a:p>
        </p:txBody>
      </p:sp>
      <p:sp>
        <p:nvSpPr>
          <p:cNvPr id="3" name="Content Placeholder 2">
            <a:extLst>
              <a:ext uri="{FF2B5EF4-FFF2-40B4-BE49-F238E27FC236}">
                <a16:creationId xmlns:a16="http://schemas.microsoft.com/office/drawing/2014/main" id="{44DAB3F8-1CDD-628D-6F55-0FA3CC5AAF9E}"/>
              </a:ext>
            </a:extLst>
          </p:cNvPr>
          <p:cNvSpPr>
            <a:spLocks noGrp="1"/>
          </p:cNvSpPr>
          <p:nvPr>
            <p:ph idx="1"/>
          </p:nvPr>
        </p:nvSpPr>
        <p:spPr/>
        <p:txBody>
          <a:bodyPr>
            <a:normAutofit fontScale="55000" lnSpcReduction="20000"/>
          </a:bodyPr>
          <a:lstStyle/>
          <a:p>
            <a:r>
              <a:rPr lang="en-US" dirty="0"/>
              <a:t>Education</a:t>
            </a:r>
            <a:br>
              <a:rPr lang="en-US" dirty="0"/>
            </a:br>
            <a:r>
              <a:rPr lang="en-US" dirty="0"/>
              <a:t>1 'Below College'</a:t>
            </a:r>
            <a:br>
              <a:rPr lang="en-US" dirty="0"/>
            </a:br>
            <a:r>
              <a:rPr lang="en-US" dirty="0"/>
              <a:t>2 'College'</a:t>
            </a:r>
            <a:br>
              <a:rPr lang="en-US" dirty="0"/>
            </a:br>
            <a:r>
              <a:rPr lang="en-US" dirty="0"/>
              <a:t>3 'Bachelor'</a:t>
            </a:r>
            <a:br>
              <a:rPr lang="en-US" dirty="0"/>
            </a:br>
            <a:r>
              <a:rPr lang="en-US" dirty="0"/>
              <a:t>4 'Master'</a:t>
            </a:r>
            <a:br>
              <a:rPr lang="en-US" dirty="0"/>
            </a:br>
            <a:r>
              <a:rPr lang="en-US" dirty="0"/>
              <a:t>5 'Doctor'</a:t>
            </a:r>
          </a:p>
          <a:p>
            <a:r>
              <a:rPr lang="en-US" dirty="0" err="1"/>
              <a:t>EnvironmentSatisfaction</a:t>
            </a:r>
            <a:br>
              <a:rPr lang="en-US" dirty="0"/>
            </a:br>
            <a:r>
              <a:rPr lang="en-US" dirty="0"/>
              <a:t>1 'Low'</a:t>
            </a:r>
            <a:br>
              <a:rPr lang="en-US" dirty="0"/>
            </a:br>
            <a:r>
              <a:rPr lang="en-US" dirty="0"/>
              <a:t>2 'Medium'</a:t>
            </a:r>
            <a:br>
              <a:rPr lang="en-US" dirty="0"/>
            </a:br>
            <a:r>
              <a:rPr lang="en-US" dirty="0"/>
              <a:t>3 'High'</a:t>
            </a:r>
            <a:br>
              <a:rPr lang="en-US" dirty="0"/>
            </a:br>
            <a:r>
              <a:rPr lang="en-US" dirty="0"/>
              <a:t>4 'Very High'</a:t>
            </a:r>
          </a:p>
          <a:p>
            <a:r>
              <a:rPr lang="en-US" dirty="0" err="1"/>
              <a:t>JobInvolvement</a:t>
            </a:r>
            <a:r>
              <a:rPr lang="en-US" dirty="0"/>
              <a:t> </a:t>
            </a:r>
            <a:br>
              <a:rPr lang="en-US" dirty="0"/>
            </a:br>
            <a:r>
              <a:rPr lang="en-US" dirty="0"/>
              <a:t>1 'Low'</a:t>
            </a:r>
            <a:br>
              <a:rPr lang="en-US" dirty="0"/>
            </a:br>
            <a:r>
              <a:rPr lang="en-US" dirty="0"/>
              <a:t>2 'Medium'</a:t>
            </a:r>
            <a:br>
              <a:rPr lang="en-US" dirty="0"/>
            </a:br>
            <a:r>
              <a:rPr lang="en-US" dirty="0"/>
              <a:t>3 'High'</a:t>
            </a:r>
            <a:br>
              <a:rPr lang="en-US" dirty="0"/>
            </a:br>
            <a:r>
              <a:rPr lang="en-US" dirty="0"/>
              <a:t>4 'Very High'</a:t>
            </a:r>
          </a:p>
          <a:p>
            <a:r>
              <a:rPr lang="en-US" dirty="0" err="1"/>
              <a:t>JobSatisfaction</a:t>
            </a:r>
            <a:r>
              <a:rPr lang="en-US" dirty="0"/>
              <a:t> </a:t>
            </a:r>
            <a:br>
              <a:rPr lang="en-US" dirty="0"/>
            </a:br>
            <a:r>
              <a:rPr lang="en-US" dirty="0"/>
              <a:t>1 'Low'</a:t>
            </a:r>
            <a:br>
              <a:rPr lang="en-US" dirty="0"/>
            </a:br>
            <a:r>
              <a:rPr lang="en-US" dirty="0"/>
              <a:t>2 'Medium'</a:t>
            </a:r>
            <a:br>
              <a:rPr lang="en-US" dirty="0"/>
            </a:br>
            <a:r>
              <a:rPr lang="en-US" dirty="0"/>
              <a:t>3 'High'</a:t>
            </a:r>
            <a:br>
              <a:rPr lang="en-US" dirty="0"/>
            </a:br>
            <a:r>
              <a:rPr lang="en-US" dirty="0"/>
              <a:t>4 'Very High'</a:t>
            </a:r>
          </a:p>
          <a:p>
            <a:endParaRPr lang="en-US" dirty="0"/>
          </a:p>
        </p:txBody>
      </p:sp>
      <p:sp>
        <p:nvSpPr>
          <p:cNvPr id="4" name="TextBox 3">
            <a:extLst>
              <a:ext uri="{FF2B5EF4-FFF2-40B4-BE49-F238E27FC236}">
                <a16:creationId xmlns:a16="http://schemas.microsoft.com/office/drawing/2014/main" id="{56FD4372-C35C-68B5-516E-92E82C6C7726}"/>
              </a:ext>
            </a:extLst>
          </p:cNvPr>
          <p:cNvSpPr txBox="1"/>
          <p:nvPr/>
        </p:nvSpPr>
        <p:spPr>
          <a:xfrm>
            <a:off x="3355521" y="1771652"/>
            <a:ext cx="3404508" cy="3785652"/>
          </a:xfrm>
          <a:prstGeom prst="rect">
            <a:avLst/>
          </a:prstGeom>
          <a:noFill/>
        </p:spPr>
        <p:txBody>
          <a:bodyPr wrap="square" rtlCol="0">
            <a:spAutoFit/>
          </a:bodyPr>
          <a:lstStyle/>
          <a:p>
            <a:r>
              <a:rPr lang="en-US" sz="1500" dirty="0" err="1"/>
              <a:t>PerformanceRating</a:t>
            </a:r>
            <a:r>
              <a:rPr lang="en-US" sz="1500" dirty="0"/>
              <a:t> </a:t>
            </a:r>
            <a:br>
              <a:rPr lang="en-US" sz="1500" dirty="0"/>
            </a:br>
            <a:r>
              <a:rPr lang="en-US" sz="1500" dirty="0"/>
              <a:t>1 'Low'</a:t>
            </a:r>
            <a:br>
              <a:rPr lang="en-US" sz="1500" dirty="0"/>
            </a:br>
            <a:r>
              <a:rPr lang="en-US" sz="1500" dirty="0"/>
              <a:t>2 'Good'</a:t>
            </a:r>
            <a:br>
              <a:rPr lang="en-US" sz="1500" dirty="0"/>
            </a:br>
            <a:r>
              <a:rPr lang="en-US" sz="1500" dirty="0"/>
              <a:t>3 'Excellent'</a:t>
            </a:r>
            <a:br>
              <a:rPr lang="en-US" sz="1500" dirty="0"/>
            </a:br>
            <a:r>
              <a:rPr lang="en-US" sz="1500" dirty="0"/>
              <a:t>4 'Outstanding'</a:t>
            </a:r>
          </a:p>
          <a:p>
            <a:r>
              <a:rPr lang="en-US" sz="1500" dirty="0" err="1"/>
              <a:t>RelationshipSatisfaction</a:t>
            </a:r>
            <a:r>
              <a:rPr lang="en-US" sz="1500" dirty="0"/>
              <a:t> </a:t>
            </a:r>
            <a:br>
              <a:rPr lang="en-US" sz="1500" dirty="0"/>
            </a:br>
            <a:r>
              <a:rPr lang="en-US" sz="1500" dirty="0"/>
              <a:t>1 'Low'</a:t>
            </a:r>
            <a:br>
              <a:rPr lang="en-US" sz="1500" dirty="0"/>
            </a:br>
            <a:r>
              <a:rPr lang="en-US" sz="1500" dirty="0"/>
              <a:t>2 'Medium'</a:t>
            </a:r>
            <a:br>
              <a:rPr lang="en-US" sz="1500" dirty="0"/>
            </a:br>
            <a:r>
              <a:rPr lang="en-US" sz="1500" dirty="0"/>
              <a:t>3 'High'</a:t>
            </a:r>
            <a:br>
              <a:rPr lang="en-US" sz="1500" dirty="0"/>
            </a:br>
            <a:r>
              <a:rPr lang="en-US" sz="1500" dirty="0"/>
              <a:t>4 'Very High'</a:t>
            </a:r>
          </a:p>
          <a:p>
            <a:r>
              <a:rPr lang="en-US" sz="1500" dirty="0" err="1"/>
              <a:t>WorkLifeBalance</a:t>
            </a:r>
            <a:r>
              <a:rPr lang="en-US" sz="1500" dirty="0"/>
              <a:t> </a:t>
            </a:r>
            <a:br>
              <a:rPr lang="en-US" sz="1500" dirty="0"/>
            </a:br>
            <a:r>
              <a:rPr lang="en-US" sz="1500" dirty="0"/>
              <a:t>1 'Bad'</a:t>
            </a:r>
            <a:br>
              <a:rPr lang="en-US" sz="1500" dirty="0"/>
            </a:br>
            <a:r>
              <a:rPr lang="en-US" sz="1500" dirty="0"/>
              <a:t>2 'Good'</a:t>
            </a:r>
            <a:br>
              <a:rPr lang="en-US" sz="1500" dirty="0"/>
            </a:br>
            <a:r>
              <a:rPr lang="en-US" sz="1500" dirty="0"/>
              <a:t>3 'Better'</a:t>
            </a:r>
            <a:br>
              <a:rPr lang="en-US" sz="1500" dirty="0"/>
            </a:br>
            <a:r>
              <a:rPr lang="en-US" sz="1500" dirty="0"/>
              <a:t>4 'Best'</a:t>
            </a:r>
          </a:p>
          <a:p>
            <a:endParaRPr lang="en-US" sz="1500" dirty="0"/>
          </a:p>
        </p:txBody>
      </p:sp>
    </p:spTree>
    <p:extLst>
      <p:ext uri="{BB962C8B-B14F-4D97-AF65-F5344CB8AC3E}">
        <p14:creationId xmlns:p14="http://schemas.microsoft.com/office/powerpoint/2010/main" val="12781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D60B-10BB-9660-B0D9-050660903E19}"/>
              </a:ext>
            </a:extLst>
          </p:cNvPr>
          <p:cNvSpPr>
            <a:spLocks noGrp="1"/>
          </p:cNvSpPr>
          <p:nvPr>
            <p:ph type="title"/>
          </p:nvPr>
        </p:nvSpPr>
        <p:spPr>
          <a:xfrm>
            <a:off x="838200" y="365126"/>
            <a:ext cx="10515600" cy="1308554"/>
          </a:xfrm>
        </p:spPr>
        <p:txBody>
          <a:bodyPr>
            <a:noAutofit/>
          </a:bodyPr>
          <a:lstStyle/>
          <a:p>
            <a:r>
              <a:rPr lang="en-US" sz="1800" b="1" dirty="0"/>
              <a:t>The Data</a:t>
            </a:r>
            <a:br>
              <a:rPr lang="en-US" sz="1800" b="1" dirty="0"/>
            </a:br>
            <a:r>
              <a:rPr lang="en-US" sz="1800" dirty="0"/>
              <a:t>(Data source: </a:t>
            </a:r>
            <a:r>
              <a:rPr lang="en-US" sz="1800" dirty="0">
                <a:hlinkClick r:id="rId2"/>
              </a:rPr>
              <a:t>https://www.kaggle.com/pavansubhasht/ibm-hr-analytics-attrition-dataset</a:t>
            </a:r>
            <a:r>
              <a:rPr lang="en-US" sz="1800" dirty="0"/>
              <a:t>.)</a:t>
            </a:r>
            <a:br>
              <a:rPr lang="en-US" sz="1800" dirty="0"/>
            </a:br>
            <a:r>
              <a:rPr lang="en-US" sz="1800" dirty="0"/>
              <a:t>IBM has gathered information on employee satisfaction, income, seniority and other demographics. It includes data for 1470 employees. The data includes employees who are still with the company and those who have left.</a:t>
            </a:r>
          </a:p>
        </p:txBody>
      </p:sp>
      <p:sp>
        <p:nvSpPr>
          <p:cNvPr id="3" name="Content Placeholder 2">
            <a:extLst>
              <a:ext uri="{FF2B5EF4-FFF2-40B4-BE49-F238E27FC236}">
                <a16:creationId xmlns:a16="http://schemas.microsoft.com/office/drawing/2014/main" id="{7FA67350-C36A-126C-AC20-481AD352289F}"/>
              </a:ext>
            </a:extLst>
          </p:cNvPr>
          <p:cNvSpPr>
            <a:spLocks noGrp="1"/>
          </p:cNvSpPr>
          <p:nvPr>
            <p:ph idx="1"/>
          </p:nvPr>
        </p:nvSpPr>
        <p:spPr/>
        <p:txBody>
          <a:bodyPr/>
          <a:lstStyle/>
          <a:p>
            <a:r>
              <a:rPr lang="en-US" dirty="0"/>
              <a:t>The question: Is there a relationship between any of the factors provided in the data and employees who left the company?</a:t>
            </a:r>
          </a:p>
          <a:p>
            <a:pPr lvl="1"/>
            <a:endParaRPr lang="en-US" dirty="0"/>
          </a:p>
        </p:txBody>
      </p:sp>
      <p:pic>
        <p:nvPicPr>
          <p:cNvPr id="5" name="Picture 4" descr="Logo, company name">
            <a:extLst>
              <a:ext uri="{FF2B5EF4-FFF2-40B4-BE49-F238E27FC236}">
                <a16:creationId xmlns:a16="http://schemas.microsoft.com/office/drawing/2014/main" id="{5B9690C0-8BF1-CF45-911B-409D5263C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855" y="2729345"/>
            <a:ext cx="5504873" cy="4128655"/>
          </a:xfrm>
          <a:prstGeom prst="rect">
            <a:avLst/>
          </a:prstGeom>
        </p:spPr>
      </p:pic>
      <p:pic>
        <p:nvPicPr>
          <p:cNvPr id="7" name="Picture 6" descr="A toy figurine next to a red chair&#10;&#10;Description automatically generated with low confidence">
            <a:extLst>
              <a:ext uri="{FF2B5EF4-FFF2-40B4-BE49-F238E27FC236}">
                <a16:creationId xmlns:a16="http://schemas.microsoft.com/office/drawing/2014/main" id="{837F6C3B-8D1A-CE59-E9DC-D7C9A9443DE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05895" y="3429000"/>
            <a:ext cx="2074947" cy="2388428"/>
          </a:xfrm>
          <a:prstGeom prst="rect">
            <a:avLst/>
          </a:prstGeom>
        </p:spPr>
      </p:pic>
      <p:sp>
        <p:nvSpPr>
          <p:cNvPr id="8" name="TextBox 7">
            <a:extLst>
              <a:ext uri="{FF2B5EF4-FFF2-40B4-BE49-F238E27FC236}">
                <a16:creationId xmlns:a16="http://schemas.microsoft.com/office/drawing/2014/main" id="{D67C7680-CD65-88D8-C965-7F31CCAADCAC}"/>
              </a:ext>
            </a:extLst>
          </p:cNvPr>
          <p:cNvSpPr txBox="1"/>
          <p:nvPr/>
        </p:nvSpPr>
        <p:spPr>
          <a:xfrm>
            <a:off x="7105895" y="5994110"/>
            <a:ext cx="2074950" cy="369332"/>
          </a:xfrm>
          <a:prstGeom prst="rect">
            <a:avLst/>
          </a:prstGeom>
          <a:noFill/>
        </p:spPr>
        <p:txBody>
          <a:bodyPr wrap="square" rtlCol="0">
            <a:spAutoFit/>
          </a:bodyPr>
          <a:lstStyle/>
          <a:p>
            <a:r>
              <a:rPr lang="en-US" sz="900">
                <a:hlinkClick r:id="rId5" tooltip="https://blogdodelmanto.blogspot.com/2013/06/eu-so-queria-entender.html"/>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403829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3582-E1AE-929B-3B65-9A74C6979D5D}"/>
              </a:ext>
            </a:extLst>
          </p:cNvPr>
          <p:cNvSpPr>
            <a:spLocks noGrp="1"/>
          </p:cNvSpPr>
          <p:nvPr>
            <p:ph type="title"/>
          </p:nvPr>
        </p:nvSpPr>
        <p:spPr/>
        <p:txBody>
          <a:bodyPr>
            <a:normAutofit/>
          </a:bodyPr>
          <a:lstStyle/>
          <a:p>
            <a:r>
              <a:rPr lang="en-US" sz="2800" b="1" dirty="0"/>
              <a:t>Our Methods</a:t>
            </a:r>
          </a:p>
        </p:txBody>
      </p:sp>
      <p:sp>
        <p:nvSpPr>
          <p:cNvPr id="3" name="Content Placeholder 2">
            <a:extLst>
              <a:ext uri="{FF2B5EF4-FFF2-40B4-BE49-F238E27FC236}">
                <a16:creationId xmlns:a16="http://schemas.microsoft.com/office/drawing/2014/main" id="{8088B936-0D3E-BF6E-8D1E-E1C7A6BCB9DE}"/>
              </a:ext>
            </a:extLst>
          </p:cNvPr>
          <p:cNvSpPr>
            <a:spLocks noGrp="1"/>
          </p:cNvSpPr>
          <p:nvPr>
            <p:ph idx="1"/>
          </p:nvPr>
        </p:nvSpPr>
        <p:spPr>
          <a:xfrm>
            <a:off x="838200" y="1853905"/>
            <a:ext cx="10515600" cy="4351338"/>
          </a:xfrm>
        </p:spPr>
        <p:txBody>
          <a:bodyPr>
            <a:normAutofit/>
          </a:bodyPr>
          <a:lstStyle/>
          <a:p>
            <a:r>
              <a:rPr lang="en-US" sz="2000" dirty="0"/>
              <a:t>We looked at attrition overall and individual factors and compared them for employees who stayed with the company and those who left.</a:t>
            </a:r>
          </a:p>
          <a:p>
            <a:pPr lvl="1"/>
            <a:r>
              <a:rPr lang="en-US" sz="2000" dirty="0"/>
              <a:t>Starting </a:t>
            </a:r>
            <a:r>
              <a:rPr lang="en-US" sz="1800" dirty="0"/>
              <a:t>point</a:t>
            </a:r>
            <a:r>
              <a:rPr lang="en-US" sz="2000" dirty="0"/>
              <a:t> for drilling in further.</a:t>
            </a:r>
          </a:p>
        </p:txBody>
      </p:sp>
      <p:pic>
        <p:nvPicPr>
          <p:cNvPr id="5" name="Picture 4">
            <a:extLst>
              <a:ext uri="{FF2B5EF4-FFF2-40B4-BE49-F238E27FC236}">
                <a16:creationId xmlns:a16="http://schemas.microsoft.com/office/drawing/2014/main" id="{25306F74-FC4F-C176-4C83-99B228AC001E}"/>
              </a:ext>
            </a:extLst>
          </p:cNvPr>
          <p:cNvPicPr>
            <a:picLocks noChangeAspect="1"/>
          </p:cNvPicPr>
          <p:nvPr/>
        </p:nvPicPr>
        <p:blipFill>
          <a:blip r:embed="rId2"/>
          <a:stretch>
            <a:fillRect/>
          </a:stretch>
        </p:blipFill>
        <p:spPr>
          <a:xfrm>
            <a:off x="348007" y="3154727"/>
            <a:ext cx="3488703" cy="3173418"/>
          </a:xfrm>
          <a:prstGeom prst="rect">
            <a:avLst/>
          </a:prstGeom>
        </p:spPr>
      </p:pic>
      <p:pic>
        <p:nvPicPr>
          <p:cNvPr id="9" name="Picture 8">
            <a:extLst>
              <a:ext uri="{FF2B5EF4-FFF2-40B4-BE49-F238E27FC236}">
                <a16:creationId xmlns:a16="http://schemas.microsoft.com/office/drawing/2014/main" id="{77BDAE45-273B-CA93-B39F-AA5C0D822ECD}"/>
              </a:ext>
            </a:extLst>
          </p:cNvPr>
          <p:cNvPicPr>
            <a:picLocks noChangeAspect="1"/>
          </p:cNvPicPr>
          <p:nvPr/>
        </p:nvPicPr>
        <p:blipFill>
          <a:blip r:embed="rId3"/>
          <a:stretch>
            <a:fillRect/>
          </a:stretch>
        </p:blipFill>
        <p:spPr>
          <a:xfrm>
            <a:off x="7749622" y="3154727"/>
            <a:ext cx="3941703" cy="2830127"/>
          </a:xfrm>
          <a:prstGeom prst="rect">
            <a:avLst/>
          </a:prstGeom>
        </p:spPr>
      </p:pic>
      <p:pic>
        <p:nvPicPr>
          <p:cNvPr id="7" name="Picture 6">
            <a:extLst>
              <a:ext uri="{FF2B5EF4-FFF2-40B4-BE49-F238E27FC236}">
                <a16:creationId xmlns:a16="http://schemas.microsoft.com/office/drawing/2014/main" id="{3F0F2FE1-CE58-BBBE-3BE5-BBF6102EA717}"/>
              </a:ext>
            </a:extLst>
          </p:cNvPr>
          <p:cNvPicPr>
            <a:picLocks noChangeAspect="1"/>
          </p:cNvPicPr>
          <p:nvPr/>
        </p:nvPicPr>
        <p:blipFill>
          <a:blip r:embed="rId4"/>
          <a:stretch>
            <a:fillRect/>
          </a:stretch>
        </p:blipFill>
        <p:spPr>
          <a:xfrm>
            <a:off x="3657601" y="3154727"/>
            <a:ext cx="4260915" cy="2984208"/>
          </a:xfrm>
          <a:prstGeom prst="rect">
            <a:avLst/>
          </a:prstGeom>
        </p:spPr>
      </p:pic>
    </p:spTree>
    <p:extLst>
      <p:ext uri="{BB962C8B-B14F-4D97-AF65-F5344CB8AC3E}">
        <p14:creationId xmlns:p14="http://schemas.microsoft.com/office/powerpoint/2010/main" val="201995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5C36-B668-8A3F-193F-9C1C39C9A63F}"/>
              </a:ext>
            </a:extLst>
          </p:cNvPr>
          <p:cNvSpPr>
            <a:spLocks noGrp="1"/>
          </p:cNvSpPr>
          <p:nvPr>
            <p:ph type="title"/>
          </p:nvPr>
        </p:nvSpPr>
        <p:spPr/>
        <p:txBody>
          <a:bodyPr>
            <a:normAutofit/>
          </a:bodyPr>
          <a:lstStyle/>
          <a:p>
            <a:r>
              <a:rPr lang="en-US" sz="2800" dirty="0"/>
              <a:t>Comparison of Means</a:t>
            </a:r>
          </a:p>
        </p:txBody>
      </p:sp>
      <p:pic>
        <p:nvPicPr>
          <p:cNvPr id="5" name="Content Placeholder 4">
            <a:extLst>
              <a:ext uri="{FF2B5EF4-FFF2-40B4-BE49-F238E27FC236}">
                <a16:creationId xmlns:a16="http://schemas.microsoft.com/office/drawing/2014/main" id="{729CF6AA-8A49-5632-1F87-68DB661E13BE}"/>
              </a:ext>
            </a:extLst>
          </p:cNvPr>
          <p:cNvPicPr>
            <a:picLocks noGrp="1" noChangeAspect="1"/>
          </p:cNvPicPr>
          <p:nvPr>
            <p:ph idx="1"/>
          </p:nvPr>
        </p:nvPicPr>
        <p:blipFill>
          <a:blip r:embed="rId2"/>
          <a:stretch>
            <a:fillRect/>
          </a:stretch>
        </p:blipFill>
        <p:spPr>
          <a:xfrm>
            <a:off x="1936901" y="1165533"/>
            <a:ext cx="8130925" cy="5548758"/>
          </a:xfrm>
        </p:spPr>
      </p:pic>
      <p:sp>
        <p:nvSpPr>
          <p:cNvPr id="6" name="Oval 5">
            <a:extLst>
              <a:ext uri="{FF2B5EF4-FFF2-40B4-BE49-F238E27FC236}">
                <a16:creationId xmlns:a16="http://schemas.microsoft.com/office/drawing/2014/main" id="{6A7B36A0-35D2-FAC4-F26C-063E5583AA9C}"/>
              </a:ext>
            </a:extLst>
          </p:cNvPr>
          <p:cNvSpPr/>
          <p:nvPr/>
        </p:nvSpPr>
        <p:spPr>
          <a:xfrm>
            <a:off x="8622819" y="1436610"/>
            <a:ext cx="1121790" cy="21587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84DD6E8-F93B-9B98-CF5D-CBF9D4ADC9CC}"/>
              </a:ext>
            </a:extLst>
          </p:cNvPr>
          <p:cNvSpPr/>
          <p:nvPr/>
        </p:nvSpPr>
        <p:spPr>
          <a:xfrm rot="16200000">
            <a:off x="4380364" y="1533668"/>
            <a:ext cx="1471808" cy="3094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54C31A-64DB-BA1F-5474-04C9E9B7CD01}"/>
              </a:ext>
            </a:extLst>
          </p:cNvPr>
          <p:cNvSpPr txBox="1"/>
          <p:nvPr/>
        </p:nvSpPr>
        <p:spPr>
          <a:xfrm>
            <a:off x="9853251" y="1837015"/>
            <a:ext cx="2043375" cy="1015663"/>
          </a:xfrm>
          <a:prstGeom prst="rect">
            <a:avLst/>
          </a:prstGeom>
          <a:noFill/>
        </p:spPr>
        <p:txBody>
          <a:bodyPr wrap="square" rtlCol="0">
            <a:spAutoFit/>
          </a:bodyPr>
          <a:lstStyle/>
          <a:p>
            <a:pPr algn="ctr"/>
            <a:r>
              <a:rPr lang="en-US" sz="1200" b="1" dirty="0"/>
              <a:t>75% of people quit their job to “get away from their manager at some point in their career. –Gallup Study 2015</a:t>
            </a:r>
            <a:endParaRPr lang="en-US" sz="1200" dirty="0"/>
          </a:p>
        </p:txBody>
      </p:sp>
      <p:sp>
        <p:nvSpPr>
          <p:cNvPr id="9" name="TextBox 8">
            <a:extLst>
              <a:ext uri="{FF2B5EF4-FFF2-40B4-BE49-F238E27FC236}">
                <a16:creationId xmlns:a16="http://schemas.microsoft.com/office/drawing/2014/main" id="{298D79BF-9043-0DB5-98C3-DD9E5313013D}"/>
              </a:ext>
            </a:extLst>
          </p:cNvPr>
          <p:cNvSpPr txBox="1"/>
          <p:nvPr/>
        </p:nvSpPr>
        <p:spPr>
          <a:xfrm>
            <a:off x="3538452" y="1512891"/>
            <a:ext cx="4264182" cy="830997"/>
          </a:xfrm>
          <a:prstGeom prst="rect">
            <a:avLst/>
          </a:prstGeom>
          <a:noFill/>
        </p:spPr>
        <p:txBody>
          <a:bodyPr wrap="square" rtlCol="0">
            <a:spAutoFit/>
          </a:bodyPr>
          <a:lstStyle/>
          <a:p>
            <a:r>
              <a:rPr lang="en-US" sz="1200" dirty="0"/>
              <a:t>Your work is going to fill a large part of your life, and the only way to be truly satisfied is to do what you believe is great work. And the only way to do great work is to love what you do. If you haven’t found it yet, keep looking. Don’t settle. –Steve Jobs</a:t>
            </a:r>
          </a:p>
        </p:txBody>
      </p:sp>
    </p:spTree>
    <p:extLst>
      <p:ext uri="{BB962C8B-B14F-4D97-AF65-F5344CB8AC3E}">
        <p14:creationId xmlns:p14="http://schemas.microsoft.com/office/powerpoint/2010/main" val="407992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0B5A-1403-8128-237F-6AD1B5D0CBD0}"/>
              </a:ext>
            </a:extLst>
          </p:cNvPr>
          <p:cNvSpPr>
            <a:spLocks noGrp="1"/>
          </p:cNvSpPr>
          <p:nvPr>
            <p:ph type="title"/>
          </p:nvPr>
        </p:nvSpPr>
        <p:spPr/>
        <p:txBody>
          <a:bodyPr>
            <a:normAutofit/>
          </a:bodyPr>
          <a:lstStyle/>
          <a:p>
            <a:r>
              <a:rPr lang="en-US" sz="2800" dirty="0"/>
              <a:t>Comparison of Means (cont.)</a:t>
            </a:r>
          </a:p>
        </p:txBody>
      </p:sp>
      <p:pic>
        <p:nvPicPr>
          <p:cNvPr id="5" name="Content Placeholder 4">
            <a:extLst>
              <a:ext uri="{FF2B5EF4-FFF2-40B4-BE49-F238E27FC236}">
                <a16:creationId xmlns:a16="http://schemas.microsoft.com/office/drawing/2014/main" id="{A38C99FB-A1FC-0524-53FF-9ED42881CD90}"/>
              </a:ext>
            </a:extLst>
          </p:cNvPr>
          <p:cNvPicPr>
            <a:picLocks noGrp="1" noChangeAspect="1"/>
          </p:cNvPicPr>
          <p:nvPr>
            <p:ph idx="1"/>
          </p:nvPr>
        </p:nvPicPr>
        <p:blipFill>
          <a:blip r:embed="rId2"/>
          <a:stretch>
            <a:fillRect/>
          </a:stretch>
        </p:blipFill>
        <p:spPr>
          <a:xfrm>
            <a:off x="643559" y="2352470"/>
            <a:ext cx="5615840" cy="3626530"/>
          </a:xfrm>
        </p:spPr>
      </p:pic>
      <p:pic>
        <p:nvPicPr>
          <p:cNvPr id="7" name="Picture 6">
            <a:extLst>
              <a:ext uri="{FF2B5EF4-FFF2-40B4-BE49-F238E27FC236}">
                <a16:creationId xmlns:a16="http://schemas.microsoft.com/office/drawing/2014/main" id="{4DEAD1D7-5ADB-5390-A2B8-37E5613BB341}"/>
              </a:ext>
            </a:extLst>
          </p:cNvPr>
          <p:cNvPicPr>
            <a:picLocks noChangeAspect="1"/>
          </p:cNvPicPr>
          <p:nvPr/>
        </p:nvPicPr>
        <p:blipFill>
          <a:blip r:embed="rId3"/>
          <a:stretch>
            <a:fillRect/>
          </a:stretch>
        </p:blipFill>
        <p:spPr>
          <a:xfrm>
            <a:off x="6246832" y="2352470"/>
            <a:ext cx="5601015" cy="2971023"/>
          </a:xfrm>
          <a:prstGeom prst="rect">
            <a:avLst/>
          </a:prstGeom>
        </p:spPr>
      </p:pic>
    </p:spTree>
    <p:extLst>
      <p:ext uri="{BB962C8B-B14F-4D97-AF65-F5344CB8AC3E}">
        <p14:creationId xmlns:p14="http://schemas.microsoft.com/office/powerpoint/2010/main" val="378424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A39D-E86B-C04F-138E-FE215148D37E}"/>
              </a:ext>
            </a:extLst>
          </p:cNvPr>
          <p:cNvSpPr>
            <a:spLocks noGrp="1"/>
          </p:cNvSpPr>
          <p:nvPr>
            <p:ph type="title"/>
          </p:nvPr>
        </p:nvSpPr>
        <p:spPr/>
        <p:txBody>
          <a:bodyPr/>
          <a:lstStyle/>
          <a:p>
            <a:r>
              <a:rPr lang="en-US" sz="4400" dirty="0"/>
              <a:t>Comparison of Means (cont.)</a:t>
            </a:r>
            <a:endParaRPr lang="en-US" dirty="0"/>
          </a:p>
        </p:txBody>
      </p:sp>
      <p:pic>
        <p:nvPicPr>
          <p:cNvPr id="5" name="Content Placeholder 4">
            <a:extLst>
              <a:ext uri="{FF2B5EF4-FFF2-40B4-BE49-F238E27FC236}">
                <a16:creationId xmlns:a16="http://schemas.microsoft.com/office/drawing/2014/main" id="{1A5AAF5B-2C43-C7D2-5FA9-1950DD4A9324}"/>
              </a:ext>
            </a:extLst>
          </p:cNvPr>
          <p:cNvPicPr>
            <a:picLocks noGrp="1" noChangeAspect="1"/>
          </p:cNvPicPr>
          <p:nvPr>
            <p:ph idx="1"/>
          </p:nvPr>
        </p:nvPicPr>
        <p:blipFill>
          <a:blip r:embed="rId2"/>
          <a:stretch>
            <a:fillRect/>
          </a:stretch>
        </p:blipFill>
        <p:spPr>
          <a:xfrm>
            <a:off x="763377" y="2141537"/>
            <a:ext cx="4537824" cy="4351338"/>
          </a:xfrm>
        </p:spPr>
      </p:pic>
      <p:pic>
        <p:nvPicPr>
          <p:cNvPr id="7" name="Picture 6">
            <a:extLst>
              <a:ext uri="{FF2B5EF4-FFF2-40B4-BE49-F238E27FC236}">
                <a16:creationId xmlns:a16="http://schemas.microsoft.com/office/drawing/2014/main" id="{1499AE3A-A6D3-3572-9BAC-D192CC600145}"/>
              </a:ext>
            </a:extLst>
          </p:cNvPr>
          <p:cNvPicPr>
            <a:picLocks noChangeAspect="1"/>
          </p:cNvPicPr>
          <p:nvPr/>
        </p:nvPicPr>
        <p:blipFill>
          <a:blip r:embed="rId3"/>
          <a:stretch>
            <a:fillRect/>
          </a:stretch>
        </p:blipFill>
        <p:spPr>
          <a:xfrm>
            <a:off x="5517212" y="2141537"/>
            <a:ext cx="5229955" cy="3172268"/>
          </a:xfrm>
          <a:prstGeom prst="rect">
            <a:avLst/>
          </a:prstGeom>
        </p:spPr>
      </p:pic>
    </p:spTree>
    <p:extLst>
      <p:ext uri="{BB962C8B-B14F-4D97-AF65-F5344CB8AC3E}">
        <p14:creationId xmlns:p14="http://schemas.microsoft.com/office/powerpoint/2010/main" val="338861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30B8-261D-43B0-8EE2-39221C9E3ACC}"/>
              </a:ext>
            </a:extLst>
          </p:cNvPr>
          <p:cNvSpPr>
            <a:spLocks noGrp="1"/>
          </p:cNvSpPr>
          <p:nvPr>
            <p:ph type="title"/>
          </p:nvPr>
        </p:nvSpPr>
        <p:spPr/>
        <p:txBody>
          <a:bodyPr>
            <a:normAutofit/>
          </a:bodyPr>
          <a:lstStyle/>
          <a:p>
            <a:r>
              <a:rPr lang="en-US" sz="2800" dirty="0"/>
              <a:t>Findings</a:t>
            </a:r>
          </a:p>
        </p:txBody>
      </p:sp>
      <p:sp>
        <p:nvSpPr>
          <p:cNvPr id="3" name="Content Placeholder 2">
            <a:extLst>
              <a:ext uri="{FF2B5EF4-FFF2-40B4-BE49-F238E27FC236}">
                <a16:creationId xmlns:a16="http://schemas.microsoft.com/office/drawing/2014/main" id="{BFF2006D-8F10-8374-AF9C-D2A3B5030AF0}"/>
              </a:ext>
            </a:extLst>
          </p:cNvPr>
          <p:cNvSpPr>
            <a:spLocks noGrp="1"/>
          </p:cNvSpPr>
          <p:nvPr>
            <p:ph idx="1"/>
          </p:nvPr>
        </p:nvSpPr>
        <p:spPr/>
        <p:txBody>
          <a:bodyPr>
            <a:normAutofit/>
          </a:bodyPr>
          <a:lstStyle/>
          <a:p>
            <a:r>
              <a:rPr lang="en-US" sz="1800" dirty="0"/>
              <a:t>There was a significant difference in the attributes around satisfaction. The following showed the largest difference between the means:</a:t>
            </a:r>
          </a:p>
          <a:p>
            <a:pPr lvl="1"/>
            <a:r>
              <a:rPr lang="en-US" sz="1800" dirty="0"/>
              <a:t>Environment Satisfaction</a:t>
            </a:r>
          </a:p>
          <a:p>
            <a:pPr lvl="1"/>
            <a:r>
              <a:rPr lang="en-US" sz="1800" dirty="0"/>
              <a:t>Job Involvement</a:t>
            </a:r>
          </a:p>
          <a:p>
            <a:pPr lvl="1"/>
            <a:r>
              <a:rPr lang="en-US" sz="1800" dirty="0"/>
              <a:t>Job Satisfaction</a:t>
            </a:r>
          </a:p>
          <a:p>
            <a:pPr lvl="1"/>
            <a:r>
              <a:rPr lang="en-US" sz="1800" dirty="0"/>
              <a:t>Time With </a:t>
            </a:r>
            <a:r>
              <a:rPr lang="en-US" sz="1800" dirty="0" err="1"/>
              <a:t>CurrentManager</a:t>
            </a:r>
            <a:r>
              <a:rPr lang="en-US" sz="1800" dirty="0"/>
              <a:t>-This was one of the greatest difference between the employed and </a:t>
            </a:r>
            <a:r>
              <a:rPr lang="en-US" sz="1800" dirty="0" err="1"/>
              <a:t>attrited</a:t>
            </a:r>
            <a:r>
              <a:rPr lang="en-US" sz="1800" dirty="0"/>
              <a:t> groups.</a:t>
            </a:r>
          </a:p>
          <a:p>
            <a:pPr lvl="1"/>
            <a:r>
              <a:rPr lang="en-US" sz="1800" dirty="0"/>
              <a:t>Monthly Income- this was also one of the greater differences</a:t>
            </a:r>
          </a:p>
          <a:p>
            <a:pPr lvl="1"/>
            <a:r>
              <a:rPr lang="en-US" sz="1800" dirty="0"/>
              <a:t>Distance From Work</a:t>
            </a:r>
          </a:p>
          <a:p>
            <a:pPr lvl="1"/>
            <a:r>
              <a:rPr lang="en-US" sz="1800" dirty="0"/>
              <a:t>Total Working Years</a:t>
            </a:r>
          </a:p>
          <a:p>
            <a:pPr lvl="1"/>
            <a:r>
              <a:rPr lang="en-US" sz="1800" dirty="0"/>
              <a:t>Years at the Company</a:t>
            </a:r>
          </a:p>
          <a:p>
            <a:pPr lvl="1"/>
            <a:r>
              <a:rPr lang="en-US" sz="1800" dirty="0"/>
              <a:t>A handful of roles account for a large portion of the </a:t>
            </a:r>
            <a:r>
              <a:rPr lang="en-US" sz="1800" dirty="0" err="1"/>
              <a:t>attrited</a:t>
            </a:r>
            <a:r>
              <a:rPr lang="en-US" sz="1800" dirty="0"/>
              <a:t> employees</a:t>
            </a:r>
          </a:p>
          <a:p>
            <a:pPr lvl="1"/>
            <a:endParaRPr lang="en-US" sz="1400" dirty="0"/>
          </a:p>
          <a:p>
            <a:pPr lvl="1"/>
            <a:endParaRPr lang="en-US" sz="1400" dirty="0"/>
          </a:p>
          <a:p>
            <a:pPr lvl="1"/>
            <a:endParaRPr lang="en-US" sz="1000" dirty="0"/>
          </a:p>
        </p:txBody>
      </p:sp>
    </p:spTree>
    <p:extLst>
      <p:ext uri="{BB962C8B-B14F-4D97-AF65-F5344CB8AC3E}">
        <p14:creationId xmlns:p14="http://schemas.microsoft.com/office/powerpoint/2010/main" val="174830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D536-5928-EB7B-E45D-A96D12E33825}"/>
              </a:ext>
            </a:extLst>
          </p:cNvPr>
          <p:cNvSpPr>
            <a:spLocks noGrp="1"/>
          </p:cNvSpPr>
          <p:nvPr>
            <p:ph type="title"/>
          </p:nvPr>
        </p:nvSpPr>
        <p:spPr/>
        <p:txBody>
          <a:bodyPr>
            <a:normAutofit/>
          </a:bodyPr>
          <a:lstStyle/>
          <a:p>
            <a:r>
              <a:rPr lang="en-US" sz="2800" dirty="0"/>
              <a:t>Future Questions</a:t>
            </a:r>
          </a:p>
        </p:txBody>
      </p:sp>
      <p:sp>
        <p:nvSpPr>
          <p:cNvPr id="3" name="Content Placeholder 2">
            <a:extLst>
              <a:ext uri="{FF2B5EF4-FFF2-40B4-BE49-F238E27FC236}">
                <a16:creationId xmlns:a16="http://schemas.microsoft.com/office/drawing/2014/main" id="{291934D7-B3D8-CD8D-4776-CB514B44EF3F}"/>
              </a:ext>
            </a:extLst>
          </p:cNvPr>
          <p:cNvSpPr>
            <a:spLocks noGrp="1"/>
          </p:cNvSpPr>
          <p:nvPr>
            <p:ph idx="1"/>
          </p:nvPr>
        </p:nvSpPr>
        <p:spPr/>
        <p:txBody>
          <a:bodyPr>
            <a:normAutofit/>
          </a:bodyPr>
          <a:lstStyle/>
          <a:p>
            <a:r>
              <a:rPr lang="en-US" sz="1800" dirty="0"/>
              <a:t>Is there a difference between employees who leave of their own accord and those who are terminated by the company?</a:t>
            </a:r>
          </a:p>
          <a:p>
            <a:endParaRPr lang="en-US" sz="1800" dirty="0"/>
          </a:p>
          <a:p>
            <a:r>
              <a:rPr lang="en-US" sz="1800" dirty="0"/>
              <a:t>Do any of the factors that showed a significant difference have a relation with each other?</a:t>
            </a:r>
          </a:p>
          <a:p>
            <a:endParaRPr lang="en-US" sz="1800" dirty="0"/>
          </a:p>
          <a:p>
            <a:r>
              <a:rPr lang="en-US" sz="1800" dirty="0"/>
              <a:t>Future studies would be warranted if programs were put in place to make employees feel better about the stats that were lower for </a:t>
            </a:r>
            <a:r>
              <a:rPr lang="en-US" sz="1800" dirty="0" err="1"/>
              <a:t>attrited</a:t>
            </a:r>
            <a:r>
              <a:rPr lang="en-US" sz="1800" dirty="0"/>
              <a:t> employees.</a:t>
            </a:r>
          </a:p>
          <a:p>
            <a:endParaRPr lang="en-US" sz="1800" dirty="0"/>
          </a:p>
          <a:p>
            <a:r>
              <a:rPr lang="en-US" sz="1800" dirty="0"/>
              <a:t>Is there a difference in the factors between different company locations?</a:t>
            </a:r>
          </a:p>
          <a:p>
            <a:endParaRPr lang="en-US" sz="1800" dirty="0"/>
          </a:p>
          <a:p>
            <a:r>
              <a:rPr lang="en-US" sz="1800" dirty="0"/>
              <a:t>Is there a correlation between the lower scores and managers?</a:t>
            </a:r>
          </a:p>
          <a:p>
            <a:endParaRPr lang="en-US" sz="1800" dirty="0"/>
          </a:p>
        </p:txBody>
      </p:sp>
    </p:spTree>
    <p:extLst>
      <p:ext uri="{BB962C8B-B14F-4D97-AF65-F5344CB8AC3E}">
        <p14:creationId xmlns:p14="http://schemas.microsoft.com/office/powerpoint/2010/main" val="114641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E5B4-8307-129B-B013-BE4DCBA554AD}"/>
              </a:ext>
            </a:extLst>
          </p:cNvPr>
          <p:cNvSpPr>
            <a:spLocks noGrp="1"/>
          </p:cNvSpPr>
          <p:nvPr>
            <p:ph type="title"/>
          </p:nvPr>
        </p:nvSpPr>
        <p:spPr/>
        <p:txBody>
          <a:bodyPr/>
          <a:lstStyle/>
          <a:p>
            <a:r>
              <a:rPr lang="en-US" dirty="0"/>
              <a:t>Appendices	</a:t>
            </a:r>
          </a:p>
        </p:txBody>
      </p:sp>
      <p:sp>
        <p:nvSpPr>
          <p:cNvPr id="3" name="Content Placeholder 2">
            <a:extLst>
              <a:ext uri="{FF2B5EF4-FFF2-40B4-BE49-F238E27FC236}">
                <a16:creationId xmlns:a16="http://schemas.microsoft.com/office/drawing/2014/main" id="{73A8B9A2-13CF-43C8-DE90-18AFB5664AC5}"/>
              </a:ext>
            </a:extLst>
          </p:cNvPr>
          <p:cNvSpPr>
            <a:spLocks noGrp="1"/>
          </p:cNvSpPr>
          <p:nvPr>
            <p:ph idx="1"/>
          </p:nvPr>
        </p:nvSpPr>
        <p:spPr/>
        <p:txBody>
          <a:bodyPr>
            <a:normAutofit/>
          </a:bodyPr>
          <a:lstStyle/>
          <a:p>
            <a:r>
              <a:rPr lang="en-US" sz="1800" dirty="0"/>
              <a:t>T-test results</a:t>
            </a:r>
          </a:p>
          <a:p>
            <a:endParaRPr lang="en-US" sz="1800" dirty="0"/>
          </a:p>
        </p:txBody>
      </p:sp>
      <p:pic>
        <p:nvPicPr>
          <p:cNvPr id="5" name="Picture 4">
            <a:extLst>
              <a:ext uri="{FF2B5EF4-FFF2-40B4-BE49-F238E27FC236}">
                <a16:creationId xmlns:a16="http://schemas.microsoft.com/office/drawing/2014/main" id="{5C43DF81-4408-1222-59CA-C1EBA6B89319}"/>
              </a:ext>
            </a:extLst>
          </p:cNvPr>
          <p:cNvPicPr>
            <a:picLocks noChangeAspect="1"/>
          </p:cNvPicPr>
          <p:nvPr/>
        </p:nvPicPr>
        <p:blipFill>
          <a:blip r:embed="rId2"/>
          <a:stretch>
            <a:fillRect/>
          </a:stretch>
        </p:blipFill>
        <p:spPr>
          <a:xfrm>
            <a:off x="628073" y="2176418"/>
            <a:ext cx="5061526" cy="4135482"/>
          </a:xfrm>
          <a:prstGeom prst="rect">
            <a:avLst/>
          </a:prstGeom>
        </p:spPr>
      </p:pic>
      <p:pic>
        <p:nvPicPr>
          <p:cNvPr id="7" name="Picture 6">
            <a:extLst>
              <a:ext uri="{FF2B5EF4-FFF2-40B4-BE49-F238E27FC236}">
                <a16:creationId xmlns:a16="http://schemas.microsoft.com/office/drawing/2014/main" id="{3A3ECED3-DB42-1F03-D7AA-C3AF258F559D}"/>
              </a:ext>
            </a:extLst>
          </p:cNvPr>
          <p:cNvPicPr>
            <a:picLocks noChangeAspect="1"/>
          </p:cNvPicPr>
          <p:nvPr/>
        </p:nvPicPr>
        <p:blipFill>
          <a:blip r:embed="rId3"/>
          <a:stretch>
            <a:fillRect/>
          </a:stretch>
        </p:blipFill>
        <p:spPr>
          <a:xfrm>
            <a:off x="5899726" y="2176418"/>
            <a:ext cx="5416209" cy="4202704"/>
          </a:xfrm>
          <a:prstGeom prst="rect">
            <a:avLst/>
          </a:prstGeom>
        </p:spPr>
      </p:pic>
    </p:spTree>
    <p:extLst>
      <p:ext uri="{BB962C8B-B14F-4D97-AF65-F5344CB8AC3E}">
        <p14:creationId xmlns:p14="http://schemas.microsoft.com/office/powerpoint/2010/main" val="232845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IBM HR Analytics Employee Attrition</vt:lpstr>
      <vt:lpstr>The Data (Data source: https://www.kaggle.com/pavansubhasht/ibm-hr-analytics-attrition-dataset.) IBM has gathered information on employee satisfaction, income, seniority and other demographics. It includes data for 1470 employees. The data includes employees who are still with the company and those who have left.</vt:lpstr>
      <vt:lpstr>Our Methods</vt:lpstr>
      <vt:lpstr>Comparison of Means</vt:lpstr>
      <vt:lpstr>Comparison of Means (cont.)</vt:lpstr>
      <vt:lpstr>Comparison of Means (cont.)</vt:lpstr>
      <vt:lpstr>Findings</vt:lpstr>
      <vt:lpstr>Future Questions</vt:lpstr>
      <vt:lpstr>Appendices </vt:lpstr>
      <vt:lpstr>Appendices-Rating System for Employee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Analytics Employee Attrition</dc:title>
  <dc:creator>Jeff Wince</dc:creator>
  <cp:lastModifiedBy>Jeff Wince</cp:lastModifiedBy>
  <cp:revision>1</cp:revision>
  <dcterms:created xsi:type="dcterms:W3CDTF">2023-02-15T03:18:32Z</dcterms:created>
  <dcterms:modified xsi:type="dcterms:W3CDTF">2023-02-15T22:39:31Z</dcterms:modified>
</cp:coreProperties>
</file>