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44f3b29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44f3b29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759e629b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759e629b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44090e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44090e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44f3b29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44f3b29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44f3b2975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44f3b297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44f3b29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44f3b29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44f3b297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44f3b297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7505ade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7505ade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44f3b297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44f3b297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7505ad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7505ad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8.jp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4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Scanpy ScRNA Clustering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311700" y="1152475"/>
            <a:ext cx="85206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4) Requires understanding of Anndata attributes and functions to operate correctly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e.g. retrieving logarithmized data from adata after clustering (.raw attribute and .to_adata())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5) Collating codes for all organs in a single Colab notebook</a:t>
            </a:r>
            <a:endParaRPr sz="1500"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50" y="1956000"/>
            <a:ext cx="8271449" cy="19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type="title"/>
          </p:nvPr>
        </p:nvSpPr>
        <p:spPr>
          <a:xfrm>
            <a:off x="500925" y="31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45025"/>
            <a:ext cx="85206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ct val="45412"/>
              <a:buFont typeface="Arial"/>
              <a:buNone/>
            </a:pPr>
            <a:r>
              <a:rPr b="1" lang="en" sz="2422"/>
              <a:t> </a:t>
            </a:r>
            <a:r>
              <a:rPr b="1" lang="en" sz="2300"/>
              <a:t>Angiotensin Converting Enzyme 2 (ACE2) may be a potential </a:t>
            </a:r>
            <a:r>
              <a:rPr b="1" lang="en" sz="2300"/>
              <a:t>indicator of COVID infection risk</a:t>
            </a:r>
            <a:endParaRPr b="1" sz="2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614975"/>
            <a:ext cx="85206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•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COVID19 poses a great burden to public health and economy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•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Many patients have non-respiratory symptoms and long-term multiple organ damages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•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ACE2 is the receptor for COVID19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•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ACE inhibitor and angiotensin receptor blocker prescriptions were associated with a reduced risk of COVID-19 in a very large population-based study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•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ACE2 is the integral part of the renin-angiotensin-aldosterone system (RAAS) that regulates blood pressure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•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ACE2 has been found in the heart, lung, kidney, and other organs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/>
              <a:t>•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The cell types and organs that express ACE2 as a potential receptor for COVID are still unclear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445025"/>
            <a:ext cx="85206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</a:t>
            </a:r>
            <a:r>
              <a:rPr b="1" lang="en" sz="2100"/>
              <a:t>dentification of COVID infection risk in multiple organs using scRNA-Seq data</a:t>
            </a:r>
            <a:endParaRPr b="1" sz="21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5" y="1285100"/>
            <a:ext cx="4503526" cy="21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46325"/>
            <a:ext cx="4358825" cy="35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75" y="3799200"/>
            <a:ext cx="1679725" cy="7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7300" y="4751500"/>
            <a:ext cx="1329482" cy="1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500925" y="31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r>
              <a:rPr b="1" lang="en"/>
              <a:t> - Lungs</a:t>
            </a:r>
            <a:endParaRPr b="1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75" y="1152476"/>
            <a:ext cx="8638223" cy="169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575" y="2987054"/>
            <a:ext cx="5652525" cy="19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25" y="2660575"/>
            <a:ext cx="5786501" cy="21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800" y="2660575"/>
            <a:ext cx="2426940" cy="21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900" y="853825"/>
            <a:ext cx="8730209" cy="17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7636750" y="453625"/>
            <a:ext cx="1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Our Results</a:t>
            </a:r>
            <a:endParaRPr b="1" u="sng"/>
          </a:p>
        </p:txBody>
      </p:sp>
      <p:sp>
        <p:nvSpPr>
          <p:cNvPr id="160" name="Google Shape;160;p17"/>
          <p:cNvSpPr txBox="1"/>
          <p:nvPr/>
        </p:nvSpPr>
        <p:spPr>
          <a:xfrm>
            <a:off x="7592350" y="2431150"/>
            <a:ext cx="18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Paper</a:t>
            </a:r>
            <a:r>
              <a:rPr b="1" lang="en" u="sng"/>
              <a:t> Results</a:t>
            </a:r>
            <a:endParaRPr b="1" u="sng"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500925" y="31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- Bladder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825" y="2965700"/>
            <a:ext cx="2139025" cy="18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6875" y="916100"/>
            <a:ext cx="5719873" cy="19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7636750" y="617525"/>
            <a:ext cx="1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Our Results</a:t>
            </a:r>
            <a:endParaRPr b="1" u="sng"/>
          </a:p>
        </p:txBody>
      </p:sp>
      <p:sp>
        <p:nvSpPr>
          <p:cNvPr id="169" name="Google Shape;169;p18"/>
          <p:cNvSpPr txBox="1"/>
          <p:nvPr/>
        </p:nvSpPr>
        <p:spPr>
          <a:xfrm>
            <a:off x="7636750" y="2660575"/>
            <a:ext cx="18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Paper Results</a:t>
            </a:r>
            <a:endParaRPr b="1" u="sng"/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500925" y="31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- Bladder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7636750" y="617525"/>
            <a:ext cx="1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Our Results</a:t>
            </a:r>
            <a:endParaRPr b="1" u="sng"/>
          </a:p>
        </p:txBody>
      </p:sp>
      <p:sp>
        <p:nvSpPr>
          <p:cNvPr id="176" name="Google Shape;176;p19"/>
          <p:cNvSpPr txBox="1"/>
          <p:nvPr/>
        </p:nvSpPr>
        <p:spPr>
          <a:xfrm>
            <a:off x="7636750" y="2660575"/>
            <a:ext cx="18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Paper Results</a:t>
            </a:r>
            <a:endParaRPr b="1" u="sng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25" y="3107195"/>
            <a:ext cx="5334275" cy="18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950" y="3068062"/>
            <a:ext cx="2276194" cy="18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125" y="1102700"/>
            <a:ext cx="7940127" cy="16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type="title"/>
          </p:nvPr>
        </p:nvSpPr>
        <p:spPr>
          <a:xfrm>
            <a:off x="500925" y="31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- Ileum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/>
        </p:nvSpPr>
        <p:spPr>
          <a:xfrm>
            <a:off x="7636750" y="617525"/>
            <a:ext cx="1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Our Results</a:t>
            </a:r>
            <a:endParaRPr b="1" u="sng"/>
          </a:p>
        </p:txBody>
      </p:sp>
      <p:sp>
        <p:nvSpPr>
          <p:cNvPr id="186" name="Google Shape;186;p20"/>
          <p:cNvSpPr txBox="1"/>
          <p:nvPr/>
        </p:nvSpPr>
        <p:spPr>
          <a:xfrm>
            <a:off x="7636750" y="2660575"/>
            <a:ext cx="18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Paper Results</a:t>
            </a:r>
            <a:endParaRPr b="1" u="sng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674" y="3060775"/>
            <a:ext cx="2002650" cy="1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675" y="1017725"/>
            <a:ext cx="5156650" cy="179778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>
            <p:ph type="title"/>
          </p:nvPr>
        </p:nvSpPr>
        <p:spPr>
          <a:xfrm>
            <a:off x="500925" y="31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- Ileum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311700" y="1152475"/>
            <a:ext cx="8520600" cy="3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Datasets from each organ had different formats and converting them into Anndata required </a:t>
            </a:r>
            <a:r>
              <a:rPr lang="en" sz="1500"/>
              <a:t>different</a:t>
            </a:r>
            <a:r>
              <a:rPr lang="en" sz="1500"/>
              <a:t> functions or required a particular format 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</a:t>
            </a:r>
            <a:r>
              <a:rPr lang="en" sz="1500"/>
              <a:t>.g. </a:t>
            </a:r>
            <a:r>
              <a:rPr b="1" lang="en" sz="1500"/>
              <a:t>.mtx</a:t>
            </a:r>
            <a:r>
              <a:rPr lang="en" sz="1500"/>
              <a:t> vs. </a:t>
            </a:r>
            <a:r>
              <a:rPr b="1" lang="en" sz="1500"/>
              <a:t>.h5</a:t>
            </a:r>
            <a:endParaRPr b="1" sz="1500"/>
          </a:p>
          <a:p>
            <a:pPr indent="-32385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e.g. </a:t>
            </a:r>
            <a:r>
              <a:rPr b="1" lang="en" sz="1500"/>
              <a:t>Heart dataset</a:t>
            </a:r>
            <a:r>
              <a:rPr lang="en" sz="1500"/>
              <a:t> was in a normalized count matrix </a:t>
            </a:r>
            <a:r>
              <a:rPr b="1" lang="en" sz="1500"/>
              <a:t>.txt format that was not readabl</a:t>
            </a:r>
            <a:r>
              <a:rPr b="1" lang="en" sz="1500"/>
              <a:t>e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Reproducibility of the article’s results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original article (uses R package Seurat) did not provide specific information about its filtering thresholds and clustering algorithm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Reproducibility of UMAP figures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For some reason, we did not get exactly the same UMAP every time</a:t>
            </a:r>
            <a:endParaRPr sz="1500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350" y="1823475"/>
            <a:ext cx="3336325" cy="2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1675" y="1823475"/>
            <a:ext cx="2121121" cy="2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type="title"/>
          </p:nvPr>
        </p:nvSpPr>
        <p:spPr>
          <a:xfrm>
            <a:off x="500925" y="31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