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00" d="100"/>
          <a:sy n="100" d="100"/>
        </p:scale>
        <p:origin x="2050"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32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jpe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jpe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a:ln/>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多任务学习与深度神经网络综述</a:t>
            </a:r>
            <a:endParaRPr lang="en-US" sz="3750" dirty="0"/>
          </a:p>
        </p:txBody>
      </p:sp>
      <p:sp>
        <p:nvSpPr>
          <p:cNvPr id="4" name="Text 1"/>
          <p:cNvSpPr/>
          <p:nvPr/>
        </p:nvSpPr>
        <p:spPr>
          <a:xfrm>
            <a:off x="571500" y="2243138"/>
            <a:ext cx="8001000" cy="400050"/>
          </a:xfrm>
          <a:prstGeom prst="rect">
            <a:avLst/>
          </a:prstGeom>
          <a:noFill/>
          <a:ln/>
        </p:spPr>
        <p:txBody>
          <a:bodyPr vert="horz" wrap="square" lIns="0" tIns="0" rIns="0" bIns="0" rtlCol="0" anchor="ctr"/>
          <a:lstStyle/>
          <a:p>
            <a:pPr marL="0" indent="0" algn="ctr">
              <a:lnSpc>
                <a:spcPts val="3150"/>
              </a:lnSpc>
              <a:buNone/>
            </a:pPr>
            <a:r>
              <a:rPr lang="en-US" sz="2250" dirty="0">
                <a:solidFill>
                  <a:srgbClr val="000000"/>
                </a:solidFill>
                <a:latin typeface="Microsoft YaHei" pitchFamily="34" charset="0"/>
                <a:ea typeface="Microsoft YaHei" pitchFamily="34" charset="-122"/>
                <a:cs typeface="Microsoft YaHei" pitchFamily="34" charset="-120"/>
              </a:rPr>
              <a:t>探索多任务学习在深度学习领域的最新进展</a:t>
            </a:r>
            <a:endParaRPr lang="en-US" sz="2250" dirty="0"/>
          </a:p>
        </p:txBody>
      </p:sp>
      <p:sp>
        <p:nvSpPr>
          <p:cNvPr id="5" name="Shape 2"/>
          <p:cNvSpPr/>
          <p:nvPr/>
        </p:nvSpPr>
        <p:spPr>
          <a:xfrm>
            <a:off x="4269581" y="2976563"/>
            <a:ext cx="604838" cy="114300"/>
          </a:xfrm>
          <a:prstGeom prst="rect">
            <a:avLst/>
          </a:prstGeom>
          <a:solidFill>
            <a:srgbClr val="000000"/>
          </a:solidFill>
          <a:ln/>
        </p:spPr>
      </p:sp>
      <p:sp>
        <p:nvSpPr>
          <p:cNvPr id="6" name="Text 3"/>
          <p:cNvSpPr/>
          <p:nvPr/>
        </p:nvSpPr>
        <p:spPr>
          <a:xfrm>
            <a:off x="571500" y="3424238"/>
            <a:ext cx="8001000" cy="219075"/>
          </a:xfrm>
          <a:prstGeom prst="rect">
            <a:avLst/>
          </a:prstGeom>
          <a:noFill/>
          <a:ln/>
        </p:spPr>
        <p:txBody>
          <a:bodyPr vert="horz" wrap="square" lIns="0" tIns="0" rIns="0" bIns="0" rtlCol="0" anchor="ctr"/>
          <a:lstStyle/>
          <a:p>
            <a:pPr marL="0" indent="0" algn="ctr">
              <a:lnSpc>
                <a:spcPts val="1725"/>
              </a:lnSpc>
              <a:buNone/>
            </a:pPr>
            <a:r>
              <a:rPr lang="en-US" sz="1200" dirty="0">
                <a:solidFill>
                  <a:srgbClr val="000000"/>
                </a:solidFill>
                <a:latin typeface="Microsoft YaHei" pitchFamily="34" charset="0"/>
                <a:ea typeface="Microsoft YaHei" pitchFamily="34" charset="-122"/>
                <a:cs typeface="Microsoft YaHei" pitchFamily="34" charset="-120"/>
              </a:rPr>
              <a:t>通义智能PPT</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多任务架构</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784CB">
                    <a:alpha val="30000"/>
                  </a:srgbClr>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9144000" cy="6324600"/>
          </a:xfrm>
          <a:prstGeom prst="rect">
            <a:avLst/>
          </a:prstGeom>
          <a:solidFill>
            <a:srgbClr val="FFFFFF"/>
          </a:solidFill>
          <a:ln/>
        </p:spPr>
      </p:sp>
      <p:pic>
        <p:nvPicPr>
          <p:cNvPr id="3" name="Image 0" descr="preencoded.png"/>
          <p:cNvPicPr>
            <a:picLocks noChangeAspect="1"/>
          </p:cNvPicPr>
          <p:nvPr/>
        </p:nvPicPr>
        <p:blipFill>
          <a:blip r:embed="rId3"/>
          <a:srcRect l="9337" r="9337"/>
          <a:stretch/>
        </p:blipFill>
        <p:spPr>
          <a:xfrm>
            <a:off x="0" y="0"/>
            <a:ext cx="9144000" cy="632460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计算机视觉</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381000" y="1428750"/>
            <a:ext cx="8382000" cy="4705350"/>
          </a:xfrm>
          <a:prstGeom prst="rect">
            <a:avLst/>
          </a:prstGeom>
        </p:spPr>
      </p:pic>
      <p:sp>
        <p:nvSpPr>
          <p:cNvPr id="7" name="Text 3"/>
          <p:cNvSpPr/>
          <p:nvPr/>
        </p:nvSpPr>
        <p:spPr>
          <a:xfrm>
            <a:off x="3819525" y="2019300"/>
            <a:ext cx="1504950" cy="323850"/>
          </a:xfrm>
          <a:prstGeom prst="rect">
            <a:avLst/>
          </a:prstGeom>
          <a:noFill/>
          <a:ln/>
        </p:spPr>
        <p:txBody>
          <a:bodyPr vert="horz" wrap="square" lIns="0" tIns="0" rIns="0" bIns="0" rtlCol="0" anchor="ctr"/>
          <a:lstStyle/>
          <a:p>
            <a:pPr marL="0" indent="0" algn="ctr">
              <a:lnSpc>
                <a:spcPts val="1650"/>
              </a:lnSpc>
              <a:buNone/>
            </a:pPr>
            <a:r>
              <a:rPr lang="en-US" sz="1650" b="1" dirty="0">
                <a:solidFill>
                  <a:srgbClr val="3B9DF1"/>
                </a:solidFill>
                <a:latin typeface="Microsoft YaHei" pitchFamily="34" charset="0"/>
                <a:ea typeface="Microsoft YaHei" pitchFamily="34" charset="-122"/>
                <a:cs typeface="Microsoft YaHei" pitchFamily="34" charset="-120"/>
              </a:rPr>
              <a:t>多任务学习框架</a:t>
            </a:r>
            <a:endParaRPr lang="en-US" sz="1650" dirty="0"/>
          </a:p>
        </p:txBody>
      </p:sp>
      <p:sp>
        <p:nvSpPr>
          <p:cNvPr id="8" name="Text 4"/>
          <p:cNvSpPr/>
          <p:nvPr/>
        </p:nvSpPr>
        <p:spPr>
          <a:xfrm>
            <a:off x="719138" y="3409950"/>
            <a:ext cx="1038225" cy="571500"/>
          </a:xfrm>
          <a:prstGeom prst="rect">
            <a:avLst/>
          </a:prstGeom>
          <a:noFill/>
          <a:ln/>
        </p:spPr>
        <p:txBody>
          <a:bodyPr vert="horz" wrap="square" lIns="0" tIns="0" rIns="0" bIns="0" rtlCol="0" anchor="ctr"/>
          <a:lstStyle/>
          <a:p>
            <a:pPr marL="0" indent="0" algn="ctr">
              <a:lnSpc>
                <a:spcPts val="1500"/>
              </a:lnSpc>
              <a:buNone/>
            </a:pPr>
            <a:r>
              <a:rPr lang="en-US" sz="1500" b="1" dirty="0">
                <a:solidFill>
                  <a:srgbClr val="5BB1E1"/>
                </a:solidFill>
                <a:latin typeface="Microsoft YaHei" pitchFamily="34" charset="0"/>
                <a:ea typeface="Microsoft YaHei" pitchFamily="34" charset="-122"/>
                <a:cs typeface="Microsoft YaHei" pitchFamily="34" charset="-120"/>
              </a:rPr>
              <a:t>共享主干网络</a:t>
            </a:r>
            <a:endParaRPr lang="en-US" sz="1500" dirty="0"/>
          </a:p>
        </p:txBody>
      </p:sp>
      <p:sp>
        <p:nvSpPr>
          <p:cNvPr id="9" name="Text 5"/>
          <p:cNvSpPr/>
          <p:nvPr/>
        </p:nvSpPr>
        <p:spPr>
          <a:xfrm>
            <a:off x="876300" y="4305300"/>
            <a:ext cx="10096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通过全局特征提取器和共享卷积层，实现高效特征提取</a:t>
            </a:r>
            <a:endParaRPr lang="en-US" sz="1050" dirty="0"/>
          </a:p>
        </p:txBody>
      </p:sp>
      <p:sp>
        <p:nvSpPr>
          <p:cNvPr id="10" name="Text 6"/>
          <p:cNvSpPr/>
          <p:nvPr/>
        </p:nvSpPr>
        <p:spPr>
          <a:xfrm>
            <a:off x="876300" y="5219700"/>
            <a:ext cx="10096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结合特定任务输出分支，支持多任务处理</a:t>
            </a:r>
            <a:endParaRPr lang="en-US" sz="1050" dirty="0"/>
          </a:p>
        </p:txBody>
      </p:sp>
      <p:sp>
        <p:nvSpPr>
          <p:cNvPr id="11" name="Text 7"/>
          <p:cNvSpPr/>
          <p:nvPr/>
        </p:nvSpPr>
        <p:spPr>
          <a:xfrm>
            <a:off x="2052638" y="3409950"/>
            <a:ext cx="1038225" cy="571500"/>
          </a:xfrm>
          <a:prstGeom prst="rect">
            <a:avLst/>
          </a:prstGeom>
          <a:noFill/>
          <a:ln/>
        </p:spPr>
        <p:txBody>
          <a:bodyPr vert="horz" wrap="square" lIns="0" tIns="0" rIns="0" bIns="0" rtlCol="0" anchor="ctr"/>
          <a:lstStyle/>
          <a:p>
            <a:pPr marL="0" indent="0" algn="ctr">
              <a:lnSpc>
                <a:spcPts val="1500"/>
              </a:lnSpc>
              <a:buNone/>
            </a:pPr>
            <a:r>
              <a:rPr lang="en-US" sz="1500" b="1" dirty="0">
                <a:solidFill>
                  <a:srgbClr val="639CFF"/>
                </a:solidFill>
                <a:latin typeface="Microsoft YaHei" pitchFamily="34" charset="0"/>
                <a:ea typeface="Microsoft YaHei" pitchFamily="34" charset="-122"/>
                <a:cs typeface="Microsoft YaHei" pitchFamily="34" charset="-120"/>
              </a:rPr>
              <a:t>跨任务信息流</a:t>
            </a:r>
            <a:endParaRPr lang="en-US" sz="1500" dirty="0"/>
          </a:p>
        </p:txBody>
      </p:sp>
      <p:sp>
        <p:nvSpPr>
          <p:cNvPr id="12" name="Text 8"/>
          <p:cNvSpPr/>
          <p:nvPr/>
        </p:nvSpPr>
        <p:spPr>
          <a:xfrm>
            <a:off x="2209800" y="4305300"/>
            <a:ext cx="10096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利用交叉缝合单元和1x1卷积融合不同任务网络的特征</a:t>
            </a:r>
            <a:endParaRPr lang="en-US" sz="1050" dirty="0"/>
          </a:p>
        </p:txBody>
      </p:sp>
      <p:sp>
        <p:nvSpPr>
          <p:cNvPr id="13" name="Text 9"/>
          <p:cNvSpPr/>
          <p:nvPr/>
        </p:nvSpPr>
        <p:spPr>
          <a:xfrm>
            <a:off x="2209800" y="5219700"/>
            <a:ext cx="10096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促进任务间的信息交流，提高模型效率</a:t>
            </a:r>
            <a:endParaRPr lang="en-US" sz="1050" dirty="0"/>
          </a:p>
        </p:txBody>
      </p:sp>
      <p:sp>
        <p:nvSpPr>
          <p:cNvPr id="14" name="Text 10"/>
          <p:cNvSpPr/>
          <p:nvPr/>
        </p:nvSpPr>
        <p:spPr>
          <a:xfrm>
            <a:off x="3386138" y="3409950"/>
            <a:ext cx="1038225" cy="571500"/>
          </a:xfrm>
          <a:prstGeom prst="rect">
            <a:avLst/>
          </a:prstGeom>
          <a:noFill/>
          <a:ln/>
        </p:spPr>
        <p:txBody>
          <a:bodyPr vert="horz" wrap="square" lIns="0" tIns="0" rIns="0" bIns="0" rtlCol="0" anchor="ctr"/>
          <a:lstStyle/>
          <a:p>
            <a:pPr marL="0" indent="0" algn="ctr">
              <a:lnSpc>
                <a:spcPts val="1500"/>
              </a:lnSpc>
              <a:buNone/>
            </a:pPr>
            <a:r>
              <a:rPr lang="en-US" sz="1500" b="1" dirty="0">
                <a:solidFill>
                  <a:srgbClr val="687EFF"/>
                </a:solidFill>
                <a:latin typeface="Microsoft YaHei" pitchFamily="34" charset="0"/>
                <a:ea typeface="Microsoft YaHei" pitchFamily="34" charset="-122"/>
                <a:cs typeface="Microsoft YaHei" pitchFamily="34" charset="-120"/>
              </a:rPr>
              <a:t>预测蒸馏技术</a:t>
            </a:r>
            <a:endParaRPr lang="en-US" sz="1500" dirty="0"/>
          </a:p>
        </p:txBody>
      </p:sp>
      <p:sp>
        <p:nvSpPr>
          <p:cNvPr id="15" name="Text 11"/>
          <p:cNvSpPr/>
          <p:nvPr/>
        </p:nvSpPr>
        <p:spPr>
          <a:xfrm>
            <a:off x="3543300" y="4305300"/>
            <a:ext cx="10096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PAD-Net、PAP和MTI-Net通过初步预测的蒸馏和细化</a:t>
            </a:r>
            <a:endParaRPr lang="en-US" sz="1050" dirty="0"/>
          </a:p>
        </p:txBody>
      </p:sp>
      <p:sp>
        <p:nvSpPr>
          <p:cNvPr id="16" name="Text 12"/>
          <p:cNvSpPr/>
          <p:nvPr/>
        </p:nvSpPr>
        <p:spPr>
          <a:xfrm>
            <a:off x="3543300" y="5219700"/>
            <a:ext cx="10096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提升多任务模型的最终预测精度，特别是在多尺度上的应用</a:t>
            </a:r>
            <a:endParaRPr lang="en-US" sz="1050" dirty="0"/>
          </a:p>
        </p:txBody>
      </p:sp>
      <p:sp>
        <p:nvSpPr>
          <p:cNvPr id="17" name="Text 13"/>
          <p:cNvSpPr/>
          <p:nvPr/>
        </p:nvSpPr>
        <p:spPr>
          <a:xfrm>
            <a:off x="4719638" y="3409950"/>
            <a:ext cx="1038225" cy="571500"/>
          </a:xfrm>
          <a:prstGeom prst="rect">
            <a:avLst/>
          </a:prstGeom>
          <a:noFill/>
          <a:ln/>
        </p:spPr>
        <p:txBody>
          <a:bodyPr vert="horz" wrap="square" lIns="0" tIns="0" rIns="0" bIns="0" rtlCol="0" anchor="ctr"/>
          <a:lstStyle/>
          <a:p>
            <a:pPr marL="0" indent="0" algn="ctr">
              <a:lnSpc>
                <a:spcPts val="1500"/>
              </a:lnSpc>
              <a:buNone/>
            </a:pPr>
            <a:r>
              <a:rPr lang="en-US" sz="1500" b="1" dirty="0">
                <a:solidFill>
                  <a:srgbClr val="615CED"/>
                </a:solidFill>
                <a:latin typeface="Microsoft YaHei" pitchFamily="34" charset="0"/>
                <a:ea typeface="Microsoft YaHei" pitchFamily="34" charset="-122"/>
                <a:cs typeface="Microsoft YaHei" pitchFamily="34" charset="-120"/>
              </a:rPr>
              <a:t>特征提取与融合</a:t>
            </a:r>
            <a:endParaRPr lang="en-US" sz="1500" dirty="0"/>
          </a:p>
        </p:txBody>
      </p:sp>
      <p:sp>
        <p:nvSpPr>
          <p:cNvPr id="18" name="Text 14"/>
          <p:cNvSpPr/>
          <p:nvPr/>
        </p:nvSpPr>
        <p:spPr>
          <a:xfrm>
            <a:off x="4876800" y="4305300"/>
            <a:ext cx="10096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全局特征提取器用于提取通用特征</a:t>
            </a:r>
            <a:endParaRPr lang="en-US" sz="1050" dirty="0"/>
          </a:p>
        </p:txBody>
      </p:sp>
      <p:sp>
        <p:nvSpPr>
          <p:cNvPr id="19" name="Text 15"/>
          <p:cNvSpPr/>
          <p:nvPr/>
        </p:nvSpPr>
        <p:spPr>
          <a:xfrm>
            <a:off x="4876800" y="5010150"/>
            <a:ext cx="1009650" cy="4572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共享卷积层减少计算资源消耗</a:t>
            </a:r>
            <a:endParaRPr lang="en-US" sz="1050" dirty="0"/>
          </a:p>
        </p:txBody>
      </p:sp>
      <p:sp>
        <p:nvSpPr>
          <p:cNvPr id="20" name="Text 16"/>
          <p:cNvSpPr/>
          <p:nvPr/>
        </p:nvSpPr>
        <p:spPr>
          <a:xfrm>
            <a:off x="6053138" y="3409950"/>
            <a:ext cx="1019175" cy="304800"/>
          </a:xfrm>
          <a:prstGeom prst="rect">
            <a:avLst/>
          </a:prstGeom>
          <a:noFill/>
          <a:ln/>
        </p:spPr>
        <p:txBody>
          <a:bodyPr vert="horz" wrap="square" lIns="0" tIns="0" rIns="0" bIns="0" rtlCol="0" anchor="ctr"/>
          <a:lstStyle/>
          <a:p>
            <a:pPr marL="0" indent="0" algn="ctr">
              <a:lnSpc>
                <a:spcPts val="1500"/>
              </a:lnSpc>
              <a:buNone/>
            </a:pPr>
            <a:r>
              <a:rPr lang="en-US" sz="1500" b="1" dirty="0">
                <a:solidFill>
                  <a:srgbClr val="6644DF"/>
                </a:solidFill>
                <a:latin typeface="Microsoft YaHei" pitchFamily="34" charset="0"/>
                <a:ea typeface="Microsoft YaHei" pitchFamily="34" charset="-122"/>
                <a:cs typeface="Microsoft YaHei" pitchFamily="34" charset="-120"/>
              </a:rPr>
              <a:t>多任务处理</a:t>
            </a:r>
            <a:endParaRPr lang="en-US" sz="1500" dirty="0"/>
          </a:p>
        </p:txBody>
      </p:sp>
      <p:sp>
        <p:nvSpPr>
          <p:cNvPr id="21" name="Text 17"/>
          <p:cNvSpPr/>
          <p:nvPr/>
        </p:nvSpPr>
        <p:spPr>
          <a:xfrm>
            <a:off x="6210300" y="4038600"/>
            <a:ext cx="10096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特定任务输出分支适应不同任务需求</a:t>
            </a:r>
            <a:endParaRPr lang="en-US" sz="1050" dirty="0"/>
          </a:p>
        </p:txBody>
      </p:sp>
      <p:sp>
        <p:nvSpPr>
          <p:cNvPr id="22" name="Text 18"/>
          <p:cNvSpPr/>
          <p:nvPr/>
        </p:nvSpPr>
        <p:spPr>
          <a:xfrm>
            <a:off x="6210300" y="4743450"/>
            <a:ext cx="1009650" cy="4572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多任务并行处理提高整体性能</a:t>
            </a:r>
            <a:endParaRPr lang="en-US" sz="1050" dirty="0"/>
          </a:p>
        </p:txBody>
      </p:sp>
      <p:sp>
        <p:nvSpPr>
          <p:cNvPr id="23" name="Text 19"/>
          <p:cNvSpPr/>
          <p:nvPr/>
        </p:nvSpPr>
        <p:spPr>
          <a:xfrm>
            <a:off x="7386638" y="3409950"/>
            <a:ext cx="1038225" cy="571500"/>
          </a:xfrm>
          <a:prstGeom prst="rect">
            <a:avLst/>
          </a:prstGeom>
          <a:noFill/>
          <a:ln/>
        </p:spPr>
        <p:txBody>
          <a:bodyPr vert="horz" wrap="square" lIns="0" tIns="0" rIns="0" bIns="0" rtlCol="0" anchor="ctr"/>
          <a:lstStyle/>
          <a:p>
            <a:pPr marL="0" indent="0" algn="ctr">
              <a:lnSpc>
                <a:spcPts val="1500"/>
              </a:lnSpc>
              <a:buNone/>
            </a:pPr>
            <a:r>
              <a:rPr lang="en-US" sz="1500" b="1" dirty="0">
                <a:solidFill>
                  <a:srgbClr val="3B9DF1"/>
                </a:solidFill>
                <a:latin typeface="Microsoft YaHei" pitchFamily="34" charset="0"/>
                <a:ea typeface="Microsoft YaHei" pitchFamily="34" charset="-122"/>
                <a:cs typeface="Microsoft YaHei" pitchFamily="34" charset="-120"/>
              </a:rPr>
              <a:t>信息交流机制</a:t>
            </a:r>
            <a:endParaRPr lang="en-US" sz="1500" dirty="0"/>
          </a:p>
        </p:txBody>
      </p:sp>
      <p:sp>
        <p:nvSpPr>
          <p:cNvPr id="24" name="Text 20"/>
          <p:cNvSpPr/>
          <p:nvPr/>
        </p:nvSpPr>
        <p:spPr>
          <a:xfrm>
            <a:off x="7543800" y="4305300"/>
            <a:ext cx="1009650" cy="4572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交叉缝合单元增强特征融合效果</a:t>
            </a:r>
            <a:endParaRPr lang="en-US" sz="1050" dirty="0"/>
          </a:p>
        </p:txBody>
      </p:sp>
      <p:sp>
        <p:nvSpPr>
          <p:cNvPr id="25" name="Text 21"/>
          <p:cNvSpPr/>
          <p:nvPr/>
        </p:nvSpPr>
        <p:spPr>
          <a:xfrm>
            <a:off x="7543800" y="4800600"/>
            <a:ext cx="10096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1x1卷积用于特征维度调整和融合</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自然语言处理</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381000" y="1428750"/>
            <a:ext cx="8382000" cy="2771775"/>
          </a:xfrm>
          <a:prstGeom prst="rect">
            <a:avLst/>
          </a:prstGeom>
        </p:spPr>
      </p:pic>
      <p:sp>
        <p:nvSpPr>
          <p:cNvPr id="7" name="Text 3"/>
          <p:cNvSpPr/>
          <p:nvPr/>
        </p:nvSpPr>
        <p:spPr>
          <a:xfrm>
            <a:off x="1766888" y="1514475"/>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01</a:t>
            </a:r>
            <a:endParaRPr lang="en-US" sz="1500" dirty="0"/>
          </a:p>
        </p:txBody>
      </p:sp>
      <p:sp>
        <p:nvSpPr>
          <p:cNvPr id="8" name="Text 4"/>
          <p:cNvSpPr/>
          <p:nvPr/>
        </p:nvSpPr>
        <p:spPr>
          <a:xfrm>
            <a:off x="1085850" y="1905000"/>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共享词嵌入层</a:t>
            </a:r>
            <a:endParaRPr lang="en-US" sz="1200" dirty="0"/>
          </a:p>
        </p:txBody>
      </p:sp>
      <p:sp>
        <p:nvSpPr>
          <p:cNvPr id="9" name="Text 5"/>
          <p:cNvSpPr/>
          <p:nvPr/>
        </p:nvSpPr>
        <p:spPr>
          <a:xfrm>
            <a:off x="1085850" y="2195513"/>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早期NLP多任务模型采用共享词嵌入层，通过梯度下降学习词向量参数。</a:t>
            </a:r>
            <a:endParaRPr lang="en-US" sz="1050" dirty="0"/>
          </a:p>
        </p:txBody>
      </p:sp>
      <p:sp>
        <p:nvSpPr>
          <p:cNvPr id="10" name="Text 6"/>
          <p:cNvSpPr/>
          <p:nvPr/>
        </p:nvSpPr>
        <p:spPr>
          <a:xfrm>
            <a:off x="3548062" y="1514475"/>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02</a:t>
            </a:r>
            <a:endParaRPr lang="en-US" sz="1500" dirty="0"/>
          </a:p>
        </p:txBody>
      </p:sp>
      <p:sp>
        <p:nvSpPr>
          <p:cNvPr id="11" name="Text 7"/>
          <p:cNvSpPr/>
          <p:nvPr/>
        </p:nvSpPr>
        <p:spPr>
          <a:xfrm>
            <a:off x="2867025" y="1905000"/>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序列到序列学习</a:t>
            </a:r>
            <a:endParaRPr lang="en-US" sz="1200" dirty="0"/>
          </a:p>
        </p:txBody>
      </p:sp>
      <p:sp>
        <p:nvSpPr>
          <p:cNvPr id="12" name="Text 8"/>
          <p:cNvSpPr/>
          <p:nvPr/>
        </p:nvSpPr>
        <p:spPr>
          <a:xfrm>
            <a:off x="2867025" y="2195513"/>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循环神经网络引入序列到序列学习，探索编码器和解码器的参数共享方案。</a:t>
            </a:r>
            <a:endParaRPr lang="en-US" sz="1050" dirty="0"/>
          </a:p>
        </p:txBody>
      </p:sp>
      <p:sp>
        <p:nvSpPr>
          <p:cNvPr id="13" name="Text 9"/>
          <p:cNvSpPr/>
          <p:nvPr/>
        </p:nvSpPr>
        <p:spPr>
          <a:xfrm>
            <a:off x="5329238" y="1514475"/>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03</a:t>
            </a:r>
            <a:endParaRPr lang="en-US" sz="1500" dirty="0"/>
          </a:p>
        </p:txBody>
      </p:sp>
      <p:sp>
        <p:nvSpPr>
          <p:cNvPr id="14" name="Text 10"/>
          <p:cNvSpPr/>
          <p:nvPr/>
        </p:nvSpPr>
        <p:spPr>
          <a:xfrm>
            <a:off x="4648200" y="1905000"/>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适应多语言任务</a:t>
            </a:r>
            <a:endParaRPr lang="en-US" sz="1200" dirty="0"/>
          </a:p>
        </p:txBody>
      </p:sp>
      <p:sp>
        <p:nvSpPr>
          <p:cNvPr id="15" name="Text 11"/>
          <p:cNvSpPr/>
          <p:nvPr/>
        </p:nvSpPr>
        <p:spPr>
          <a:xfrm>
            <a:off x="4648200" y="2195513"/>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序列到序列学习适应多语言翻译等任务，提高了模型的灵活性。</a:t>
            </a:r>
            <a:endParaRPr lang="en-US" sz="1050" dirty="0"/>
          </a:p>
        </p:txBody>
      </p:sp>
      <p:sp>
        <p:nvSpPr>
          <p:cNvPr id="16" name="Text 12"/>
          <p:cNvSpPr/>
          <p:nvPr/>
        </p:nvSpPr>
        <p:spPr>
          <a:xfrm>
            <a:off x="7110413" y="1514475"/>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04</a:t>
            </a:r>
            <a:endParaRPr lang="en-US" sz="1500" dirty="0"/>
          </a:p>
        </p:txBody>
      </p:sp>
      <p:sp>
        <p:nvSpPr>
          <p:cNvPr id="17" name="Text 13"/>
          <p:cNvSpPr/>
          <p:nvPr/>
        </p:nvSpPr>
        <p:spPr>
          <a:xfrm>
            <a:off x="6429375" y="1905000"/>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注意力机制应用</a:t>
            </a:r>
            <a:endParaRPr lang="en-US" sz="1200" dirty="0"/>
          </a:p>
        </p:txBody>
      </p:sp>
      <p:sp>
        <p:nvSpPr>
          <p:cNvPr id="18" name="Text 14"/>
          <p:cNvSpPr/>
          <p:nvPr/>
        </p:nvSpPr>
        <p:spPr>
          <a:xfrm>
            <a:off x="6429375" y="2195513"/>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注意力机制利用RNN层监督低级任务，如词性标注，以辅助高级任务。</a:t>
            </a:r>
            <a:endParaRPr lang="en-US" sz="1050" dirty="0"/>
          </a:p>
        </p:txBody>
      </p:sp>
      <p:sp>
        <p:nvSpPr>
          <p:cNvPr id="19" name="Text 15"/>
          <p:cNvSpPr/>
          <p:nvPr/>
        </p:nvSpPr>
        <p:spPr>
          <a:xfrm>
            <a:off x="6143625" y="2986088"/>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05</a:t>
            </a:r>
            <a:endParaRPr lang="en-US" sz="1500" dirty="0"/>
          </a:p>
        </p:txBody>
      </p:sp>
      <p:sp>
        <p:nvSpPr>
          <p:cNvPr id="20" name="Text 16"/>
          <p:cNvSpPr/>
          <p:nvPr/>
        </p:nvSpPr>
        <p:spPr>
          <a:xfrm>
            <a:off x="4648200" y="3376612"/>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提高信息流效率</a:t>
            </a:r>
            <a:endParaRPr lang="en-US" sz="1200" dirty="0"/>
          </a:p>
        </p:txBody>
      </p:sp>
      <p:sp>
        <p:nvSpPr>
          <p:cNvPr id="21" name="Text 17"/>
          <p:cNvSpPr/>
          <p:nvPr/>
        </p:nvSpPr>
        <p:spPr>
          <a:xfrm>
            <a:off x="4648200" y="3667125"/>
            <a:ext cx="3257550"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注意力机制提高了信息流效率，优化了多任务学习的效果。</a:t>
            </a:r>
            <a:endParaRPr lang="en-US" sz="1050" dirty="0"/>
          </a:p>
        </p:txBody>
      </p:sp>
      <p:sp>
        <p:nvSpPr>
          <p:cNvPr id="22" name="Text 18"/>
          <p:cNvSpPr/>
          <p:nvPr/>
        </p:nvSpPr>
        <p:spPr>
          <a:xfrm>
            <a:off x="2733675" y="2986088"/>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06</a:t>
            </a:r>
            <a:endParaRPr lang="en-US" sz="1500" dirty="0"/>
          </a:p>
        </p:txBody>
      </p:sp>
      <p:sp>
        <p:nvSpPr>
          <p:cNvPr id="23" name="Text 19"/>
          <p:cNvSpPr/>
          <p:nvPr/>
        </p:nvSpPr>
        <p:spPr>
          <a:xfrm>
            <a:off x="1238250" y="3376612"/>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BERT嵌入层整合</a:t>
            </a:r>
            <a:endParaRPr lang="en-US" sz="1200" dirty="0"/>
          </a:p>
        </p:txBody>
      </p:sp>
      <p:sp>
        <p:nvSpPr>
          <p:cNvPr id="24" name="Text 20"/>
          <p:cNvSpPr/>
          <p:nvPr/>
        </p:nvSpPr>
        <p:spPr>
          <a:xfrm>
            <a:off x="1238250" y="3667125"/>
            <a:ext cx="3257550"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BERT嵌入层被整合进多任务架构，显著提升GLUE任务集上的性能。</a:t>
            </a:r>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强化学习</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400050" y="1447800"/>
            <a:ext cx="4171950" cy="1409700"/>
          </a:xfrm>
          <a:prstGeom prst="rect">
            <a:avLst/>
          </a:prstGeom>
        </p:spPr>
      </p:pic>
      <p:sp>
        <p:nvSpPr>
          <p:cNvPr id="7" name="Text 3"/>
          <p:cNvSpPr/>
          <p:nvPr/>
        </p:nvSpPr>
        <p:spPr>
          <a:xfrm>
            <a:off x="600075" y="1654969"/>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共享主干网络</a:t>
            </a:r>
            <a:endParaRPr lang="en-US" sz="1200" dirty="0"/>
          </a:p>
        </p:txBody>
      </p:sp>
      <p:sp>
        <p:nvSpPr>
          <p:cNvPr id="8" name="Text 4"/>
          <p:cNvSpPr/>
          <p:nvPr/>
        </p:nvSpPr>
        <p:spPr>
          <a:xfrm>
            <a:off x="600075" y="1945481"/>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采用单一共享特征提取器，后接特定于任务的输出分支，如机器人抓取、推动和戳击任务。</a:t>
            </a:r>
            <a:endParaRPr lang="en-US" sz="1050" dirty="0"/>
          </a:p>
        </p:txBody>
      </p:sp>
      <p:pic>
        <p:nvPicPr>
          <p:cNvPr id="9" name="Image 2" descr="preencoded.png"/>
          <p:cNvPicPr>
            <a:picLocks noChangeAspect="1"/>
          </p:cNvPicPr>
          <p:nvPr/>
        </p:nvPicPr>
        <p:blipFill>
          <a:blip r:embed="rId5"/>
          <a:srcRect/>
          <a:stretch/>
        </p:blipFill>
        <p:spPr>
          <a:xfrm>
            <a:off x="4572000" y="1447800"/>
            <a:ext cx="4171950" cy="2819400"/>
          </a:xfrm>
          <a:prstGeom prst="rect">
            <a:avLst/>
          </a:prstGeom>
        </p:spPr>
      </p:pic>
      <p:sp>
        <p:nvSpPr>
          <p:cNvPr id="10" name="Text 5"/>
          <p:cNvSpPr/>
          <p:nvPr/>
        </p:nvSpPr>
        <p:spPr>
          <a:xfrm>
            <a:off x="5972175" y="1654969"/>
            <a:ext cx="2571750"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模块化策略</a:t>
            </a:r>
            <a:endParaRPr lang="en-US" sz="1200" dirty="0"/>
          </a:p>
        </p:txBody>
      </p:sp>
      <p:sp>
        <p:nvSpPr>
          <p:cNvPr id="11" name="Text 6"/>
          <p:cNvSpPr/>
          <p:nvPr/>
        </p:nvSpPr>
        <p:spPr>
          <a:xfrm>
            <a:off x="5972175" y="1945481"/>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通过模块化网络组件实现任务间的信息传递，如腿部模块用于行走，手部模块用于抓握。</a:t>
            </a:r>
            <a:endParaRPr lang="en-US" sz="1050" dirty="0"/>
          </a:p>
        </p:txBody>
      </p:sp>
      <p:pic>
        <p:nvPicPr>
          <p:cNvPr id="12" name="Image 3" descr="preencoded.png"/>
          <p:cNvPicPr>
            <a:picLocks noChangeAspect="1"/>
          </p:cNvPicPr>
          <p:nvPr/>
        </p:nvPicPr>
        <p:blipFill>
          <a:blip r:embed="rId6"/>
          <a:srcRect/>
          <a:stretch/>
        </p:blipFill>
        <p:spPr>
          <a:xfrm>
            <a:off x="400050" y="2857500"/>
            <a:ext cx="4171950" cy="1409700"/>
          </a:xfrm>
          <a:prstGeom prst="rect">
            <a:avLst/>
          </a:prstGeom>
        </p:spPr>
      </p:pic>
      <p:sp>
        <p:nvSpPr>
          <p:cNvPr id="13" name="Text 7"/>
          <p:cNvSpPr/>
          <p:nvPr/>
        </p:nvSpPr>
        <p:spPr>
          <a:xfrm>
            <a:off x="600075" y="3169444"/>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多任务辅助任务</a:t>
            </a:r>
            <a:endParaRPr lang="en-US" sz="1200" dirty="0"/>
          </a:p>
        </p:txBody>
      </p:sp>
      <p:sp>
        <p:nvSpPr>
          <p:cNvPr id="14" name="Text 8"/>
          <p:cNvSpPr/>
          <p:nvPr/>
        </p:nvSpPr>
        <p:spPr>
          <a:xfrm>
            <a:off x="600075" y="3459956"/>
            <a:ext cx="2571750" cy="45720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引入无监督辅助任务，如像素控制和奖励预测，以增强主任务的学习效率。</a:t>
            </a:r>
            <a:endParaRPr lang="en-US"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优化策略</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784CB">
                    <a:alpha val="30000"/>
                  </a:srgbClr>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损失加权</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00250"/>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不确定性加权</a:t>
            </a:r>
            <a:endParaRPr lang="en-US" sz="1200" dirty="0"/>
          </a:p>
        </p:txBody>
      </p:sp>
      <p:sp>
        <p:nvSpPr>
          <p:cNvPr id="7" name="Text 4"/>
          <p:cNvSpPr/>
          <p:nvPr/>
        </p:nvSpPr>
        <p:spPr>
          <a:xfrm>
            <a:off x="571500" y="2247900"/>
            <a:ext cx="1714500" cy="8382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通过最大化似然估计，权重与任务不确定性成反比，减少高不确定性的任务对模型训练的影响。</a:t>
            </a:r>
            <a:endParaRPr lang="en-US" sz="1050" dirty="0"/>
          </a:p>
        </p:txBody>
      </p:sp>
      <p:sp>
        <p:nvSpPr>
          <p:cNvPr id="8" name="Text 5"/>
          <p:cNvSpPr/>
          <p:nvPr/>
        </p:nvSpPr>
        <p:spPr>
          <a:xfrm>
            <a:off x="2667000" y="2000250"/>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学习速度加权</a:t>
            </a:r>
            <a:endParaRPr lang="en-US" sz="1200" dirty="0"/>
          </a:p>
        </p:txBody>
      </p:sp>
      <p:sp>
        <p:nvSpPr>
          <p:cNvPr id="9" name="Text 6"/>
          <p:cNvSpPr/>
          <p:nvPr/>
        </p:nvSpPr>
        <p:spPr>
          <a:xfrm>
            <a:off x="2667000" y="2247900"/>
            <a:ext cx="1714500" cy="6286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动态调整任务权重，低速学习任务获得更高权重，平衡不同任务的学习进度。</a:t>
            </a:r>
            <a:endParaRPr lang="en-US" sz="1050" dirty="0"/>
          </a:p>
        </p:txBody>
      </p:sp>
      <p:sp>
        <p:nvSpPr>
          <p:cNvPr id="10" name="Text 7"/>
          <p:cNvSpPr/>
          <p:nvPr/>
        </p:nvSpPr>
        <p:spPr>
          <a:xfrm>
            <a:off x="4762500" y="2000250"/>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性能加权</a:t>
            </a:r>
            <a:endParaRPr lang="en-US" sz="1200" dirty="0"/>
          </a:p>
        </p:txBody>
      </p:sp>
      <p:sp>
        <p:nvSpPr>
          <p:cNvPr id="11" name="Text 8"/>
          <p:cNvSpPr/>
          <p:nvPr/>
        </p:nvSpPr>
        <p:spPr>
          <a:xfrm>
            <a:off x="4762500" y="2247900"/>
            <a:ext cx="1714500" cy="6286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依据任务表现调整权重，优先提升表现不佳的任务，促进整体性能均衡。</a:t>
            </a:r>
            <a:endParaRPr lang="en-US" sz="1050" dirty="0"/>
          </a:p>
        </p:txBody>
      </p:sp>
      <p:sp>
        <p:nvSpPr>
          <p:cNvPr id="12" name="Text 9"/>
          <p:cNvSpPr/>
          <p:nvPr/>
        </p:nvSpPr>
        <p:spPr>
          <a:xfrm>
            <a:off x="6858000" y="2000250"/>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奖励幅度加权</a:t>
            </a:r>
            <a:endParaRPr lang="en-US" sz="1200" dirty="0"/>
          </a:p>
        </p:txBody>
      </p:sp>
      <p:sp>
        <p:nvSpPr>
          <p:cNvPr id="13" name="Text 10"/>
          <p:cNvSpPr/>
          <p:nvPr/>
        </p:nvSpPr>
        <p:spPr>
          <a:xfrm>
            <a:off x="6858000" y="2247900"/>
            <a:ext cx="1714500" cy="6286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保持各任务奖励贡献一致，避免规模差异导致的学习偏斜。</a:t>
            </a:r>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正则化</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381000" y="1428750"/>
            <a:ext cx="8382000" cy="3267075"/>
          </a:xfrm>
          <a:prstGeom prst="rect">
            <a:avLst/>
          </a:prstGeom>
        </p:spPr>
      </p:pic>
      <p:sp>
        <p:nvSpPr>
          <p:cNvPr id="7" name="Text 3"/>
          <p:cNvSpPr/>
          <p:nvPr/>
        </p:nvSpPr>
        <p:spPr>
          <a:xfrm>
            <a:off x="828675"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615CED"/>
                </a:solidFill>
                <a:latin typeface="Microsoft YaHei" pitchFamily="34" charset="0"/>
                <a:ea typeface="Microsoft YaHei" pitchFamily="34" charset="-122"/>
                <a:cs typeface="Microsoft YaHei" pitchFamily="34" charset="-120"/>
              </a:rPr>
              <a:t>01</a:t>
            </a:r>
            <a:endParaRPr lang="en-US" sz="1875" dirty="0"/>
          </a:p>
        </p:txBody>
      </p:sp>
      <p:sp>
        <p:nvSpPr>
          <p:cNvPr id="8" name="Text 4"/>
          <p:cNvSpPr/>
          <p:nvPr/>
        </p:nvSpPr>
        <p:spPr>
          <a:xfrm>
            <a:off x="771525" y="2114550"/>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软参数共享</a:t>
            </a:r>
            <a:endParaRPr lang="en-US" sz="1200" dirty="0"/>
          </a:p>
        </p:txBody>
      </p:sp>
      <p:sp>
        <p:nvSpPr>
          <p:cNvPr id="9" name="Text 5"/>
          <p:cNvSpPr/>
          <p:nvPr/>
        </p:nvSpPr>
        <p:spPr>
          <a:xfrm>
            <a:off x="771525" y="2405063"/>
            <a:ext cx="1700213"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通过最小化不同任务模型参数间的L2距离来促进知识共享。</a:t>
            </a:r>
            <a:endParaRPr lang="en-US" sz="1050" dirty="0"/>
          </a:p>
        </p:txBody>
      </p:sp>
      <p:sp>
        <p:nvSpPr>
          <p:cNvPr id="10" name="Text 6"/>
          <p:cNvSpPr/>
          <p:nvPr/>
        </p:nvSpPr>
        <p:spPr>
          <a:xfrm>
            <a:off x="2795588"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5BB1E1"/>
                </a:solidFill>
                <a:latin typeface="Microsoft YaHei" pitchFamily="34" charset="0"/>
                <a:ea typeface="Microsoft YaHei" pitchFamily="34" charset="-122"/>
                <a:cs typeface="Microsoft YaHei" pitchFamily="34" charset="-120"/>
              </a:rPr>
              <a:t>02</a:t>
            </a:r>
            <a:endParaRPr lang="en-US" sz="1875" dirty="0"/>
          </a:p>
        </p:txBody>
      </p:sp>
      <p:sp>
        <p:nvSpPr>
          <p:cNvPr id="11" name="Text 7"/>
          <p:cNvSpPr/>
          <p:nvPr/>
        </p:nvSpPr>
        <p:spPr>
          <a:xfrm>
            <a:off x="2738438" y="2114550"/>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张量迹范数</a:t>
            </a:r>
            <a:endParaRPr lang="en-US" sz="1200" dirty="0"/>
          </a:p>
        </p:txBody>
      </p:sp>
      <p:sp>
        <p:nvSpPr>
          <p:cNvPr id="12" name="Text 8"/>
          <p:cNvSpPr/>
          <p:nvPr/>
        </p:nvSpPr>
        <p:spPr>
          <a:xfrm>
            <a:off x="2738438" y="2405063"/>
            <a:ext cx="1700213"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利用张量迹范数更精细地衡量参数间依赖关系以增强信息传递。</a:t>
            </a:r>
            <a:endParaRPr lang="en-US" sz="1050" dirty="0"/>
          </a:p>
        </p:txBody>
      </p:sp>
      <p:sp>
        <p:nvSpPr>
          <p:cNvPr id="13" name="Text 9"/>
          <p:cNvSpPr/>
          <p:nvPr/>
        </p:nvSpPr>
        <p:spPr>
          <a:xfrm>
            <a:off x="4762500"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615CED"/>
                </a:solidFill>
                <a:latin typeface="Microsoft YaHei" pitchFamily="34" charset="0"/>
                <a:ea typeface="Microsoft YaHei" pitchFamily="34" charset="-122"/>
                <a:cs typeface="Microsoft YaHei" pitchFamily="34" charset="-120"/>
              </a:rPr>
              <a:t>03</a:t>
            </a:r>
            <a:endParaRPr lang="en-US" sz="1875" dirty="0"/>
          </a:p>
        </p:txBody>
      </p:sp>
      <p:sp>
        <p:nvSpPr>
          <p:cNvPr id="14" name="Text 10"/>
          <p:cNvSpPr/>
          <p:nvPr/>
        </p:nvSpPr>
        <p:spPr>
          <a:xfrm>
            <a:off x="4705350" y="2114550"/>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自适应多任务特征学习</a:t>
            </a:r>
            <a:endParaRPr lang="en-US" sz="1200" dirty="0"/>
          </a:p>
        </p:txBody>
      </p:sp>
      <p:sp>
        <p:nvSpPr>
          <p:cNvPr id="15" name="Text 11"/>
          <p:cNvSpPr/>
          <p:nvPr/>
        </p:nvSpPr>
        <p:spPr>
          <a:xfrm>
            <a:off x="4705350" y="2405063"/>
            <a:ext cx="1700213"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引入自编码器项重构次末层特征以实现不对称多任务学习。</a:t>
            </a:r>
            <a:endParaRPr lang="en-US" sz="1050" dirty="0"/>
          </a:p>
        </p:txBody>
      </p:sp>
      <p:sp>
        <p:nvSpPr>
          <p:cNvPr id="16" name="Text 12"/>
          <p:cNvSpPr/>
          <p:nvPr/>
        </p:nvSpPr>
        <p:spPr>
          <a:xfrm>
            <a:off x="6729413"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5BB1E1"/>
                </a:solidFill>
                <a:latin typeface="Microsoft YaHei" pitchFamily="34" charset="0"/>
                <a:ea typeface="Microsoft YaHei" pitchFamily="34" charset="-122"/>
                <a:cs typeface="Microsoft YaHei" pitchFamily="34" charset="-120"/>
              </a:rPr>
              <a:t>04</a:t>
            </a:r>
            <a:endParaRPr lang="en-US" sz="1875" dirty="0"/>
          </a:p>
        </p:txBody>
      </p:sp>
      <p:sp>
        <p:nvSpPr>
          <p:cNvPr id="17" name="Text 13"/>
          <p:cNvSpPr/>
          <p:nvPr/>
        </p:nvSpPr>
        <p:spPr>
          <a:xfrm>
            <a:off x="6672263" y="2114550"/>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AdaShare正则化</a:t>
            </a:r>
            <a:endParaRPr lang="en-US" sz="1200" dirty="0"/>
          </a:p>
        </p:txBody>
      </p:sp>
      <p:sp>
        <p:nvSpPr>
          <p:cNvPr id="18" name="Text 14"/>
          <p:cNvSpPr/>
          <p:nvPr/>
        </p:nvSpPr>
        <p:spPr>
          <a:xfrm>
            <a:off x="6672263" y="2405063"/>
            <a:ext cx="1700213"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通过稀疏性和共享性正则项控制模块使用并鼓励跨任务模块重用。</a:t>
            </a:r>
            <a:endParaRPr lang="en-US" sz="1050" dirty="0"/>
          </a:p>
        </p:txBody>
      </p:sp>
      <p:sp>
        <p:nvSpPr>
          <p:cNvPr id="19" name="Text 15"/>
          <p:cNvSpPr/>
          <p:nvPr/>
        </p:nvSpPr>
        <p:spPr>
          <a:xfrm>
            <a:off x="828675" y="3367088"/>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615CED"/>
                </a:solidFill>
                <a:latin typeface="Microsoft YaHei" pitchFamily="34" charset="0"/>
                <a:ea typeface="Microsoft YaHei" pitchFamily="34" charset="-122"/>
                <a:cs typeface="Microsoft YaHei" pitchFamily="34" charset="-120"/>
              </a:rPr>
              <a:t>05</a:t>
            </a:r>
            <a:endParaRPr lang="en-US" sz="1875" dirty="0"/>
          </a:p>
        </p:txBody>
      </p:sp>
      <p:sp>
        <p:nvSpPr>
          <p:cNvPr id="20" name="Text 16"/>
          <p:cNvSpPr/>
          <p:nvPr/>
        </p:nvSpPr>
        <p:spPr>
          <a:xfrm>
            <a:off x="771525" y="3910013"/>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多任务学习方法</a:t>
            </a:r>
            <a:endParaRPr lang="en-US" sz="1200" dirty="0"/>
          </a:p>
        </p:txBody>
      </p:sp>
      <p:sp>
        <p:nvSpPr>
          <p:cNvPr id="21" name="Text 17"/>
          <p:cNvSpPr/>
          <p:nvPr/>
        </p:nvSpPr>
        <p:spPr>
          <a:xfrm>
            <a:off x="771525" y="4200525"/>
            <a:ext cx="1700213"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介绍了多种促进任务间知识共享的方法。</a:t>
            </a:r>
            <a:endParaRPr lang="en-US" sz="1050" dirty="0"/>
          </a:p>
        </p:txBody>
      </p:sp>
      <p:sp>
        <p:nvSpPr>
          <p:cNvPr id="22" name="Text 18"/>
          <p:cNvSpPr/>
          <p:nvPr/>
        </p:nvSpPr>
        <p:spPr>
          <a:xfrm>
            <a:off x="2795588" y="3367088"/>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5BB1E1"/>
                </a:solidFill>
                <a:latin typeface="Microsoft YaHei" pitchFamily="34" charset="0"/>
                <a:ea typeface="Microsoft YaHei" pitchFamily="34" charset="-122"/>
                <a:cs typeface="Microsoft YaHei" pitchFamily="34" charset="-120"/>
              </a:rPr>
              <a:t>06</a:t>
            </a:r>
            <a:endParaRPr lang="en-US" sz="1875" dirty="0"/>
          </a:p>
        </p:txBody>
      </p:sp>
      <p:sp>
        <p:nvSpPr>
          <p:cNvPr id="23" name="Text 19"/>
          <p:cNvSpPr/>
          <p:nvPr/>
        </p:nvSpPr>
        <p:spPr>
          <a:xfrm>
            <a:off x="2738438" y="3910013"/>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知识共享</a:t>
            </a:r>
            <a:endParaRPr lang="en-US" sz="1200" dirty="0"/>
          </a:p>
        </p:txBody>
      </p:sp>
      <p:sp>
        <p:nvSpPr>
          <p:cNvPr id="24" name="Text 20"/>
          <p:cNvSpPr/>
          <p:nvPr/>
        </p:nvSpPr>
        <p:spPr>
          <a:xfrm>
            <a:off x="2738438" y="4200525"/>
            <a:ext cx="1700213"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通过不同机制促进任务间的信息交流和共享。</a:t>
            </a:r>
            <a:endParaRPr lang="en-US" sz="1050" dirty="0"/>
          </a:p>
        </p:txBody>
      </p:sp>
      <p:sp>
        <p:nvSpPr>
          <p:cNvPr id="25" name="Text 21"/>
          <p:cNvSpPr/>
          <p:nvPr/>
        </p:nvSpPr>
        <p:spPr>
          <a:xfrm>
            <a:off x="4762500" y="3367088"/>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615CED"/>
                </a:solidFill>
                <a:latin typeface="Microsoft YaHei" pitchFamily="34" charset="0"/>
                <a:ea typeface="Microsoft YaHei" pitchFamily="34" charset="-122"/>
                <a:cs typeface="Microsoft YaHei" pitchFamily="34" charset="-120"/>
              </a:rPr>
              <a:t>07</a:t>
            </a:r>
            <a:endParaRPr lang="en-US" sz="1875" dirty="0"/>
          </a:p>
        </p:txBody>
      </p:sp>
      <p:sp>
        <p:nvSpPr>
          <p:cNvPr id="26" name="Text 22"/>
          <p:cNvSpPr/>
          <p:nvPr/>
        </p:nvSpPr>
        <p:spPr>
          <a:xfrm>
            <a:off x="4705350" y="3910013"/>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信息传递</a:t>
            </a:r>
            <a:endParaRPr lang="en-US" sz="1200" dirty="0"/>
          </a:p>
        </p:txBody>
      </p:sp>
      <p:sp>
        <p:nvSpPr>
          <p:cNvPr id="27" name="Text 23"/>
          <p:cNvSpPr/>
          <p:nvPr/>
        </p:nvSpPr>
        <p:spPr>
          <a:xfrm>
            <a:off x="4705350" y="4200525"/>
            <a:ext cx="1700213"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增强任务间的信息传递，提高学习效率。</a:t>
            </a:r>
            <a:endParaRPr lang="en-US" sz="1050" dirty="0"/>
          </a:p>
        </p:txBody>
      </p:sp>
      <p:sp>
        <p:nvSpPr>
          <p:cNvPr id="28" name="Text 24"/>
          <p:cNvSpPr/>
          <p:nvPr/>
        </p:nvSpPr>
        <p:spPr>
          <a:xfrm>
            <a:off x="6729413" y="3367088"/>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5BB1E1"/>
                </a:solidFill>
                <a:latin typeface="Microsoft YaHei" pitchFamily="34" charset="0"/>
                <a:ea typeface="Microsoft YaHei" pitchFamily="34" charset="-122"/>
                <a:cs typeface="Microsoft YaHei" pitchFamily="34" charset="-120"/>
              </a:rPr>
              <a:t>08</a:t>
            </a:r>
            <a:endParaRPr lang="en-US" sz="1875" dirty="0"/>
          </a:p>
        </p:txBody>
      </p:sp>
      <p:sp>
        <p:nvSpPr>
          <p:cNvPr id="29" name="Text 25"/>
          <p:cNvSpPr/>
          <p:nvPr/>
        </p:nvSpPr>
        <p:spPr>
          <a:xfrm>
            <a:off x="6672263" y="3910013"/>
            <a:ext cx="1700213"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模块重用</a:t>
            </a:r>
            <a:endParaRPr lang="en-US" sz="1200" dirty="0"/>
          </a:p>
        </p:txBody>
      </p:sp>
      <p:sp>
        <p:nvSpPr>
          <p:cNvPr id="30" name="Text 26"/>
          <p:cNvSpPr/>
          <p:nvPr/>
        </p:nvSpPr>
        <p:spPr>
          <a:xfrm>
            <a:off x="6672263" y="4200525"/>
            <a:ext cx="1700213"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鼓励跨任务模块的重用，提升模型泛化能力。</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梯度调节</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1190625" y="2000250"/>
            <a:ext cx="476250" cy="476250"/>
          </a:xfrm>
          <a:prstGeom prst="rect">
            <a:avLst/>
          </a:prstGeom>
        </p:spPr>
      </p:pic>
      <p:sp>
        <p:nvSpPr>
          <p:cNvPr id="7" name="Text 3"/>
          <p:cNvSpPr/>
          <p:nvPr/>
        </p:nvSpPr>
        <p:spPr>
          <a:xfrm>
            <a:off x="571500" y="2590800"/>
            <a:ext cx="1714500"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冲突梯度挑战</a:t>
            </a:r>
            <a:endParaRPr lang="en-US" sz="1200" dirty="0"/>
          </a:p>
        </p:txBody>
      </p:sp>
      <p:sp>
        <p:nvSpPr>
          <p:cNvPr id="8" name="Text 4"/>
          <p:cNvSpPr/>
          <p:nvPr/>
        </p:nvSpPr>
        <p:spPr>
          <a:xfrm>
            <a:off x="571500" y="2838450"/>
            <a:ext cx="1714500" cy="628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多任务学习中，不同任务的梯度可能指向相反方向，导致负迁移。</a:t>
            </a:r>
            <a:endParaRPr lang="en-US" sz="1050" dirty="0"/>
          </a:p>
        </p:txBody>
      </p:sp>
      <p:pic>
        <p:nvPicPr>
          <p:cNvPr id="9" name="Image 2" descr="preencoded.png"/>
          <p:cNvPicPr>
            <a:picLocks noChangeAspect="1"/>
          </p:cNvPicPr>
          <p:nvPr/>
        </p:nvPicPr>
        <p:blipFill>
          <a:blip r:embed="rId5"/>
          <a:srcRect/>
          <a:stretch/>
        </p:blipFill>
        <p:spPr>
          <a:xfrm>
            <a:off x="3286125" y="2000250"/>
            <a:ext cx="476250" cy="476250"/>
          </a:xfrm>
          <a:prstGeom prst="rect">
            <a:avLst/>
          </a:prstGeom>
        </p:spPr>
      </p:pic>
      <p:sp>
        <p:nvSpPr>
          <p:cNvPr id="10" name="Text 5"/>
          <p:cNvSpPr/>
          <p:nvPr/>
        </p:nvSpPr>
        <p:spPr>
          <a:xfrm>
            <a:off x="2667000" y="2590800"/>
            <a:ext cx="1714500"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GREAT模型</a:t>
            </a:r>
            <a:endParaRPr lang="en-US" sz="1200" dirty="0"/>
          </a:p>
        </p:txBody>
      </p:sp>
      <p:sp>
        <p:nvSpPr>
          <p:cNvPr id="11" name="Text 6"/>
          <p:cNvSpPr/>
          <p:nvPr/>
        </p:nvSpPr>
        <p:spPr>
          <a:xfrm>
            <a:off x="2667000" y="2838450"/>
            <a:ext cx="1714500" cy="628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通过对抗性方法使不同任务的梯度分布难以区分，促进梯度一致性。</a:t>
            </a:r>
            <a:endParaRPr lang="en-US" sz="1050" dirty="0"/>
          </a:p>
        </p:txBody>
      </p:sp>
      <p:pic>
        <p:nvPicPr>
          <p:cNvPr id="12" name="Image 3" descr="preencoded.png"/>
          <p:cNvPicPr>
            <a:picLocks noChangeAspect="1"/>
          </p:cNvPicPr>
          <p:nvPr/>
        </p:nvPicPr>
        <p:blipFill>
          <a:blip r:embed="rId6"/>
          <a:srcRect/>
          <a:stretch/>
        </p:blipFill>
        <p:spPr>
          <a:xfrm>
            <a:off x="5381625" y="2000250"/>
            <a:ext cx="476250" cy="476250"/>
          </a:xfrm>
          <a:prstGeom prst="rect">
            <a:avLst/>
          </a:prstGeom>
        </p:spPr>
      </p:pic>
      <p:sp>
        <p:nvSpPr>
          <p:cNvPr id="13" name="Text 7"/>
          <p:cNvSpPr/>
          <p:nvPr/>
        </p:nvSpPr>
        <p:spPr>
          <a:xfrm>
            <a:off x="4762500" y="2590800"/>
            <a:ext cx="1714500"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PCGrad算法</a:t>
            </a:r>
            <a:endParaRPr lang="en-US" sz="1200" dirty="0"/>
          </a:p>
        </p:txBody>
      </p:sp>
      <p:sp>
        <p:nvSpPr>
          <p:cNvPr id="14" name="Text 8"/>
          <p:cNvSpPr/>
          <p:nvPr/>
        </p:nvSpPr>
        <p:spPr>
          <a:xfrm>
            <a:off x="4762500" y="2838450"/>
            <a:ext cx="1714500" cy="628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识别并解决梯度冲突，允许同时学习多个任务，提高多任务学习效率。</a:t>
            </a:r>
            <a:endParaRPr lang="en-US" sz="1050" dirty="0"/>
          </a:p>
        </p:txBody>
      </p:sp>
      <p:pic>
        <p:nvPicPr>
          <p:cNvPr id="15" name="Image 4" descr="preencoded.png"/>
          <p:cNvPicPr>
            <a:picLocks noChangeAspect="1"/>
          </p:cNvPicPr>
          <p:nvPr/>
        </p:nvPicPr>
        <p:blipFill>
          <a:blip r:embed="rId7"/>
          <a:srcRect/>
          <a:stretch/>
        </p:blipFill>
        <p:spPr>
          <a:xfrm>
            <a:off x="7477125" y="2000250"/>
            <a:ext cx="476250" cy="476250"/>
          </a:xfrm>
          <a:prstGeom prst="rect">
            <a:avLst/>
          </a:prstGeom>
        </p:spPr>
      </p:pic>
      <p:sp>
        <p:nvSpPr>
          <p:cNvPr id="16" name="Text 9"/>
          <p:cNvSpPr/>
          <p:nvPr/>
        </p:nvSpPr>
        <p:spPr>
          <a:xfrm>
            <a:off x="6858000" y="2590800"/>
            <a:ext cx="1714500"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实验验证</a:t>
            </a:r>
            <a:endParaRPr lang="en-US" sz="1200" dirty="0"/>
          </a:p>
        </p:txBody>
      </p:sp>
      <p:sp>
        <p:nvSpPr>
          <p:cNvPr id="17" name="Text 10"/>
          <p:cNvSpPr/>
          <p:nvPr/>
        </p:nvSpPr>
        <p:spPr>
          <a:xfrm>
            <a:off x="6858000" y="2838450"/>
            <a:ext cx="1714500" cy="628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GREAT和PCGrad在多任务环境下显著提升模型性能，证实梯度调节的有效性。</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任务关系学习</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784CB">
                    <a:alpha val="30000"/>
                  </a:srgbClr>
                </a:solidFill>
                <a:latin typeface="Microsoft YaHei" pitchFamily="34" charset="0"/>
                <a:ea typeface="Microsoft YaHei" pitchFamily="34" charset="-122"/>
                <a:cs typeface="Microsoft YaHei" pitchFamily="34" charset="-120"/>
              </a:rPr>
              <a:t>05</a:t>
            </a:r>
            <a:endParaRPr lang="en-US" sz="2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l="12500" r="12500"/>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任务分组</a:t>
            </a:r>
            <a:endParaRPr lang="en-US" sz="2250" dirty="0"/>
          </a:p>
        </p:txBody>
      </p:sp>
      <p:sp>
        <p:nvSpPr>
          <p:cNvPr id="6" name="Text 2"/>
          <p:cNvSpPr/>
          <p:nvPr/>
        </p:nvSpPr>
        <p:spPr>
          <a:xfrm>
            <a:off x="4429125"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5131594" y="1333500"/>
            <a:ext cx="476250" cy="476250"/>
          </a:xfrm>
          <a:prstGeom prst="rect">
            <a:avLst/>
          </a:prstGeom>
        </p:spPr>
      </p:pic>
      <p:sp>
        <p:nvSpPr>
          <p:cNvPr id="8" name="Text 3"/>
          <p:cNvSpPr/>
          <p:nvPr/>
        </p:nvSpPr>
        <p:spPr>
          <a:xfrm>
            <a:off x="4429125" y="1924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任务分组策略</a:t>
            </a:r>
            <a:endParaRPr lang="en-US" sz="1200" dirty="0"/>
          </a:p>
        </p:txBody>
      </p:sp>
      <p:sp>
        <p:nvSpPr>
          <p:cNvPr id="9" name="Text 4"/>
          <p:cNvSpPr/>
          <p:nvPr/>
        </p:nvSpPr>
        <p:spPr>
          <a:xfrm>
            <a:off x="4429125" y="2171700"/>
            <a:ext cx="1881187" cy="628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通过分析任务间的相似性，将任务合理分组，减少负迁移，提升学习效率。</a:t>
            </a:r>
            <a:endParaRPr lang="en-US" sz="1050" dirty="0"/>
          </a:p>
        </p:txBody>
      </p:sp>
      <p:pic>
        <p:nvPicPr>
          <p:cNvPr id="10" name="Image 3" descr="preencoded.png"/>
          <p:cNvPicPr>
            <a:picLocks noChangeAspect="1"/>
          </p:cNvPicPr>
          <p:nvPr/>
        </p:nvPicPr>
        <p:blipFill>
          <a:blip r:embed="rId6"/>
          <a:srcRect/>
          <a:stretch/>
        </p:blipFill>
        <p:spPr>
          <a:xfrm>
            <a:off x="7393781" y="1333500"/>
            <a:ext cx="476250" cy="476250"/>
          </a:xfrm>
          <a:prstGeom prst="rect">
            <a:avLst/>
          </a:prstGeom>
        </p:spPr>
      </p:pic>
      <p:sp>
        <p:nvSpPr>
          <p:cNvPr id="11" name="Text 5"/>
          <p:cNvSpPr/>
          <p:nvPr/>
        </p:nvSpPr>
        <p:spPr>
          <a:xfrm>
            <a:off x="6691313" y="1924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早期研究</a:t>
            </a:r>
            <a:endParaRPr lang="en-US" sz="1200" dirty="0"/>
          </a:p>
        </p:txBody>
      </p:sp>
      <p:sp>
        <p:nvSpPr>
          <p:cNvPr id="12" name="Text 6"/>
          <p:cNvSpPr/>
          <p:nvPr/>
        </p:nvSpPr>
        <p:spPr>
          <a:xfrm>
            <a:off x="6691313" y="2171700"/>
            <a:ext cx="1881187" cy="628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Alonso &amp; Plank(2016)和Bingel &amp; Søgaard(2017)通过大规模实验确定辅助任务对主任务的影响。</a:t>
            </a:r>
            <a:endParaRPr lang="en-US" sz="1050" dirty="0"/>
          </a:p>
        </p:txBody>
      </p:sp>
      <p:pic>
        <p:nvPicPr>
          <p:cNvPr id="13" name="Image 4" descr="preencoded.png"/>
          <p:cNvPicPr>
            <a:picLocks noChangeAspect="1"/>
          </p:cNvPicPr>
          <p:nvPr/>
        </p:nvPicPr>
        <p:blipFill>
          <a:blip r:embed="rId7"/>
          <a:srcRect/>
          <a:stretch/>
        </p:blipFill>
        <p:spPr>
          <a:xfrm>
            <a:off x="5131594" y="2990850"/>
            <a:ext cx="476250" cy="476250"/>
          </a:xfrm>
          <a:prstGeom prst="rect">
            <a:avLst/>
          </a:prstGeom>
        </p:spPr>
      </p:pic>
      <p:sp>
        <p:nvSpPr>
          <p:cNvPr id="14" name="Text 7"/>
          <p:cNvSpPr/>
          <p:nvPr/>
        </p:nvSpPr>
        <p:spPr>
          <a:xfrm>
            <a:off x="4429125" y="358140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自适应分组</a:t>
            </a:r>
            <a:endParaRPr lang="en-US" sz="1200" dirty="0"/>
          </a:p>
        </p:txBody>
      </p:sp>
      <p:sp>
        <p:nvSpPr>
          <p:cNvPr id="15" name="Text 8"/>
          <p:cNvSpPr/>
          <p:nvPr/>
        </p:nvSpPr>
        <p:spPr>
          <a:xfrm>
            <a:off x="4429125" y="382905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Selective Sharing(Strezoski等，2019)在线学习任务相似性，动态调整任务分组，优化参数共享。</a:t>
            </a:r>
            <a:endParaRPr lang="en-US" sz="1050" dirty="0"/>
          </a:p>
        </p:txBody>
      </p:sp>
      <p:pic>
        <p:nvPicPr>
          <p:cNvPr id="16" name="Image 5" descr="preencoded.png"/>
          <p:cNvPicPr>
            <a:picLocks noChangeAspect="1"/>
          </p:cNvPicPr>
          <p:nvPr/>
        </p:nvPicPr>
        <p:blipFill>
          <a:blip r:embed="rId8"/>
          <a:srcRect/>
          <a:stretch/>
        </p:blipFill>
        <p:spPr>
          <a:xfrm>
            <a:off x="7393781" y="2990850"/>
            <a:ext cx="476250" cy="476250"/>
          </a:xfrm>
          <a:prstGeom prst="rect">
            <a:avLst/>
          </a:prstGeom>
        </p:spPr>
      </p:pic>
      <p:sp>
        <p:nvSpPr>
          <p:cNvPr id="17" name="Text 9"/>
          <p:cNvSpPr/>
          <p:nvPr/>
        </p:nvSpPr>
        <p:spPr>
          <a:xfrm>
            <a:off x="6691313" y="358140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高效分组</a:t>
            </a:r>
            <a:endParaRPr lang="en-US" sz="1200" dirty="0"/>
          </a:p>
        </p:txBody>
      </p:sp>
      <p:sp>
        <p:nvSpPr>
          <p:cNvPr id="18" name="Text 10"/>
          <p:cNvSpPr/>
          <p:nvPr/>
        </p:nvSpPr>
        <p:spPr>
          <a:xfrm>
            <a:off x="6691313" y="3829050"/>
            <a:ext cx="1881187" cy="628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Standley等(2019)利用近似收敛性能和分支定界算法，有效识别正迁移任务组合。</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txBody>
          <a:bodyPr/>
          <a:lstStyle/>
          <a:p>
            <a:endParaRPr lang="zh-CN" altLang="en-US"/>
          </a:p>
        </p:txBody>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000000"/>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673894"/>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784CB"/>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745331"/>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引言与背景</a:t>
            </a:r>
            <a:endParaRPr lang="en-US" sz="1200" dirty="0"/>
          </a:p>
        </p:txBody>
      </p:sp>
      <p:sp>
        <p:nvSpPr>
          <p:cNvPr id="8" name="Text 5"/>
          <p:cNvSpPr/>
          <p:nvPr/>
        </p:nvSpPr>
        <p:spPr>
          <a:xfrm>
            <a:off x="3990975" y="992981"/>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302544"/>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784CB"/>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373981"/>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多任务学习方法概览</a:t>
            </a:r>
            <a:endParaRPr lang="en-US" sz="1200" dirty="0"/>
          </a:p>
        </p:txBody>
      </p:sp>
      <p:sp>
        <p:nvSpPr>
          <p:cNvPr id="11" name="Text 8"/>
          <p:cNvSpPr/>
          <p:nvPr/>
        </p:nvSpPr>
        <p:spPr>
          <a:xfrm>
            <a:off x="3990975" y="1621631"/>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1931194"/>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784CB"/>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5" y="2002631"/>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多任务架构</a:t>
            </a:r>
            <a:endParaRPr lang="en-US" sz="1200" dirty="0"/>
          </a:p>
        </p:txBody>
      </p:sp>
      <p:sp>
        <p:nvSpPr>
          <p:cNvPr id="14" name="Text 11"/>
          <p:cNvSpPr/>
          <p:nvPr/>
        </p:nvSpPr>
        <p:spPr>
          <a:xfrm>
            <a:off x="3990975" y="2250281"/>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559844"/>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784CB"/>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2631281"/>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优化策略</a:t>
            </a:r>
            <a:endParaRPr lang="en-US" sz="1200" dirty="0"/>
          </a:p>
        </p:txBody>
      </p:sp>
      <p:sp>
        <p:nvSpPr>
          <p:cNvPr id="17" name="Text 14"/>
          <p:cNvSpPr/>
          <p:nvPr/>
        </p:nvSpPr>
        <p:spPr>
          <a:xfrm>
            <a:off x="3990975" y="2878931"/>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188494"/>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784CB"/>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3259931"/>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任务关系学习</a:t>
            </a:r>
            <a:endParaRPr lang="en-US" sz="1200" dirty="0"/>
          </a:p>
        </p:txBody>
      </p:sp>
      <p:sp>
        <p:nvSpPr>
          <p:cNvPr id="20" name="Text 17"/>
          <p:cNvSpPr/>
          <p:nvPr/>
        </p:nvSpPr>
        <p:spPr>
          <a:xfrm>
            <a:off x="3990975" y="3507581"/>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21" name="Text 18"/>
          <p:cNvSpPr/>
          <p:nvPr/>
        </p:nvSpPr>
        <p:spPr>
          <a:xfrm>
            <a:off x="3524250" y="3817144"/>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784CB"/>
                </a:solidFill>
                <a:latin typeface="Microsoft YaHei" pitchFamily="34" charset="0"/>
                <a:ea typeface="Microsoft YaHei" pitchFamily="34" charset="-122"/>
                <a:cs typeface="Microsoft YaHei" pitchFamily="34" charset="-120"/>
              </a:rPr>
              <a:t>06</a:t>
            </a:r>
            <a:endParaRPr lang="en-US" sz="1875" dirty="0"/>
          </a:p>
        </p:txBody>
      </p:sp>
      <p:sp>
        <p:nvSpPr>
          <p:cNvPr id="22" name="Text 19"/>
          <p:cNvSpPr/>
          <p:nvPr/>
        </p:nvSpPr>
        <p:spPr>
          <a:xfrm>
            <a:off x="3990975" y="3888581"/>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结论与未来方向</a:t>
            </a:r>
            <a:endParaRPr lang="en-US" sz="1200" dirty="0"/>
          </a:p>
        </p:txBody>
      </p:sp>
      <p:sp>
        <p:nvSpPr>
          <p:cNvPr id="23" name="Text 20"/>
          <p:cNvSpPr/>
          <p:nvPr/>
        </p:nvSpPr>
        <p:spPr>
          <a:xfrm>
            <a:off x="3990975" y="4136231"/>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转移关系</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400050" y="2019300"/>
            <a:ext cx="2781151" cy="2338388"/>
          </a:xfrm>
          <a:prstGeom prst="rect">
            <a:avLst/>
          </a:prstGeom>
        </p:spPr>
      </p:pic>
      <p:sp>
        <p:nvSpPr>
          <p:cNvPr id="7" name="Text 3"/>
          <p:cNvSpPr/>
          <p:nvPr/>
        </p:nvSpPr>
        <p:spPr>
          <a:xfrm>
            <a:off x="752475" y="2869406"/>
            <a:ext cx="2076301"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Taskonomy</a:t>
            </a:r>
            <a:endParaRPr lang="en-US" sz="1200" dirty="0"/>
          </a:p>
        </p:txBody>
      </p:sp>
      <p:sp>
        <p:nvSpPr>
          <p:cNvPr id="8" name="Text 4"/>
          <p:cNvSpPr/>
          <p:nvPr/>
        </p:nvSpPr>
        <p:spPr>
          <a:xfrm>
            <a:off x="752475" y="3159919"/>
            <a:ext cx="2076301"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通过大规模实验自动构建视觉任务的层次结构，揭示任务间的转移关系，优化监督数据的使用效率。</a:t>
            </a:r>
            <a:endParaRPr lang="en-US" sz="1050" dirty="0"/>
          </a:p>
        </p:txBody>
      </p:sp>
      <p:pic>
        <p:nvPicPr>
          <p:cNvPr id="9" name="Image 2" descr="preencoded.png"/>
          <p:cNvPicPr>
            <a:picLocks noChangeAspect="1"/>
          </p:cNvPicPr>
          <p:nvPr/>
        </p:nvPicPr>
        <p:blipFill>
          <a:blip r:embed="rId5"/>
          <a:srcRect/>
          <a:stretch/>
        </p:blipFill>
        <p:spPr>
          <a:xfrm>
            <a:off x="3181201" y="2019300"/>
            <a:ext cx="2781151" cy="2338388"/>
          </a:xfrm>
          <a:prstGeom prst="rect">
            <a:avLst/>
          </a:prstGeom>
        </p:spPr>
      </p:pic>
      <p:sp>
        <p:nvSpPr>
          <p:cNvPr id="10" name="Text 5"/>
          <p:cNvSpPr/>
          <p:nvPr/>
        </p:nvSpPr>
        <p:spPr>
          <a:xfrm>
            <a:off x="3533626" y="2800350"/>
            <a:ext cx="2076301"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RSA模型</a:t>
            </a:r>
            <a:endParaRPr lang="en-US" sz="1200" dirty="0"/>
          </a:p>
        </p:txBody>
      </p:sp>
      <p:sp>
        <p:nvSpPr>
          <p:cNvPr id="11" name="Text 6"/>
          <p:cNvSpPr/>
          <p:nvPr/>
        </p:nvSpPr>
        <p:spPr>
          <a:xfrm>
            <a:off x="3533626" y="3090863"/>
            <a:ext cx="2076301"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利用表示相似性分析（RSA）快速评估任务间潜在的正迁移能力，无需实际执行知识转移，大幅提高效率。</a:t>
            </a:r>
            <a:endParaRPr lang="en-US" sz="1050" dirty="0"/>
          </a:p>
        </p:txBody>
      </p:sp>
      <p:pic>
        <p:nvPicPr>
          <p:cNvPr id="12" name="Image 3" descr="preencoded.png"/>
          <p:cNvPicPr>
            <a:picLocks noChangeAspect="1"/>
          </p:cNvPicPr>
          <p:nvPr/>
        </p:nvPicPr>
        <p:blipFill>
          <a:blip r:embed="rId6"/>
          <a:srcRect/>
          <a:stretch/>
        </p:blipFill>
        <p:spPr>
          <a:xfrm>
            <a:off x="5962352" y="2019300"/>
            <a:ext cx="2781151" cy="2338388"/>
          </a:xfrm>
          <a:prstGeom prst="rect">
            <a:avLst/>
          </a:prstGeom>
        </p:spPr>
      </p:pic>
      <p:sp>
        <p:nvSpPr>
          <p:cNvPr id="13" name="Text 7"/>
          <p:cNvSpPr/>
          <p:nvPr/>
        </p:nvSpPr>
        <p:spPr>
          <a:xfrm>
            <a:off x="6314777" y="2869406"/>
            <a:ext cx="2076301"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Attribution Map模型</a:t>
            </a:r>
            <a:endParaRPr lang="en-US" sz="1200" dirty="0"/>
          </a:p>
        </p:txBody>
      </p:sp>
      <p:sp>
        <p:nvSpPr>
          <p:cNvPr id="14" name="Text 8"/>
          <p:cNvSpPr/>
          <p:nvPr/>
        </p:nvSpPr>
        <p:spPr>
          <a:xfrm>
            <a:off x="6314777" y="3159919"/>
            <a:ext cx="2076301"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比较任务网络的注意力图谱，识别具有正迁移潜力的任务对，加速多任务学习的优化过程。</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9144000" cy="5674370"/>
          </a:xfrm>
          <a:prstGeom prst="rect">
            <a:avLst/>
          </a:prstGeom>
          <a:solidFill>
            <a:srgbClr val="FFFFFF"/>
          </a:solidFill>
          <a:ln/>
        </p:spPr>
      </p:sp>
      <p:pic>
        <p:nvPicPr>
          <p:cNvPr id="3" name="Image 0" descr="preencoded.png"/>
          <p:cNvPicPr>
            <a:picLocks noChangeAspect="1"/>
          </p:cNvPicPr>
          <p:nvPr/>
        </p:nvPicPr>
        <p:blipFill>
          <a:blip r:embed="rId3"/>
          <a:srcRect l="4678" r="4678"/>
          <a:stretch/>
        </p:blipFill>
        <p:spPr>
          <a:xfrm>
            <a:off x="0" y="0"/>
            <a:ext cx="9144000" cy="567437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任务嵌入</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381000" y="1428750"/>
            <a:ext cx="8382000" cy="4055120"/>
          </a:xfrm>
          <a:prstGeom prst="rect">
            <a:avLst/>
          </a:prstGeom>
        </p:spPr>
      </p:pic>
      <p:sp>
        <p:nvSpPr>
          <p:cNvPr id="7" name="Text 3"/>
          <p:cNvSpPr/>
          <p:nvPr/>
        </p:nvSpPr>
        <p:spPr>
          <a:xfrm>
            <a:off x="549176" y="4064645"/>
            <a:ext cx="133350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任务嵌入构建</a:t>
            </a:r>
            <a:endParaRPr lang="en-US" sz="1200" dirty="0"/>
          </a:p>
        </p:txBody>
      </p:sp>
      <p:sp>
        <p:nvSpPr>
          <p:cNvPr id="8" name="Text 4"/>
          <p:cNvSpPr/>
          <p:nvPr/>
        </p:nvSpPr>
        <p:spPr>
          <a:xfrm>
            <a:off x="549176" y="4355157"/>
            <a:ext cx="1333500" cy="10858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通过度量学习构建任务嵌入，用于机器人操作的模仿学习，将任务映射到向量空间。</a:t>
            </a:r>
            <a:endParaRPr lang="en-US" sz="1050" dirty="0"/>
          </a:p>
        </p:txBody>
      </p:sp>
      <p:sp>
        <p:nvSpPr>
          <p:cNvPr id="9" name="Text 5"/>
          <p:cNvSpPr/>
          <p:nvPr/>
        </p:nvSpPr>
        <p:spPr>
          <a:xfrm>
            <a:off x="549176" y="1471613"/>
            <a:ext cx="133350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捕捉任务相似性</a:t>
            </a:r>
            <a:endParaRPr lang="en-US" sz="1200" dirty="0"/>
          </a:p>
        </p:txBody>
      </p:sp>
      <p:sp>
        <p:nvSpPr>
          <p:cNvPr id="10" name="Text 6"/>
          <p:cNvSpPr/>
          <p:nvPr/>
        </p:nvSpPr>
        <p:spPr>
          <a:xfrm>
            <a:off x="549176" y="1762125"/>
            <a:ext cx="133350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任务嵌入能够捕捉任务间的相似性，支持快速适应新任务。</a:t>
            </a:r>
            <a:endParaRPr lang="en-US" sz="1050" dirty="0"/>
          </a:p>
        </p:txBody>
      </p:sp>
      <p:sp>
        <p:nvSpPr>
          <p:cNvPr id="11" name="Text 7"/>
          <p:cNvSpPr/>
          <p:nvPr/>
        </p:nvSpPr>
        <p:spPr>
          <a:xfrm>
            <a:off x="7261324" y="4064645"/>
            <a:ext cx="1333500" cy="466725"/>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Fisher Information Matrix</a:t>
            </a:r>
            <a:endParaRPr lang="en-US" sz="1200" dirty="0"/>
          </a:p>
        </p:txBody>
      </p:sp>
      <p:sp>
        <p:nvSpPr>
          <p:cNvPr id="12" name="Text 8"/>
          <p:cNvSpPr/>
          <p:nvPr/>
        </p:nvSpPr>
        <p:spPr>
          <a:xfrm>
            <a:off x="7261324" y="4569470"/>
            <a:ext cx="133350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从预训练网络的Fisher Information Matrix中提取任务嵌入，反映任务的统计特性。</a:t>
            </a:r>
            <a:endParaRPr lang="en-US" sz="1050" dirty="0"/>
          </a:p>
        </p:txBody>
      </p:sp>
      <p:sp>
        <p:nvSpPr>
          <p:cNvPr id="13" name="Text 9"/>
          <p:cNvSpPr/>
          <p:nvPr/>
        </p:nvSpPr>
        <p:spPr>
          <a:xfrm>
            <a:off x="7261324" y="1471613"/>
            <a:ext cx="1333500"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元强化学习应用</a:t>
            </a:r>
            <a:endParaRPr lang="en-US" sz="1200" dirty="0"/>
          </a:p>
        </p:txBody>
      </p:sp>
      <p:sp>
        <p:nvSpPr>
          <p:cNvPr id="14" name="Text 10"/>
          <p:cNvSpPr/>
          <p:nvPr/>
        </p:nvSpPr>
        <p:spPr>
          <a:xfrm>
            <a:off x="7261324" y="1762125"/>
            <a:ext cx="1333500" cy="10858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经验驱动的嵌入方法在元强化学习中使用任务编码器生成的嵌入来条件化共享策略。</a:t>
            </a:r>
            <a:endParaRPr lang="en-US" sz="10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结论与未来方向</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784CB">
                    <a:alpha val="30000"/>
                  </a:srgbClr>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理论研究的重要性</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400050" y="1447800"/>
            <a:ext cx="4171950" cy="1409700"/>
          </a:xfrm>
          <a:prstGeom prst="rect">
            <a:avLst/>
          </a:prstGeom>
        </p:spPr>
      </p:pic>
      <p:sp>
        <p:nvSpPr>
          <p:cNvPr id="7" name="Text 3"/>
          <p:cNvSpPr/>
          <p:nvPr/>
        </p:nvSpPr>
        <p:spPr>
          <a:xfrm>
            <a:off x="600075" y="1654969"/>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理论基础缺失</a:t>
            </a:r>
            <a:endParaRPr lang="en-US" sz="1200" dirty="0"/>
          </a:p>
        </p:txBody>
      </p:sp>
      <p:sp>
        <p:nvSpPr>
          <p:cNvPr id="8" name="Text 4"/>
          <p:cNvSpPr/>
          <p:nvPr/>
        </p:nvSpPr>
        <p:spPr>
          <a:xfrm>
            <a:off x="600075" y="1945481"/>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尽管深度多任务学习取得了显著进展，但其理论基础相对薄弱，缺乏对模型性能和泛化能力的深入理解。</a:t>
            </a:r>
            <a:endParaRPr lang="en-US" sz="1050" dirty="0"/>
          </a:p>
        </p:txBody>
      </p:sp>
      <p:pic>
        <p:nvPicPr>
          <p:cNvPr id="9" name="Image 2" descr="preencoded.png"/>
          <p:cNvPicPr>
            <a:picLocks noChangeAspect="1"/>
          </p:cNvPicPr>
          <p:nvPr/>
        </p:nvPicPr>
        <p:blipFill>
          <a:blip r:embed="rId5"/>
          <a:srcRect/>
          <a:stretch/>
        </p:blipFill>
        <p:spPr>
          <a:xfrm>
            <a:off x="4572000" y="1447800"/>
            <a:ext cx="4171950" cy="2819400"/>
          </a:xfrm>
          <a:prstGeom prst="rect">
            <a:avLst/>
          </a:prstGeom>
        </p:spPr>
      </p:pic>
      <p:sp>
        <p:nvSpPr>
          <p:cNvPr id="10" name="Text 5"/>
          <p:cNvSpPr/>
          <p:nvPr/>
        </p:nvSpPr>
        <p:spPr>
          <a:xfrm>
            <a:off x="5972175" y="1654969"/>
            <a:ext cx="2571750"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理论指导实践</a:t>
            </a:r>
            <a:endParaRPr lang="en-US" sz="1200" dirty="0"/>
          </a:p>
        </p:txBody>
      </p:sp>
      <p:sp>
        <p:nvSpPr>
          <p:cNvPr id="11" name="Text 6"/>
          <p:cNvSpPr/>
          <p:nvPr/>
        </p:nvSpPr>
        <p:spPr>
          <a:xfrm>
            <a:off x="5972175" y="1945481"/>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强大的理论框架可以指导算法设计，预测模型行为，优化参数设置，从而提升多任务学习系统的效率和效果。</a:t>
            </a:r>
            <a:endParaRPr lang="en-US" sz="1050" dirty="0"/>
          </a:p>
        </p:txBody>
      </p:sp>
      <p:pic>
        <p:nvPicPr>
          <p:cNvPr id="12" name="Image 3" descr="preencoded.png"/>
          <p:cNvPicPr>
            <a:picLocks noChangeAspect="1"/>
          </p:cNvPicPr>
          <p:nvPr/>
        </p:nvPicPr>
        <p:blipFill>
          <a:blip r:embed="rId6"/>
          <a:srcRect/>
          <a:stretch/>
        </p:blipFill>
        <p:spPr>
          <a:xfrm>
            <a:off x="400050" y="2857500"/>
            <a:ext cx="4171950" cy="1409700"/>
          </a:xfrm>
          <a:prstGeom prst="rect">
            <a:avLst/>
          </a:prstGeom>
        </p:spPr>
      </p:pic>
      <p:sp>
        <p:nvSpPr>
          <p:cNvPr id="13" name="Text 7"/>
          <p:cNvSpPr/>
          <p:nvPr/>
        </p:nvSpPr>
        <p:spPr>
          <a:xfrm>
            <a:off x="600075" y="3064669"/>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理论促进创新</a:t>
            </a:r>
            <a:endParaRPr lang="en-US" sz="1200" dirty="0"/>
          </a:p>
        </p:txBody>
      </p:sp>
      <p:sp>
        <p:nvSpPr>
          <p:cNvPr id="14" name="Text 8"/>
          <p:cNvSpPr/>
          <p:nvPr/>
        </p:nvSpPr>
        <p:spPr>
          <a:xfrm>
            <a:off x="600075" y="3355181"/>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理论研究能够揭示多任务学习的本质，启发新的学习范式，推动人工智能领域向着更接近人类智能的方向发展。</a:t>
            </a:r>
            <a:endParaRPr lang="en-US" sz="10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9144000" cy="6257925"/>
          </a:xfrm>
          <a:prstGeom prst="rect">
            <a:avLst/>
          </a:prstGeom>
          <a:solidFill>
            <a:srgbClr val="FFFFFF"/>
          </a:solidFill>
          <a:ln/>
        </p:spPr>
      </p:sp>
      <p:pic>
        <p:nvPicPr>
          <p:cNvPr id="3" name="Image 0" descr="preencoded.png"/>
          <p:cNvPicPr>
            <a:picLocks noChangeAspect="1"/>
          </p:cNvPicPr>
          <p:nvPr/>
        </p:nvPicPr>
        <p:blipFill>
          <a:blip r:embed="rId3"/>
          <a:srcRect l="8904" r="8904"/>
          <a:stretch/>
        </p:blipFill>
        <p:spPr>
          <a:xfrm>
            <a:off x="0" y="0"/>
            <a:ext cx="9144000" cy="6257925"/>
          </a:xfrm>
          <a:prstGeom prst="rect">
            <a:avLst/>
          </a:prstGeom>
        </p:spPr>
      </p:pic>
      <p:pic>
        <p:nvPicPr>
          <p:cNvPr id="4" name="Image 1" descr="preencoded.png"/>
          <p:cNvPicPr>
            <a:picLocks noChangeAspect="1"/>
          </p:cNvPicPr>
          <p:nvPr/>
        </p:nvPicPr>
        <p:blipFill>
          <a:blip r:embed="rId4"/>
          <a:srcRect l="19178" r="19178"/>
          <a:stretch/>
        </p:blipFill>
        <p:spPr>
          <a:xfrm>
            <a:off x="0" y="0"/>
            <a:ext cx="3857625" cy="6257925"/>
          </a:xfrm>
          <a:prstGeom prst="rect">
            <a:avLst/>
          </a:prstGeom>
        </p:spPr>
      </p:pic>
      <p:sp>
        <p:nvSpPr>
          <p:cNvPr id="5" name="Text 1"/>
          <p:cNvSpPr/>
          <p:nvPr/>
        </p:nvSpPr>
        <p:spPr>
          <a:xfrm>
            <a:off x="4429125"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多任务学习的前景</a:t>
            </a:r>
            <a:endParaRPr lang="en-US" sz="2250" dirty="0"/>
          </a:p>
        </p:txBody>
      </p:sp>
      <p:sp>
        <p:nvSpPr>
          <p:cNvPr id="6" name="Text 2"/>
          <p:cNvSpPr/>
          <p:nvPr/>
        </p:nvSpPr>
        <p:spPr>
          <a:xfrm>
            <a:off x="4429125"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4257675" y="1162050"/>
            <a:ext cx="2052637" cy="2338388"/>
          </a:xfrm>
          <a:prstGeom prst="rect">
            <a:avLst/>
          </a:prstGeom>
        </p:spPr>
      </p:pic>
      <p:sp>
        <p:nvSpPr>
          <p:cNvPr id="8" name="Text 3"/>
          <p:cNvSpPr/>
          <p:nvPr/>
        </p:nvSpPr>
        <p:spPr>
          <a:xfrm>
            <a:off x="4610100" y="1943100"/>
            <a:ext cx="1347788"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理论研究的重要性</a:t>
            </a:r>
            <a:endParaRPr lang="en-US" sz="1200" dirty="0"/>
          </a:p>
        </p:txBody>
      </p:sp>
      <p:sp>
        <p:nvSpPr>
          <p:cNvPr id="9" name="Text 4"/>
          <p:cNvSpPr/>
          <p:nvPr/>
        </p:nvSpPr>
        <p:spPr>
          <a:xfrm>
            <a:off x="4610100" y="2233613"/>
            <a:ext cx="1347788"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深化理论理解，构建更稳固的多任务学习基础，是未来发展的关键。</a:t>
            </a:r>
            <a:endParaRPr lang="en-US" sz="1050" dirty="0"/>
          </a:p>
        </p:txBody>
      </p:sp>
      <p:pic>
        <p:nvPicPr>
          <p:cNvPr id="10" name="Image 3" descr="preencoded.png"/>
          <p:cNvPicPr>
            <a:picLocks noChangeAspect="1"/>
          </p:cNvPicPr>
          <p:nvPr/>
        </p:nvPicPr>
        <p:blipFill>
          <a:blip r:embed="rId6"/>
          <a:srcRect/>
          <a:stretch/>
        </p:blipFill>
        <p:spPr>
          <a:xfrm>
            <a:off x="6310312" y="1162050"/>
            <a:ext cx="2052637" cy="2338388"/>
          </a:xfrm>
          <a:prstGeom prst="rect">
            <a:avLst/>
          </a:prstGeom>
        </p:spPr>
      </p:pic>
      <p:sp>
        <p:nvSpPr>
          <p:cNvPr id="11" name="Text 5"/>
          <p:cNvSpPr/>
          <p:nvPr/>
        </p:nvSpPr>
        <p:spPr>
          <a:xfrm>
            <a:off x="6662738" y="1943100"/>
            <a:ext cx="1347788"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跨领域融合</a:t>
            </a:r>
            <a:endParaRPr lang="en-US" sz="1200" dirty="0"/>
          </a:p>
        </p:txBody>
      </p:sp>
      <p:sp>
        <p:nvSpPr>
          <p:cNvPr id="12" name="Text 6"/>
          <p:cNvSpPr/>
          <p:nvPr/>
        </p:nvSpPr>
        <p:spPr>
          <a:xfrm>
            <a:off x="6662738" y="2233613"/>
            <a:ext cx="1347788"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促进多任务学习与元学习、迁移学习等领域的交叉，实现更高效的知识迁移。</a:t>
            </a:r>
            <a:endParaRPr lang="en-US" sz="1050" dirty="0"/>
          </a:p>
        </p:txBody>
      </p:sp>
      <p:pic>
        <p:nvPicPr>
          <p:cNvPr id="13" name="Image 4" descr="preencoded.png"/>
          <p:cNvPicPr>
            <a:picLocks noChangeAspect="1"/>
          </p:cNvPicPr>
          <p:nvPr/>
        </p:nvPicPr>
        <p:blipFill>
          <a:blip r:embed="rId7"/>
          <a:srcRect/>
          <a:stretch/>
        </p:blipFill>
        <p:spPr>
          <a:xfrm>
            <a:off x="4257675" y="3500438"/>
            <a:ext cx="2052637" cy="2547938"/>
          </a:xfrm>
          <a:prstGeom prst="rect">
            <a:avLst/>
          </a:prstGeom>
        </p:spPr>
      </p:pic>
      <p:sp>
        <p:nvSpPr>
          <p:cNvPr id="14" name="Text 7"/>
          <p:cNvSpPr/>
          <p:nvPr/>
        </p:nvSpPr>
        <p:spPr>
          <a:xfrm>
            <a:off x="4610100" y="4281488"/>
            <a:ext cx="1347788"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通用智能体</a:t>
            </a:r>
            <a:endParaRPr lang="en-US" sz="1200" dirty="0"/>
          </a:p>
        </p:txBody>
      </p:sp>
      <p:sp>
        <p:nvSpPr>
          <p:cNvPr id="15" name="Text 8"/>
          <p:cNvSpPr/>
          <p:nvPr/>
        </p:nvSpPr>
        <p:spPr>
          <a:xfrm>
            <a:off x="4610100" y="4572000"/>
            <a:ext cx="1347788" cy="10858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构建能够处理多样任务的通用智能体，模仿人类的学习方式，提高适应性和泛化能力。</a:t>
            </a:r>
            <a:endParaRPr lang="en-US" sz="1050" dirty="0"/>
          </a:p>
        </p:txBody>
      </p:sp>
      <p:pic>
        <p:nvPicPr>
          <p:cNvPr id="16" name="Image 5" descr="preencoded.png"/>
          <p:cNvPicPr>
            <a:picLocks noChangeAspect="1"/>
          </p:cNvPicPr>
          <p:nvPr/>
        </p:nvPicPr>
        <p:blipFill>
          <a:blip r:embed="rId8"/>
          <a:srcRect/>
          <a:stretch/>
        </p:blipFill>
        <p:spPr>
          <a:xfrm>
            <a:off x="6310312" y="3500438"/>
            <a:ext cx="2052637" cy="2547938"/>
          </a:xfrm>
          <a:prstGeom prst="rect">
            <a:avLst/>
          </a:prstGeom>
        </p:spPr>
      </p:pic>
      <p:sp>
        <p:nvSpPr>
          <p:cNvPr id="17" name="Text 9"/>
          <p:cNvSpPr/>
          <p:nvPr/>
        </p:nvSpPr>
        <p:spPr>
          <a:xfrm>
            <a:off x="6662738" y="4281488"/>
            <a:ext cx="1347788"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持续学习</a:t>
            </a:r>
            <a:endParaRPr lang="en-US" sz="1200" dirty="0"/>
          </a:p>
        </p:txBody>
      </p:sp>
      <p:sp>
        <p:nvSpPr>
          <p:cNvPr id="18" name="Text 10"/>
          <p:cNvSpPr/>
          <p:nvPr/>
        </p:nvSpPr>
        <p:spPr>
          <a:xfrm>
            <a:off x="6662738" y="4572000"/>
            <a:ext cx="1347788"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发展持续学习能力，使模型能在新任务出现时快速适应，减少灾难性遗忘。</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THANKS</a:t>
            </a:r>
            <a:endParaRPr lang="en-US" sz="3750" dirty="0"/>
          </a:p>
        </p:txBody>
      </p:sp>
      <p:sp>
        <p:nvSpPr>
          <p:cNvPr id="4" name="Shape 1"/>
          <p:cNvSpPr/>
          <p:nvPr/>
        </p:nvSpPr>
        <p:spPr>
          <a:xfrm>
            <a:off x="571500" y="3014663"/>
            <a:ext cx="604838" cy="114300"/>
          </a:xfrm>
          <a:prstGeom prst="rect">
            <a:avLst/>
          </a:prstGeom>
          <a:solidFill>
            <a:srgbClr val="000000"/>
          </a:solidFill>
          <a:ln/>
        </p:spPr>
      </p:sp>
      <p:sp>
        <p:nvSpPr>
          <p:cNvPr id="5" name="Text 2"/>
          <p:cNvSpPr/>
          <p:nvPr/>
        </p:nvSpPr>
        <p:spPr>
          <a:xfrm>
            <a:off x="571500" y="3462337"/>
            <a:ext cx="8001000" cy="190500"/>
          </a:xfrm>
          <a:prstGeom prst="rect">
            <a:avLst/>
          </a:prstGeom>
          <a:noFill/>
          <a:ln/>
        </p:spPr>
        <p:txBody>
          <a:bodyPr vert="horz" wrap="square" lIns="0" tIns="0" rIns="0" bIns="0" rtlCol="0" anchor="ctr"/>
          <a:lstStyle/>
          <a:p>
            <a:pPr marL="0" indent="0" algn="l">
              <a:lnSpc>
                <a:spcPts val="1500"/>
              </a:lnSpc>
              <a:buNone/>
            </a:pPr>
            <a:r>
              <a:rPr lang="en-US" sz="1200" dirty="0">
                <a:solidFill>
                  <a:srgbClr val="000000"/>
                </a:solidFill>
                <a:latin typeface="Microsoft YaHei" pitchFamily="34" charset="0"/>
                <a:ea typeface="Microsoft YaHei" pitchFamily="34" charset="-122"/>
                <a:cs typeface="Microsoft YaHei" pitchFamily="34" charset="-120"/>
              </a:rPr>
              <a:t>PPT内容由通义AI生成，访问tongyi.ai智能生成更多PPT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引言与背景</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784CB">
                    <a:alpha val="30000"/>
                  </a:srgbClr>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6677025"/>
          </a:xfrm>
          <a:prstGeom prst="rect">
            <a:avLst/>
          </a:prstGeom>
          <a:solidFill>
            <a:srgbClr val="FFFFFF"/>
          </a:solidFill>
          <a:ln/>
        </p:spPr>
      </p:sp>
      <p:pic>
        <p:nvPicPr>
          <p:cNvPr id="3" name="Image 0" descr="preencoded.png"/>
          <p:cNvPicPr>
            <a:picLocks noChangeAspect="1"/>
          </p:cNvPicPr>
          <p:nvPr/>
        </p:nvPicPr>
        <p:blipFill>
          <a:blip r:embed="rId3"/>
          <a:srcRect l="11484" r="11484"/>
          <a:stretch/>
        </p:blipFill>
        <p:spPr>
          <a:xfrm>
            <a:off x="0" y="0"/>
            <a:ext cx="9144000" cy="6677025"/>
          </a:xfrm>
          <a:prstGeom prst="rect">
            <a:avLst/>
          </a:prstGeom>
        </p:spPr>
      </p:pic>
      <p:pic>
        <p:nvPicPr>
          <p:cNvPr id="4" name="Image 1" descr="preencoded.png"/>
          <p:cNvPicPr>
            <a:picLocks noChangeAspect="1"/>
          </p:cNvPicPr>
          <p:nvPr/>
        </p:nvPicPr>
        <p:blipFill>
          <a:blip r:embed="rId4"/>
          <a:srcRect l="21113" r="21113"/>
          <a:stretch/>
        </p:blipFill>
        <p:spPr>
          <a:xfrm>
            <a:off x="0" y="0"/>
            <a:ext cx="3857625" cy="6677025"/>
          </a:xfrm>
          <a:prstGeom prst="rect">
            <a:avLst/>
          </a:prstGeom>
        </p:spPr>
      </p:pic>
      <p:sp>
        <p:nvSpPr>
          <p:cNvPr id="5" name="Text 1"/>
          <p:cNvSpPr/>
          <p:nvPr/>
        </p:nvSpPr>
        <p:spPr>
          <a:xfrm>
            <a:off x="4429125"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多任务学习的概念</a:t>
            </a:r>
            <a:endParaRPr lang="en-US" sz="2250" dirty="0"/>
          </a:p>
        </p:txBody>
      </p:sp>
      <p:sp>
        <p:nvSpPr>
          <p:cNvPr id="6" name="Text 2"/>
          <p:cNvSpPr/>
          <p:nvPr/>
        </p:nvSpPr>
        <p:spPr>
          <a:xfrm>
            <a:off x="4429125"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4257675" y="1162050"/>
            <a:ext cx="2052637" cy="2757488"/>
          </a:xfrm>
          <a:prstGeom prst="rect">
            <a:avLst/>
          </a:prstGeom>
        </p:spPr>
      </p:pic>
      <p:sp>
        <p:nvSpPr>
          <p:cNvPr id="8" name="Text 3"/>
          <p:cNvSpPr/>
          <p:nvPr/>
        </p:nvSpPr>
        <p:spPr>
          <a:xfrm>
            <a:off x="4610100" y="1943100"/>
            <a:ext cx="1347788"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定义与核心</a:t>
            </a:r>
            <a:endParaRPr lang="en-US" sz="1200" dirty="0"/>
          </a:p>
        </p:txBody>
      </p:sp>
      <p:sp>
        <p:nvSpPr>
          <p:cNvPr id="9" name="Text 4"/>
          <p:cNvSpPr/>
          <p:nvPr/>
        </p:nvSpPr>
        <p:spPr>
          <a:xfrm>
            <a:off x="4610100" y="2233613"/>
            <a:ext cx="1347788" cy="12954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多任务学习(MTL)是机器学习的一个分支，通过共享模型同时学习多个相关任务，提高数据效率和泛化能力。</a:t>
            </a:r>
            <a:endParaRPr lang="en-US" sz="1050" dirty="0"/>
          </a:p>
        </p:txBody>
      </p:sp>
      <p:pic>
        <p:nvPicPr>
          <p:cNvPr id="10" name="Image 3" descr="preencoded.png"/>
          <p:cNvPicPr>
            <a:picLocks noChangeAspect="1"/>
          </p:cNvPicPr>
          <p:nvPr/>
        </p:nvPicPr>
        <p:blipFill>
          <a:blip r:embed="rId6"/>
          <a:srcRect/>
          <a:stretch/>
        </p:blipFill>
        <p:spPr>
          <a:xfrm>
            <a:off x="6310312" y="1162050"/>
            <a:ext cx="2052637" cy="2757488"/>
          </a:xfrm>
          <a:prstGeom prst="rect">
            <a:avLst/>
          </a:prstGeom>
        </p:spPr>
      </p:pic>
      <p:sp>
        <p:nvSpPr>
          <p:cNvPr id="11" name="Text 5"/>
          <p:cNvSpPr/>
          <p:nvPr/>
        </p:nvSpPr>
        <p:spPr>
          <a:xfrm>
            <a:off x="6662738" y="1943100"/>
            <a:ext cx="1347788"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优势解析</a:t>
            </a:r>
            <a:endParaRPr lang="en-US" sz="1200" dirty="0"/>
          </a:p>
        </p:txBody>
      </p:sp>
      <p:sp>
        <p:nvSpPr>
          <p:cNvPr id="12" name="Text 6"/>
          <p:cNvSpPr/>
          <p:nvPr/>
        </p:nvSpPr>
        <p:spPr>
          <a:xfrm>
            <a:off x="6662738" y="2233613"/>
            <a:ext cx="1347788"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MTL通过减少过拟合、加速学习速度和利用辅助信息，实现更优的性能表现。</a:t>
            </a:r>
            <a:endParaRPr lang="en-US" sz="1050" dirty="0"/>
          </a:p>
        </p:txBody>
      </p:sp>
      <p:pic>
        <p:nvPicPr>
          <p:cNvPr id="13" name="Image 4" descr="preencoded.png"/>
          <p:cNvPicPr>
            <a:picLocks noChangeAspect="1"/>
          </p:cNvPicPr>
          <p:nvPr/>
        </p:nvPicPr>
        <p:blipFill>
          <a:blip r:embed="rId7"/>
          <a:srcRect/>
          <a:stretch/>
        </p:blipFill>
        <p:spPr>
          <a:xfrm>
            <a:off x="4257675" y="3919538"/>
            <a:ext cx="2052637" cy="2547938"/>
          </a:xfrm>
          <a:prstGeom prst="rect">
            <a:avLst/>
          </a:prstGeom>
        </p:spPr>
      </p:pic>
      <p:sp>
        <p:nvSpPr>
          <p:cNvPr id="14" name="Text 7"/>
          <p:cNvSpPr/>
          <p:nvPr/>
        </p:nvSpPr>
        <p:spPr>
          <a:xfrm>
            <a:off x="4610100" y="4700588"/>
            <a:ext cx="1347788"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挑战与机遇</a:t>
            </a:r>
            <a:endParaRPr lang="en-US" sz="1200" dirty="0"/>
          </a:p>
        </p:txBody>
      </p:sp>
      <p:sp>
        <p:nvSpPr>
          <p:cNvPr id="15" name="Text 8"/>
          <p:cNvSpPr/>
          <p:nvPr/>
        </p:nvSpPr>
        <p:spPr>
          <a:xfrm>
            <a:off x="4610100" y="4991100"/>
            <a:ext cx="1347788" cy="10858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尽管如此，MTL也面临设计和优化上的新挑战，尤其是如何选择合适任务进行联合学习。</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人类智能的启示</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381000" y="1428750"/>
            <a:ext cx="8382000" cy="2757488"/>
          </a:xfrm>
          <a:prstGeom prst="rect">
            <a:avLst/>
          </a:prstGeom>
        </p:spPr>
      </p:pic>
      <p:sp>
        <p:nvSpPr>
          <p:cNvPr id="7" name="Text 3"/>
          <p:cNvSpPr/>
          <p:nvPr/>
        </p:nvSpPr>
        <p:spPr>
          <a:xfrm>
            <a:off x="595313" y="3190875"/>
            <a:ext cx="236220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利用已有知识</a:t>
            </a:r>
            <a:endParaRPr lang="en-US" sz="1200" dirty="0"/>
          </a:p>
        </p:txBody>
      </p:sp>
      <p:sp>
        <p:nvSpPr>
          <p:cNvPr id="8" name="Text 4"/>
          <p:cNvSpPr/>
          <p:nvPr/>
        </p:nvSpPr>
        <p:spPr>
          <a:xfrm>
            <a:off x="595313" y="3481388"/>
            <a:ext cx="236220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在学习新技能时，能够有效利用已有的跨域知识，如从走路到骑车，无需从零开始。</a:t>
            </a:r>
            <a:endParaRPr lang="en-US" sz="1050" dirty="0"/>
          </a:p>
        </p:txBody>
      </p:sp>
      <p:sp>
        <p:nvSpPr>
          <p:cNvPr id="9" name="Text 5"/>
          <p:cNvSpPr/>
          <p:nvPr/>
        </p:nvSpPr>
        <p:spPr>
          <a:xfrm>
            <a:off x="595313" y="2328863"/>
            <a:ext cx="236220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快速学习能力</a:t>
            </a:r>
            <a:endParaRPr lang="en-US" sz="1200" dirty="0"/>
          </a:p>
        </p:txBody>
      </p:sp>
      <p:sp>
        <p:nvSpPr>
          <p:cNvPr id="10" name="Text 6"/>
          <p:cNvSpPr/>
          <p:nvPr/>
        </p:nvSpPr>
        <p:spPr>
          <a:xfrm>
            <a:off x="595313" y="2619375"/>
            <a:ext cx="2362200" cy="45720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人类具备快速学习少量示例的能力，这使得学习过程更加高效。</a:t>
            </a:r>
            <a:endParaRPr lang="en-US" sz="1050" dirty="0"/>
          </a:p>
        </p:txBody>
      </p:sp>
      <p:sp>
        <p:nvSpPr>
          <p:cNvPr id="11" name="Text 7"/>
          <p:cNvSpPr/>
          <p:nvPr/>
        </p:nvSpPr>
        <p:spPr>
          <a:xfrm>
            <a:off x="595313" y="1466850"/>
            <a:ext cx="236220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抽象概念通用性</a:t>
            </a:r>
            <a:endParaRPr lang="en-US" sz="1200" dirty="0"/>
          </a:p>
        </p:txBody>
      </p:sp>
      <p:sp>
        <p:nvSpPr>
          <p:cNvPr id="12" name="Text 8"/>
          <p:cNvSpPr/>
          <p:nvPr/>
        </p:nvSpPr>
        <p:spPr>
          <a:xfrm>
            <a:off x="595313" y="1757362"/>
            <a:ext cx="2362200" cy="45720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依赖于抽象概念的通用性和迁移性，使人们能够在不同领域之间迁移知识。</a:t>
            </a:r>
            <a:endParaRPr lang="en-US" sz="1050" dirty="0"/>
          </a:p>
        </p:txBody>
      </p:sp>
      <p:sp>
        <p:nvSpPr>
          <p:cNvPr id="13" name="Text 9"/>
          <p:cNvSpPr/>
          <p:nvPr/>
        </p:nvSpPr>
        <p:spPr>
          <a:xfrm>
            <a:off x="6186488" y="2002631"/>
            <a:ext cx="2362200"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知识泛化能力</a:t>
            </a:r>
            <a:endParaRPr lang="en-US" sz="1200" dirty="0"/>
          </a:p>
        </p:txBody>
      </p:sp>
      <p:sp>
        <p:nvSpPr>
          <p:cNvPr id="14" name="Text 10"/>
          <p:cNvSpPr/>
          <p:nvPr/>
        </p:nvSpPr>
        <p:spPr>
          <a:xfrm>
            <a:off x="6186488" y="2293144"/>
            <a:ext cx="2362200" cy="4572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在新环境中将已学知识泛化至未见过的任务，实现高效学习和适应。</a:t>
            </a:r>
            <a:endParaRPr lang="en-US" sz="1050" dirty="0"/>
          </a:p>
        </p:txBody>
      </p:sp>
      <p:sp>
        <p:nvSpPr>
          <p:cNvPr id="15" name="Text 11"/>
          <p:cNvSpPr/>
          <p:nvPr/>
        </p:nvSpPr>
        <p:spPr>
          <a:xfrm>
            <a:off x="6186488" y="2864644"/>
            <a:ext cx="2362200"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避免重复劳动</a:t>
            </a:r>
            <a:endParaRPr lang="en-US" sz="1200" dirty="0"/>
          </a:p>
        </p:txBody>
      </p:sp>
      <p:sp>
        <p:nvSpPr>
          <p:cNvPr id="16" name="Text 12"/>
          <p:cNvSpPr/>
          <p:nvPr/>
        </p:nvSpPr>
        <p:spPr>
          <a:xfrm>
            <a:off x="6186488" y="3155156"/>
            <a:ext cx="2362200" cy="4572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通过利用已有知识和快速学习，减少重复劳动，提高学习效率。</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多任务学习方法概览</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784CB">
                    <a:alpha val="30000"/>
                  </a:srgbClr>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txBody>
          <a:bodyPr/>
          <a:lstStyle/>
          <a:p>
            <a:endParaRPr lang="zh-CN" altLang="en-US"/>
          </a:p>
        </p:txBody>
      </p:sp>
      <p:pic>
        <p:nvPicPr>
          <p:cNvPr id="3" name="Image 0" descr="preencoded.png"/>
          <p:cNvPicPr>
            <a:picLocks noChangeAspect="1"/>
          </p:cNvPicPr>
          <p:nvPr/>
        </p:nvPicPr>
        <p:blipFill>
          <a:blip r:embed="rId3"/>
          <a:srcRect t="3571" b="3571"/>
          <a:stretch/>
        </p:blipFill>
        <p:spPr>
          <a:xfrm>
            <a:off x="0" y="0"/>
            <a:ext cx="9144000" cy="785812"/>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架构设计</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4"/>
          <a:srcRect/>
          <a:stretch/>
        </p:blipFill>
        <p:spPr>
          <a:xfrm>
            <a:off x="400050" y="2019300"/>
            <a:ext cx="2781151" cy="2338388"/>
          </a:xfrm>
          <a:prstGeom prst="rect">
            <a:avLst/>
          </a:prstGeom>
        </p:spPr>
      </p:pic>
      <p:sp>
        <p:nvSpPr>
          <p:cNvPr id="7" name="Text 3"/>
          <p:cNvSpPr/>
          <p:nvPr/>
        </p:nvSpPr>
        <p:spPr>
          <a:xfrm>
            <a:off x="752475" y="2800350"/>
            <a:ext cx="2076301"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共享特征提取器</a:t>
            </a:r>
            <a:endParaRPr lang="en-US" sz="1200" dirty="0"/>
          </a:p>
        </p:txBody>
      </p:sp>
      <p:sp>
        <p:nvSpPr>
          <p:cNvPr id="8" name="Text 4"/>
          <p:cNvSpPr/>
          <p:nvPr/>
        </p:nvSpPr>
        <p:spPr>
          <a:xfrm>
            <a:off x="752475" y="3090863"/>
            <a:ext cx="2076301"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采用全局共享的卷积层作为特征提取器，后接针对每个任务的特定输出分支，实现跨任务信息共享与任务特异性表达的平衡。</a:t>
            </a:r>
            <a:endParaRPr lang="en-US" sz="1050" dirty="0"/>
          </a:p>
        </p:txBody>
      </p:sp>
      <p:pic>
        <p:nvPicPr>
          <p:cNvPr id="9" name="Image 2" descr="preencoded.png"/>
          <p:cNvPicPr>
            <a:picLocks noChangeAspect="1"/>
          </p:cNvPicPr>
          <p:nvPr/>
        </p:nvPicPr>
        <p:blipFill>
          <a:blip r:embed="rId5"/>
          <a:srcRect/>
          <a:stretch/>
        </p:blipFill>
        <p:spPr>
          <a:xfrm>
            <a:off x="3181201" y="2019300"/>
            <a:ext cx="2781151" cy="2338388"/>
          </a:xfrm>
          <a:prstGeom prst="rect">
            <a:avLst/>
          </a:prstGeom>
        </p:spPr>
      </p:pic>
      <p:sp>
        <p:nvSpPr>
          <p:cNvPr id="10" name="Text 5"/>
          <p:cNvSpPr/>
          <p:nvPr/>
        </p:nvSpPr>
        <p:spPr>
          <a:xfrm>
            <a:off x="3533626" y="2800350"/>
            <a:ext cx="2076301"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交叉对话机制</a:t>
            </a:r>
            <a:endParaRPr lang="en-US" sz="1200" dirty="0"/>
          </a:p>
        </p:txBody>
      </p:sp>
      <p:sp>
        <p:nvSpPr>
          <p:cNvPr id="11" name="Text 6"/>
          <p:cNvSpPr/>
          <p:nvPr/>
        </p:nvSpPr>
        <p:spPr>
          <a:xfrm>
            <a:off x="3533626" y="3090863"/>
            <a:ext cx="2076301"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通过跨任务网络间的线性组合或融合操作，促进不同任务间的信息交流，增强模型对多模态数据的理解能力。</a:t>
            </a:r>
            <a:endParaRPr lang="en-US" sz="1050" dirty="0"/>
          </a:p>
        </p:txBody>
      </p:sp>
      <p:pic>
        <p:nvPicPr>
          <p:cNvPr id="12" name="Image 3" descr="preencoded.png"/>
          <p:cNvPicPr>
            <a:picLocks noChangeAspect="1"/>
          </p:cNvPicPr>
          <p:nvPr/>
        </p:nvPicPr>
        <p:blipFill>
          <a:blip r:embed="rId6"/>
          <a:srcRect/>
          <a:stretch/>
        </p:blipFill>
        <p:spPr>
          <a:xfrm>
            <a:off x="5962352" y="2019300"/>
            <a:ext cx="2781151" cy="2338388"/>
          </a:xfrm>
          <a:prstGeom prst="rect">
            <a:avLst/>
          </a:prstGeom>
        </p:spPr>
      </p:pic>
      <p:sp>
        <p:nvSpPr>
          <p:cNvPr id="13" name="Text 7"/>
          <p:cNvSpPr/>
          <p:nvPr/>
        </p:nvSpPr>
        <p:spPr>
          <a:xfrm>
            <a:off x="6314777" y="2869406"/>
            <a:ext cx="2076301" cy="252413"/>
          </a:xfrm>
          <a:prstGeom prst="rect">
            <a:avLst/>
          </a:prstGeom>
          <a:noFill/>
          <a:ln/>
        </p:spPr>
        <p:txBody>
          <a:bodyPr vert="horz" wrap="square" lIns="0" tIns="0" rIns="0" bIns="0" rtlCol="0" anchor="ctr"/>
          <a:lstStyle/>
          <a:p>
            <a:pPr marL="0" indent="0" algn="l">
              <a:lnSpc>
                <a:spcPts val="1688"/>
              </a:lnSpc>
              <a:buNone/>
            </a:pPr>
            <a:r>
              <a:rPr lang="en-US" sz="1200" b="1" dirty="0">
                <a:solidFill>
                  <a:srgbClr val="000000"/>
                </a:solidFill>
                <a:latin typeface="Microsoft YaHei" pitchFamily="34" charset="0"/>
                <a:ea typeface="Microsoft YaHei" pitchFamily="34" charset="-122"/>
                <a:cs typeface="Microsoft YaHei" pitchFamily="34" charset="-120"/>
              </a:rPr>
              <a:t>任务路由与模块化</a:t>
            </a:r>
            <a:endParaRPr lang="en-US" sz="1200" dirty="0"/>
          </a:p>
        </p:txBody>
      </p:sp>
      <p:sp>
        <p:nvSpPr>
          <p:cNvPr id="14" name="Text 8"/>
          <p:cNvSpPr/>
          <p:nvPr/>
        </p:nvSpPr>
        <p:spPr>
          <a:xfrm>
            <a:off x="6314777" y="3159919"/>
            <a:ext cx="2076301"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动态选择网络组件或参数，依据任务需求调整信息流路径，实现高效灵活的任务适应性和资源分配。</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l="12500" r="12500"/>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优化技术</a:t>
            </a:r>
            <a:endParaRPr lang="en-US" sz="2250" dirty="0"/>
          </a:p>
        </p:txBody>
      </p:sp>
      <p:sp>
        <p:nvSpPr>
          <p:cNvPr id="6" name="Text 2"/>
          <p:cNvSpPr/>
          <p:nvPr/>
        </p:nvSpPr>
        <p:spPr>
          <a:xfrm>
            <a:off x="571500"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1273969" y="1333500"/>
            <a:ext cx="476250" cy="476250"/>
          </a:xfrm>
          <a:prstGeom prst="rect">
            <a:avLst/>
          </a:prstGeom>
        </p:spPr>
      </p:pic>
      <p:sp>
        <p:nvSpPr>
          <p:cNvPr id="8" name="Text 3"/>
          <p:cNvSpPr/>
          <p:nvPr/>
        </p:nvSpPr>
        <p:spPr>
          <a:xfrm>
            <a:off x="571500" y="1924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损失加权</a:t>
            </a:r>
            <a:endParaRPr lang="en-US" sz="1200" dirty="0"/>
          </a:p>
        </p:txBody>
      </p:sp>
      <p:sp>
        <p:nvSpPr>
          <p:cNvPr id="9" name="Text 4"/>
          <p:cNvSpPr/>
          <p:nvPr/>
        </p:nvSpPr>
        <p:spPr>
          <a:xfrm>
            <a:off x="571500" y="2171700"/>
            <a:ext cx="1881187" cy="4191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调整不同任务损失函数的权重，平衡学习动态，提升整体性能。</a:t>
            </a:r>
            <a:endParaRPr lang="en-US" sz="1050" dirty="0"/>
          </a:p>
        </p:txBody>
      </p:sp>
      <p:pic>
        <p:nvPicPr>
          <p:cNvPr id="10" name="Image 3" descr="preencoded.png"/>
          <p:cNvPicPr>
            <a:picLocks noChangeAspect="1"/>
          </p:cNvPicPr>
          <p:nvPr/>
        </p:nvPicPr>
        <p:blipFill>
          <a:blip r:embed="rId6"/>
          <a:srcRect/>
          <a:stretch/>
        </p:blipFill>
        <p:spPr>
          <a:xfrm>
            <a:off x="3536156" y="1333500"/>
            <a:ext cx="476250" cy="476250"/>
          </a:xfrm>
          <a:prstGeom prst="rect">
            <a:avLst/>
          </a:prstGeom>
        </p:spPr>
      </p:pic>
      <p:sp>
        <p:nvSpPr>
          <p:cNvPr id="11" name="Text 5"/>
          <p:cNvSpPr/>
          <p:nvPr/>
        </p:nvSpPr>
        <p:spPr>
          <a:xfrm>
            <a:off x="2833688" y="1924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正则化</a:t>
            </a:r>
            <a:endParaRPr lang="en-US" sz="1200" dirty="0"/>
          </a:p>
        </p:txBody>
      </p:sp>
      <p:sp>
        <p:nvSpPr>
          <p:cNvPr id="12" name="Text 6"/>
          <p:cNvSpPr/>
          <p:nvPr/>
        </p:nvSpPr>
        <p:spPr>
          <a:xfrm>
            <a:off x="2833688" y="2171700"/>
            <a:ext cx="1881187" cy="4191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通过L2和迹范数等约束，促进参数共享，增强模型泛化能力。</a:t>
            </a:r>
            <a:endParaRPr lang="en-US" sz="1050" dirty="0"/>
          </a:p>
        </p:txBody>
      </p:sp>
      <p:pic>
        <p:nvPicPr>
          <p:cNvPr id="13" name="Image 4" descr="preencoded.png"/>
          <p:cNvPicPr>
            <a:picLocks noChangeAspect="1"/>
          </p:cNvPicPr>
          <p:nvPr/>
        </p:nvPicPr>
        <p:blipFill>
          <a:blip r:embed="rId7"/>
          <a:srcRect/>
          <a:stretch/>
        </p:blipFill>
        <p:spPr>
          <a:xfrm>
            <a:off x="1273969" y="2781300"/>
            <a:ext cx="476250" cy="476250"/>
          </a:xfrm>
          <a:prstGeom prst="rect">
            <a:avLst/>
          </a:prstGeom>
        </p:spPr>
      </p:pic>
      <p:sp>
        <p:nvSpPr>
          <p:cNvPr id="14" name="Text 7"/>
          <p:cNvSpPr/>
          <p:nvPr/>
        </p:nvSpPr>
        <p:spPr>
          <a:xfrm>
            <a:off x="571500" y="33718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梯度调节</a:t>
            </a:r>
            <a:endParaRPr lang="en-US" sz="1200" dirty="0"/>
          </a:p>
        </p:txBody>
      </p:sp>
      <p:sp>
        <p:nvSpPr>
          <p:cNvPr id="15" name="Text 8"/>
          <p:cNvSpPr/>
          <p:nvPr/>
        </p:nvSpPr>
        <p:spPr>
          <a:xfrm>
            <a:off x="571500" y="3619500"/>
            <a:ext cx="1881187" cy="4191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避免冲突梯度，采用对抗性方法或梯度替换策略，减少负迁移。</a:t>
            </a:r>
            <a:endParaRPr lang="en-US" sz="1050" dirty="0"/>
          </a:p>
        </p:txBody>
      </p:sp>
      <p:pic>
        <p:nvPicPr>
          <p:cNvPr id="16" name="Image 5" descr="preencoded.png"/>
          <p:cNvPicPr>
            <a:picLocks noChangeAspect="1"/>
          </p:cNvPicPr>
          <p:nvPr/>
        </p:nvPicPr>
        <p:blipFill>
          <a:blip r:embed="rId8"/>
          <a:srcRect/>
          <a:stretch/>
        </p:blipFill>
        <p:spPr>
          <a:xfrm>
            <a:off x="3536156" y="2781300"/>
            <a:ext cx="476250" cy="476250"/>
          </a:xfrm>
          <a:prstGeom prst="rect">
            <a:avLst/>
          </a:prstGeom>
        </p:spPr>
      </p:pic>
      <p:sp>
        <p:nvSpPr>
          <p:cNvPr id="17" name="Text 9"/>
          <p:cNvSpPr/>
          <p:nvPr/>
        </p:nvSpPr>
        <p:spPr>
          <a:xfrm>
            <a:off x="2833688" y="33718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多目标优化</a:t>
            </a:r>
            <a:endParaRPr lang="en-US" sz="1200" dirty="0"/>
          </a:p>
        </p:txBody>
      </p:sp>
      <p:sp>
        <p:nvSpPr>
          <p:cNvPr id="18" name="Text 10"/>
          <p:cNvSpPr/>
          <p:nvPr/>
        </p:nvSpPr>
        <p:spPr>
          <a:xfrm>
            <a:off x="2833688" y="3619500"/>
            <a:ext cx="1881187" cy="4191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同时优化多个可能冲突的目标函数，寻找帕累托最优解。</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任务关系学习</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00250"/>
            <a:ext cx="2413000" cy="214312"/>
          </a:xfrm>
          <a:prstGeom prst="rect">
            <a:avLst/>
          </a:prstGeom>
          <a:noFill/>
          <a:ln/>
        </p:spPr>
        <p:txBody>
          <a:bodyPr vert="horz" wrap="square" lIns="0" tIns="0" rIns="0" bIns="0" rtlCol="0" anchor="ctr"/>
          <a:lstStyle/>
          <a:p>
            <a:pPr marL="0" indent="0" algn="l">
              <a:lnSpc>
                <a:spcPts val="1650"/>
              </a:lnSpc>
              <a:buNone/>
            </a:pPr>
            <a:r>
              <a:rPr lang="en-US" sz="1200" b="1" dirty="0">
                <a:solidFill>
                  <a:srgbClr val="4784CB"/>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328863"/>
            <a:ext cx="24130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任务分组</a:t>
            </a:r>
            <a:endParaRPr lang="en-US" sz="1200" dirty="0"/>
          </a:p>
        </p:txBody>
      </p:sp>
      <p:sp>
        <p:nvSpPr>
          <p:cNvPr id="8" name="Text 5"/>
          <p:cNvSpPr/>
          <p:nvPr/>
        </p:nvSpPr>
        <p:spPr>
          <a:xfrm>
            <a:off x="571500" y="2576513"/>
            <a:ext cx="2413000" cy="4191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通过分析任务间的相似性，将任务合理分组，减少负迁移，提高学习效率。</a:t>
            </a:r>
            <a:endParaRPr lang="en-US" sz="1050" dirty="0"/>
          </a:p>
        </p:txBody>
      </p:sp>
      <p:sp>
        <p:nvSpPr>
          <p:cNvPr id="9" name="Text 6"/>
          <p:cNvSpPr/>
          <p:nvPr/>
        </p:nvSpPr>
        <p:spPr>
          <a:xfrm>
            <a:off x="3365500" y="2000250"/>
            <a:ext cx="2413000" cy="214312"/>
          </a:xfrm>
          <a:prstGeom prst="rect">
            <a:avLst/>
          </a:prstGeom>
          <a:noFill/>
          <a:ln/>
        </p:spPr>
        <p:txBody>
          <a:bodyPr vert="horz" wrap="square" lIns="0" tIns="0" rIns="0" bIns="0" rtlCol="0" anchor="ctr"/>
          <a:lstStyle/>
          <a:p>
            <a:pPr marL="0" indent="0" algn="l">
              <a:lnSpc>
                <a:spcPts val="1650"/>
              </a:lnSpc>
              <a:buNone/>
            </a:pPr>
            <a:r>
              <a:rPr lang="en-US" sz="1200" b="1" dirty="0">
                <a:solidFill>
                  <a:srgbClr val="4784CB"/>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3365500" y="2328863"/>
            <a:ext cx="24130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转移关系</a:t>
            </a:r>
            <a:endParaRPr lang="en-US" sz="1200" dirty="0"/>
          </a:p>
        </p:txBody>
      </p:sp>
      <p:sp>
        <p:nvSpPr>
          <p:cNvPr id="11" name="Text 8"/>
          <p:cNvSpPr/>
          <p:nvPr/>
        </p:nvSpPr>
        <p:spPr>
          <a:xfrm>
            <a:off x="3365500" y="2576513"/>
            <a:ext cx="2413000" cy="4191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评估不同任务间知识转移的效益，指导模型如何从一个任务迁移到另一个任务。</a:t>
            </a:r>
            <a:endParaRPr lang="en-US" sz="1050" dirty="0"/>
          </a:p>
        </p:txBody>
      </p:sp>
      <p:sp>
        <p:nvSpPr>
          <p:cNvPr id="12" name="Text 9"/>
          <p:cNvSpPr/>
          <p:nvPr/>
        </p:nvSpPr>
        <p:spPr>
          <a:xfrm>
            <a:off x="6159500" y="2000250"/>
            <a:ext cx="2413000" cy="214312"/>
          </a:xfrm>
          <a:prstGeom prst="rect">
            <a:avLst/>
          </a:prstGeom>
          <a:noFill/>
          <a:ln/>
        </p:spPr>
        <p:txBody>
          <a:bodyPr vert="horz" wrap="square" lIns="0" tIns="0" rIns="0" bIns="0" rtlCol="0" anchor="ctr"/>
          <a:lstStyle/>
          <a:p>
            <a:pPr marL="0" indent="0" algn="l">
              <a:lnSpc>
                <a:spcPts val="1650"/>
              </a:lnSpc>
              <a:buNone/>
            </a:pPr>
            <a:r>
              <a:rPr lang="en-US" sz="1200" b="1" dirty="0">
                <a:solidFill>
                  <a:srgbClr val="4784CB"/>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6159500" y="2328863"/>
            <a:ext cx="24130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任务嵌入</a:t>
            </a:r>
            <a:endParaRPr lang="en-US" sz="1200" dirty="0"/>
          </a:p>
        </p:txBody>
      </p:sp>
      <p:sp>
        <p:nvSpPr>
          <p:cNvPr id="14" name="Text 11"/>
          <p:cNvSpPr/>
          <p:nvPr/>
        </p:nvSpPr>
        <p:spPr>
          <a:xfrm>
            <a:off x="6159500" y="2576513"/>
            <a:ext cx="2413000" cy="4191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利用任务嵌入表示任务，便于理解和操作任务之间的关系，促进跨任务学习。</a:t>
            </a:r>
            <a:endParaRPr lang="en-US" sz="1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567</Words>
  <Application>Microsoft Office PowerPoint</Application>
  <PresentationFormat>全屏显示(16:9)</PresentationFormat>
  <Paragraphs>230</Paragraphs>
  <Slides>25</Slides>
  <Notes>25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25</vt:i4>
      </vt:variant>
    </vt:vector>
  </HeadingPairs>
  <TitlesOfParts>
    <vt:vector size="28" baseType="lpstr">
      <vt:lpstr>Microsoft YaHei</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建 胡</cp:lastModifiedBy>
  <cp:revision>2</cp:revision>
  <dcterms:created xsi:type="dcterms:W3CDTF">2025-03-06T11:36:21Z</dcterms:created>
  <dcterms:modified xsi:type="dcterms:W3CDTF">2025-03-06T14:16:48Z</dcterms:modified>
</cp:coreProperties>
</file>