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56" r:id="rId5"/>
    <p:sldId id="261" r:id="rId6"/>
    <p:sldId id="262" r:id="rId7"/>
    <p:sldId id="269" r:id="rId8"/>
    <p:sldId id="27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110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0257-2EC1-4C0A-81AA-3886EAEE7C5E}" type="datetimeFigureOut">
              <a:rPr lang="zh-CN" altLang="en-US" smtClean="0"/>
              <a:t>2025-03-06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C4833-4251-44D7-84FD-6635DE14E4B0}" type="slidenum">
              <a:rPr lang="zh-CN" altLang="en-US" smtClean="0"/>
              <a:t>‹#›</a:t>
            </a:fld>
            <a:endParaRPr lang="zh-CN" altLang="en-US"/>
          </a:p>
        </p:txBody>
      </p:sp>
    </p:spTree>
    <p:extLst>
      <p:ext uri="{BB962C8B-B14F-4D97-AF65-F5344CB8AC3E}">
        <p14:creationId xmlns:p14="http://schemas.microsoft.com/office/powerpoint/2010/main" val="1715510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2025-03-06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2025-03-06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2025-03-06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40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2025-03-06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2025-03-06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2025-03-06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2025-03-06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2025-03-06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2025-03-06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2025-03-06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2025-03-06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2025-03-06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12192000" cy="6858000"/>
          </a:xfrm>
          <a:prstGeom prst="rect">
            <a:avLst/>
          </a:prstGeom>
        </p:spPr>
      </p:pic>
      <p:sp>
        <p:nvSpPr>
          <p:cNvPr id="3" name="Text 0"/>
          <p:cNvSpPr/>
          <p:nvPr/>
        </p:nvSpPr>
        <p:spPr>
          <a:xfrm>
            <a:off x="762000" y="2000251"/>
            <a:ext cx="10668000" cy="889000"/>
          </a:xfrm>
          <a:prstGeom prst="rect">
            <a:avLst/>
          </a:prstGeom>
          <a:noFill/>
          <a:ln/>
        </p:spPr>
        <p:txBody>
          <a:bodyPr vert="horz" wrap="square" lIns="0" tIns="0" rIns="0" bIns="0" rtlCol="0" anchor="ctr"/>
          <a:lstStyle/>
          <a:p>
            <a:pPr algn="ctr">
              <a:lnSpc>
                <a:spcPts val="7000"/>
              </a:lnSpc>
            </a:pPr>
            <a:r>
              <a:rPr lang="en-US" sz="5000" b="1" dirty="0" err="1">
                <a:solidFill>
                  <a:srgbClr val="000000"/>
                </a:solidFill>
                <a:latin typeface="Microsoft YaHei" pitchFamily="34" charset="0"/>
                <a:ea typeface="Microsoft YaHei" pitchFamily="34" charset="-122"/>
                <a:cs typeface="Microsoft YaHei" pitchFamily="34" charset="-120"/>
              </a:rPr>
              <a:t>多任务学习</a:t>
            </a:r>
            <a:r>
              <a:rPr lang="zh-CN" altLang="en-US" sz="5000" b="1" dirty="0">
                <a:solidFill>
                  <a:srgbClr val="000000"/>
                </a:solidFill>
                <a:latin typeface="Microsoft YaHei" pitchFamily="34" charset="0"/>
                <a:ea typeface="Microsoft YaHei" pitchFamily="34" charset="-122"/>
                <a:cs typeface="Microsoft YaHei" pitchFamily="34" charset="-120"/>
              </a:rPr>
              <a:t>综述调研</a:t>
            </a:r>
            <a:endParaRPr lang="en-US" sz="5000" dirty="0"/>
          </a:p>
        </p:txBody>
      </p:sp>
      <p:sp>
        <p:nvSpPr>
          <p:cNvPr id="4" name="Text 1"/>
          <p:cNvSpPr/>
          <p:nvPr/>
        </p:nvSpPr>
        <p:spPr>
          <a:xfrm>
            <a:off x="762000" y="2990851"/>
            <a:ext cx="10668000" cy="533400"/>
          </a:xfrm>
          <a:prstGeom prst="rect">
            <a:avLst/>
          </a:prstGeom>
          <a:noFill/>
          <a:ln/>
        </p:spPr>
        <p:txBody>
          <a:bodyPr vert="horz" wrap="square" lIns="0" tIns="0" rIns="0" bIns="0" rtlCol="0" anchor="ctr"/>
          <a:lstStyle/>
          <a:p>
            <a:pPr algn="ctr">
              <a:lnSpc>
                <a:spcPts val="4200"/>
              </a:lnSpc>
            </a:pPr>
            <a:r>
              <a:rPr lang="en-US" sz="3000" dirty="0">
                <a:solidFill>
                  <a:srgbClr val="000000"/>
                </a:solidFill>
                <a:latin typeface="Microsoft YaHei" pitchFamily="34" charset="0"/>
                <a:ea typeface="Microsoft YaHei" pitchFamily="34" charset="-122"/>
                <a:cs typeface="Microsoft YaHei" pitchFamily="34" charset="-120"/>
              </a:rPr>
              <a:t>探索多任务学习在深度学习领域的最新进展</a:t>
            </a:r>
            <a:endParaRPr lang="en-US" sz="3000" dirty="0"/>
          </a:p>
        </p:txBody>
      </p:sp>
      <p:sp>
        <p:nvSpPr>
          <p:cNvPr id="5" name="Shape 2"/>
          <p:cNvSpPr/>
          <p:nvPr/>
        </p:nvSpPr>
        <p:spPr>
          <a:xfrm>
            <a:off x="5692775" y="3968751"/>
            <a:ext cx="806451" cy="152400"/>
          </a:xfrm>
          <a:prstGeom prst="rect">
            <a:avLst/>
          </a:prstGeom>
          <a:solidFill>
            <a:srgbClr val="000000"/>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33655"/>
            <a:ext cx="12192000" cy="6858000"/>
          </a:xfrm>
          <a:prstGeom prst="rect">
            <a:avLst/>
          </a:prstGeom>
          <a:solidFill>
            <a:srgbClr val="FFFFFF"/>
          </a:solidFill>
          <a:ln/>
        </p:spPr>
        <p:txBody>
          <a:bodyPr/>
          <a:lstStyle/>
          <a:p>
            <a:endParaRPr lang="zh-CN" altLang="en-US" sz="2400"/>
          </a:p>
        </p:txBody>
      </p:sp>
      <p:pic>
        <p:nvPicPr>
          <p:cNvPr id="3" name="Image 0" descr="preencoded.png"/>
          <p:cNvPicPr>
            <a:picLocks noChangeAspect="1"/>
          </p:cNvPicPr>
          <p:nvPr/>
        </p:nvPicPr>
        <p:blipFill>
          <a:blip r:embed="rId3"/>
          <a:srcRect/>
          <a:stretch/>
        </p:blipFill>
        <p:spPr>
          <a:xfrm>
            <a:off x="0" y="-17781"/>
            <a:ext cx="3937000" cy="6858000"/>
          </a:xfrm>
          <a:prstGeom prst="rect">
            <a:avLst/>
          </a:prstGeom>
        </p:spPr>
      </p:pic>
      <p:sp>
        <p:nvSpPr>
          <p:cNvPr id="4" name="Text 1"/>
          <p:cNvSpPr/>
          <p:nvPr/>
        </p:nvSpPr>
        <p:spPr>
          <a:xfrm>
            <a:off x="762001" y="4578351"/>
            <a:ext cx="2476500" cy="889000"/>
          </a:xfrm>
          <a:prstGeom prst="rect">
            <a:avLst/>
          </a:prstGeom>
          <a:noFill/>
          <a:ln/>
        </p:spPr>
        <p:txBody>
          <a:bodyPr vert="horz" wrap="square" lIns="0" tIns="0" rIns="0" bIns="0" rtlCol="0" anchor="ctr"/>
          <a:lstStyle/>
          <a:p>
            <a:pPr>
              <a:lnSpc>
                <a:spcPts val="7000"/>
              </a:lnSpc>
            </a:pPr>
            <a:r>
              <a:rPr lang="en-US" sz="5000" b="1" dirty="0">
                <a:solidFill>
                  <a:srgbClr val="000000"/>
                </a:solidFill>
                <a:latin typeface="Microsoft YaHei" pitchFamily="34" charset="0"/>
                <a:ea typeface="Microsoft YaHei" pitchFamily="34" charset="-122"/>
                <a:cs typeface="Microsoft YaHei" pitchFamily="34" charset="-120"/>
              </a:rPr>
              <a:t>content</a:t>
            </a:r>
            <a:endParaRPr lang="en-US" sz="5000" dirty="0"/>
          </a:p>
        </p:txBody>
      </p:sp>
      <p:sp>
        <p:nvSpPr>
          <p:cNvPr id="5" name="Text 2"/>
          <p:cNvSpPr/>
          <p:nvPr/>
        </p:nvSpPr>
        <p:spPr>
          <a:xfrm>
            <a:off x="762000" y="5568951"/>
            <a:ext cx="2413000" cy="533400"/>
          </a:xfrm>
          <a:prstGeom prst="rect">
            <a:avLst/>
          </a:prstGeom>
          <a:noFill/>
          <a:ln/>
        </p:spPr>
        <p:txBody>
          <a:bodyPr vert="horz" wrap="square" lIns="0" tIns="0" rIns="0" bIns="0" rtlCol="0" anchor="ctr"/>
          <a:lstStyle/>
          <a:p>
            <a:pPr>
              <a:lnSpc>
                <a:spcPts val="4200"/>
              </a:lnSpc>
            </a:pPr>
            <a:r>
              <a:rPr lang="en-US" sz="3000" dirty="0">
                <a:solidFill>
                  <a:srgbClr val="000000"/>
                </a:solidFill>
                <a:latin typeface="Microsoft YaHei" pitchFamily="34" charset="0"/>
                <a:ea typeface="Microsoft YaHei" pitchFamily="34" charset="-122"/>
                <a:cs typeface="Microsoft YaHei" pitchFamily="34" charset="-120"/>
              </a:rPr>
              <a:t>目录</a:t>
            </a:r>
            <a:endParaRPr lang="en-US" sz="3000" dirty="0"/>
          </a:p>
        </p:txBody>
      </p:sp>
      <p:sp>
        <p:nvSpPr>
          <p:cNvPr id="6" name="Text 3"/>
          <p:cNvSpPr/>
          <p:nvPr/>
        </p:nvSpPr>
        <p:spPr>
          <a:xfrm>
            <a:off x="4672332" y="1922144"/>
            <a:ext cx="469900" cy="444500"/>
          </a:xfrm>
          <a:prstGeom prst="rect">
            <a:avLst/>
          </a:prstGeom>
          <a:noFill/>
          <a:ln/>
        </p:spPr>
        <p:txBody>
          <a:bodyPr vert="horz" wrap="square" lIns="0" tIns="0" rIns="0" bIns="0" rtlCol="0" anchor="ctr"/>
          <a:lstStyle/>
          <a:p>
            <a:pPr>
              <a:lnSpc>
                <a:spcPts val="4051"/>
              </a:lnSpc>
            </a:pPr>
            <a:r>
              <a:rPr lang="en-US" sz="2500" b="1" dirty="0">
                <a:solidFill>
                  <a:srgbClr val="4784CB"/>
                </a:solidFill>
                <a:latin typeface="Microsoft YaHei" pitchFamily="34" charset="0"/>
                <a:ea typeface="Microsoft YaHei" pitchFamily="34" charset="-122"/>
                <a:cs typeface="Microsoft YaHei" pitchFamily="34" charset="-120"/>
              </a:rPr>
              <a:t>01</a:t>
            </a:r>
            <a:endParaRPr lang="en-US" sz="2500" dirty="0"/>
          </a:p>
        </p:txBody>
      </p:sp>
      <p:sp>
        <p:nvSpPr>
          <p:cNvPr id="7" name="Text 4"/>
          <p:cNvSpPr/>
          <p:nvPr/>
        </p:nvSpPr>
        <p:spPr>
          <a:xfrm>
            <a:off x="5321301" y="2022475"/>
            <a:ext cx="6108700" cy="279400"/>
          </a:xfrm>
          <a:prstGeom prst="rect">
            <a:avLst/>
          </a:prstGeom>
          <a:noFill/>
          <a:ln/>
        </p:spPr>
        <p:txBody>
          <a:bodyPr vert="horz" wrap="square" lIns="0" tIns="0" rIns="0" bIns="0" rtlCol="0" anchor="ctr"/>
          <a:lstStyle/>
          <a:p>
            <a:pPr>
              <a:lnSpc>
                <a:spcPts val="2200"/>
              </a:lnSpc>
            </a:pPr>
            <a:r>
              <a:rPr lang="zh-CN" altLang="en-US" sz="1600" b="1" dirty="0">
                <a:solidFill>
                  <a:srgbClr val="000000"/>
                </a:solidFill>
                <a:latin typeface="Microsoft YaHei" pitchFamily="34" charset="0"/>
                <a:ea typeface="Microsoft YaHei" pitchFamily="34" charset="-122"/>
              </a:rPr>
              <a:t>概述</a:t>
            </a:r>
            <a:endParaRPr lang="en-US" sz="1600" dirty="0"/>
          </a:p>
        </p:txBody>
      </p:sp>
      <p:sp>
        <p:nvSpPr>
          <p:cNvPr id="8" name="Text 5"/>
          <p:cNvSpPr/>
          <p:nvPr/>
        </p:nvSpPr>
        <p:spPr>
          <a:xfrm>
            <a:off x="5321301" y="1323975"/>
            <a:ext cx="6108700" cy="279400"/>
          </a:xfrm>
          <a:prstGeom prst="rect">
            <a:avLst/>
          </a:prstGeom>
          <a:noFill/>
          <a:ln/>
        </p:spPr>
        <p:txBody>
          <a:bodyPr vert="horz" wrap="square" lIns="0" tIns="0" rIns="0" bIns="0" rtlCol="0" anchor="ctr"/>
          <a:lstStyle/>
          <a:p>
            <a:pPr>
              <a:lnSpc>
                <a:spcPts val="2200"/>
              </a:lnSpc>
            </a:pPr>
            <a:endParaRPr lang="en-US" sz="1400" dirty="0"/>
          </a:p>
        </p:txBody>
      </p:sp>
      <p:sp>
        <p:nvSpPr>
          <p:cNvPr id="9" name="Text 6"/>
          <p:cNvSpPr/>
          <p:nvPr/>
        </p:nvSpPr>
        <p:spPr>
          <a:xfrm>
            <a:off x="4672332" y="2766271"/>
            <a:ext cx="469900" cy="444500"/>
          </a:xfrm>
          <a:prstGeom prst="rect">
            <a:avLst/>
          </a:prstGeom>
          <a:noFill/>
          <a:ln/>
        </p:spPr>
        <p:txBody>
          <a:bodyPr vert="horz" wrap="square" lIns="0" tIns="0" rIns="0" bIns="0" rtlCol="0" anchor="ctr"/>
          <a:lstStyle/>
          <a:p>
            <a:pPr>
              <a:lnSpc>
                <a:spcPts val="4051"/>
              </a:lnSpc>
            </a:pPr>
            <a:r>
              <a:rPr lang="en-US" sz="2500" b="1" dirty="0">
                <a:solidFill>
                  <a:srgbClr val="4784CB"/>
                </a:solidFill>
                <a:latin typeface="Microsoft YaHei" pitchFamily="34" charset="0"/>
                <a:ea typeface="Microsoft YaHei" pitchFamily="34" charset="-122"/>
                <a:cs typeface="Microsoft YaHei" pitchFamily="34" charset="-120"/>
              </a:rPr>
              <a:t>02</a:t>
            </a:r>
            <a:endParaRPr lang="en-US" sz="2500" dirty="0"/>
          </a:p>
        </p:txBody>
      </p:sp>
      <p:sp>
        <p:nvSpPr>
          <p:cNvPr id="10" name="Text 7"/>
          <p:cNvSpPr/>
          <p:nvPr/>
        </p:nvSpPr>
        <p:spPr>
          <a:xfrm>
            <a:off x="5321301" y="2860675"/>
            <a:ext cx="6108700" cy="279400"/>
          </a:xfrm>
          <a:prstGeom prst="rect">
            <a:avLst/>
          </a:prstGeom>
          <a:noFill/>
          <a:ln/>
        </p:spPr>
        <p:txBody>
          <a:bodyPr vert="horz" wrap="square" lIns="0" tIns="0" rIns="0" bIns="0" rtlCol="0" anchor="ctr"/>
          <a:lstStyle/>
          <a:p>
            <a:pPr>
              <a:lnSpc>
                <a:spcPts val="2200"/>
              </a:lnSpc>
            </a:pPr>
            <a:r>
              <a:rPr lang="zh-CN" altLang="en-US" sz="1600" b="1" dirty="0">
                <a:solidFill>
                  <a:srgbClr val="000000"/>
                </a:solidFill>
                <a:latin typeface="Microsoft YaHei" pitchFamily="34" charset="0"/>
                <a:ea typeface="Microsoft YaHei" pitchFamily="34" charset="-122"/>
              </a:rPr>
              <a:t>多任务学习架构</a:t>
            </a:r>
            <a:endParaRPr lang="en-US" sz="1600" dirty="0"/>
          </a:p>
        </p:txBody>
      </p:sp>
      <p:sp>
        <p:nvSpPr>
          <p:cNvPr id="11" name="Text 8"/>
          <p:cNvSpPr/>
          <p:nvPr/>
        </p:nvSpPr>
        <p:spPr>
          <a:xfrm>
            <a:off x="5321301" y="2162175"/>
            <a:ext cx="6108700" cy="279400"/>
          </a:xfrm>
          <a:prstGeom prst="rect">
            <a:avLst/>
          </a:prstGeom>
          <a:noFill/>
          <a:ln/>
        </p:spPr>
        <p:txBody>
          <a:bodyPr vert="horz" wrap="square" lIns="0" tIns="0" rIns="0" bIns="0" rtlCol="0" anchor="ctr"/>
          <a:lstStyle/>
          <a:p>
            <a:pPr>
              <a:lnSpc>
                <a:spcPts val="2200"/>
              </a:lnSpc>
            </a:pPr>
            <a:endParaRPr lang="en-US" sz="1400" dirty="0"/>
          </a:p>
        </p:txBody>
      </p:sp>
      <p:sp>
        <p:nvSpPr>
          <p:cNvPr id="12" name="Text 9"/>
          <p:cNvSpPr/>
          <p:nvPr/>
        </p:nvSpPr>
        <p:spPr>
          <a:xfrm>
            <a:off x="4672332" y="3610398"/>
            <a:ext cx="469900" cy="444500"/>
          </a:xfrm>
          <a:prstGeom prst="rect">
            <a:avLst/>
          </a:prstGeom>
          <a:noFill/>
          <a:ln/>
        </p:spPr>
        <p:txBody>
          <a:bodyPr vert="horz" wrap="square" lIns="0" tIns="0" rIns="0" bIns="0" rtlCol="0" anchor="ctr"/>
          <a:lstStyle/>
          <a:p>
            <a:pPr>
              <a:lnSpc>
                <a:spcPts val="4051"/>
              </a:lnSpc>
            </a:pPr>
            <a:r>
              <a:rPr lang="en-US" sz="2500" b="1" dirty="0">
                <a:solidFill>
                  <a:srgbClr val="4784CB"/>
                </a:solidFill>
                <a:latin typeface="Microsoft YaHei" pitchFamily="34" charset="0"/>
                <a:ea typeface="Microsoft YaHei" pitchFamily="34" charset="-122"/>
                <a:cs typeface="Microsoft YaHei" pitchFamily="34" charset="-120"/>
              </a:rPr>
              <a:t>03</a:t>
            </a:r>
            <a:endParaRPr lang="en-US" sz="2500" dirty="0"/>
          </a:p>
        </p:txBody>
      </p:sp>
      <p:sp>
        <p:nvSpPr>
          <p:cNvPr id="13" name="Text 10"/>
          <p:cNvSpPr/>
          <p:nvPr/>
        </p:nvSpPr>
        <p:spPr>
          <a:xfrm>
            <a:off x="5321301" y="3698875"/>
            <a:ext cx="6108700" cy="279400"/>
          </a:xfrm>
          <a:prstGeom prst="rect">
            <a:avLst/>
          </a:prstGeom>
          <a:noFill/>
          <a:ln/>
        </p:spPr>
        <p:txBody>
          <a:bodyPr vert="horz" wrap="square" lIns="0" tIns="0" rIns="0" bIns="0" rtlCol="0" anchor="ctr"/>
          <a:lstStyle/>
          <a:p>
            <a:pPr>
              <a:lnSpc>
                <a:spcPts val="2200"/>
              </a:lnSpc>
            </a:pPr>
            <a:r>
              <a:rPr lang="zh-CN" altLang="en-US" sz="1600" b="1" dirty="0">
                <a:solidFill>
                  <a:srgbClr val="000000"/>
                </a:solidFill>
                <a:latin typeface="Microsoft YaHei" pitchFamily="34" charset="0"/>
                <a:ea typeface="Microsoft YaHei" pitchFamily="34" charset="-122"/>
              </a:rPr>
              <a:t>优化方法</a:t>
            </a:r>
            <a:endParaRPr lang="en-US" sz="1600" dirty="0"/>
          </a:p>
        </p:txBody>
      </p:sp>
      <p:sp>
        <p:nvSpPr>
          <p:cNvPr id="14" name="Text 11"/>
          <p:cNvSpPr/>
          <p:nvPr/>
        </p:nvSpPr>
        <p:spPr>
          <a:xfrm>
            <a:off x="5321301" y="3000375"/>
            <a:ext cx="6108700" cy="279400"/>
          </a:xfrm>
          <a:prstGeom prst="rect">
            <a:avLst/>
          </a:prstGeom>
          <a:noFill/>
          <a:ln/>
        </p:spPr>
        <p:txBody>
          <a:bodyPr vert="horz" wrap="square" lIns="0" tIns="0" rIns="0" bIns="0" rtlCol="0" anchor="ctr"/>
          <a:lstStyle/>
          <a:p>
            <a:pPr>
              <a:lnSpc>
                <a:spcPts val="2200"/>
              </a:lnSpc>
            </a:pPr>
            <a:endParaRPr lang="en-US" sz="1400" dirty="0"/>
          </a:p>
        </p:txBody>
      </p:sp>
      <p:sp>
        <p:nvSpPr>
          <p:cNvPr id="15" name="Text 12"/>
          <p:cNvSpPr/>
          <p:nvPr/>
        </p:nvSpPr>
        <p:spPr>
          <a:xfrm>
            <a:off x="4672332" y="4454525"/>
            <a:ext cx="469900" cy="444500"/>
          </a:xfrm>
          <a:prstGeom prst="rect">
            <a:avLst/>
          </a:prstGeom>
          <a:noFill/>
          <a:ln/>
        </p:spPr>
        <p:txBody>
          <a:bodyPr vert="horz" wrap="square" lIns="0" tIns="0" rIns="0" bIns="0" rtlCol="0" anchor="ctr"/>
          <a:lstStyle/>
          <a:p>
            <a:pPr>
              <a:lnSpc>
                <a:spcPts val="4051"/>
              </a:lnSpc>
            </a:pPr>
            <a:r>
              <a:rPr lang="en-US" sz="2500" b="1" dirty="0">
                <a:solidFill>
                  <a:srgbClr val="4784CB"/>
                </a:solidFill>
                <a:latin typeface="Microsoft YaHei" pitchFamily="34" charset="0"/>
                <a:ea typeface="Microsoft YaHei" pitchFamily="34" charset="-122"/>
                <a:cs typeface="Microsoft YaHei" pitchFamily="34" charset="-120"/>
              </a:rPr>
              <a:t>04</a:t>
            </a:r>
            <a:endParaRPr lang="en-US" sz="2500" dirty="0"/>
          </a:p>
        </p:txBody>
      </p:sp>
      <p:sp>
        <p:nvSpPr>
          <p:cNvPr id="16" name="Text 13"/>
          <p:cNvSpPr/>
          <p:nvPr/>
        </p:nvSpPr>
        <p:spPr>
          <a:xfrm>
            <a:off x="5321301" y="4537075"/>
            <a:ext cx="6108700" cy="279400"/>
          </a:xfrm>
          <a:prstGeom prst="rect">
            <a:avLst/>
          </a:prstGeom>
          <a:noFill/>
          <a:ln/>
        </p:spPr>
        <p:txBody>
          <a:bodyPr vert="horz" wrap="square" lIns="0" tIns="0" rIns="0" bIns="0" rtlCol="0" anchor="ctr"/>
          <a:lstStyle/>
          <a:p>
            <a:pPr>
              <a:lnSpc>
                <a:spcPts val="2200"/>
              </a:lnSpc>
            </a:pPr>
            <a:r>
              <a:rPr lang="zh-CN" altLang="en-US" sz="1600" b="1" dirty="0">
                <a:solidFill>
                  <a:srgbClr val="000000"/>
                </a:solidFill>
                <a:latin typeface="Microsoft YaHei" pitchFamily="34" charset="0"/>
                <a:ea typeface="Microsoft YaHei" pitchFamily="34" charset="-122"/>
              </a:rPr>
              <a:t>任务关系学习</a:t>
            </a:r>
            <a:endParaRPr lang="en-US" sz="1600" dirty="0"/>
          </a:p>
        </p:txBody>
      </p:sp>
      <p:sp>
        <p:nvSpPr>
          <p:cNvPr id="17" name="Text 14"/>
          <p:cNvSpPr/>
          <p:nvPr/>
        </p:nvSpPr>
        <p:spPr>
          <a:xfrm>
            <a:off x="5321301" y="3838575"/>
            <a:ext cx="6108700" cy="279400"/>
          </a:xfrm>
          <a:prstGeom prst="rect">
            <a:avLst/>
          </a:prstGeom>
          <a:noFill/>
          <a:ln/>
        </p:spPr>
        <p:txBody>
          <a:bodyPr vert="horz" wrap="square" lIns="0" tIns="0" rIns="0" bIns="0" rtlCol="0" anchor="ctr"/>
          <a:lstStyle/>
          <a:p>
            <a:pPr>
              <a:lnSpc>
                <a:spcPts val="2200"/>
              </a:lnSpc>
            </a:pPr>
            <a:endParaRPr lang="en-US" sz="1400" dirty="0"/>
          </a:p>
        </p:txBody>
      </p:sp>
      <p:sp>
        <p:nvSpPr>
          <p:cNvPr id="20" name="Text 17"/>
          <p:cNvSpPr/>
          <p:nvPr/>
        </p:nvSpPr>
        <p:spPr>
          <a:xfrm>
            <a:off x="5321301" y="4676775"/>
            <a:ext cx="6108700" cy="279400"/>
          </a:xfrm>
          <a:prstGeom prst="rect">
            <a:avLst/>
          </a:prstGeom>
          <a:noFill/>
          <a:ln/>
        </p:spPr>
        <p:txBody>
          <a:bodyPr vert="horz" wrap="square" lIns="0" tIns="0" rIns="0" bIns="0" rtlCol="0" anchor="ctr"/>
          <a:lstStyle/>
          <a:p>
            <a:pPr>
              <a:lnSpc>
                <a:spcPts val="2200"/>
              </a:lnSpc>
            </a:pPr>
            <a:endParaRPr lang="en-US" sz="1400" dirty="0"/>
          </a:p>
        </p:txBody>
      </p:sp>
      <p:sp>
        <p:nvSpPr>
          <p:cNvPr id="23" name="Text 20"/>
          <p:cNvSpPr/>
          <p:nvPr/>
        </p:nvSpPr>
        <p:spPr>
          <a:xfrm>
            <a:off x="5321301" y="5514975"/>
            <a:ext cx="6108700" cy="279400"/>
          </a:xfrm>
          <a:prstGeom prst="rect">
            <a:avLst/>
          </a:prstGeom>
          <a:noFill/>
          <a:ln/>
        </p:spPr>
        <p:txBody>
          <a:bodyPr vert="horz" wrap="square" lIns="0" tIns="0" rIns="0" bIns="0" rtlCol="0" anchor="ctr"/>
          <a:lstStyle/>
          <a:p>
            <a:pPr>
              <a:lnSpc>
                <a:spcPts val="2200"/>
              </a:lnSpc>
            </a:pP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12192000" cy="6858000"/>
          </a:xfrm>
          <a:prstGeom prst="rect">
            <a:avLst/>
          </a:prstGeom>
        </p:spPr>
      </p:pic>
      <p:sp>
        <p:nvSpPr>
          <p:cNvPr id="3" name="Text 0"/>
          <p:cNvSpPr/>
          <p:nvPr/>
        </p:nvSpPr>
        <p:spPr>
          <a:xfrm>
            <a:off x="762000" y="4419600"/>
            <a:ext cx="6350000" cy="889000"/>
          </a:xfrm>
          <a:prstGeom prst="rect">
            <a:avLst/>
          </a:prstGeom>
          <a:noFill/>
          <a:ln/>
        </p:spPr>
        <p:txBody>
          <a:bodyPr vert="horz" wrap="square" lIns="0" tIns="0" rIns="0" bIns="0" rtlCol="0" anchor="ctr"/>
          <a:lstStyle/>
          <a:p>
            <a:pPr>
              <a:lnSpc>
                <a:spcPts val="7000"/>
              </a:lnSpc>
            </a:pPr>
            <a:r>
              <a:rPr lang="zh-CN" altLang="en-US" sz="5000" b="1" dirty="0">
                <a:solidFill>
                  <a:srgbClr val="000000"/>
                </a:solidFill>
                <a:latin typeface="Microsoft YaHei" pitchFamily="34" charset="0"/>
                <a:ea typeface="Microsoft YaHei" pitchFamily="34" charset="-122"/>
              </a:rPr>
              <a:t>一</a:t>
            </a:r>
            <a:r>
              <a:rPr lang="en-US" altLang="zh-CN" sz="5000" b="1" dirty="0">
                <a:solidFill>
                  <a:srgbClr val="000000"/>
                </a:solidFill>
                <a:latin typeface="Microsoft YaHei" pitchFamily="34" charset="0"/>
                <a:ea typeface="Microsoft YaHei" pitchFamily="34" charset="-122"/>
              </a:rPr>
              <a:t>.</a:t>
            </a:r>
            <a:r>
              <a:rPr lang="zh-CN" altLang="en-US" sz="5000" b="1" dirty="0">
                <a:solidFill>
                  <a:srgbClr val="000000"/>
                </a:solidFill>
                <a:latin typeface="Microsoft YaHei" pitchFamily="34" charset="0"/>
                <a:ea typeface="Microsoft YaHei" pitchFamily="34" charset="-122"/>
              </a:rPr>
              <a:t>概述</a:t>
            </a:r>
            <a:endParaRPr lang="en-US" sz="5000" dirty="0"/>
          </a:p>
        </p:txBody>
      </p:sp>
      <p:sp>
        <p:nvSpPr>
          <p:cNvPr id="4" name="Shape 1"/>
          <p:cNvSpPr/>
          <p:nvPr/>
        </p:nvSpPr>
        <p:spPr>
          <a:xfrm>
            <a:off x="762000" y="5543549"/>
            <a:ext cx="6350000" cy="19051"/>
          </a:xfrm>
          <a:prstGeom prst="rect">
            <a:avLst/>
          </a:prstGeom>
          <a:solidFill>
            <a:srgbClr val="000000">
              <a:alpha val="30000"/>
            </a:srgbClr>
          </a:solidFill>
          <a:ln/>
        </p:spPr>
      </p:sp>
      <p:sp>
        <p:nvSpPr>
          <p:cNvPr id="5" name="Text 2"/>
          <p:cNvSpPr/>
          <p:nvPr/>
        </p:nvSpPr>
        <p:spPr>
          <a:xfrm>
            <a:off x="762000" y="5816600"/>
            <a:ext cx="6350000" cy="279400"/>
          </a:xfrm>
          <a:prstGeom prst="rect">
            <a:avLst/>
          </a:prstGeom>
          <a:noFill/>
          <a:ln/>
        </p:spPr>
        <p:txBody>
          <a:bodyPr vert="horz" wrap="square" lIns="0" tIns="0" rIns="0" bIns="0" rtlCol="0" anchor="ctr"/>
          <a:lstStyle/>
          <a:p>
            <a:pPr>
              <a:lnSpc>
                <a:spcPts val="2200"/>
              </a:lnSpc>
            </a:pPr>
            <a:endParaRPr lang="en-US" sz="1400" dirty="0"/>
          </a:p>
        </p:txBody>
      </p:sp>
      <p:sp>
        <p:nvSpPr>
          <p:cNvPr id="6" name="Text 3"/>
          <p:cNvSpPr/>
          <p:nvPr/>
        </p:nvSpPr>
        <p:spPr>
          <a:xfrm>
            <a:off x="7226300" y="4013200"/>
            <a:ext cx="4972051" cy="3810000"/>
          </a:xfrm>
          <a:prstGeom prst="rect">
            <a:avLst/>
          </a:prstGeom>
          <a:noFill/>
          <a:ln/>
        </p:spPr>
        <p:txBody>
          <a:bodyPr vert="horz" wrap="square" lIns="0" tIns="0" rIns="0" bIns="0" rtlCol="0" anchor="ctr"/>
          <a:lstStyle/>
          <a:p>
            <a:pPr algn="ctr">
              <a:lnSpc>
                <a:spcPts val="29999"/>
              </a:lnSpc>
            </a:pPr>
            <a:r>
              <a:rPr lang="en-US" sz="29999" b="1" dirty="0">
                <a:solidFill>
                  <a:srgbClr val="4784CB">
                    <a:alpha val="30000"/>
                  </a:srgbClr>
                </a:solidFill>
                <a:latin typeface="Microsoft YaHei" pitchFamily="34" charset="0"/>
                <a:ea typeface="Microsoft YaHei" pitchFamily="34" charset="-122"/>
                <a:cs typeface="Microsoft YaHei" pitchFamily="34" charset="-120"/>
              </a:rPr>
              <a:t>01</a:t>
            </a:r>
            <a:endParaRPr lang="en-US" sz="2999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23C1AC-D16D-F610-F37F-F0C93A0A874A}"/>
              </a:ext>
            </a:extLst>
          </p:cNvPr>
          <p:cNvSpPr txBox="1"/>
          <p:nvPr/>
        </p:nvSpPr>
        <p:spPr>
          <a:xfrm>
            <a:off x="175260" y="160020"/>
            <a:ext cx="11833860" cy="595490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600" dirty="0">
                <a:latin typeface="Times New Roman" panose="02020603050405020304" pitchFamily="18" charset="0"/>
                <a:ea typeface="宋体" panose="02010600030101010101" pitchFamily="2" charset="-122"/>
              </a:rPr>
              <a:t>多任务学习的概念</a:t>
            </a:r>
            <a:endParaRPr lang="en-US" altLang="zh-CN" sz="1600" dirty="0">
              <a:latin typeface="Times New Roman" panose="02020603050405020304" pitchFamily="18" charset="0"/>
              <a:ea typeface="宋体" panose="02010600030101010101" pitchFamily="2" charset="-122"/>
            </a:endParaRPr>
          </a:p>
          <a:p>
            <a:pPr marL="342900" indent="342900">
              <a:lnSpc>
                <a:spcPct val="150000"/>
              </a:lnSpc>
              <a:buFont typeface="+mj-lt"/>
              <a:buAutoNum type="arabicPeriod"/>
            </a:pPr>
            <a:r>
              <a:rPr lang="zh-CN" altLang="en-US" sz="1600" dirty="0">
                <a:latin typeface="Times New Roman" panose="02020603050405020304" pitchFamily="18" charset="0"/>
                <a:ea typeface="宋体" panose="02010600030101010101" pitchFamily="2" charset="-122"/>
              </a:rPr>
              <a:t>定义：多任务学习（</a:t>
            </a:r>
            <a:r>
              <a:rPr lang="en-US" altLang="zh-CN" sz="1600" dirty="0">
                <a:latin typeface="Times New Roman" panose="02020603050405020304" pitchFamily="18" charset="0"/>
                <a:ea typeface="宋体" panose="02010600030101010101" pitchFamily="2" charset="-122"/>
              </a:rPr>
              <a:t>MTL</a:t>
            </a:r>
            <a:r>
              <a:rPr lang="zh-CN" altLang="en-US" sz="1600" dirty="0">
                <a:latin typeface="Times New Roman" panose="02020603050405020304" pitchFamily="18" charset="0"/>
                <a:ea typeface="宋体" panose="02010600030101010101" pitchFamily="2" charset="-122"/>
              </a:rPr>
              <a:t>）是机器学习的一个子领域，通过共享模型同时学习多个相关任务，提高数据效率和泛化能力。</a:t>
            </a:r>
            <a:endParaRPr lang="en-US" altLang="zh-CN" sz="1600" dirty="0">
              <a:latin typeface="Times New Roman" panose="02020603050405020304" pitchFamily="18" charset="0"/>
              <a:ea typeface="宋体" panose="02010600030101010101" pitchFamily="2" charset="-122"/>
            </a:endParaRPr>
          </a:p>
          <a:p>
            <a:pPr marL="342900" indent="342900">
              <a:lnSpc>
                <a:spcPct val="150000"/>
              </a:lnSpc>
              <a:buFont typeface="+mj-lt"/>
              <a:buAutoNum type="arabicPeriod"/>
            </a:pPr>
            <a:r>
              <a:rPr lang="zh-CN" altLang="en-US" sz="1600" dirty="0">
                <a:latin typeface="Times New Roman" panose="02020603050405020304" pitchFamily="18" charset="0"/>
                <a:ea typeface="宋体" panose="02010600030101010101" pitchFamily="2" charset="-122"/>
              </a:rPr>
              <a:t>优势：提高数据效率、减少过拟合、利用辅助信息加快学习速度等。</a:t>
            </a:r>
            <a:endParaRPr lang="en-US" altLang="zh-CN" sz="1600" dirty="0">
              <a:latin typeface="Times New Roman" panose="02020603050405020304" pitchFamily="18" charset="0"/>
              <a:ea typeface="宋体" panose="02010600030101010101" pitchFamily="2" charset="-122"/>
            </a:endParaRPr>
          </a:p>
          <a:p>
            <a:pPr marL="342900" indent="342900">
              <a:lnSpc>
                <a:spcPct val="150000"/>
              </a:lnSpc>
              <a:buFont typeface="+mj-lt"/>
              <a:buAutoNum type="arabicPeriod"/>
            </a:pPr>
            <a:r>
              <a:rPr lang="zh-CN" altLang="en-US" sz="1600" dirty="0">
                <a:latin typeface="Times New Roman" panose="02020603050405020304" pitchFamily="18" charset="0"/>
                <a:ea typeface="宋体" panose="02010600030101010101" pitchFamily="2" charset="-122"/>
              </a:rPr>
              <a:t>挑战：如何选择合适的任务进行联合学习。</a:t>
            </a:r>
            <a:endParaRPr lang="en-US" altLang="zh-CN" sz="1600" dirty="0">
              <a:latin typeface="Times New Roman" panose="02020603050405020304" pitchFamily="18" charset="0"/>
              <a:ea typeface="宋体" panose="02010600030101010101" pitchFamily="2" charset="-122"/>
            </a:endParaRPr>
          </a:p>
          <a:p>
            <a:pPr marL="285750" indent="-285750">
              <a:lnSpc>
                <a:spcPct val="150000"/>
              </a:lnSpc>
              <a:buFont typeface="Wingdings" panose="05000000000000000000" pitchFamily="2" charset="2"/>
              <a:buChar char="l"/>
            </a:pPr>
            <a:r>
              <a:rPr lang="zh-CN" altLang="en-US" sz="1600" dirty="0">
                <a:latin typeface="Times New Roman" panose="02020603050405020304" pitchFamily="18" charset="0"/>
                <a:ea typeface="宋体" panose="02010600030101010101" pitchFamily="2" charset="-122"/>
              </a:rPr>
              <a:t>本文主要内容：从多任务学习的架构、优化方法和任务关系学习三个方面概述了多任务学习。</a:t>
            </a:r>
            <a:endParaRPr lang="en-US" altLang="zh-CN" sz="1600" dirty="0">
              <a:latin typeface="Times New Roman" panose="02020603050405020304" pitchFamily="18" charset="0"/>
              <a:ea typeface="宋体" panose="02010600030101010101" pitchFamily="2" charset="-122"/>
            </a:endParaRPr>
          </a:p>
          <a:p>
            <a:pPr marL="285750" indent="-285750">
              <a:lnSpc>
                <a:spcPct val="150000"/>
              </a:lnSpc>
              <a:buFont typeface="Wingdings" panose="05000000000000000000" pitchFamily="2" charset="2"/>
              <a:buChar char="l"/>
            </a:pPr>
            <a:r>
              <a:rPr lang="zh-CN" altLang="en-US" sz="1600" dirty="0">
                <a:latin typeface="Times New Roman" panose="02020603050405020304" pitchFamily="18" charset="0"/>
                <a:ea typeface="宋体" panose="02010600030101010101" pitchFamily="2" charset="-122"/>
              </a:rPr>
              <a:t>引言</a:t>
            </a:r>
            <a:r>
              <a:rPr lang="en-US" altLang="zh-CN" sz="1600" dirty="0">
                <a:latin typeface="Times New Roman" panose="02020603050405020304" pitchFamily="18" charset="0"/>
                <a:ea typeface="宋体" panose="02010600030101010101" pitchFamily="2" charset="-122"/>
              </a:rPr>
              <a:t>:</a:t>
            </a:r>
          </a:p>
          <a:p>
            <a:pPr indent="457200" algn="just">
              <a:lnSpc>
                <a:spcPct val="150000"/>
              </a:lnSpc>
            </a:pPr>
            <a:r>
              <a:rPr lang="zh-CN" altLang="en-US" sz="1600" dirty="0">
                <a:latin typeface="Times New Roman" panose="02020603050405020304" pitchFamily="18" charset="0"/>
                <a:ea typeface="宋体" panose="02010600030101010101" pitchFamily="2" charset="-122"/>
              </a:rPr>
              <a:t>深度学习有需要大规模数据和计算量大的缺点，而多任务学习有助于缓解这一问题。多任务学习是一种模型的训练范式，其中模型同时使用来自多个任务的数据进行训练。</a:t>
            </a:r>
            <a:endParaRPr lang="en-US" altLang="zh-CN" sz="1600" dirty="0">
              <a:latin typeface="Times New Roman" panose="02020603050405020304" pitchFamily="18" charset="0"/>
              <a:ea typeface="宋体" panose="02010600030101010101" pitchFamily="2" charset="-122"/>
            </a:endParaRPr>
          </a:p>
          <a:p>
            <a:pPr indent="457200" algn="just">
              <a:lnSpc>
                <a:spcPct val="150000"/>
              </a:lnSpc>
            </a:pPr>
            <a:r>
              <a:rPr lang="zh-CN" altLang="en-US" sz="1600" dirty="0">
                <a:latin typeface="Times New Roman" panose="02020603050405020304" pitchFamily="18" charset="0"/>
                <a:ea typeface="宋体" panose="02010600030101010101" pitchFamily="2" charset="-122"/>
              </a:rPr>
              <a:t>提高模型在一项任务上的性能可能会损害具有不同需求的任务上的性能，这种现象叫负迁移（破坏性干扰），</a:t>
            </a:r>
            <a:r>
              <a:rPr lang="en-US" altLang="zh-CN" sz="1600" dirty="0">
                <a:latin typeface="Times New Roman" panose="02020603050405020304" pitchFamily="18" charset="0"/>
                <a:ea typeface="宋体" panose="02010600030101010101" pitchFamily="2" charset="-122"/>
              </a:rPr>
              <a:t>MTL</a:t>
            </a:r>
            <a:r>
              <a:rPr lang="zh-CN" altLang="en-US" sz="1600" dirty="0">
                <a:latin typeface="Times New Roman" panose="02020603050405020304" pitchFamily="18" charset="0"/>
                <a:ea typeface="宋体" panose="02010600030101010101" pitchFamily="2" charset="-122"/>
              </a:rPr>
              <a:t>的关键目标就是最小化负迁移。</a:t>
            </a:r>
            <a:endParaRPr lang="en-US" altLang="zh-CN" sz="1600" dirty="0">
              <a:latin typeface="Times New Roman" panose="02020603050405020304" pitchFamily="18" charset="0"/>
              <a:ea typeface="宋体" panose="02010600030101010101" pitchFamily="2" charset="-122"/>
            </a:endParaRPr>
          </a:p>
          <a:p>
            <a:pPr indent="457200" algn="just">
              <a:lnSpc>
                <a:spcPct val="150000"/>
              </a:lnSpc>
            </a:pPr>
            <a:r>
              <a:rPr lang="zh-CN" altLang="en-US" sz="1600" dirty="0">
                <a:latin typeface="Times New Roman" panose="02020603050405020304" pitchFamily="18" charset="0"/>
                <a:ea typeface="宋体" panose="02010600030101010101" pitchFamily="2" charset="-122"/>
              </a:rPr>
              <a:t>通常将</a:t>
            </a:r>
            <a:r>
              <a:rPr lang="en-US" altLang="zh-CN" sz="1600" dirty="0">
                <a:latin typeface="Times New Roman" panose="02020603050405020304" pitchFamily="18" charset="0"/>
                <a:ea typeface="宋体" panose="02010600030101010101" pitchFamily="2" charset="-122"/>
              </a:rPr>
              <a:t>MTL</a:t>
            </a:r>
            <a:r>
              <a:rPr lang="zh-CN" altLang="en-US" sz="1600" dirty="0">
                <a:latin typeface="Times New Roman" panose="02020603050405020304" pitchFamily="18" charset="0"/>
                <a:ea typeface="宋体" panose="02010600030101010101" pitchFamily="2" charset="-122"/>
              </a:rPr>
              <a:t>方法分为硬参数共享和软参数共享。硬参数共享：多个任务之间共享模型的权重，这样每个权重被以共同最小化所有损失函数的目标来训练。软参数共享：不同任务有单独的模型和权重，但不同任务的模型的参数之间的距离被添加到联合目标函数中。</a:t>
            </a:r>
            <a:endParaRPr lang="en-US" altLang="zh-CN" sz="1600" dirty="0">
              <a:latin typeface="Times New Roman" panose="02020603050405020304" pitchFamily="18" charset="0"/>
              <a:ea typeface="宋体" panose="02010600030101010101" pitchFamily="2" charset="-122"/>
            </a:endParaRPr>
          </a:p>
          <a:p>
            <a:pPr indent="457200" algn="just">
              <a:lnSpc>
                <a:spcPct val="150000"/>
              </a:lnSpc>
            </a:pPr>
            <a:r>
              <a:rPr lang="zh-CN" altLang="en-US" sz="1600" dirty="0">
                <a:latin typeface="Times New Roman" panose="02020603050405020304" pitchFamily="18" charset="0"/>
                <a:ea typeface="宋体" panose="02010600030101010101" pitchFamily="2" charset="-122"/>
              </a:rPr>
              <a:t>对上述两种分类进行了扩充，将硬参数共享扩展到多任务体系结构；将软参数共享扩展到多任务优化；又加入了任务关系学习。</a:t>
            </a:r>
            <a:r>
              <a:rPr lang="en-US" altLang="zh-CN" sz="1600" dirty="0">
                <a:latin typeface="Times New Roman" panose="02020603050405020304" pitchFamily="18" charset="0"/>
                <a:ea typeface="宋体" panose="02010600030101010101" pitchFamily="2" charset="-122"/>
              </a:rPr>
              <a:t>MTL</a:t>
            </a:r>
            <a:r>
              <a:rPr lang="zh-CN" altLang="en-US" sz="1600" dirty="0">
                <a:latin typeface="Times New Roman" panose="02020603050405020304" pitchFamily="18" charset="0"/>
                <a:ea typeface="宋体" panose="02010600030101010101" pitchFamily="2" charset="-122"/>
              </a:rPr>
              <a:t>体系架构设计、</a:t>
            </a:r>
            <a:r>
              <a:rPr lang="en-US" altLang="zh-CN" sz="1600" dirty="0">
                <a:latin typeface="Times New Roman" panose="02020603050405020304" pitchFamily="18" charset="0"/>
                <a:ea typeface="宋体" panose="02010600030101010101" pitchFamily="2" charset="-122"/>
              </a:rPr>
              <a:t>MTL</a:t>
            </a:r>
            <a:r>
              <a:rPr lang="zh-CN" altLang="en-US" sz="1600" dirty="0">
                <a:latin typeface="Times New Roman" panose="02020603050405020304" pitchFamily="18" charset="0"/>
                <a:ea typeface="宋体" panose="02010600030101010101" pitchFamily="2" charset="-122"/>
              </a:rPr>
              <a:t>优化和任务关系学习构成了现代深度多任务学习的现有方法。</a:t>
            </a:r>
            <a:endParaRPr lang="en-US" altLang="zh-CN" sz="1600" dirty="0">
              <a:latin typeface="Times New Roman" panose="02020603050405020304" pitchFamily="18" charset="0"/>
              <a:ea typeface="宋体" panose="02010600030101010101" pitchFamily="2" charset="-122"/>
            </a:endParaRPr>
          </a:p>
          <a:p>
            <a:pPr indent="457200" algn="just">
              <a:lnSpc>
                <a:spcPct val="150000"/>
              </a:lnSpc>
            </a:pPr>
            <a:r>
              <a:rPr lang="zh-CN" altLang="en-US" sz="1600" dirty="0">
                <a:latin typeface="Times New Roman" panose="02020603050405020304" pitchFamily="18" charset="0"/>
                <a:ea typeface="宋体" panose="02010600030101010101" pitchFamily="2" charset="-122"/>
              </a:rPr>
              <a:t>本论文中将</a:t>
            </a:r>
            <a:r>
              <a:rPr lang="en-US" altLang="zh-CN" sz="1600" dirty="0">
                <a:latin typeface="Times New Roman" panose="02020603050405020304" pitchFamily="18" charset="0"/>
                <a:ea typeface="宋体" panose="02010600030101010101" pitchFamily="2" charset="-122"/>
              </a:rPr>
              <a:t>MTL</a:t>
            </a:r>
            <a:r>
              <a:rPr lang="zh-CN" altLang="en-US" sz="1600" dirty="0">
                <a:latin typeface="Times New Roman" panose="02020603050405020304" pitchFamily="18" charset="0"/>
                <a:ea typeface="宋体" panose="02010600030101010101" pitchFamily="2" charset="-122"/>
              </a:rPr>
              <a:t>定义为：只包含同时学习一组固定任务的学习环境，并且每个任务都被平等对待。</a:t>
            </a:r>
            <a:endParaRPr lang="en-US" altLang="zh-CN" sz="16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021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12192000" cy="6858000"/>
          </a:xfrm>
          <a:prstGeom prst="rect">
            <a:avLst/>
          </a:prstGeom>
        </p:spPr>
      </p:pic>
      <p:sp>
        <p:nvSpPr>
          <p:cNvPr id="3" name="Text 0"/>
          <p:cNvSpPr/>
          <p:nvPr/>
        </p:nvSpPr>
        <p:spPr>
          <a:xfrm>
            <a:off x="762000" y="4419600"/>
            <a:ext cx="6350000" cy="889000"/>
          </a:xfrm>
          <a:prstGeom prst="rect">
            <a:avLst/>
          </a:prstGeom>
          <a:noFill/>
          <a:ln/>
        </p:spPr>
        <p:txBody>
          <a:bodyPr vert="horz" wrap="square" lIns="0" tIns="0" rIns="0" bIns="0" rtlCol="0" anchor="ctr"/>
          <a:lstStyle/>
          <a:p>
            <a:pPr>
              <a:lnSpc>
                <a:spcPts val="7000"/>
              </a:lnSpc>
            </a:pPr>
            <a:r>
              <a:rPr lang="zh-CN" altLang="en-US" sz="5000" b="1" dirty="0">
                <a:solidFill>
                  <a:srgbClr val="000000"/>
                </a:solidFill>
                <a:latin typeface="Microsoft YaHei" pitchFamily="34" charset="0"/>
                <a:ea typeface="Microsoft YaHei" pitchFamily="34" charset="-122"/>
                <a:cs typeface="Microsoft YaHei" pitchFamily="34" charset="-120"/>
              </a:rPr>
              <a:t>二</a:t>
            </a:r>
            <a:r>
              <a:rPr lang="en-US" altLang="zh-CN" sz="5000" b="1" dirty="0">
                <a:solidFill>
                  <a:srgbClr val="000000"/>
                </a:solidFill>
                <a:latin typeface="Microsoft YaHei" pitchFamily="34" charset="0"/>
                <a:ea typeface="Microsoft YaHei" pitchFamily="34" charset="-122"/>
                <a:cs typeface="Microsoft YaHei" pitchFamily="34" charset="-120"/>
              </a:rPr>
              <a:t>.</a:t>
            </a:r>
            <a:r>
              <a:rPr lang="en-US" sz="5000" b="1" dirty="0" err="1">
                <a:solidFill>
                  <a:srgbClr val="000000"/>
                </a:solidFill>
                <a:latin typeface="Microsoft YaHei" pitchFamily="34" charset="0"/>
                <a:ea typeface="Microsoft YaHei" pitchFamily="34" charset="-122"/>
                <a:cs typeface="Microsoft YaHei" pitchFamily="34" charset="-120"/>
              </a:rPr>
              <a:t>多任务学习</a:t>
            </a:r>
            <a:r>
              <a:rPr lang="zh-CN" altLang="en-US" sz="5000" b="1" dirty="0">
                <a:solidFill>
                  <a:srgbClr val="000000"/>
                </a:solidFill>
                <a:latin typeface="Microsoft YaHei" pitchFamily="34" charset="0"/>
                <a:ea typeface="Microsoft YaHei" pitchFamily="34" charset="-122"/>
                <a:cs typeface="Microsoft YaHei" pitchFamily="34" charset="-120"/>
              </a:rPr>
              <a:t>架构</a:t>
            </a:r>
            <a:endParaRPr lang="en-US" sz="5000" dirty="0"/>
          </a:p>
        </p:txBody>
      </p:sp>
      <p:sp>
        <p:nvSpPr>
          <p:cNvPr id="4" name="Shape 1"/>
          <p:cNvSpPr/>
          <p:nvPr/>
        </p:nvSpPr>
        <p:spPr>
          <a:xfrm>
            <a:off x="762000" y="5543549"/>
            <a:ext cx="6350000" cy="19051"/>
          </a:xfrm>
          <a:prstGeom prst="rect">
            <a:avLst/>
          </a:prstGeom>
          <a:solidFill>
            <a:srgbClr val="000000">
              <a:alpha val="30000"/>
            </a:srgbClr>
          </a:solidFill>
          <a:ln/>
        </p:spPr>
      </p:sp>
      <p:sp>
        <p:nvSpPr>
          <p:cNvPr id="5" name="Text 2"/>
          <p:cNvSpPr/>
          <p:nvPr/>
        </p:nvSpPr>
        <p:spPr>
          <a:xfrm>
            <a:off x="762000" y="5816600"/>
            <a:ext cx="6350000" cy="279400"/>
          </a:xfrm>
          <a:prstGeom prst="rect">
            <a:avLst/>
          </a:prstGeom>
          <a:noFill/>
          <a:ln/>
        </p:spPr>
        <p:txBody>
          <a:bodyPr vert="horz" wrap="square" lIns="0" tIns="0" rIns="0" bIns="0" rtlCol="0" anchor="ctr"/>
          <a:lstStyle/>
          <a:p>
            <a:pPr>
              <a:lnSpc>
                <a:spcPts val="2200"/>
              </a:lnSpc>
            </a:pPr>
            <a:endParaRPr lang="en-US" sz="1400" dirty="0"/>
          </a:p>
        </p:txBody>
      </p:sp>
      <p:sp>
        <p:nvSpPr>
          <p:cNvPr id="6" name="Text 3"/>
          <p:cNvSpPr/>
          <p:nvPr/>
        </p:nvSpPr>
        <p:spPr>
          <a:xfrm>
            <a:off x="7226300" y="4013200"/>
            <a:ext cx="4972051" cy="3810000"/>
          </a:xfrm>
          <a:prstGeom prst="rect">
            <a:avLst/>
          </a:prstGeom>
          <a:noFill/>
          <a:ln/>
        </p:spPr>
        <p:txBody>
          <a:bodyPr vert="horz" wrap="square" lIns="0" tIns="0" rIns="0" bIns="0" rtlCol="0" anchor="ctr"/>
          <a:lstStyle/>
          <a:p>
            <a:pPr algn="ctr">
              <a:lnSpc>
                <a:spcPts val="29999"/>
              </a:lnSpc>
            </a:pPr>
            <a:r>
              <a:rPr lang="en-US" sz="29999" b="1" dirty="0">
                <a:solidFill>
                  <a:srgbClr val="4784CB">
                    <a:alpha val="30000"/>
                  </a:srgbClr>
                </a:solidFill>
                <a:latin typeface="Microsoft YaHei" pitchFamily="34" charset="0"/>
                <a:ea typeface="Microsoft YaHei" pitchFamily="34" charset="-122"/>
                <a:cs typeface="Microsoft YaHei" pitchFamily="34" charset="-120"/>
              </a:rPr>
              <a:t>02</a:t>
            </a:r>
            <a:endParaRPr lang="en-US" sz="2999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3"/>
          <a:srcRect t="3571" b="3571"/>
          <a:stretch/>
        </p:blipFill>
        <p:spPr>
          <a:xfrm>
            <a:off x="0" y="1"/>
            <a:ext cx="12192000" cy="609599"/>
          </a:xfrm>
          <a:prstGeom prst="rect">
            <a:avLst/>
          </a:prstGeom>
        </p:spPr>
      </p:pic>
      <p:sp>
        <p:nvSpPr>
          <p:cNvPr id="4" name="Text 1"/>
          <p:cNvSpPr/>
          <p:nvPr/>
        </p:nvSpPr>
        <p:spPr>
          <a:xfrm>
            <a:off x="152400" y="15874"/>
            <a:ext cx="10668000" cy="533400"/>
          </a:xfrm>
          <a:prstGeom prst="rect">
            <a:avLst/>
          </a:prstGeom>
          <a:noFill/>
          <a:ln/>
        </p:spPr>
        <p:txBody>
          <a:bodyPr vert="horz" wrap="square" lIns="0" tIns="0" rIns="0" bIns="0" rtlCol="0" anchor="ctr"/>
          <a:lstStyle/>
          <a:p>
            <a:pPr>
              <a:lnSpc>
                <a:spcPts val="4200"/>
              </a:lnSpc>
            </a:pPr>
            <a:r>
              <a:rPr lang="zh-CN" altLang="en-US" sz="3000" b="1" dirty="0">
                <a:solidFill>
                  <a:srgbClr val="000000"/>
                </a:solidFill>
                <a:latin typeface="Microsoft YaHei" pitchFamily="34" charset="0"/>
                <a:ea typeface="Microsoft YaHei" pitchFamily="34" charset="-122"/>
                <a:cs typeface="Microsoft YaHei" pitchFamily="34" charset="-120"/>
              </a:rPr>
              <a:t>二</a:t>
            </a:r>
            <a:r>
              <a:rPr lang="en-US" altLang="zh-CN" sz="3000" b="1" dirty="0">
                <a:solidFill>
                  <a:srgbClr val="000000"/>
                </a:solidFill>
                <a:latin typeface="Microsoft YaHei" pitchFamily="34" charset="0"/>
                <a:ea typeface="Microsoft YaHei" pitchFamily="34" charset="-122"/>
                <a:cs typeface="Microsoft YaHei" pitchFamily="34" charset="-120"/>
              </a:rPr>
              <a:t>.</a:t>
            </a:r>
            <a:r>
              <a:rPr lang="zh-CN" altLang="en-US" sz="3000" b="1" dirty="0">
                <a:solidFill>
                  <a:srgbClr val="000000"/>
                </a:solidFill>
                <a:latin typeface="Microsoft YaHei" pitchFamily="34" charset="0"/>
                <a:ea typeface="Microsoft YaHei" pitchFamily="34" charset="-122"/>
                <a:cs typeface="Microsoft YaHei" pitchFamily="34" charset="-120"/>
              </a:rPr>
              <a:t>多任务学习架构</a:t>
            </a:r>
            <a:endParaRPr lang="en-US" sz="3000" dirty="0"/>
          </a:p>
        </p:txBody>
      </p:sp>
      <p:sp>
        <p:nvSpPr>
          <p:cNvPr id="5" name="Text 2"/>
          <p:cNvSpPr/>
          <p:nvPr/>
        </p:nvSpPr>
        <p:spPr>
          <a:xfrm>
            <a:off x="3383280" y="3568702"/>
            <a:ext cx="10668000" cy="279400"/>
          </a:xfrm>
          <a:prstGeom prst="rect">
            <a:avLst/>
          </a:prstGeom>
          <a:noFill/>
          <a:ln/>
        </p:spPr>
        <p:txBody>
          <a:bodyPr vert="horz" wrap="square" lIns="0" tIns="0" rIns="0" bIns="0" rtlCol="0" anchor="ctr"/>
          <a:lstStyle/>
          <a:p>
            <a:pPr>
              <a:lnSpc>
                <a:spcPts val="2200"/>
              </a:lnSpc>
            </a:pPr>
            <a:endParaRPr lang="en-US" sz="1600" dirty="0"/>
          </a:p>
        </p:txBody>
      </p:sp>
      <p:sp>
        <p:nvSpPr>
          <p:cNvPr id="16" name="文本框 15">
            <a:extLst>
              <a:ext uri="{FF2B5EF4-FFF2-40B4-BE49-F238E27FC236}">
                <a16:creationId xmlns:a16="http://schemas.microsoft.com/office/drawing/2014/main" id="{F7A03CEB-FF9E-672C-EBE3-31F5314B4FC3}"/>
              </a:ext>
            </a:extLst>
          </p:cNvPr>
          <p:cNvSpPr txBox="1"/>
          <p:nvPr/>
        </p:nvSpPr>
        <p:spPr>
          <a:xfrm>
            <a:off x="152400" y="807720"/>
            <a:ext cx="11856720" cy="1522917"/>
          </a:xfrm>
          <a:prstGeom prst="rect">
            <a:avLst/>
          </a:prstGeom>
          <a:noFill/>
        </p:spPr>
        <p:txBody>
          <a:bodyPr wrap="square" rtlCol="0">
            <a:spAutoFit/>
          </a:bodyPr>
          <a:lstStyle/>
          <a:p>
            <a:pPr marL="342900" indent="-342900">
              <a:lnSpc>
                <a:spcPct val="150000"/>
              </a:lnSpc>
              <a:buFont typeface="+mj-lt"/>
              <a:buAutoNum type="arabicPeriod"/>
            </a:pPr>
            <a:r>
              <a:rPr lang="zh-CN" altLang="en-US" sz="1600" dirty="0">
                <a:latin typeface="Times New Roman" panose="02020603050405020304" pitchFamily="18" charset="0"/>
                <a:ea typeface="宋体" panose="02010600030101010101" pitchFamily="2" charset="-122"/>
              </a:rPr>
              <a:t>特定任务域的架构</a:t>
            </a:r>
            <a:endParaRPr lang="en-US" altLang="zh-CN" sz="1600" dirty="0">
              <a:latin typeface="Times New Roman" panose="02020603050405020304" pitchFamily="18" charset="0"/>
              <a:ea typeface="宋体" panose="02010600030101010101" pitchFamily="2" charset="-122"/>
            </a:endParaRPr>
          </a:p>
          <a:p>
            <a:pPr marL="342900" indent="-342900">
              <a:lnSpc>
                <a:spcPct val="150000"/>
              </a:lnSpc>
              <a:buFont typeface="+mj-lt"/>
              <a:buAutoNum type="arabicPeriod"/>
            </a:pPr>
            <a:r>
              <a:rPr lang="zh-CN" altLang="en-US" sz="1600" dirty="0">
                <a:latin typeface="Times New Roman" panose="02020603050405020304" pitchFamily="18" charset="0"/>
                <a:ea typeface="宋体" panose="02010600030101010101" pitchFamily="2" charset="-122"/>
              </a:rPr>
              <a:t>多模态架构</a:t>
            </a:r>
            <a:endParaRPr lang="en-US" altLang="zh-CN" sz="1600" dirty="0">
              <a:latin typeface="Times New Roman" panose="02020603050405020304" pitchFamily="18" charset="0"/>
              <a:ea typeface="宋体" panose="02010600030101010101" pitchFamily="2" charset="-122"/>
            </a:endParaRPr>
          </a:p>
          <a:p>
            <a:pPr marL="342900" indent="-342900">
              <a:lnSpc>
                <a:spcPct val="150000"/>
              </a:lnSpc>
              <a:buFont typeface="+mj-lt"/>
              <a:buAutoNum type="arabicPeriod"/>
            </a:pPr>
            <a:r>
              <a:rPr lang="zh-CN" altLang="en-US" sz="1600" dirty="0">
                <a:latin typeface="Times New Roman" panose="02020603050405020304" pitchFamily="18" charset="0"/>
                <a:ea typeface="宋体" panose="02010600030101010101" pitchFamily="2" charset="-122"/>
              </a:rPr>
              <a:t>学习架构</a:t>
            </a:r>
            <a:endParaRPr lang="en-US" altLang="zh-CN" sz="1600" dirty="0">
              <a:latin typeface="Times New Roman" panose="02020603050405020304" pitchFamily="18" charset="0"/>
              <a:ea typeface="宋体" panose="02010600030101010101" pitchFamily="2" charset="-122"/>
            </a:endParaRPr>
          </a:p>
          <a:p>
            <a:pPr marL="342900" indent="-342900">
              <a:lnSpc>
                <a:spcPct val="150000"/>
              </a:lnSpc>
              <a:buFont typeface="+mj-lt"/>
              <a:buAutoNum type="arabicPeriod"/>
            </a:pPr>
            <a:r>
              <a:rPr lang="zh-CN" altLang="en-US" sz="1600" dirty="0">
                <a:latin typeface="Times New Roman" panose="02020603050405020304" pitchFamily="18" charset="0"/>
                <a:ea typeface="宋体" panose="02010600030101010101" pitchFamily="2" charset="-122"/>
              </a:rPr>
              <a:t>条件架构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12192000" cy="6858000"/>
          </a:xfrm>
          <a:prstGeom prst="rect">
            <a:avLst/>
          </a:prstGeom>
        </p:spPr>
      </p:pic>
      <p:sp>
        <p:nvSpPr>
          <p:cNvPr id="3" name="Text 0"/>
          <p:cNvSpPr/>
          <p:nvPr/>
        </p:nvSpPr>
        <p:spPr>
          <a:xfrm>
            <a:off x="762000" y="4419600"/>
            <a:ext cx="6350000" cy="889000"/>
          </a:xfrm>
          <a:prstGeom prst="rect">
            <a:avLst/>
          </a:prstGeom>
          <a:noFill/>
          <a:ln/>
        </p:spPr>
        <p:txBody>
          <a:bodyPr vert="horz" wrap="square" lIns="0" tIns="0" rIns="0" bIns="0" rtlCol="0" anchor="ctr"/>
          <a:lstStyle/>
          <a:p>
            <a:pPr>
              <a:lnSpc>
                <a:spcPts val="7000"/>
              </a:lnSpc>
            </a:pPr>
            <a:r>
              <a:rPr lang="en-US" sz="5000" b="1" dirty="0" err="1">
                <a:solidFill>
                  <a:srgbClr val="000000"/>
                </a:solidFill>
                <a:latin typeface="Microsoft YaHei" pitchFamily="34" charset="0"/>
                <a:ea typeface="Microsoft YaHei" pitchFamily="34" charset="-122"/>
                <a:cs typeface="Microsoft YaHei" pitchFamily="34" charset="-120"/>
              </a:rPr>
              <a:t>优化</a:t>
            </a:r>
            <a:r>
              <a:rPr lang="zh-CN" altLang="en-US" sz="5000" b="1" dirty="0">
                <a:solidFill>
                  <a:srgbClr val="000000"/>
                </a:solidFill>
                <a:latin typeface="Microsoft YaHei" pitchFamily="34" charset="0"/>
                <a:ea typeface="Microsoft YaHei" pitchFamily="34" charset="-122"/>
                <a:cs typeface="Microsoft YaHei" pitchFamily="34" charset="-120"/>
              </a:rPr>
              <a:t>方法</a:t>
            </a:r>
            <a:endParaRPr lang="en-US" sz="5000" dirty="0"/>
          </a:p>
        </p:txBody>
      </p:sp>
      <p:sp>
        <p:nvSpPr>
          <p:cNvPr id="4" name="Shape 1"/>
          <p:cNvSpPr/>
          <p:nvPr/>
        </p:nvSpPr>
        <p:spPr>
          <a:xfrm>
            <a:off x="762000" y="5543549"/>
            <a:ext cx="6350000" cy="19051"/>
          </a:xfrm>
          <a:prstGeom prst="rect">
            <a:avLst/>
          </a:prstGeom>
          <a:solidFill>
            <a:srgbClr val="000000">
              <a:alpha val="30000"/>
            </a:srgbClr>
          </a:solidFill>
          <a:ln/>
        </p:spPr>
      </p:sp>
      <p:sp>
        <p:nvSpPr>
          <p:cNvPr id="5" name="Text 2"/>
          <p:cNvSpPr/>
          <p:nvPr/>
        </p:nvSpPr>
        <p:spPr>
          <a:xfrm>
            <a:off x="762000" y="5816600"/>
            <a:ext cx="6350000" cy="279400"/>
          </a:xfrm>
          <a:prstGeom prst="rect">
            <a:avLst/>
          </a:prstGeom>
          <a:noFill/>
          <a:ln/>
        </p:spPr>
        <p:txBody>
          <a:bodyPr vert="horz" wrap="square" lIns="0" tIns="0" rIns="0" bIns="0" rtlCol="0" anchor="ctr"/>
          <a:lstStyle/>
          <a:p>
            <a:pPr>
              <a:lnSpc>
                <a:spcPts val="2200"/>
              </a:lnSpc>
            </a:pPr>
            <a:endParaRPr lang="en-US" sz="1400" dirty="0"/>
          </a:p>
        </p:txBody>
      </p:sp>
      <p:sp>
        <p:nvSpPr>
          <p:cNvPr id="6" name="Text 3"/>
          <p:cNvSpPr/>
          <p:nvPr/>
        </p:nvSpPr>
        <p:spPr>
          <a:xfrm>
            <a:off x="7226300" y="4013200"/>
            <a:ext cx="4972051" cy="3810000"/>
          </a:xfrm>
          <a:prstGeom prst="rect">
            <a:avLst/>
          </a:prstGeom>
          <a:noFill/>
          <a:ln/>
        </p:spPr>
        <p:txBody>
          <a:bodyPr vert="horz" wrap="square" lIns="0" tIns="0" rIns="0" bIns="0" rtlCol="0" anchor="ctr"/>
          <a:lstStyle/>
          <a:p>
            <a:pPr algn="ctr">
              <a:lnSpc>
                <a:spcPts val="29999"/>
              </a:lnSpc>
            </a:pPr>
            <a:r>
              <a:rPr lang="en-US" sz="29999" b="1" dirty="0">
                <a:solidFill>
                  <a:srgbClr val="4784CB">
                    <a:alpha val="30000"/>
                  </a:srgbClr>
                </a:solidFill>
                <a:latin typeface="Microsoft YaHei" pitchFamily="34" charset="0"/>
                <a:ea typeface="Microsoft YaHei" pitchFamily="34" charset="-122"/>
                <a:cs typeface="Microsoft YaHei" pitchFamily="34" charset="-120"/>
              </a:rPr>
              <a:t>04</a:t>
            </a:r>
            <a:endParaRPr lang="en-US" sz="2999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12192000" cy="6858000"/>
          </a:xfrm>
          <a:prstGeom prst="rect">
            <a:avLst/>
          </a:prstGeom>
        </p:spPr>
      </p:pic>
      <p:sp>
        <p:nvSpPr>
          <p:cNvPr id="3" name="Text 0"/>
          <p:cNvSpPr/>
          <p:nvPr/>
        </p:nvSpPr>
        <p:spPr>
          <a:xfrm>
            <a:off x="762000" y="4419600"/>
            <a:ext cx="6350000" cy="889000"/>
          </a:xfrm>
          <a:prstGeom prst="rect">
            <a:avLst/>
          </a:prstGeom>
          <a:noFill/>
          <a:ln/>
        </p:spPr>
        <p:txBody>
          <a:bodyPr vert="horz" wrap="square" lIns="0" tIns="0" rIns="0" bIns="0" rtlCol="0" anchor="ctr"/>
          <a:lstStyle/>
          <a:p>
            <a:pPr>
              <a:lnSpc>
                <a:spcPts val="7000"/>
              </a:lnSpc>
            </a:pPr>
            <a:r>
              <a:rPr lang="en-US" sz="5000" b="1" dirty="0">
                <a:solidFill>
                  <a:srgbClr val="000000"/>
                </a:solidFill>
                <a:latin typeface="Microsoft YaHei" pitchFamily="34" charset="0"/>
                <a:ea typeface="Microsoft YaHei" pitchFamily="34" charset="-122"/>
                <a:cs typeface="Microsoft YaHei" pitchFamily="34" charset="-120"/>
              </a:rPr>
              <a:t>任务关系学习</a:t>
            </a:r>
            <a:endParaRPr lang="en-US" sz="5000" dirty="0"/>
          </a:p>
        </p:txBody>
      </p:sp>
      <p:sp>
        <p:nvSpPr>
          <p:cNvPr id="4" name="Shape 1"/>
          <p:cNvSpPr/>
          <p:nvPr/>
        </p:nvSpPr>
        <p:spPr>
          <a:xfrm>
            <a:off x="762000" y="5543549"/>
            <a:ext cx="6350000" cy="19051"/>
          </a:xfrm>
          <a:prstGeom prst="rect">
            <a:avLst/>
          </a:prstGeom>
          <a:solidFill>
            <a:srgbClr val="000000">
              <a:alpha val="30000"/>
            </a:srgbClr>
          </a:solidFill>
          <a:ln/>
        </p:spPr>
      </p:sp>
      <p:sp>
        <p:nvSpPr>
          <p:cNvPr id="5" name="Text 2"/>
          <p:cNvSpPr/>
          <p:nvPr/>
        </p:nvSpPr>
        <p:spPr>
          <a:xfrm>
            <a:off x="762000" y="5816600"/>
            <a:ext cx="6350000" cy="279400"/>
          </a:xfrm>
          <a:prstGeom prst="rect">
            <a:avLst/>
          </a:prstGeom>
          <a:noFill/>
          <a:ln/>
        </p:spPr>
        <p:txBody>
          <a:bodyPr vert="horz" wrap="square" lIns="0" tIns="0" rIns="0" bIns="0" rtlCol="0" anchor="ctr"/>
          <a:lstStyle/>
          <a:p>
            <a:pPr>
              <a:lnSpc>
                <a:spcPts val="2200"/>
              </a:lnSpc>
            </a:pPr>
            <a:endParaRPr lang="en-US" sz="1400" dirty="0"/>
          </a:p>
        </p:txBody>
      </p:sp>
      <p:sp>
        <p:nvSpPr>
          <p:cNvPr id="6" name="Text 3"/>
          <p:cNvSpPr/>
          <p:nvPr/>
        </p:nvSpPr>
        <p:spPr>
          <a:xfrm>
            <a:off x="7226300" y="4013200"/>
            <a:ext cx="4972051" cy="3810000"/>
          </a:xfrm>
          <a:prstGeom prst="rect">
            <a:avLst/>
          </a:prstGeom>
          <a:noFill/>
          <a:ln/>
        </p:spPr>
        <p:txBody>
          <a:bodyPr vert="horz" wrap="square" lIns="0" tIns="0" rIns="0" bIns="0" rtlCol="0" anchor="ctr"/>
          <a:lstStyle/>
          <a:p>
            <a:pPr algn="ctr">
              <a:lnSpc>
                <a:spcPts val="29999"/>
              </a:lnSpc>
            </a:pPr>
            <a:r>
              <a:rPr lang="en-US" sz="29999" b="1" dirty="0">
                <a:solidFill>
                  <a:srgbClr val="4784CB">
                    <a:alpha val="30000"/>
                  </a:srgbClr>
                </a:solidFill>
                <a:latin typeface="Microsoft YaHei" pitchFamily="34" charset="0"/>
                <a:ea typeface="Microsoft YaHei" pitchFamily="34" charset="-122"/>
                <a:cs typeface="Microsoft YaHei" pitchFamily="34" charset="-120"/>
              </a:rPr>
              <a:t>05</a:t>
            </a:r>
            <a:endParaRPr lang="en-US" sz="29999"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383</Words>
  <Application>Microsoft Office PowerPoint</Application>
  <PresentationFormat>宽屏</PresentationFormat>
  <Paragraphs>43</Paragraphs>
  <Slides>8</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Microsoft YaHei</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胡建</dc:creator>
  <cp:lastModifiedBy>建 胡</cp:lastModifiedBy>
  <cp:revision>5</cp:revision>
  <dcterms:created xsi:type="dcterms:W3CDTF">2025-03-06T11:37:12Z</dcterms:created>
  <dcterms:modified xsi:type="dcterms:W3CDTF">2025-03-06T14:16:46Z</dcterms:modified>
</cp:coreProperties>
</file>