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Nuni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C74D02-1597-492E-A977-493126BFE63F}">
  <a:tblStyle styleId="{34C74D02-1597-492E-A977-493126BFE6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Nunito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4.xml"/><Relationship Id="rId55" Type="http://schemas.openxmlformats.org/officeDocument/2006/relationships/font" Target="fonts/Nunito-italic.fntdata"/><Relationship Id="rId10" Type="http://schemas.openxmlformats.org/officeDocument/2006/relationships/slide" Target="slides/slide3.xml"/><Relationship Id="rId54" Type="http://schemas.openxmlformats.org/officeDocument/2006/relationships/font" Target="fonts/Nuni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56" Type="http://schemas.openxmlformats.org/officeDocument/2006/relationships/font" Target="fonts/Nunito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55022056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28550220560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550220560_2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8550220560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550220560_2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8550220560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550220560_2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8550220560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550220560_2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8550220560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550220560_2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8550220560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550220560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8550220560_2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550220560_2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8550220560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550220560_2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8550220560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550220560_2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8550220560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550220560_2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8550220560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550220560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28550220560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550220560_2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8550220560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8550220560_2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8550220560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550220560_2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8550220560_2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550220560_2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8550220560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550220560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28550220560_2_2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550220560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28550220560_2_2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550220560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28550220560_2_2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550220560_2_2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8550220560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550220560_2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8550220560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550220560_2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8550220560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550220560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28550220560_2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550220560_2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8550220560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550220560_2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8550220560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8550220560_2_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8550220560_2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c7b2be5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6c7b2be5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c7b2be55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6c7b2be5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c7b2be55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6c7b2be55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c7b2be5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6c7b2be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c7b2be5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c7b2be5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c7b2be55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6c7b2be55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c7b2be5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6c7b2be5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550220560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8550220560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c7b2be55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6c7b2be55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c7b2be55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6c7b2be55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550220560_2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8550220560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550220560_2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8550220560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550220560_2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8550220560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550220560_2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8550220560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550220560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28550220560_2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hr@hostmm.tech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/>
              <a:t>MVC Patterns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Select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Select </a:t>
            </a:r>
            <a:r>
              <a:rPr lang="en-GB">
                <a:solidFill>
                  <a:srgbClr val="FF0000"/>
                </a:solidFill>
              </a:rPr>
              <a:t>col_names</a:t>
            </a:r>
            <a:r>
              <a:rPr lang="en-GB"/>
              <a:t> from </a:t>
            </a:r>
            <a:r>
              <a:rPr lang="en-GB">
                <a:solidFill>
                  <a:srgbClr val="FF0000"/>
                </a:solidFill>
              </a:rPr>
              <a:t>table_name</a:t>
            </a:r>
            <a:r>
              <a:rPr lang="en-GB"/>
              <a:t> where </a:t>
            </a:r>
            <a:r>
              <a:rPr lang="en-GB">
                <a:solidFill>
                  <a:srgbClr val="FF0000"/>
                </a:solidFill>
              </a:rPr>
              <a:t>condition</a:t>
            </a:r>
            <a:r>
              <a:rPr lang="en-GB"/>
              <a:t>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select * from tablename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select col1,col2 from tablename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select * from tablename where colname="colvalue"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Select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Select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Select all columns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select column as alias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select column using where clause (Filter)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select column using where clause and order By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Insert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628650" y="12681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insert into </a:t>
            </a:r>
            <a:r>
              <a:rPr lang="en-GB">
                <a:solidFill>
                  <a:srgbClr val="FF0000"/>
                </a:solidFill>
              </a:rPr>
              <a:t>table_name</a:t>
            </a:r>
            <a:r>
              <a:rPr lang="en-GB"/>
              <a:t>(</a:t>
            </a:r>
            <a:r>
              <a:rPr lang="en-GB">
                <a:solidFill>
                  <a:srgbClr val="FF0000"/>
                </a:solidFill>
              </a:rPr>
              <a:t>col1,col2</a:t>
            </a:r>
            <a:r>
              <a:rPr lang="en-GB"/>
              <a:t>)  values (</a:t>
            </a:r>
            <a:r>
              <a:rPr lang="en-GB">
                <a:solidFill>
                  <a:srgbClr val="FF0000"/>
                </a:solidFill>
              </a:rPr>
              <a:t>value1,value2</a:t>
            </a:r>
            <a:r>
              <a:rPr lang="en-GB"/>
              <a:t>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insert into dept(name,description) values (“IT Sales”, “Sales);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Update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Update </a:t>
            </a:r>
            <a:r>
              <a:rPr lang="en-GB">
                <a:solidFill>
                  <a:srgbClr val="FF0000"/>
                </a:solidFill>
              </a:rPr>
              <a:t>table_name</a:t>
            </a:r>
            <a:r>
              <a:rPr lang="en-GB"/>
              <a:t> set </a:t>
            </a:r>
            <a:r>
              <a:rPr lang="en-GB">
                <a:solidFill>
                  <a:srgbClr val="FF0000"/>
                </a:solidFill>
              </a:rPr>
              <a:t>col1</a:t>
            </a:r>
            <a:r>
              <a:rPr lang="en-GB"/>
              <a:t>=value1,</a:t>
            </a:r>
            <a:r>
              <a:rPr lang="en-GB">
                <a:solidFill>
                  <a:srgbClr val="FF0000"/>
                </a:solidFill>
              </a:rPr>
              <a:t>col2</a:t>
            </a:r>
            <a:r>
              <a:rPr lang="en-GB"/>
              <a:t>=value2 </a:t>
            </a:r>
            <a:r>
              <a:rPr lang="en-GB" u="sng"/>
              <a:t>where </a:t>
            </a:r>
            <a:r>
              <a:rPr lang="en-GB" u="sng">
                <a:solidFill>
                  <a:srgbClr val="FF0000"/>
                </a:solidFill>
              </a:rPr>
              <a:t>condition</a:t>
            </a:r>
            <a:r>
              <a:rPr lang="en-GB"/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Update dept set description=”HR” where </a:t>
            </a:r>
            <a:r>
              <a:rPr lang="en-GB">
                <a:solidFill>
                  <a:srgbClr val="FF0000"/>
                </a:solidFill>
              </a:rPr>
              <a:t>id!=1</a:t>
            </a:r>
            <a:r>
              <a:rPr lang="en-GB"/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update employees set commission=500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where</a:t>
            </a:r>
            <a:r>
              <a:rPr lang="en-GB"/>
              <a:t> department_id=2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and</a:t>
            </a:r>
            <a:r>
              <a:rPr lang="en-GB"/>
              <a:t> job_id=2;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Delete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Delete from </a:t>
            </a:r>
            <a:r>
              <a:rPr lang="en-GB">
                <a:solidFill>
                  <a:srgbClr val="FF0000"/>
                </a:solidFill>
              </a:rPr>
              <a:t>table_name</a:t>
            </a:r>
            <a:r>
              <a:rPr lang="en-GB"/>
              <a:t> where </a:t>
            </a:r>
            <a:r>
              <a:rPr lang="en-GB">
                <a:solidFill>
                  <a:srgbClr val="FF0000"/>
                </a:solidFill>
              </a:rPr>
              <a:t>condition</a:t>
            </a:r>
            <a:r>
              <a:rPr lang="en-GB"/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DELETE FROM `jobs` WHERE job_id=5;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GB" sz="2100"/>
              <a:t>Aggregate Functions</a:t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max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min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count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avg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GB"/>
              <a:t>sum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max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select max(salary)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from employees;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select *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from employees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where employees.salary 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(select </a:t>
            </a:r>
            <a:r>
              <a:rPr lang="en-GB">
                <a:solidFill>
                  <a:srgbClr val="FF0000"/>
                </a:solidFill>
              </a:rPr>
              <a:t>max(salary)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from employees)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Count, Distinct</a:t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SELECT </a:t>
            </a:r>
            <a:r>
              <a:rPr lang="en-GB">
                <a:solidFill>
                  <a:srgbClr val="FF0000"/>
                </a:solidFill>
              </a:rPr>
              <a:t>count(employee_id)</a:t>
            </a:r>
            <a:r>
              <a:rPr lang="en-GB"/>
              <a:t> as "Total number of employees" from employees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select count(</a:t>
            </a:r>
            <a:r>
              <a:rPr lang="en-GB">
                <a:solidFill>
                  <a:srgbClr val="FF0000"/>
                </a:solidFill>
              </a:rPr>
              <a:t>DISTINCT(job_id)</a:t>
            </a:r>
            <a:r>
              <a:rPr lang="en-GB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from employees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Subqueries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Subqueries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ANY (return true if any record matches the condition)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ALL (return true if all records match the condition)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IN (find one), NOT 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Exists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Not Exists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Sub queries</a:t>
            </a:r>
            <a:endParaRPr/>
          </a:p>
        </p:txBody>
      </p:sp>
      <p:sp>
        <p:nvSpPr>
          <p:cNvPr id="245" name="Google Shape;245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46" name="Google Shape;24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399" y="1464356"/>
            <a:ext cx="5761706" cy="348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Procedural vs OOP MVC Patterns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27" y="1441194"/>
            <a:ext cx="1671638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8733" y="1369219"/>
            <a:ext cx="2814638" cy="27574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/>
          <p:nvPr/>
        </p:nvSpPr>
        <p:spPr>
          <a:xfrm>
            <a:off x="3001297" y="2418736"/>
            <a:ext cx="1378974" cy="69317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53" name="Google Shape;2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632" y="0"/>
            <a:ext cx="78067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customers who bought products in 2017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60" name="Google Shape;2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378" y="1036388"/>
            <a:ext cx="4464844" cy="392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customers who did not buy any products in 2017</a:t>
            </a:r>
            <a:endParaRPr/>
          </a:p>
        </p:txBody>
      </p:sp>
      <p:pic>
        <p:nvPicPr>
          <p:cNvPr id="266" name="Google Shape;26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5531" y="927038"/>
            <a:ext cx="39433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FROM Clause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73" name="Google Shape;27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1131" y="1703119"/>
            <a:ext cx="45434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Department</a:t>
            </a:r>
            <a:endParaRPr/>
          </a:p>
        </p:txBody>
      </p:sp>
      <p:graphicFrame>
        <p:nvGraphicFramePr>
          <p:cNvPr id="279" name="Google Shape;279;p48"/>
          <p:cNvGraphicFramePr/>
          <p:nvPr/>
        </p:nvGraphicFramePr>
        <p:xfrm>
          <a:off x="156261" y="1268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{34C74D02-1597-492E-A977-493126BFE63F}</a:tableStyleId>
              </a:tblPr>
              <a:tblGrid>
                <a:gridCol w="396700"/>
                <a:gridCol w="734850"/>
                <a:gridCol w="1821525"/>
                <a:gridCol w="16915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Id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Name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Email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Phone 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HR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hr@hostmm.tech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0987777654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80" name="Google Shape;28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6274" y="829981"/>
            <a:ext cx="3401465" cy="174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261" y="2818448"/>
            <a:ext cx="6249730" cy="118982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8"/>
          <p:cNvSpPr/>
          <p:nvPr/>
        </p:nvSpPr>
        <p:spPr>
          <a:xfrm>
            <a:off x="4967230" y="1414560"/>
            <a:ext cx="452761" cy="28630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8"/>
          <p:cNvSpPr/>
          <p:nvPr/>
        </p:nvSpPr>
        <p:spPr>
          <a:xfrm>
            <a:off x="2630010" y="2077375"/>
            <a:ext cx="246355" cy="741074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Employee</a:t>
            </a:r>
            <a:endParaRPr/>
          </a:p>
        </p:txBody>
      </p:sp>
      <p:graphicFrame>
        <p:nvGraphicFramePr>
          <p:cNvPr id="289" name="Google Shape;289;p49"/>
          <p:cNvGraphicFramePr/>
          <p:nvPr/>
        </p:nvGraphicFramePr>
        <p:xfrm>
          <a:off x="628650" y="1369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{34C74D02-1597-492E-A977-493126BFE63F}</a:tableStyleId>
              </a:tblPr>
              <a:tblGrid>
                <a:gridCol w="330125"/>
                <a:gridCol w="579250"/>
                <a:gridCol w="625875"/>
                <a:gridCol w="625875"/>
                <a:gridCol w="8722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Id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Name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Email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Phone 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Dept_id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90" name="Google Shape;29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447" y="906766"/>
            <a:ext cx="3738295" cy="215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013" y="3157999"/>
            <a:ext cx="5282213" cy="154374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9"/>
          <p:cNvSpPr/>
          <p:nvPr/>
        </p:nvSpPr>
        <p:spPr>
          <a:xfrm>
            <a:off x="3888419" y="1458157"/>
            <a:ext cx="512028" cy="286305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9"/>
          <p:cNvSpPr/>
          <p:nvPr/>
        </p:nvSpPr>
        <p:spPr>
          <a:xfrm>
            <a:off x="1837678" y="2177249"/>
            <a:ext cx="319596" cy="692458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Query : Select</a:t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SELECT </a:t>
            </a:r>
            <a:r>
              <a:rPr lang="en-GB">
                <a:solidFill>
                  <a:srgbClr val="FF0000"/>
                </a:solidFill>
              </a:rPr>
              <a:t>column-name, column-name </a:t>
            </a:r>
            <a:r>
              <a:rPr lang="en-GB"/>
              <a:t>from </a:t>
            </a:r>
            <a:r>
              <a:rPr lang="en-GB">
                <a:solidFill>
                  <a:srgbClr val="FF0000"/>
                </a:solidFill>
              </a:rPr>
              <a:t>table-name</a:t>
            </a:r>
            <a:r>
              <a:rPr lang="en-GB"/>
              <a:t>;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SELECT </a:t>
            </a:r>
            <a:r>
              <a:rPr lang="en-GB">
                <a:solidFill>
                  <a:srgbClr val="FF0000"/>
                </a:solidFill>
              </a:rPr>
              <a:t>*</a:t>
            </a:r>
            <a:r>
              <a:rPr lang="en-GB"/>
              <a:t> from t</a:t>
            </a:r>
            <a:r>
              <a:rPr lang="en-GB">
                <a:solidFill>
                  <a:srgbClr val="FF0000"/>
                </a:solidFill>
              </a:rPr>
              <a:t>able-name</a:t>
            </a:r>
            <a:r>
              <a:rPr lang="en-GB"/>
              <a:t>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Join</a:t>
            </a:r>
            <a:endParaRPr/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join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inner join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left join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right join</a:t>
            </a:r>
            <a:endParaRPr/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full join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Join</a:t>
            </a:r>
            <a:endParaRPr/>
          </a:p>
        </p:txBody>
      </p:sp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rPr lang="en-GB"/>
              <a:t>select </a:t>
            </a:r>
            <a:r>
              <a:rPr lang="en-GB">
                <a:solidFill>
                  <a:srgbClr val="FF0000"/>
                </a:solidFill>
              </a:rPr>
              <a:t>employees.first_name,employees.first_name,jobs.job_title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rPr lang="en-GB"/>
              <a:t>from </a:t>
            </a:r>
            <a:r>
              <a:rPr lang="en-GB">
                <a:solidFill>
                  <a:srgbClr val="FF0000"/>
                </a:solidFill>
              </a:rPr>
              <a:t>employees </a:t>
            </a:r>
            <a:r>
              <a:rPr lang="en-GB" u="sng">
                <a:solidFill>
                  <a:srgbClr val="FF0000"/>
                </a:solidFill>
              </a:rPr>
              <a:t>join</a:t>
            </a:r>
            <a:r>
              <a:rPr lang="en-GB">
                <a:solidFill>
                  <a:srgbClr val="FF0000"/>
                </a:solidFill>
              </a:rPr>
              <a:t> jobs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rPr lang="en-GB"/>
              <a:t>where </a:t>
            </a:r>
            <a:r>
              <a:rPr lang="en-GB">
                <a:solidFill>
                  <a:srgbClr val="FF0000"/>
                </a:solidFill>
              </a:rPr>
              <a:t>employees.job_id =jobs.job_id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rPr lang="en-GB">
                <a:solidFill>
                  <a:srgbClr val="FF0000"/>
                </a:solidFill>
              </a:rPr>
              <a:t>and jobs.job_title like “%developer”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rPr lang="en-GB">
                <a:solidFill>
                  <a:srgbClr val="FF0000"/>
                </a:solidFill>
              </a:rPr>
              <a:t>select employees.* , jobs.*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rPr lang="en-GB"/>
              <a:t>from employees i</a:t>
            </a:r>
            <a:r>
              <a:rPr lang="en-GB">
                <a:solidFill>
                  <a:srgbClr val="FF0000"/>
                </a:solidFill>
              </a:rPr>
              <a:t>nner join</a:t>
            </a:r>
            <a:r>
              <a:rPr lang="en-GB"/>
              <a:t> jobs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rPr lang="en-GB"/>
              <a:t>where employees.job_id=jobs.job_id;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8095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Subqueries</a:t>
            </a:r>
            <a:endParaRPr/>
          </a:p>
        </p:txBody>
      </p:sp>
      <p:sp>
        <p:nvSpPr>
          <p:cNvPr id="317" name="Google Shape;317;p5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8095"/>
              <a:buFont typeface="Arial"/>
              <a:buNone/>
            </a:pPr>
            <a:r>
              <a:rPr lang="en-GB"/>
              <a:t>select employees.first_name , jobs.job_title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8095"/>
              <a:buFont typeface="Arial"/>
              <a:buNone/>
            </a:pPr>
            <a:r>
              <a:rPr lang="en-GB"/>
              <a:t>from employees join jobs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8095"/>
              <a:buFont typeface="Arial"/>
              <a:buNone/>
            </a:pPr>
            <a:r>
              <a:rPr lang="en-GB"/>
              <a:t>where employees.job_id = jobs.job_id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8095"/>
              <a:buFont typeface="Arial"/>
              <a:buNone/>
            </a:pPr>
            <a:r>
              <a:rPr lang="en-GB"/>
              <a:t>and  employees.job_id in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8095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(select jobs.job_id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8095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 from jobs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8095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 where jobs.job_title like "%developer"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6190"/>
              <a:buNone/>
            </a:pPr>
            <a:r>
              <a:rPr lang="en-GB">
                <a:solidFill>
                  <a:srgbClr val="FF0000"/>
                </a:solidFill>
              </a:rPr>
              <a:t>or jobs.job_title like "%manager")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8095"/>
              <a:buFont typeface="Arial"/>
              <a:buNone/>
            </a:pPr>
            <a:r>
              <a:rPr lang="en-GB">
                <a:solidFill>
                  <a:srgbClr val="0000FF"/>
                </a:solidFill>
              </a:rPr>
              <a:t>5 in [3,3,2,6,5] ??? 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61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252663" y="233587"/>
            <a:ext cx="3249230" cy="4634664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557212" y="557213"/>
            <a:ext cx="2607469" cy="372189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GB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Procedural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5367" y="866710"/>
            <a:ext cx="4915159" cy="341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Between</a:t>
            </a:r>
            <a:endParaRPr/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SELECT * FROM `employees`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where salary </a:t>
            </a:r>
            <a:r>
              <a:rPr lang="en-GB">
                <a:solidFill>
                  <a:srgbClr val="FF0000"/>
                </a:solidFill>
              </a:rPr>
              <a:t>BETWEEN 500000 AND 800000</a:t>
            </a:r>
            <a:r>
              <a:rPr lang="en-GB"/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salary { 500000-800000} continuous value in range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5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Subqueries</a:t>
            </a:r>
            <a:endParaRPr/>
          </a:p>
        </p:txBody>
      </p:sp>
      <p:sp>
        <p:nvSpPr>
          <p:cNvPr id="329" name="Google Shape;329;p55"/>
          <p:cNvSpPr txBox="1"/>
          <p:nvPr>
            <p:ph idx="1" type="body"/>
          </p:nvPr>
        </p:nvSpPr>
        <p:spPr>
          <a:xfrm>
            <a:off x="679669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select employees.first_name , jobs.job_title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from employees join jobs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where employees.job_id = jobs.job_id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and  employees.job_id </a:t>
            </a:r>
            <a:r>
              <a:rPr lang="en-GB">
                <a:solidFill>
                  <a:srgbClr val="FF0000"/>
                </a:solidFill>
              </a:rPr>
              <a:t>not in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(select jobs.job_id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 from jobs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 where jobs.job_title like "%developer"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or jobs.job_title like "%manager")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Issue</a:t>
            </a:r>
            <a:endParaRPr/>
          </a:p>
        </p:txBody>
      </p:sp>
      <p:sp>
        <p:nvSpPr>
          <p:cNvPr id="335" name="Google Shape;335;p5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select products.id , sales.product_id, products.name, sum(qty) from products join sales on products.id=sales.product_id GROUP by sales.product_id having sum(qty) =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ANY ( select sum(qty) from sales group by product_id) OR sum(qty)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&gt; ANY ( select sum(qty) from sales group by product_id);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Server Setting for Database</a:t>
            </a:r>
            <a:endParaRPr/>
          </a:p>
        </p:txBody>
      </p:sp>
      <p:sp>
        <p:nvSpPr>
          <p:cNvPr id="341" name="Google Shape;341;p5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// localhost,port,username,password,dbname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static $host="localhost";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static $username="root";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static $password='';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static $dbname='bikestore';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static $connection;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PDO</a:t>
            </a:r>
            <a:endParaRPr/>
          </a:p>
        </p:txBody>
      </p:sp>
      <p:sp>
        <p:nvSpPr>
          <p:cNvPr id="347" name="Google Shape;347;p5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The PHP Data Objects (PDO) extension defines a lightweight, consistent interface for accessing databases in PHP.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It simplifies the database operations including: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Creating database connection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Executing queries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Handling errors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Closing the database connections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Connection</a:t>
            </a:r>
            <a:endParaRPr/>
          </a:p>
        </p:txBody>
      </p:sp>
      <p:sp>
        <p:nvSpPr>
          <p:cNvPr id="353" name="Google Shape;353;p5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When we want to connect PHP and MySQL then we need to follow 3 steps: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Connection with the database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Run SQL Query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143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Closing the database connection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PDO connection</a:t>
            </a:r>
            <a:endParaRPr/>
          </a:p>
        </p:txBody>
      </p:sp>
      <p:sp>
        <p:nvSpPr>
          <p:cNvPr id="359" name="Google Shape;359;p6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try{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    if(self::$connection==null)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   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        self::$connection=</a:t>
            </a:r>
            <a:r>
              <a:rPr lang="en-GB">
                <a:highlight>
                  <a:srgbClr val="FFFF00"/>
                </a:highlight>
              </a:rPr>
              <a:t>new PDO</a:t>
            </a:r>
            <a:r>
              <a:rPr lang="en-GB"/>
              <a:t>("mysql:host=".self::$host.";port=3309;dbname=".self::$dbname,self::$username,self::$password);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        return self::$connection;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    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   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catch(PDOException $e)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    echo $e-&gt;getMessage();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Disconnect</a:t>
            </a:r>
            <a:endParaRPr/>
          </a:p>
        </p:txBody>
      </p:sp>
      <p:sp>
        <p:nvSpPr>
          <p:cNvPr id="365" name="Google Shape;365;p6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public static function disconnect()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self::$connection=null;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Prepare and fetch</a:t>
            </a:r>
            <a:endParaRPr/>
          </a:p>
        </p:txBody>
      </p:sp>
      <p:sp>
        <p:nvSpPr>
          <p:cNvPr id="371" name="Google Shape;371;p6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$this-&gt;con=Database::connect();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$sql="select * from departments"; //string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$this-&gt;statement=$this-&gt;con-&gt;</a:t>
            </a:r>
            <a:r>
              <a:rPr lang="en-GB">
                <a:highlight>
                  <a:srgbClr val="FFFF00"/>
                </a:highlight>
              </a:rPr>
              <a:t>prepare($sql); </a:t>
            </a:r>
            <a:r>
              <a:rPr lang="en-GB"/>
              <a:t>//prepare statement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if($this-&gt;statement-&gt;execute())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{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$results=$this-&gt;statement-&gt;</a:t>
            </a:r>
            <a:r>
              <a:rPr lang="en-GB">
                <a:highlight>
                  <a:srgbClr val="FFFF00"/>
                </a:highlight>
              </a:rPr>
              <a:t>fetchAll(PDO::FETCH_ASSOC);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//fetch for one row and fetchAll for all rows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    return $results;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  }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 a row</a:t>
            </a:r>
            <a:endParaRPr/>
          </a:p>
        </p:txBody>
      </p:sp>
      <p:sp>
        <p:nvSpPr>
          <p:cNvPr id="377" name="Google Shape;377;p6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fetch():Fetches the next row from a result set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Parameters :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○"/>
            </a:pPr>
            <a:r>
              <a:rPr lang="en-GB" sz="145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PDO::FETCH_ASSOC</a:t>
            </a:r>
            <a:r>
              <a:rPr lang="en-GB" sz="16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returns an array indexed by column name as returned in your result set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○"/>
            </a:pPr>
            <a:r>
              <a:rPr lang="en-GB" sz="145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PDO::FETCH_BOTH</a:t>
            </a:r>
            <a:r>
              <a:rPr lang="en-GB" sz="1600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(default): returns an array indexed by both column name and 0-indexed column number as returned in your result set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F7F7F">
              <a:alpha val="27058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357759" y="360045"/>
            <a:ext cx="8428482" cy="442341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sign&#10;&#10;Description automatically generated"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24" y="482599"/>
            <a:ext cx="3833589" cy="417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8"/>
          <p:cNvCxnSpPr/>
          <p:nvPr/>
        </p:nvCxnSpPr>
        <p:spPr>
          <a:xfrm>
            <a:off x="4559969" y="857250"/>
            <a:ext cx="0" cy="3429000"/>
          </a:xfrm>
          <a:prstGeom prst="straightConnector1">
            <a:avLst/>
          </a:prstGeom>
          <a:noFill/>
          <a:ln cap="flat" cmpd="sng" w="9525">
            <a:solidFill>
              <a:srgbClr val="4E4E4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154" name="Google Shape;15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4562" y="482600"/>
            <a:ext cx="3342638" cy="4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FetchAll</a:t>
            </a:r>
            <a:endParaRPr/>
          </a:p>
        </p:txBody>
      </p:sp>
      <p:sp>
        <p:nvSpPr>
          <p:cNvPr id="383" name="Google Shape;383;p6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333333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Fetches the remaining rows from a result set</a:t>
            </a:r>
            <a:endParaRPr sz="25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 Parameter</a:t>
            </a:r>
            <a:endParaRPr/>
          </a:p>
        </p:txBody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PDO::FETCH_ASSOC: Return next row as an array indexed by column name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[name] =&gt; apple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[colour] =&gt; red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PDO::FETCH_BOTH: Return next row as an array indexed by both column name and number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Array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[name] =&gt; banana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[0] =&gt; banana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[colour] =&gt; yellow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  [1] =&gt; yellow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3032"/>
              <a:buFont typeface="Arial"/>
              <a:buNone/>
            </a:pPr>
            <a:r>
              <a:rPr lang="en-GB" sz="2074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74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 sz="2100"/>
              <a:t>SQL DDL Statements (Data Definition Language)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CREATE TABLE – learn how to create a table.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ALTER TABLE – show you how to modify a table structure.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DROP TABLE – remove a table from database.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TRUNCATE TABLE – allow to delete all rows from a table.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Create Table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650" y="1268119"/>
            <a:ext cx="4306238" cy="2025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500" y="2944258"/>
            <a:ext cx="4527582" cy="1688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Alter Table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-GB"/>
              <a:t>The ALTER TABLE statement is used to modify an existing table’s structure.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ALTER TABLE employees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ADD</a:t>
            </a:r>
            <a:r>
              <a:rPr lang="en-GB"/>
              <a:t> email VARCHAR(100),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>
                <a:solidFill>
                  <a:srgbClr val="980000"/>
                </a:solidFill>
              </a:rPr>
              <a:t>DROP COLUMN</a:t>
            </a:r>
            <a:r>
              <a:rPr lang="en-GB"/>
              <a:t> hire_date;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Drop Table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The DROP TABLE statement is used to delete an entire table and its associated data from the database.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GB"/>
              <a:t>DROP TABLE employees;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Data Manipulation Language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1428"/>
              <a:buNone/>
            </a:pPr>
            <a:r>
              <a:rPr b="1" lang="en-GB"/>
              <a:t>Query</a:t>
            </a:r>
            <a:endParaRPr b="1"/>
          </a:p>
          <a:p>
            <a:pPr indent="-254158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1904"/>
              <a:buChar char="•"/>
            </a:pPr>
            <a:r>
              <a:rPr lang="en-GB"/>
              <a:t>select </a:t>
            </a:r>
            <a:endParaRPr/>
          </a:p>
          <a:p>
            <a:pPr indent="-254158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1904"/>
              <a:buChar char="•"/>
            </a:pPr>
            <a:r>
              <a:rPr lang="en-GB"/>
              <a:t>insert </a:t>
            </a:r>
            <a:endParaRPr/>
          </a:p>
          <a:p>
            <a:pPr indent="-254158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1904"/>
              <a:buChar char="•"/>
            </a:pPr>
            <a:r>
              <a:rPr lang="en-GB"/>
              <a:t>update</a:t>
            </a:r>
            <a:endParaRPr/>
          </a:p>
          <a:p>
            <a:pPr indent="-254158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1904"/>
              <a:buChar char="•"/>
            </a:pPr>
            <a:r>
              <a:rPr lang="en-GB"/>
              <a:t>delete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142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1428"/>
              <a:buNone/>
            </a:pPr>
            <a:r>
              <a:rPr b="1" lang="en-GB"/>
              <a:t>Conditions</a:t>
            </a:r>
            <a:endParaRPr b="1"/>
          </a:p>
          <a:p>
            <a:pPr indent="-254158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1904"/>
              <a:buChar char="•"/>
            </a:pPr>
            <a:r>
              <a:rPr lang="en-GB"/>
              <a:t>where (and, or , between continuous values)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142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1428"/>
              <a:buNone/>
            </a:pPr>
            <a:r>
              <a:rPr b="1" lang="en-GB"/>
              <a:t>Functions</a:t>
            </a:r>
            <a:endParaRPr b="1"/>
          </a:p>
          <a:p>
            <a:pPr indent="-254158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61904"/>
              <a:buChar char="•"/>
            </a:pPr>
            <a:r>
              <a:rPr lang="en-GB"/>
              <a:t>orderby</a:t>
            </a:r>
            <a:endParaRPr/>
          </a:p>
          <a:p>
            <a:pPr indent="-254158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1904"/>
              <a:buChar char="•"/>
            </a:pPr>
            <a:r>
              <a:rPr lang="en-GB"/>
              <a:t>groupby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