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9" r:id="rId4"/>
    <p:sldId id="262" r:id="rId5"/>
    <p:sldId id="264" r:id="rId6"/>
    <p:sldId id="261" r:id="rId7"/>
    <p:sldId id="263" r:id="rId8"/>
    <p:sldId id="266" r:id="rId9"/>
    <p:sldId id="267" r:id="rId10"/>
    <p:sldId id="275" r:id="rId11"/>
    <p:sldId id="276" r:id="rId12"/>
    <p:sldId id="277" r:id="rId13"/>
    <p:sldId id="278" r:id="rId14"/>
    <p:sldId id="260" r:id="rId15"/>
    <p:sldId id="272" r:id="rId16"/>
    <p:sldId id="269" r:id="rId17"/>
    <p:sldId id="268" r:id="rId18"/>
    <p:sldId id="273" r:id="rId19"/>
    <p:sldId id="270" r:id="rId20"/>
    <p:sldId id="274" r:id="rId21"/>
    <p:sldId id="271"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93" autoAdjust="0"/>
  </p:normalViewPr>
  <p:slideViewPr>
    <p:cSldViewPr snapToGrid="0">
      <p:cViewPr varScale="1">
        <p:scale>
          <a:sx n="53" d="100"/>
          <a:sy n="53" d="100"/>
        </p:scale>
        <p:origin x="11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AA706-8951-47A0-8A45-A8139BF981D1}" type="datetimeFigureOut">
              <a:rPr lang="zh-TW" altLang="en-US" smtClean="0"/>
              <a:t>2019/11/17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B2D4F-B93C-4A6F-8495-E2C31757A7E2}" type="slidenum">
              <a:rPr lang="zh-TW" altLang="en-US" smtClean="0"/>
              <a:t>‹#›</a:t>
            </a:fld>
            <a:endParaRPr lang="zh-TW" altLang="en-US"/>
          </a:p>
        </p:txBody>
      </p:sp>
    </p:spTree>
    <p:extLst>
      <p:ext uri="{BB962C8B-B14F-4D97-AF65-F5344CB8AC3E}">
        <p14:creationId xmlns:p14="http://schemas.microsoft.com/office/powerpoint/2010/main" val="4283954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35B2D4F-B93C-4A6F-8495-E2C31757A7E2}" type="slidenum">
              <a:rPr lang="zh-TW" altLang="en-US" smtClean="0"/>
              <a:t>3</a:t>
            </a:fld>
            <a:endParaRPr lang="zh-TW" altLang="en-US"/>
          </a:p>
        </p:txBody>
      </p:sp>
    </p:spTree>
    <p:extLst>
      <p:ext uri="{BB962C8B-B14F-4D97-AF65-F5344CB8AC3E}">
        <p14:creationId xmlns:p14="http://schemas.microsoft.com/office/powerpoint/2010/main" val="163773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輸入圖片分布的生成模型是不必要的</a:t>
            </a:r>
            <a:endParaRPr lang="en-US" altLang="zh-TW" dirty="0" smtClean="0"/>
          </a:p>
          <a:p>
            <a:r>
              <a:rPr lang="en-US" altLang="zh-TW" sz="1200" b="0" i="0" u="none" strike="noStrike" kern="1200" baseline="0" dirty="0" smtClean="0">
                <a:solidFill>
                  <a:schemeClr val="tx1"/>
                </a:solidFill>
                <a:latin typeface="+mn-lt"/>
                <a:ea typeface="+mn-ea"/>
                <a:cs typeface="+mn-cs"/>
              </a:rPr>
              <a:t>ADDA</a:t>
            </a:r>
            <a:r>
              <a:rPr lang="zh-TW" altLang="en-US" sz="1200" b="0" i="0" u="none" strike="noStrike" kern="1200" baseline="0" dirty="0" smtClean="0">
                <a:solidFill>
                  <a:schemeClr val="tx1"/>
                </a:solidFill>
                <a:latin typeface="+mn-lt"/>
                <a:ea typeface="+mn-ea"/>
                <a:cs typeface="+mn-cs"/>
              </a:rPr>
              <a:t>首先使用源域中的標籤來學習區分錶示，</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然後使用將目標數據映射到相同域的單獨編碼使用通過域對抗損失學習的非對稱映射的空間。</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我們的方法簡單卻出奇的強大</a:t>
            </a:r>
            <a:endParaRPr lang="zh-TW" altLang="en-US" dirty="0"/>
          </a:p>
        </p:txBody>
      </p:sp>
      <p:sp>
        <p:nvSpPr>
          <p:cNvPr id="4" name="投影片編號版面配置區 3"/>
          <p:cNvSpPr>
            <a:spLocks noGrp="1"/>
          </p:cNvSpPr>
          <p:nvPr>
            <p:ph type="sldNum" sz="quarter" idx="10"/>
          </p:nvPr>
        </p:nvSpPr>
        <p:spPr/>
        <p:txBody>
          <a:bodyPr/>
          <a:lstStyle/>
          <a:p>
            <a:fld id="{235B2D4F-B93C-4A6F-8495-E2C31757A7E2}" type="slidenum">
              <a:rPr lang="zh-TW" altLang="en-US" smtClean="0"/>
              <a:t>4</a:t>
            </a:fld>
            <a:endParaRPr lang="zh-TW" altLang="en-US"/>
          </a:p>
        </p:txBody>
      </p:sp>
    </p:spTree>
    <p:extLst>
      <p:ext uri="{BB962C8B-B14F-4D97-AF65-F5344CB8AC3E}">
        <p14:creationId xmlns:p14="http://schemas.microsoft.com/office/powerpoint/2010/main" val="1878883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smtClean="0">
                <a:solidFill>
                  <a:schemeClr val="tx1"/>
                </a:solidFill>
                <a:latin typeface="+mn-lt"/>
                <a:ea typeface="+mn-ea"/>
                <a:cs typeface="+mn-cs"/>
              </a:rPr>
              <a:t>1.</a:t>
            </a:r>
            <a:r>
              <a:rPr lang="zh-TW" altLang="en-US" sz="1200" b="0" i="0" u="none" strike="noStrike" kern="1200" baseline="0" dirty="0" smtClean="0">
                <a:solidFill>
                  <a:schemeClr val="tx1"/>
                </a:solidFill>
                <a:latin typeface="+mn-lt"/>
                <a:ea typeface="+mn-ea"/>
                <a:cs typeface="+mn-cs"/>
              </a:rPr>
              <a:t>先</a:t>
            </a:r>
            <a:r>
              <a:rPr lang="en-US" altLang="zh-TW" sz="1200" b="0" i="0" u="none" strike="noStrike" kern="1200" baseline="0" dirty="0" err="1" smtClean="0">
                <a:solidFill>
                  <a:schemeClr val="tx1"/>
                </a:solidFill>
                <a:latin typeface="+mn-lt"/>
                <a:ea typeface="+mn-ea"/>
                <a:cs typeface="+mn-cs"/>
              </a:rPr>
              <a:t>pretrain</a:t>
            </a:r>
            <a:r>
              <a:rPr lang="en-US" altLang="zh-TW" b="1" dirty="0" smtClean="0"/>
              <a:t> source encoder CNN</a:t>
            </a:r>
            <a:r>
              <a:rPr lang="zh-TW" altLang="en-US" sz="1200" b="0" i="0" u="none" strike="noStrike" kern="1200" baseline="0" dirty="0" smtClean="0">
                <a:solidFill>
                  <a:schemeClr val="tx1"/>
                </a:solidFill>
                <a:latin typeface="+mn-lt"/>
                <a:ea typeface="+mn-ea"/>
                <a:cs typeface="+mn-cs"/>
              </a:rPr>
              <a:t> 圖片透過這個</a:t>
            </a:r>
            <a:r>
              <a:rPr lang="en-US" altLang="zh-TW" sz="1200" b="0" i="0" u="none" strike="noStrike" kern="1200" baseline="0" dirty="0" err="1" smtClean="0">
                <a:solidFill>
                  <a:schemeClr val="tx1"/>
                </a:solidFill>
                <a:latin typeface="+mn-lt"/>
                <a:ea typeface="+mn-ea"/>
                <a:cs typeface="+mn-cs"/>
              </a:rPr>
              <a:t>Ms</a:t>
            </a:r>
            <a:r>
              <a:rPr lang="zh-TW" altLang="en-US" sz="1200" b="0" i="0" u="none" strike="noStrike" kern="1200" baseline="0" dirty="0" smtClean="0">
                <a:solidFill>
                  <a:schemeClr val="tx1"/>
                </a:solidFill>
                <a:latin typeface="+mn-lt"/>
                <a:ea typeface="+mn-ea"/>
                <a:cs typeface="+mn-cs"/>
              </a:rPr>
              <a:t>適映射到新的特徵空間</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再從新特徵空間連結到</a:t>
            </a:r>
            <a:r>
              <a:rPr lang="en-US" altLang="zh-TW" sz="1200" b="0" i="0" u="none" strike="noStrike" kern="1200" baseline="0" dirty="0" smtClean="0">
                <a:solidFill>
                  <a:schemeClr val="tx1"/>
                </a:solidFill>
                <a:latin typeface="+mn-lt"/>
                <a:ea typeface="+mn-ea"/>
                <a:cs typeface="+mn-cs"/>
              </a:rPr>
              <a:t>label</a:t>
            </a:r>
            <a:r>
              <a:rPr lang="zh-TW" altLang="en-US" sz="1200" b="0" i="0" u="none" strike="noStrike" kern="1200" baseline="0" dirty="0" smtClean="0">
                <a:solidFill>
                  <a:schemeClr val="tx1"/>
                </a:solidFill>
                <a:latin typeface="+mn-lt"/>
                <a:ea typeface="+mn-ea"/>
                <a:cs typeface="+mn-cs"/>
              </a:rPr>
              <a:t>的過程訓練</a:t>
            </a:r>
            <a:r>
              <a:rPr lang="en-US" altLang="zh-TW" sz="1200" b="0" i="0" u="none" strike="noStrike" kern="1200" baseline="0" dirty="0" smtClean="0">
                <a:solidFill>
                  <a:schemeClr val="tx1"/>
                </a:solidFill>
                <a:latin typeface="+mn-lt"/>
                <a:ea typeface="+mn-ea"/>
                <a:cs typeface="+mn-cs"/>
              </a:rPr>
              <a:t>Cs</a:t>
            </a:r>
          </a:p>
          <a:p>
            <a:r>
              <a:rPr lang="zh-TW" altLang="en-US" sz="1200" b="0" i="0" u="none" strike="noStrike" kern="1200" baseline="0" dirty="0" smtClean="0">
                <a:solidFill>
                  <a:schemeClr val="tx1"/>
                </a:solidFill>
                <a:latin typeface="+mn-lt"/>
                <a:ea typeface="+mn-ea"/>
                <a:cs typeface="+mn-cs"/>
              </a:rPr>
              <a:t>第一步產生</a:t>
            </a:r>
            <a:r>
              <a:rPr lang="en-US" altLang="zh-TW" sz="1200" b="0" i="0" u="none" strike="noStrike" kern="1200" baseline="0" dirty="0" err="1" smtClean="0">
                <a:solidFill>
                  <a:schemeClr val="tx1"/>
                </a:solidFill>
                <a:latin typeface="+mn-lt"/>
                <a:ea typeface="+mn-ea"/>
                <a:cs typeface="+mn-cs"/>
              </a:rPr>
              <a:t>Ms</a:t>
            </a:r>
            <a:r>
              <a:rPr lang="zh-TW" altLang="en-US" sz="1200" b="0" i="0" u="none" strike="noStrike" kern="1200" baseline="0" dirty="0" smtClean="0">
                <a:solidFill>
                  <a:schemeClr val="tx1"/>
                </a:solidFill>
                <a:latin typeface="+mn-lt"/>
                <a:ea typeface="+mn-ea"/>
                <a:cs typeface="+mn-cs"/>
              </a:rPr>
              <a:t>和</a:t>
            </a:r>
            <a:r>
              <a:rPr lang="en-US" altLang="zh-TW" sz="1200" b="0" i="0" u="none" strike="noStrike" kern="1200" baseline="0" dirty="0" smtClean="0">
                <a:solidFill>
                  <a:schemeClr val="tx1"/>
                </a:solidFill>
                <a:latin typeface="+mn-lt"/>
                <a:ea typeface="+mn-ea"/>
                <a:cs typeface="+mn-cs"/>
              </a:rPr>
              <a:t>Cs</a:t>
            </a:r>
          </a:p>
          <a:p>
            <a:r>
              <a:rPr lang="en-US" altLang="zh-TW" sz="1200" b="0" i="0" u="none" strike="noStrike" kern="1200" baseline="0" dirty="0" smtClean="0">
                <a:solidFill>
                  <a:schemeClr val="tx1"/>
                </a:solidFill>
                <a:latin typeface="+mn-lt"/>
                <a:ea typeface="+mn-ea"/>
                <a:cs typeface="+mn-cs"/>
              </a:rPr>
              <a:t>2.</a:t>
            </a:r>
          </a:p>
          <a:p>
            <a:r>
              <a:rPr lang="zh-TW" altLang="en-US" sz="1200" b="0" i="0" u="none" strike="noStrike" kern="1200" baseline="0" dirty="0" smtClean="0">
                <a:solidFill>
                  <a:schemeClr val="tx1"/>
                </a:solidFill>
                <a:latin typeface="+mn-lt"/>
                <a:ea typeface="+mn-ea"/>
                <a:cs typeface="+mn-cs"/>
              </a:rPr>
              <a:t>將訓練好的</a:t>
            </a:r>
            <a:r>
              <a:rPr lang="en-US" altLang="zh-TW" sz="1200" b="0" i="0" u="none" strike="noStrike" kern="1200" baseline="0" dirty="0" err="1" smtClean="0">
                <a:solidFill>
                  <a:schemeClr val="tx1"/>
                </a:solidFill>
                <a:latin typeface="+mn-lt"/>
                <a:ea typeface="+mn-ea"/>
                <a:cs typeface="+mn-cs"/>
              </a:rPr>
              <a:t>Ms</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固定</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 將</a:t>
            </a:r>
            <a:r>
              <a:rPr lang="en-US" altLang="zh-TW" sz="1200" b="0" i="0" u="none" strike="noStrike" kern="1200" baseline="0" dirty="0" smtClean="0">
                <a:solidFill>
                  <a:schemeClr val="tx1"/>
                </a:solidFill>
                <a:latin typeface="+mn-lt"/>
                <a:ea typeface="+mn-ea"/>
                <a:cs typeface="+mn-cs"/>
              </a:rPr>
              <a:t>source</a:t>
            </a:r>
            <a:r>
              <a:rPr lang="zh-TW" altLang="en-US" sz="1200" b="0" i="0" u="none" strike="noStrike" kern="1200" baseline="0" dirty="0" smtClean="0">
                <a:solidFill>
                  <a:schemeClr val="tx1"/>
                </a:solidFill>
                <a:latin typeface="+mn-lt"/>
                <a:ea typeface="+mn-ea"/>
                <a:cs typeface="+mn-cs"/>
              </a:rPr>
              <a:t> </a:t>
            </a:r>
            <a:r>
              <a:rPr lang="en-US" altLang="zh-TW" sz="1200" b="0" i="0" u="none" strike="noStrike" kern="1200" baseline="0" dirty="0" smtClean="0">
                <a:solidFill>
                  <a:schemeClr val="tx1"/>
                </a:solidFill>
                <a:latin typeface="+mn-lt"/>
                <a:ea typeface="+mn-ea"/>
                <a:cs typeface="+mn-cs"/>
              </a:rPr>
              <a:t>domain </a:t>
            </a:r>
            <a:r>
              <a:rPr lang="zh-TW" altLang="en-US" sz="1200" b="0" i="0" u="none" strike="noStrike" kern="1200" baseline="0" dirty="0" smtClean="0">
                <a:solidFill>
                  <a:schemeClr val="tx1"/>
                </a:solidFill>
                <a:latin typeface="+mn-lt"/>
                <a:ea typeface="+mn-ea"/>
                <a:cs typeface="+mn-cs"/>
              </a:rPr>
              <a:t>的照片映射的新空間</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空間</a:t>
            </a:r>
            <a:r>
              <a:rPr lang="en-US" altLang="zh-TW" sz="1200" b="0" i="0" u="none" strike="noStrike" kern="1200" baseline="0" dirty="0" smtClean="0">
                <a:solidFill>
                  <a:schemeClr val="tx1"/>
                </a:solidFill>
                <a:latin typeface="+mn-lt"/>
                <a:ea typeface="+mn-ea"/>
                <a:cs typeface="+mn-cs"/>
              </a:rPr>
              <a:t>1</a:t>
            </a:r>
            <a:r>
              <a:rPr lang="zh-TW" altLang="en-US" sz="1200" b="0" i="0" u="none" strike="noStrike" kern="1200" baseline="0" dirty="0" smtClean="0">
                <a:solidFill>
                  <a:schemeClr val="tx1"/>
                </a:solidFill>
                <a:latin typeface="+mn-lt"/>
                <a:ea typeface="+mn-ea"/>
                <a:cs typeface="+mn-cs"/>
              </a:rPr>
              <a:t>特定分布</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 </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以及新訓練的</a:t>
            </a:r>
            <a:r>
              <a:rPr lang="en-US" altLang="zh-TW" sz="1200" b="0" i="0" u="none" strike="noStrike" kern="1200" baseline="0" dirty="0" smtClean="0">
                <a:solidFill>
                  <a:schemeClr val="tx1"/>
                </a:solidFill>
                <a:latin typeface="+mn-lt"/>
                <a:ea typeface="+mn-ea"/>
                <a:cs typeface="+mn-cs"/>
              </a:rPr>
              <a:t>Mt</a:t>
            </a:r>
            <a:r>
              <a:rPr lang="zh-TW" altLang="en-US" sz="1200" b="0" i="0" u="none" strike="noStrike" kern="1200" baseline="0" dirty="0" smtClean="0">
                <a:solidFill>
                  <a:schemeClr val="tx1"/>
                </a:solidFill>
                <a:latin typeface="+mn-lt"/>
                <a:ea typeface="+mn-ea"/>
                <a:cs typeface="+mn-cs"/>
              </a:rPr>
              <a:t>作用是將</a:t>
            </a:r>
            <a:r>
              <a:rPr lang="en-US" altLang="zh-TW" sz="1200" b="0" i="0" u="none" strike="noStrike" kern="1200" baseline="0" dirty="0" smtClean="0">
                <a:solidFill>
                  <a:schemeClr val="tx1"/>
                </a:solidFill>
                <a:latin typeface="+mn-lt"/>
                <a:ea typeface="+mn-ea"/>
                <a:cs typeface="+mn-cs"/>
              </a:rPr>
              <a:t>target domain </a:t>
            </a:r>
            <a:r>
              <a:rPr lang="zh-TW" altLang="en-US" sz="1200" b="0" i="0" u="none" strike="noStrike" kern="1200" baseline="0" dirty="0" smtClean="0">
                <a:solidFill>
                  <a:schemeClr val="tx1"/>
                </a:solidFill>
                <a:latin typeface="+mn-lt"/>
                <a:ea typeface="+mn-ea"/>
                <a:cs typeface="+mn-cs"/>
              </a:rPr>
              <a:t>也映射到新空間</a:t>
            </a:r>
            <a:r>
              <a:rPr lang="en-US" altLang="zh-TW" sz="1200" b="0" i="0" u="none" strike="noStrike" kern="1200" baseline="0" dirty="0" smtClean="0">
                <a:solidFill>
                  <a:schemeClr val="tx1"/>
                </a:solidFill>
                <a:latin typeface="+mn-lt"/>
                <a:ea typeface="+mn-ea"/>
                <a:cs typeface="+mn-cs"/>
              </a:rPr>
              <a:t>(</a:t>
            </a:r>
            <a:r>
              <a:rPr lang="zh-TW" altLang="en-US" sz="1200" b="0" i="0" u="none" strike="noStrike" kern="1200" baseline="0" dirty="0" smtClean="0">
                <a:solidFill>
                  <a:schemeClr val="tx1"/>
                </a:solidFill>
                <a:latin typeface="+mn-lt"/>
                <a:ea typeface="+mn-ea"/>
                <a:cs typeface="+mn-cs"/>
              </a:rPr>
              <a:t>空間</a:t>
            </a:r>
            <a:r>
              <a:rPr lang="en-US" altLang="zh-TW" sz="1200" b="0" i="0" u="none" strike="noStrike" kern="1200" baseline="0" dirty="0" smtClean="0">
                <a:solidFill>
                  <a:schemeClr val="tx1"/>
                </a:solidFill>
                <a:latin typeface="+mn-lt"/>
                <a:ea typeface="+mn-ea"/>
                <a:cs typeface="+mn-cs"/>
              </a:rPr>
              <a:t>2)</a:t>
            </a:r>
          </a:p>
          <a:p>
            <a:r>
              <a:rPr lang="zh-TW" altLang="en-US" sz="1200" b="0" i="0" u="none" strike="noStrike" kern="1200" baseline="0" dirty="0" smtClean="0">
                <a:solidFill>
                  <a:schemeClr val="tx1"/>
                </a:solidFill>
                <a:latin typeface="+mn-lt"/>
                <a:ea typeface="+mn-ea"/>
                <a:cs typeface="+mn-cs"/>
              </a:rPr>
              <a:t>然後將此兩個映射後的分布 丟到</a:t>
            </a:r>
            <a:r>
              <a:rPr lang="en-US" altLang="zh-TW" dirty="0" smtClean="0"/>
              <a:t>discriminator</a:t>
            </a:r>
            <a:r>
              <a:rPr lang="zh-TW" altLang="en-US" dirty="0" smtClean="0"/>
              <a:t>內 </a:t>
            </a:r>
            <a:r>
              <a:rPr lang="en-US" altLang="zh-TW" dirty="0" smtClean="0"/>
              <a:t>discriminator</a:t>
            </a:r>
            <a:r>
              <a:rPr lang="zh-TW" altLang="en-US" dirty="0" smtClean="0"/>
              <a:t>嘗試去區分兩個新空間的特徵</a:t>
            </a:r>
            <a:endParaRPr lang="en-US" altLang="zh-TW" dirty="0" smtClean="0"/>
          </a:p>
          <a:p>
            <a:r>
              <a:rPr lang="zh-TW" altLang="en-US" dirty="0" smtClean="0"/>
              <a:t>第二步產生</a:t>
            </a:r>
            <a:r>
              <a:rPr lang="en-US" altLang="zh-TW" dirty="0" smtClean="0"/>
              <a:t>Mt</a:t>
            </a:r>
            <a:r>
              <a:rPr lang="zh-TW" altLang="en-US" dirty="0" smtClean="0"/>
              <a:t>和</a:t>
            </a:r>
            <a:r>
              <a:rPr lang="en-US" altLang="zh-TW" dirty="0" smtClean="0"/>
              <a:t>D()</a:t>
            </a:r>
          </a:p>
          <a:p>
            <a:r>
              <a:rPr lang="en-US" altLang="zh-TW" dirty="0" smtClean="0"/>
              <a:t>Mt</a:t>
            </a:r>
            <a:r>
              <a:rPr lang="zh-TW" altLang="en-US" dirty="0" smtClean="0"/>
              <a:t>作用是要優化成使</a:t>
            </a:r>
            <a:r>
              <a:rPr lang="en-US" altLang="zh-TW" dirty="0" smtClean="0"/>
              <a:t>D()</a:t>
            </a:r>
            <a:r>
              <a:rPr lang="zh-TW" altLang="en-US" dirty="0" smtClean="0"/>
              <a:t>區分不出空間</a:t>
            </a:r>
            <a:r>
              <a:rPr lang="en-US" altLang="zh-TW" dirty="0" smtClean="0"/>
              <a:t>2(</a:t>
            </a:r>
            <a:r>
              <a:rPr lang="zh-TW" altLang="en-US" dirty="0" smtClean="0"/>
              <a:t>認為室空間</a:t>
            </a:r>
            <a:r>
              <a:rPr lang="en-US" altLang="zh-TW" dirty="0" smtClean="0"/>
              <a:t>1</a:t>
            </a:r>
            <a:r>
              <a:rPr lang="zh-TW" altLang="en-US" dirty="0" smtClean="0"/>
              <a:t>的分布</a:t>
            </a:r>
            <a:r>
              <a:rPr lang="en-US" altLang="zh-TW" dirty="0" smtClean="0"/>
              <a:t>)</a:t>
            </a:r>
          </a:p>
          <a:p>
            <a:r>
              <a:rPr lang="en-US" altLang="zh-TW" dirty="0" smtClean="0"/>
              <a:t>D()</a:t>
            </a:r>
            <a:r>
              <a:rPr lang="zh-TW" altLang="en-US" dirty="0" smtClean="0"/>
              <a:t>作用是要區分兩個分布所屬的</a:t>
            </a:r>
            <a:r>
              <a:rPr lang="en-US" altLang="zh-TW" dirty="0" smtClean="0"/>
              <a:t>Domain</a:t>
            </a:r>
          </a:p>
          <a:p>
            <a:r>
              <a:rPr lang="zh-TW" altLang="en-US" dirty="0" smtClean="0"/>
              <a:t>彼此為對抗關西</a:t>
            </a:r>
            <a:endParaRPr lang="en-US" altLang="zh-TW" dirty="0" smtClean="0"/>
          </a:p>
          <a:p>
            <a:r>
              <a:rPr lang="en-US" altLang="zh-TW" dirty="0" smtClean="0"/>
              <a:t>3.Testing </a:t>
            </a:r>
            <a:r>
              <a:rPr lang="zh-TW" altLang="en-US" dirty="0" smtClean="0"/>
              <a:t>測試</a:t>
            </a:r>
            <a:r>
              <a:rPr lang="en-US" altLang="zh-TW" dirty="0" smtClean="0"/>
              <a:t>Mt + Cs</a:t>
            </a:r>
            <a:r>
              <a:rPr lang="zh-TW" altLang="en-US" dirty="0" smtClean="0"/>
              <a:t>的效果</a:t>
            </a:r>
            <a:endParaRPr lang="en-US" altLang="zh-TW" dirty="0" smtClean="0"/>
          </a:p>
          <a:p>
            <a:r>
              <a:rPr lang="zh-TW" altLang="en-US" dirty="0" smtClean="0"/>
              <a:t>此為</a:t>
            </a:r>
            <a:r>
              <a:rPr lang="en-US" altLang="zh-TW" dirty="0" smtClean="0"/>
              <a:t>ADDA</a:t>
            </a:r>
            <a:r>
              <a:rPr lang="zh-TW" altLang="en-US" dirty="0" smtClean="0"/>
              <a:t>的過程</a:t>
            </a:r>
            <a:endParaRPr lang="en-US" altLang="zh-TW" dirty="0" smtClean="0"/>
          </a:p>
          <a:p>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我們提出的對抗性歧視性領域適應（</a:t>
            </a:r>
            <a:r>
              <a:rPr lang="en-US" altLang="zh-TW" sz="1200" b="0" i="0" u="none" strike="noStrike" kern="1200" baseline="0" dirty="0" smtClean="0">
                <a:solidFill>
                  <a:schemeClr val="tx1"/>
                </a:solidFill>
                <a:latin typeface="+mn-lt"/>
                <a:ea typeface="+mn-ea"/>
                <a:cs typeface="+mn-cs"/>
              </a:rPr>
              <a:t>ADDA</a:t>
            </a:r>
            <a:r>
              <a:rPr lang="zh-TW" altLang="en-US" sz="1200" b="0" i="0" u="none" strike="noStrike" kern="1200" baseline="0" dirty="0" smtClean="0">
                <a:solidFill>
                  <a:schemeClr val="tx1"/>
                </a:solidFill>
                <a:latin typeface="+mn-lt"/>
                <a:ea typeface="+mn-ea"/>
                <a:cs typeface="+mn-cs"/>
              </a:rPr>
              <a:t>）方法的概述。我們首先使用標記的源圖像示例對源編碼器</a:t>
            </a:r>
            <a:r>
              <a:rPr lang="en-US" altLang="zh-TW" sz="1200" b="0" i="0" u="none" strike="noStrike" kern="1200" baseline="0" dirty="0" smtClean="0">
                <a:solidFill>
                  <a:schemeClr val="tx1"/>
                </a:solidFill>
                <a:latin typeface="+mn-lt"/>
                <a:ea typeface="+mn-ea"/>
                <a:cs typeface="+mn-cs"/>
              </a:rPr>
              <a:t>CNN</a:t>
            </a:r>
            <a:r>
              <a:rPr lang="zh-TW" altLang="en-US" sz="1200" b="0" i="0" u="none" strike="noStrike" kern="1200" baseline="0" dirty="0" smtClean="0">
                <a:solidFill>
                  <a:schemeClr val="tx1"/>
                </a:solidFill>
                <a:latin typeface="+mn-lt"/>
                <a:ea typeface="+mn-ea"/>
                <a:cs typeface="+mn-cs"/>
              </a:rPr>
              <a:t>進行預訓練。接下來，我們通過學習目標編碼器</a:t>
            </a:r>
            <a:r>
              <a:rPr lang="en-US" altLang="zh-TW" sz="1200" b="0" i="0" u="none" strike="noStrike" kern="1200" baseline="0" dirty="0" smtClean="0">
                <a:solidFill>
                  <a:schemeClr val="tx1"/>
                </a:solidFill>
                <a:latin typeface="+mn-lt"/>
                <a:ea typeface="+mn-ea"/>
                <a:cs typeface="+mn-cs"/>
              </a:rPr>
              <a:t>CNN</a:t>
            </a:r>
            <a:r>
              <a:rPr lang="zh-TW" altLang="en-US" sz="1200" b="0" i="0" u="none" strike="noStrike" kern="1200" baseline="0" dirty="0" smtClean="0">
                <a:solidFill>
                  <a:schemeClr val="tx1"/>
                </a:solidFill>
                <a:latin typeface="+mn-lt"/>
                <a:ea typeface="+mn-ea"/>
                <a:cs typeface="+mn-cs"/>
              </a:rPr>
              <a:t>進行對抗性調整，以使看到編碼</a:t>
            </a:r>
          </a:p>
          <a:p>
            <a:r>
              <a:rPr lang="zh-TW" altLang="en-US" sz="1200" b="0" i="0" u="none" strike="noStrike" kern="1200" baseline="0" dirty="0" smtClean="0">
                <a:solidFill>
                  <a:schemeClr val="tx1"/>
                </a:solidFill>
                <a:latin typeface="+mn-lt"/>
                <a:ea typeface="+mn-ea"/>
                <a:cs typeface="+mn-cs"/>
              </a:rPr>
              <a:t>源和目標示例的鑑別器無法可靠地預測其域標籤。在測試期間，目標圖像通過目標編碼器映射到共享特徵空間，並由源分類器分類。虛線表示固定的網絡參數。</a:t>
            </a:r>
            <a:endParaRPr lang="zh-TW" altLang="en-US" dirty="0"/>
          </a:p>
        </p:txBody>
      </p:sp>
      <p:sp>
        <p:nvSpPr>
          <p:cNvPr id="4" name="投影片編號版面配置區 3"/>
          <p:cNvSpPr>
            <a:spLocks noGrp="1"/>
          </p:cNvSpPr>
          <p:nvPr>
            <p:ph type="sldNum" sz="quarter" idx="10"/>
          </p:nvPr>
        </p:nvSpPr>
        <p:spPr/>
        <p:txBody>
          <a:bodyPr/>
          <a:lstStyle/>
          <a:p>
            <a:fld id="{235B2D4F-B93C-4A6F-8495-E2C31757A7E2}" type="slidenum">
              <a:rPr lang="zh-TW" altLang="en-US" smtClean="0"/>
              <a:t>5</a:t>
            </a:fld>
            <a:endParaRPr lang="zh-TW" altLang="en-US"/>
          </a:p>
        </p:txBody>
      </p:sp>
    </p:spTree>
    <p:extLst>
      <p:ext uri="{BB962C8B-B14F-4D97-AF65-F5344CB8AC3E}">
        <p14:creationId xmlns:p14="http://schemas.microsoft.com/office/powerpoint/2010/main" val="3531074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先學習一個源域的映射</a:t>
            </a:r>
            <a:r>
              <a:rPr lang="en-US" altLang="zh-TW" dirty="0" err="1" smtClean="0"/>
              <a:t>Ms</a:t>
            </a:r>
            <a:r>
              <a:rPr lang="zh-TW" altLang="en-US" dirty="0" smtClean="0"/>
              <a:t>，一個源域的分類器</a:t>
            </a:r>
            <a:r>
              <a:rPr lang="en-US" altLang="zh-TW" dirty="0" smtClean="0"/>
              <a:t>Cs</a:t>
            </a:r>
            <a:r>
              <a:rPr lang="zh-TW" altLang="en-US" dirty="0" smtClean="0"/>
              <a:t>來分類。由於源域有標籤，我們可以輕易地學習到這倆。現在的問題是如何把</a:t>
            </a:r>
            <a:r>
              <a:rPr lang="en-US" altLang="zh-TW" dirty="0" smtClean="0"/>
              <a:t>MS</a:t>
            </a:r>
            <a:r>
              <a:rPr lang="zh-TW" altLang="en-US" dirty="0" smtClean="0"/>
              <a:t>和</a:t>
            </a:r>
            <a:r>
              <a:rPr lang="en-US" altLang="zh-TW" dirty="0" smtClean="0"/>
              <a:t>Cs</a:t>
            </a:r>
            <a:r>
              <a:rPr lang="zh-TW" altLang="en-US" dirty="0" smtClean="0"/>
              <a:t>遷移到目標域。 假設是，分類器是共享的，則</a:t>
            </a:r>
            <a:r>
              <a:rPr lang="en-US" altLang="zh-TW" dirty="0" smtClean="0"/>
              <a:t>Ct = Cs</a:t>
            </a:r>
            <a:r>
              <a:rPr lang="zh-TW" altLang="en-US" dirty="0" smtClean="0"/>
              <a:t>，相當於在映射後的子空間內部，源域和目標域具有相同的分佈。因此，只需要學習</a:t>
            </a:r>
            <a:r>
              <a:rPr lang="en-US" altLang="zh-TW" dirty="0" smtClean="0"/>
              <a:t>Mt</a:t>
            </a:r>
            <a:r>
              <a:rPr lang="zh-TW" altLang="en-US" dirty="0" smtClean="0"/>
              <a:t>，為了獲得</a:t>
            </a:r>
            <a:r>
              <a:rPr lang="en-US" altLang="zh-TW" dirty="0" smtClean="0"/>
              <a:t>Mt</a:t>
            </a:r>
            <a:r>
              <a:rPr lang="zh-TW" altLang="en-US" dirty="0" smtClean="0"/>
              <a:t>，需要定義一個 域分類器</a:t>
            </a:r>
            <a:r>
              <a:rPr lang="en-US" altLang="zh-TW" dirty="0" smtClean="0"/>
              <a:t>D</a:t>
            </a:r>
            <a:r>
              <a:rPr lang="zh-TW" altLang="en-US" dirty="0" smtClean="0"/>
              <a:t>，重組</a:t>
            </a:r>
            <a:r>
              <a:rPr lang="en-US" altLang="zh-TW" dirty="0" smtClean="0"/>
              <a:t>GAN</a:t>
            </a:r>
            <a:r>
              <a:rPr lang="zh-TW" altLang="en-US" dirty="0" smtClean="0"/>
              <a:t>網絡的思想，優化</a:t>
            </a:r>
            <a:r>
              <a:rPr lang="en-US" altLang="zh-TW" dirty="0" smtClean="0"/>
              <a:t>D</a:t>
            </a:r>
            <a:r>
              <a:rPr lang="zh-TW" altLang="en-US" dirty="0" smtClean="0"/>
              <a:t>的目標函數為：</a:t>
            </a:r>
            <a:endParaRPr lang="en-US" altLang="zh-TW" dirty="0" smtClean="0"/>
          </a:p>
          <a:p>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D(Mt(</a:t>
            </a:r>
            <a:r>
              <a:rPr lang="en-US" altLang="zh-CN" sz="1200" b="0" i="0" kern="1200" dirty="0" err="1" smtClean="0">
                <a:solidFill>
                  <a:schemeClr val="tx1"/>
                </a:solidFill>
                <a:effectLst/>
                <a:latin typeface="+mn-lt"/>
                <a:ea typeface="+mn-ea"/>
                <a:cs typeface="+mn-cs"/>
              </a:rPr>
              <a:t>xt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理想的结果是</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t>
            </a:r>
            <a:r>
              <a:rPr lang="en-US" altLang="zh-CN" sz="1200" b="0" i="0" kern="1200" dirty="0" err="1" smtClean="0">
                <a:solidFill>
                  <a:schemeClr val="tx1"/>
                </a:solidFill>
                <a:effectLst/>
                <a:latin typeface="+mn-lt"/>
                <a:ea typeface="+mn-ea"/>
                <a:cs typeface="+mn-cs"/>
              </a:rPr>
              <a:t>Ms</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Xs</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理想的结果是</a:t>
            </a:r>
            <a:r>
              <a:rPr lang="en-US" altLang="zh-CN" sz="1200" b="0" i="0" kern="1200" dirty="0" smtClean="0">
                <a:solidFill>
                  <a:schemeClr val="tx1"/>
                </a:solidFill>
                <a:effectLst/>
                <a:latin typeface="+mn-lt"/>
                <a:ea typeface="+mn-ea"/>
                <a:cs typeface="+mn-cs"/>
              </a:rPr>
              <a:t>1</a:t>
            </a:r>
            <a:endParaRPr lang="zh-TW" altLang="en-US" dirty="0" smtClean="0"/>
          </a:p>
          <a:p>
            <a:endParaRPr lang="en-US" altLang="zh-TW" dirty="0" smtClean="0"/>
          </a:p>
        </p:txBody>
      </p:sp>
      <p:sp>
        <p:nvSpPr>
          <p:cNvPr id="4" name="投影片編號版面配置區 3"/>
          <p:cNvSpPr>
            <a:spLocks noGrp="1"/>
          </p:cNvSpPr>
          <p:nvPr>
            <p:ph type="sldNum" sz="quarter" idx="10"/>
          </p:nvPr>
        </p:nvSpPr>
        <p:spPr/>
        <p:txBody>
          <a:bodyPr/>
          <a:lstStyle/>
          <a:p>
            <a:fld id="{235B2D4F-B93C-4A6F-8495-E2C31757A7E2}" type="slidenum">
              <a:rPr lang="zh-TW" altLang="en-US" smtClean="0"/>
              <a:t>6</a:t>
            </a:fld>
            <a:endParaRPr lang="zh-TW" altLang="en-US"/>
          </a:p>
        </p:txBody>
      </p:sp>
    </p:spTree>
    <p:extLst>
      <p:ext uri="{BB962C8B-B14F-4D97-AF65-F5344CB8AC3E}">
        <p14:creationId xmlns:p14="http://schemas.microsoft.com/office/powerpoint/2010/main" val="3426148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分類器的製作 需要樣本 </a:t>
            </a:r>
            <a:r>
              <a:rPr lang="en-US" altLang="zh-TW" dirty="0" err="1" smtClean="0"/>
              <a:t>Xs</a:t>
            </a:r>
            <a:r>
              <a:rPr lang="zh-TW" altLang="en-US" dirty="0" smtClean="0"/>
              <a:t> 和 </a:t>
            </a:r>
            <a:r>
              <a:rPr lang="en-US" altLang="zh-TW" dirty="0" smtClean="0"/>
              <a:t>label</a:t>
            </a:r>
            <a:r>
              <a:rPr lang="zh-TW" altLang="en-US" dirty="0" smtClean="0"/>
              <a:t> </a:t>
            </a:r>
            <a:r>
              <a:rPr lang="en-US" altLang="zh-TW" dirty="0" smtClean="0"/>
              <a:t>Ys</a:t>
            </a:r>
            <a:r>
              <a:rPr lang="zh-TW" altLang="en-US" dirty="0" smtClean="0"/>
              <a:t> 都是來自</a:t>
            </a:r>
            <a:r>
              <a:rPr lang="en-US" altLang="zh-TW" dirty="0" smtClean="0"/>
              <a:t>source</a:t>
            </a:r>
            <a:r>
              <a:rPr lang="zh-TW" altLang="en-US" dirty="0" smtClean="0"/>
              <a:t>的</a:t>
            </a:r>
            <a:r>
              <a:rPr lang="en-US" altLang="zh-TW" dirty="0" smtClean="0"/>
              <a:t>,</a:t>
            </a:r>
            <a:r>
              <a:rPr lang="zh-TW" altLang="en-US" dirty="0" smtClean="0"/>
              <a:t>然後我從</a:t>
            </a:r>
            <a:r>
              <a:rPr lang="en-US" altLang="zh-TW" dirty="0" smtClean="0"/>
              <a:t>log</a:t>
            </a:r>
            <a:r>
              <a:rPr lang="zh-TW" altLang="en-US" dirty="0" smtClean="0"/>
              <a:t>開始說 將樣本帶到</a:t>
            </a:r>
            <a:r>
              <a:rPr lang="en-US" altLang="zh-TW" dirty="0" err="1" smtClean="0"/>
              <a:t>Ms</a:t>
            </a:r>
            <a:r>
              <a:rPr lang="zh-TW" altLang="en-US" dirty="0" smtClean="0"/>
              <a:t>裡經過分類器後 </a:t>
            </a:r>
            <a:r>
              <a:rPr lang="en-US" altLang="zh-TW" dirty="0" smtClean="0"/>
              <a:t>C(</a:t>
            </a:r>
            <a:r>
              <a:rPr lang="en-US" altLang="zh-TW" dirty="0" err="1" smtClean="0"/>
              <a:t>Ms</a:t>
            </a:r>
            <a:r>
              <a:rPr lang="en-US" altLang="zh-TW" dirty="0" smtClean="0"/>
              <a:t>(</a:t>
            </a:r>
            <a:r>
              <a:rPr lang="en-US" altLang="zh-TW" dirty="0" err="1" smtClean="0"/>
              <a:t>Xs</a:t>
            </a:r>
            <a:r>
              <a:rPr lang="en-US" altLang="zh-TW" dirty="0" smtClean="0"/>
              <a:t>))</a:t>
            </a:r>
            <a:r>
              <a:rPr lang="zh-TW" altLang="en-US" dirty="0" smtClean="0"/>
              <a:t>為</a:t>
            </a:r>
            <a:r>
              <a:rPr lang="en-US" altLang="zh-TW" dirty="0" smtClean="0"/>
              <a:t>k</a:t>
            </a:r>
            <a:r>
              <a:rPr lang="zh-TW" altLang="en-US" dirty="0" smtClean="0"/>
              <a:t>個</a:t>
            </a:r>
            <a:r>
              <a:rPr lang="en-US" altLang="zh-TW" dirty="0" smtClean="0"/>
              <a:t>0~1</a:t>
            </a:r>
            <a:r>
              <a:rPr lang="zh-TW" altLang="en-US" dirty="0" smtClean="0"/>
              <a:t>的值</a:t>
            </a:r>
            <a:endParaRPr lang="en-US" altLang="zh-TW" dirty="0" smtClean="0"/>
          </a:p>
          <a:p>
            <a:r>
              <a:rPr lang="zh-TW" altLang="en-US" baseline="0" dirty="0" smtClean="0"/>
              <a:t>取正確</a:t>
            </a:r>
            <a:r>
              <a:rPr lang="en-US" altLang="zh-TW" baseline="0" dirty="0" smtClean="0"/>
              <a:t>label(Ys)</a:t>
            </a:r>
            <a:r>
              <a:rPr lang="zh-TW" altLang="en-US" baseline="0" dirty="0" smtClean="0"/>
              <a:t>的那個機率 </a:t>
            </a:r>
            <a:r>
              <a:rPr lang="en-US" altLang="zh-TW" baseline="0" dirty="0" smtClean="0"/>
              <a:t>,</a:t>
            </a:r>
            <a:r>
              <a:rPr lang="zh-TW" altLang="en-US" baseline="0" dirty="0" smtClean="0"/>
              <a:t>越接近</a:t>
            </a:r>
            <a:r>
              <a:rPr lang="en-US" altLang="zh-TW" baseline="0" dirty="0" smtClean="0"/>
              <a:t>1(</a:t>
            </a:r>
            <a:r>
              <a:rPr lang="zh-TW" altLang="en-US" baseline="0" dirty="0" smtClean="0"/>
              <a:t>準</a:t>
            </a:r>
            <a:r>
              <a:rPr lang="en-US" altLang="zh-TW" baseline="0" dirty="0" smtClean="0"/>
              <a:t>)loss</a:t>
            </a:r>
            <a:r>
              <a:rPr lang="zh-TW" altLang="en-US" baseline="0" dirty="0" smtClean="0"/>
              <a:t>整體會變小 </a:t>
            </a:r>
            <a:r>
              <a:rPr lang="en-US" altLang="zh-TW" baseline="0" dirty="0" smtClean="0"/>
              <a:t>log1= 0 </a:t>
            </a:r>
            <a:r>
              <a:rPr lang="zh-TW" altLang="en-US" baseline="0" dirty="0" smtClean="0"/>
              <a:t>最後乘上期望值</a:t>
            </a:r>
            <a:endParaRPr lang="en-US" altLang="zh-TW" baseline="0" dirty="0" smtClean="0"/>
          </a:p>
        </p:txBody>
      </p:sp>
      <p:sp>
        <p:nvSpPr>
          <p:cNvPr id="4" name="投影片編號版面配置區 3"/>
          <p:cNvSpPr>
            <a:spLocks noGrp="1"/>
          </p:cNvSpPr>
          <p:nvPr>
            <p:ph type="sldNum" sz="quarter" idx="10"/>
          </p:nvPr>
        </p:nvSpPr>
        <p:spPr/>
        <p:txBody>
          <a:bodyPr/>
          <a:lstStyle/>
          <a:p>
            <a:fld id="{235B2D4F-B93C-4A6F-8495-E2C31757A7E2}" type="slidenum">
              <a:rPr lang="zh-TW" altLang="en-US" smtClean="0"/>
              <a:t>7</a:t>
            </a:fld>
            <a:endParaRPr lang="zh-TW" altLang="en-US"/>
          </a:p>
        </p:txBody>
      </p:sp>
    </p:spTree>
    <p:extLst>
      <p:ext uri="{BB962C8B-B14F-4D97-AF65-F5344CB8AC3E}">
        <p14:creationId xmlns:p14="http://schemas.microsoft.com/office/powerpoint/2010/main" val="4228025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先介紹</a:t>
            </a:r>
            <a:r>
              <a:rPr lang="en-US" altLang="zh-TW" dirty="0" smtClean="0"/>
              <a:t>D()</a:t>
            </a:r>
            <a:r>
              <a:rPr lang="zh-TW" altLang="en-US" dirty="0" smtClean="0"/>
              <a:t>第一個式子</a:t>
            </a:r>
            <a:r>
              <a:rPr lang="en-US" altLang="zh-TW" dirty="0" smtClean="0"/>
              <a:t>D(</a:t>
            </a:r>
            <a:r>
              <a:rPr lang="en-US" altLang="zh-TW" dirty="0" err="1" smtClean="0"/>
              <a:t>Ms</a:t>
            </a:r>
            <a:r>
              <a:rPr lang="en-US" altLang="zh-TW" dirty="0" smtClean="0"/>
              <a:t>(</a:t>
            </a:r>
            <a:r>
              <a:rPr lang="en-US" altLang="zh-TW" dirty="0" err="1" smtClean="0"/>
              <a:t>Xs</a:t>
            </a:r>
            <a:r>
              <a:rPr lang="en-US" altLang="zh-TW" dirty="0" smtClean="0"/>
              <a:t>))</a:t>
            </a:r>
            <a:r>
              <a:rPr lang="zh-TW" altLang="en-US" dirty="0" smtClean="0"/>
              <a:t>理想狀況會是</a:t>
            </a:r>
            <a:r>
              <a:rPr lang="en-US" altLang="zh-TW" dirty="0" smtClean="0"/>
              <a:t>1</a:t>
            </a:r>
            <a:r>
              <a:rPr lang="zh-TW" altLang="en-US" dirty="0" smtClean="0"/>
              <a:t> </a:t>
            </a:r>
            <a:r>
              <a:rPr lang="en-US" altLang="zh-TW" dirty="0" smtClean="0"/>
              <a:t>1</a:t>
            </a:r>
            <a:r>
              <a:rPr lang="zh-TW" altLang="en-US" dirty="0" smtClean="0"/>
              <a:t>判斷為</a:t>
            </a:r>
            <a:r>
              <a:rPr lang="en-US" altLang="zh-TW" dirty="0" err="1" smtClean="0"/>
              <a:t>sourse</a:t>
            </a:r>
            <a:r>
              <a:rPr lang="en-US" altLang="zh-TW" dirty="0" smtClean="0"/>
              <a:t> domain </a:t>
            </a:r>
            <a:r>
              <a:rPr lang="zh-TW" altLang="en-US" dirty="0" smtClean="0"/>
              <a:t>所以上面的理想狀況會是</a:t>
            </a:r>
            <a:r>
              <a:rPr lang="en-US" altLang="zh-TW" dirty="0" smtClean="0"/>
              <a:t>0</a:t>
            </a:r>
            <a:r>
              <a:rPr lang="en-US" altLang="zh-TW" baseline="0" dirty="0" smtClean="0"/>
              <a:t> log1=0</a:t>
            </a:r>
          </a:p>
          <a:p>
            <a:r>
              <a:rPr lang="zh-TW" altLang="en-US" baseline="0" dirty="0" smtClean="0"/>
              <a:t>第二個式子理想狀況是</a:t>
            </a:r>
            <a:r>
              <a:rPr lang="en-US" altLang="zh-TW" baseline="0" dirty="0" smtClean="0"/>
              <a:t>D()</a:t>
            </a:r>
            <a:r>
              <a:rPr lang="zh-TW" altLang="en-US" baseline="0" dirty="0" smtClean="0"/>
              <a:t>有辦法區分</a:t>
            </a:r>
            <a:r>
              <a:rPr lang="en-US" altLang="zh-TW" baseline="0" dirty="0" err="1" smtClean="0"/>
              <a:t>Xt</a:t>
            </a:r>
            <a:r>
              <a:rPr lang="zh-TW" altLang="en-US" baseline="0" dirty="0" smtClean="0"/>
              <a:t>來自 </a:t>
            </a:r>
            <a:r>
              <a:rPr lang="en-US" altLang="zh-TW" baseline="0" dirty="0" smtClean="0"/>
              <a:t>target domain</a:t>
            </a:r>
            <a:r>
              <a:rPr lang="zh-TW" altLang="en-US" baseline="0" dirty="0" smtClean="0"/>
              <a:t>  所以</a:t>
            </a:r>
            <a:r>
              <a:rPr lang="en-US" altLang="zh-TW" baseline="0" dirty="0" smtClean="0"/>
              <a:t>D(Mt(</a:t>
            </a:r>
            <a:r>
              <a:rPr lang="en-US" altLang="zh-TW" baseline="0" dirty="0" err="1" smtClean="0"/>
              <a:t>Xt</a:t>
            </a:r>
            <a:r>
              <a:rPr lang="en-US" altLang="zh-TW" baseline="0" dirty="0" smtClean="0"/>
              <a:t>))</a:t>
            </a:r>
            <a:r>
              <a:rPr lang="zh-TW" altLang="en-US" baseline="0" dirty="0" smtClean="0"/>
              <a:t>的理想值是</a:t>
            </a:r>
            <a:r>
              <a:rPr lang="en-US" altLang="zh-TW" baseline="0" dirty="0" smtClean="0"/>
              <a:t>0</a:t>
            </a:r>
            <a:r>
              <a:rPr lang="zh-TW" altLang="en-US" baseline="0" dirty="0" smtClean="0"/>
              <a:t> </a:t>
            </a:r>
            <a:r>
              <a:rPr lang="en-US" altLang="zh-TW" baseline="0" dirty="0" smtClean="0"/>
              <a:t>0</a:t>
            </a:r>
            <a:r>
              <a:rPr lang="zh-TW" altLang="en-US" baseline="0" dirty="0" smtClean="0"/>
              <a:t>表示來自</a:t>
            </a:r>
            <a:r>
              <a:rPr lang="en-US" altLang="zh-TW" baseline="0" dirty="0" smtClean="0"/>
              <a:t>target domain</a:t>
            </a:r>
          </a:p>
          <a:p>
            <a:r>
              <a:rPr lang="zh-TW" altLang="en-US" baseline="0" dirty="0" smtClean="0"/>
              <a:t> </a:t>
            </a:r>
            <a:endParaRPr lang="en-US" altLang="zh-TW" dirty="0" smtClean="0"/>
          </a:p>
        </p:txBody>
      </p:sp>
      <p:sp>
        <p:nvSpPr>
          <p:cNvPr id="4" name="投影片編號版面配置區 3"/>
          <p:cNvSpPr>
            <a:spLocks noGrp="1"/>
          </p:cNvSpPr>
          <p:nvPr>
            <p:ph type="sldNum" sz="quarter" idx="10"/>
          </p:nvPr>
        </p:nvSpPr>
        <p:spPr/>
        <p:txBody>
          <a:bodyPr/>
          <a:lstStyle/>
          <a:p>
            <a:fld id="{235B2D4F-B93C-4A6F-8495-E2C31757A7E2}" type="slidenum">
              <a:rPr lang="zh-TW" altLang="en-US" smtClean="0"/>
              <a:t>8</a:t>
            </a:fld>
            <a:endParaRPr lang="zh-TW" altLang="en-US"/>
          </a:p>
        </p:txBody>
      </p:sp>
    </p:spTree>
    <p:extLst>
      <p:ext uri="{BB962C8B-B14F-4D97-AF65-F5344CB8AC3E}">
        <p14:creationId xmlns:p14="http://schemas.microsoft.com/office/powerpoint/2010/main" val="2604759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Mt</a:t>
            </a:r>
            <a:r>
              <a:rPr lang="zh-TW" altLang="en-US" dirty="0" smtClean="0"/>
              <a:t>的</a:t>
            </a:r>
            <a:r>
              <a:rPr lang="en-US" altLang="zh-TW" dirty="0" smtClean="0"/>
              <a:t>loss</a:t>
            </a:r>
            <a:r>
              <a:rPr lang="zh-TW" altLang="en-US" dirty="0" smtClean="0"/>
              <a:t>是為了要使分布像</a:t>
            </a:r>
            <a:r>
              <a:rPr lang="en-US" altLang="zh-TW" dirty="0" err="1" smtClean="0"/>
              <a:t>Ms</a:t>
            </a:r>
            <a:r>
              <a:rPr lang="zh-TW" altLang="en-US" dirty="0" smtClean="0"/>
              <a:t> 所以用</a:t>
            </a:r>
            <a:r>
              <a:rPr lang="en-US" altLang="zh-TW" dirty="0" smtClean="0"/>
              <a:t>D(Mt(</a:t>
            </a:r>
            <a:r>
              <a:rPr lang="en-US" altLang="zh-TW" dirty="0" err="1" smtClean="0"/>
              <a:t>Xt</a:t>
            </a:r>
            <a:r>
              <a:rPr lang="en-US" altLang="zh-TW" dirty="0" smtClean="0"/>
              <a:t>))</a:t>
            </a:r>
            <a:r>
              <a:rPr lang="zh-TW" altLang="en-US" dirty="0" smtClean="0"/>
              <a:t>來判斷像不像</a:t>
            </a:r>
            <a:r>
              <a:rPr lang="en-US" altLang="zh-TW" dirty="0" err="1" smtClean="0"/>
              <a:t>Ms</a:t>
            </a:r>
            <a:r>
              <a:rPr lang="zh-TW" altLang="en-US" dirty="0" smtClean="0"/>
              <a:t> 若不像</a:t>
            </a:r>
            <a:r>
              <a:rPr lang="en-US" altLang="zh-TW" dirty="0" smtClean="0"/>
              <a:t>D(Mt(</a:t>
            </a:r>
            <a:r>
              <a:rPr lang="en-US" altLang="zh-TW" dirty="0" err="1" smtClean="0"/>
              <a:t>Xt</a:t>
            </a:r>
            <a:r>
              <a:rPr lang="en-US" altLang="zh-TW" dirty="0" smtClean="0"/>
              <a:t>))</a:t>
            </a:r>
            <a:r>
              <a:rPr lang="zh-TW" altLang="en-US" dirty="0" smtClean="0"/>
              <a:t> 越接近</a:t>
            </a:r>
            <a:r>
              <a:rPr lang="en-US" altLang="zh-TW" dirty="0" smtClean="0"/>
              <a:t>0 loss</a:t>
            </a:r>
            <a:r>
              <a:rPr lang="zh-TW" altLang="en-US" dirty="0" smtClean="0"/>
              <a:t>越來越大</a:t>
            </a:r>
            <a:endParaRPr lang="en-US" altLang="zh-TW" dirty="0" smtClean="0"/>
          </a:p>
          <a:p>
            <a:r>
              <a:rPr lang="zh-TW" altLang="en-US" dirty="0" smtClean="0"/>
              <a:t>反之</a:t>
            </a:r>
            <a:r>
              <a:rPr lang="en-US" altLang="zh-TW" dirty="0" smtClean="0"/>
              <a:t>D(Mt(</a:t>
            </a:r>
            <a:r>
              <a:rPr lang="en-US" altLang="zh-TW" dirty="0" err="1" smtClean="0"/>
              <a:t>Xt</a:t>
            </a:r>
            <a:r>
              <a:rPr lang="en-US" altLang="zh-TW" dirty="0" smtClean="0"/>
              <a:t>))</a:t>
            </a:r>
            <a:r>
              <a:rPr lang="zh-TW" altLang="en-US" dirty="0" smtClean="0"/>
              <a:t> </a:t>
            </a:r>
            <a:r>
              <a:rPr lang="en-US" altLang="zh-TW" dirty="0" smtClean="0"/>
              <a:t>=1</a:t>
            </a:r>
            <a:r>
              <a:rPr lang="zh-TW" altLang="en-US" dirty="0" smtClean="0"/>
              <a:t>代表 </a:t>
            </a:r>
            <a:r>
              <a:rPr lang="en-US" altLang="zh-TW" dirty="0" smtClean="0"/>
              <a:t>Mt</a:t>
            </a:r>
            <a:r>
              <a:rPr lang="zh-TW" altLang="en-US" dirty="0" smtClean="0"/>
              <a:t>分布很像</a:t>
            </a:r>
            <a:r>
              <a:rPr lang="en-US" altLang="zh-TW" dirty="0" err="1" smtClean="0"/>
              <a:t>Ms</a:t>
            </a:r>
            <a:r>
              <a:rPr lang="zh-TW" altLang="en-US" dirty="0" smtClean="0"/>
              <a:t> </a:t>
            </a:r>
            <a:r>
              <a:rPr lang="en-US" altLang="zh-TW" dirty="0" smtClean="0"/>
              <a:t>log1</a:t>
            </a:r>
            <a:r>
              <a:rPr lang="en-US" altLang="zh-TW" baseline="0" dirty="0" smtClean="0"/>
              <a:t> </a:t>
            </a:r>
            <a:r>
              <a:rPr lang="en-US" altLang="zh-TW" baseline="0" dirty="0" smtClean="0">
                <a:sym typeface="Wingdings" panose="05000000000000000000" pitchFamily="2" charset="2"/>
              </a:rPr>
              <a:t></a:t>
            </a:r>
            <a:r>
              <a:rPr lang="zh-TW" altLang="en-US" baseline="0" dirty="0" smtClean="0">
                <a:sym typeface="Wingdings" panose="05000000000000000000" pitchFamily="2" charset="2"/>
              </a:rPr>
              <a:t> </a:t>
            </a:r>
            <a:r>
              <a:rPr lang="en-US" altLang="zh-TW" baseline="0" dirty="0" smtClean="0">
                <a:sym typeface="Wingdings" panose="05000000000000000000" pitchFamily="2" charset="2"/>
              </a:rPr>
              <a:t>loss</a:t>
            </a:r>
            <a:r>
              <a:rPr lang="zh-TW" altLang="en-US" baseline="0" dirty="0" smtClean="0">
                <a:sym typeface="Wingdings" panose="05000000000000000000" pitchFamily="2" charset="2"/>
              </a:rPr>
              <a:t>小</a:t>
            </a:r>
            <a:endParaRPr lang="zh-TW" altLang="en-US" dirty="0"/>
          </a:p>
        </p:txBody>
      </p:sp>
      <p:sp>
        <p:nvSpPr>
          <p:cNvPr id="4" name="投影片編號版面配置區 3"/>
          <p:cNvSpPr>
            <a:spLocks noGrp="1"/>
          </p:cNvSpPr>
          <p:nvPr>
            <p:ph type="sldNum" sz="quarter" idx="10"/>
          </p:nvPr>
        </p:nvSpPr>
        <p:spPr/>
        <p:txBody>
          <a:bodyPr/>
          <a:lstStyle/>
          <a:p>
            <a:fld id="{235B2D4F-B93C-4A6F-8495-E2C31757A7E2}" type="slidenum">
              <a:rPr lang="zh-TW" altLang="en-US" smtClean="0"/>
              <a:t>9</a:t>
            </a:fld>
            <a:endParaRPr lang="zh-TW" altLang="en-US"/>
          </a:p>
        </p:txBody>
      </p:sp>
    </p:spTree>
    <p:extLst>
      <p:ext uri="{BB962C8B-B14F-4D97-AF65-F5344CB8AC3E}">
        <p14:creationId xmlns:p14="http://schemas.microsoft.com/office/powerpoint/2010/main" val="728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AE9A669-070A-4A75-B96D-C02312C5BAB9}" type="datetimeFigureOut">
              <a:rPr lang="zh-TW" altLang="en-US" smtClean="0"/>
              <a:t>2019/11/17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37679F-6FB2-4F5B-A3DC-DE5B5B52ED13}" type="slidenum">
              <a:rPr lang="zh-TW" altLang="en-US" smtClean="0"/>
              <a:t>‹#›</a:t>
            </a:fld>
            <a:endParaRPr lang="zh-TW" altLang="en-US"/>
          </a:p>
        </p:txBody>
      </p:sp>
    </p:spTree>
    <p:extLst>
      <p:ext uri="{BB962C8B-B14F-4D97-AF65-F5344CB8AC3E}">
        <p14:creationId xmlns:p14="http://schemas.microsoft.com/office/powerpoint/2010/main" val="2750615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AE9A669-070A-4A75-B96D-C02312C5BAB9}" type="datetimeFigureOut">
              <a:rPr lang="zh-TW" altLang="en-US" smtClean="0"/>
              <a:t>2019/11/17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37679F-6FB2-4F5B-A3DC-DE5B5B52ED13}" type="slidenum">
              <a:rPr lang="zh-TW" altLang="en-US" smtClean="0"/>
              <a:t>‹#›</a:t>
            </a:fld>
            <a:endParaRPr lang="zh-TW" altLang="en-US"/>
          </a:p>
        </p:txBody>
      </p:sp>
    </p:spTree>
    <p:extLst>
      <p:ext uri="{BB962C8B-B14F-4D97-AF65-F5344CB8AC3E}">
        <p14:creationId xmlns:p14="http://schemas.microsoft.com/office/powerpoint/2010/main" val="46281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AE9A669-070A-4A75-B96D-C02312C5BAB9}" type="datetimeFigureOut">
              <a:rPr lang="zh-TW" altLang="en-US" smtClean="0"/>
              <a:t>2019/11/17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37679F-6FB2-4F5B-A3DC-DE5B5B52ED13}"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4295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BAE9A669-070A-4A75-B96D-C02312C5BAB9}" type="datetimeFigureOut">
              <a:rPr lang="zh-TW" altLang="en-US" smtClean="0"/>
              <a:t>2019/11/17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7679F-6FB2-4F5B-A3DC-DE5B5B52ED13}" type="slidenum">
              <a:rPr lang="zh-TW" altLang="en-US" smtClean="0"/>
              <a:t>‹#›</a:t>
            </a:fld>
            <a:endParaRPr lang="zh-TW" altLang="en-US"/>
          </a:p>
        </p:txBody>
      </p:sp>
    </p:spTree>
    <p:extLst>
      <p:ext uri="{BB962C8B-B14F-4D97-AF65-F5344CB8AC3E}">
        <p14:creationId xmlns:p14="http://schemas.microsoft.com/office/powerpoint/2010/main" val="1269333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BAE9A669-070A-4A75-B96D-C02312C5BAB9}" type="datetimeFigureOut">
              <a:rPr lang="zh-TW" altLang="en-US" smtClean="0"/>
              <a:t>2019/11/17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7679F-6FB2-4F5B-A3DC-DE5B5B52ED13}"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844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BAE9A669-070A-4A75-B96D-C02312C5BAB9}" type="datetimeFigureOut">
              <a:rPr lang="zh-TW" altLang="en-US" smtClean="0"/>
              <a:t>2019/11/17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7679F-6FB2-4F5B-A3DC-DE5B5B52ED13}" type="slidenum">
              <a:rPr lang="zh-TW" altLang="en-US" smtClean="0"/>
              <a:t>‹#›</a:t>
            </a:fld>
            <a:endParaRPr lang="zh-TW" altLang="en-US"/>
          </a:p>
        </p:txBody>
      </p:sp>
    </p:spTree>
    <p:extLst>
      <p:ext uri="{BB962C8B-B14F-4D97-AF65-F5344CB8AC3E}">
        <p14:creationId xmlns:p14="http://schemas.microsoft.com/office/powerpoint/2010/main" val="2606074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AE9A669-070A-4A75-B96D-C02312C5BAB9}" type="datetimeFigureOut">
              <a:rPr lang="zh-TW" altLang="en-US" smtClean="0"/>
              <a:t>2019/11/17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37679F-6FB2-4F5B-A3DC-DE5B5B52ED13}" type="slidenum">
              <a:rPr lang="zh-TW" altLang="en-US" smtClean="0"/>
              <a:t>‹#›</a:t>
            </a:fld>
            <a:endParaRPr lang="zh-TW" altLang="en-US"/>
          </a:p>
        </p:txBody>
      </p:sp>
    </p:spTree>
    <p:extLst>
      <p:ext uri="{BB962C8B-B14F-4D97-AF65-F5344CB8AC3E}">
        <p14:creationId xmlns:p14="http://schemas.microsoft.com/office/powerpoint/2010/main" val="929823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AE9A669-070A-4A75-B96D-C02312C5BAB9}" type="datetimeFigureOut">
              <a:rPr lang="zh-TW" altLang="en-US" smtClean="0"/>
              <a:t>2019/11/17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37679F-6FB2-4F5B-A3DC-DE5B5B52ED13}" type="slidenum">
              <a:rPr lang="zh-TW" altLang="en-US" smtClean="0"/>
              <a:t>‹#›</a:t>
            </a:fld>
            <a:endParaRPr lang="zh-TW" altLang="en-US"/>
          </a:p>
        </p:txBody>
      </p:sp>
    </p:spTree>
    <p:extLst>
      <p:ext uri="{BB962C8B-B14F-4D97-AF65-F5344CB8AC3E}">
        <p14:creationId xmlns:p14="http://schemas.microsoft.com/office/powerpoint/2010/main" val="13451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AE9A669-070A-4A75-B96D-C02312C5BAB9}" type="datetimeFigureOut">
              <a:rPr lang="zh-TW" altLang="en-US" smtClean="0"/>
              <a:t>2019/11/17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37679F-6FB2-4F5B-A3DC-DE5B5B52ED13}" type="slidenum">
              <a:rPr lang="zh-TW" altLang="en-US" smtClean="0"/>
              <a:t>‹#›</a:t>
            </a:fld>
            <a:endParaRPr lang="zh-TW" altLang="en-US"/>
          </a:p>
        </p:txBody>
      </p:sp>
    </p:spTree>
    <p:extLst>
      <p:ext uri="{BB962C8B-B14F-4D97-AF65-F5344CB8AC3E}">
        <p14:creationId xmlns:p14="http://schemas.microsoft.com/office/powerpoint/2010/main" val="2877970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AE9A669-070A-4A75-B96D-C02312C5BAB9}" type="datetimeFigureOut">
              <a:rPr lang="zh-TW" altLang="en-US" smtClean="0"/>
              <a:t>2019/11/17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37679F-6FB2-4F5B-A3DC-DE5B5B52ED13}" type="slidenum">
              <a:rPr lang="zh-TW" altLang="en-US" smtClean="0"/>
              <a:t>‹#›</a:t>
            </a:fld>
            <a:endParaRPr lang="zh-TW" altLang="en-US"/>
          </a:p>
        </p:txBody>
      </p:sp>
    </p:spTree>
    <p:extLst>
      <p:ext uri="{BB962C8B-B14F-4D97-AF65-F5344CB8AC3E}">
        <p14:creationId xmlns:p14="http://schemas.microsoft.com/office/powerpoint/2010/main" val="157921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AE9A669-070A-4A75-B96D-C02312C5BAB9}" type="datetimeFigureOut">
              <a:rPr lang="zh-TW" altLang="en-US" smtClean="0"/>
              <a:t>2019/11/17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237679F-6FB2-4F5B-A3DC-DE5B5B52ED13}" type="slidenum">
              <a:rPr lang="zh-TW" altLang="en-US" smtClean="0"/>
              <a:t>‹#›</a:t>
            </a:fld>
            <a:endParaRPr lang="zh-TW" altLang="en-US"/>
          </a:p>
        </p:txBody>
      </p:sp>
    </p:spTree>
    <p:extLst>
      <p:ext uri="{BB962C8B-B14F-4D97-AF65-F5344CB8AC3E}">
        <p14:creationId xmlns:p14="http://schemas.microsoft.com/office/powerpoint/2010/main" val="256404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AE9A669-070A-4A75-B96D-C02312C5BAB9}" type="datetimeFigureOut">
              <a:rPr lang="zh-TW" altLang="en-US" smtClean="0"/>
              <a:t>2019/11/17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37679F-6FB2-4F5B-A3DC-DE5B5B52ED13}" type="slidenum">
              <a:rPr lang="zh-TW" altLang="en-US" smtClean="0"/>
              <a:t>‹#›</a:t>
            </a:fld>
            <a:endParaRPr lang="zh-TW" altLang="en-US"/>
          </a:p>
        </p:txBody>
      </p:sp>
    </p:spTree>
    <p:extLst>
      <p:ext uri="{BB962C8B-B14F-4D97-AF65-F5344CB8AC3E}">
        <p14:creationId xmlns:p14="http://schemas.microsoft.com/office/powerpoint/2010/main" val="54004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AE9A669-070A-4A75-B96D-C02312C5BAB9}" type="datetimeFigureOut">
              <a:rPr lang="zh-TW" altLang="en-US" smtClean="0"/>
              <a:t>2019/11/17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37679F-6FB2-4F5B-A3DC-DE5B5B52ED13}" type="slidenum">
              <a:rPr lang="zh-TW" altLang="en-US" smtClean="0"/>
              <a:t>‹#›</a:t>
            </a:fld>
            <a:endParaRPr lang="zh-TW" altLang="en-US"/>
          </a:p>
        </p:txBody>
      </p:sp>
    </p:spTree>
    <p:extLst>
      <p:ext uri="{BB962C8B-B14F-4D97-AF65-F5344CB8AC3E}">
        <p14:creationId xmlns:p14="http://schemas.microsoft.com/office/powerpoint/2010/main" val="294544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9A669-070A-4A75-B96D-C02312C5BAB9}" type="datetimeFigureOut">
              <a:rPr lang="zh-TW" altLang="en-US" smtClean="0"/>
              <a:t>2019/11/17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37679F-6FB2-4F5B-A3DC-DE5B5B52ED13}" type="slidenum">
              <a:rPr lang="zh-TW" altLang="en-US" smtClean="0"/>
              <a:t>‹#›</a:t>
            </a:fld>
            <a:endParaRPr lang="zh-TW" altLang="en-US"/>
          </a:p>
        </p:txBody>
      </p:sp>
    </p:spTree>
    <p:extLst>
      <p:ext uri="{BB962C8B-B14F-4D97-AF65-F5344CB8AC3E}">
        <p14:creationId xmlns:p14="http://schemas.microsoft.com/office/powerpoint/2010/main" val="411671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AE9A669-070A-4A75-B96D-C02312C5BAB9}" type="datetimeFigureOut">
              <a:rPr lang="zh-TW" altLang="en-US" smtClean="0"/>
              <a:t>2019/11/17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37679F-6FB2-4F5B-A3DC-DE5B5B52ED13}" type="slidenum">
              <a:rPr lang="zh-TW" altLang="en-US" smtClean="0"/>
              <a:t>‹#›</a:t>
            </a:fld>
            <a:endParaRPr lang="zh-TW" altLang="en-US"/>
          </a:p>
        </p:txBody>
      </p:sp>
    </p:spTree>
    <p:extLst>
      <p:ext uri="{BB962C8B-B14F-4D97-AF65-F5344CB8AC3E}">
        <p14:creationId xmlns:p14="http://schemas.microsoft.com/office/powerpoint/2010/main" val="416289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AE9A669-070A-4A75-B96D-C02312C5BAB9}" type="datetimeFigureOut">
              <a:rPr lang="zh-TW" altLang="en-US" smtClean="0"/>
              <a:t>2019/11/17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7679F-6FB2-4F5B-A3DC-DE5B5B52ED13}" type="slidenum">
              <a:rPr lang="zh-TW" altLang="en-US" smtClean="0"/>
              <a:t>‹#›</a:t>
            </a:fld>
            <a:endParaRPr lang="zh-TW" altLang="en-US"/>
          </a:p>
        </p:txBody>
      </p:sp>
    </p:spTree>
    <p:extLst>
      <p:ext uri="{BB962C8B-B14F-4D97-AF65-F5344CB8AC3E}">
        <p14:creationId xmlns:p14="http://schemas.microsoft.com/office/powerpoint/2010/main" val="67736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E9A669-070A-4A75-B96D-C02312C5BAB9}" type="datetimeFigureOut">
              <a:rPr lang="zh-TW" altLang="en-US" smtClean="0"/>
              <a:t>2019/11/17</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37679F-6FB2-4F5B-A3DC-DE5B5B52ED13}" type="slidenum">
              <a:rPr lang="zh-TW" altLang="en-US" smtClean="0"/>
              <a:t>‹#›</a:t>
            </a:fld>
            <a:endParaRPr lang="zh-TW" altLang="en-US"/>
          </a:p>
        </p:txBody>
      </p:sp>
    </p:spTree>
    <p:extLst>
      <p:ext uri="{BB962C8B-B14F-4D97-AF65-F5344CB8AC3E}">
        <p14:creationId xmlns:p14="http://schemas.microsoft.com/office/powerpoint/2010/main" val="1402200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orenel/pytorch-adda" TargetMode="External"/><Relationship Id="rId2" Type="http://schemas.openxmlformats.org/officeDocument/2006/relationships/hyperlink" Target="https://github.com/jinxiu1983/keras-add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098323" y="281539"/>
            <a:ext cx="8915399" cy="2262781"/>
          </a:xfrm>
        </p:spPr>
        <p:txBody>
          <a:bodyPr>
            <a:normAutofit/>
          </a:bodyPr>
          <a:lstStyle/>
          <a:p>
            <a:r>
              <a:rPr lang="en-US" altLang="zh-TW" sz="3200" b="1" dirty="0" err="1" smtClean="0">
                <a:latin typeface="+mn-lt"/>
                <a:cs typeface="Times New Roman" panose="02020603050405020304" pitchFamily="18" charset="0"/>
              </a:rPr>
              <a:t>Tzeng</a:t>
            </a:r>
            <a:r>
              <a:rPr lang="en-US" altLang="zh-TW" sz="3200" b="1" dirty="0" smtClean="0">
                <a:latin typeface="+mn-lt"/>
                <a:cs typeface="Times New Roman" panose="02020603050405020304" pitchFamily="18" charset="0"/>
              </a:rPr>
              <a:t> Adversarial Discriminative Domain CVPR 2017 paper</a:t>
            </a:r>
            <a:endParaRPr lang="zh-TW" altLang="en-US" sz="3200" b="1" dirty="0">
              <a:latin typeface="+mn-lt"/>
              <a:cs typeface="Times New Roman" panose="02020603050405020304" pitchFamily="18" charset="0"/>
            </a:endParaRPr>
          </a:p>
        </p:txBody>
      </p:sp>
      <p:sp>
        <p:nvSpPr>
          <p:cNvPr id="3" name="副標題 2"/>
          <p:cNvSpPr>
            <a:spLocks noGrp="1"/>
          </p:cNvSpPr>
          <p:nvPr>
            <p:ph type="subTitle" idx="1"/>
          </p:nvPr>
        </p:nvSpPr>
        <p:spPr>
          <a:xfrm>
            <a:off x="2098322" y="3169961"/>
            <a:ext cx="8915399" cy="1126283"/>
          </a:xfrm>
        </p:spPr>
        <p:txBody>
          <a:bodyPr>
            <a:normAutofit/>
          </a:bodyPr>
          <a:lstStyle/>
          <a:p>
            <a:r>
              <a:rPr lang="en-US" altLang="zh-TW" sz="2800" b="1" dirty="0">
                <a:cs typeface="Times New Roman" panose="02020603050405020304" pitchFamily="18" charset="0"/>
              </a:rPr>
              <a:t>Adversarial Discriminative Domain Adaptation</a:t>
            </a:r>
            <a:endParaRPr lang="zh-TW" altLang="en-US" sz="2800" b="1" dirty="0">
              <a:cs typeface="Times New Roman" panose="02020603050405020304" pitchFamily="18" charset="0"/>
            </a:endParaRPr>
          </a:p>
        </p:txBody>
      </p:sp>
    </p:spTree>
    <p:extLst>
      <p:ext uri="{BB962C8B-B14F-4D97-AF65-F5344CB8AC3E}">
        <p14:creationId xmlns:p14="http://schemas.microsoft.com/office/powerpoint/2010/main" val="117905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Results </a:t>
            </a:r>
            <a:r>
              <a:rPr lang="en-US" altLang="zh-TW" b="1" dirty="0"/>
              <a:t>of </a:t>
            </a:r>
            <a:r>
              <a:rPr lang="en-US" altLang="zh-TW" b="1" dirty="0">
                <a:cs typeface="Times New Roman" panose="02020603050405020304" pitchFamily="18" charset="0"/>
              </a:rPr>
              <a:t>Adversarial Discriminative Domain Adaptation in paper</a:t>
            </a:r>
            <a:br>
              <a:rPr lang="en-US" altLang="zh-TW" b="1" dirty="0">
                <a:cs typeface="Times New Roman" panose="02020603050405020304" pitchFamily="18" charset="0"/>
              </a:rPr>
            </a:b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1244" y="1856076"/>
            <a:ext cx="7652143" cy="2489328"/>
          </a:xfrm>
        </p:spPr>
      </p:pic>
      <p:sp>
        <p:nvSpPr>
          <p:cNvPr id="6" name="內容版面配置區 4"/>
          <p:cNvSpPr txBox="1">
            <a:spLocks/>
          </p:cNvSpPr>
          <p:nvPr/>
        </p:nvSpPr>
        <p:spPr>
          <a:xfrm>
            <a:off x="2589212" y="2133599"/>
            <a:ext cx="8915400" cy="44236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r>
              <a:rPr lang="en-US" altLang="zh-TW" dirty="0" smtClean="0"/>
              <a:t>We evaluate ADDA on unsupervised adaptation across seven domain shifts in three different settings. The first setting is adaptation between the MNIST, USPS, and SVHN datasets (left). The second setting is a challenging cross-modality adaptation task between RGB and depth modalities from the NYU depth dataset (center). The third setting is adaptation on the standard Office adaptation dataset between the Amazon, DSLR, and Webcam domains (right).</a:t>
            </a:r>
            <a:endParaRPr lang="zh-TW" altLang="en-US" dirty="0"/>
          </a:p>
        </p:txBody>
      </p:sp>
    </p:spTree>
    <p:extLst>
      <p:ext uri="{BB962C8B-B14F-4D97-AF65-F5344CB8AC3E}">
        <p14:creationId xmlns:p14="http://schemas.microsoft.com/office/powerpoint/2010/main" val="201512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631" y="2130828"/>
            <a:ext cx="10928228" cy="3487919"/>
          </a:xfrm>
        </p:spPr>
      </p:pic>
      <p:sp>
        <p:nvSpPr>
          <p:cNvPr id="3" name="矩形 2"/>
          <p:cNvSpPr/>
          <p:nvPr/>
        </p:nvSpPr>
        <p:spPr>
          <a:xfrm>
            <a:off x="3850105" y="4487780"/>
            <a:ext cx="1913022" cy="3609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3606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endParaRPr lang="zh-TW" altLang="en-US"/>
          </a:p>
        </p:txBody>
      </p:sp>
      <p:sp>
        <p:nvSpPr>
          <p:cNvPr id="7" name="內容版面配置區 6"/>
          <p:cNvSpPr>
            <a:spLocks noGrp="1"/>
          </p:cNvSpPr>
          <p:nvPr>
            <p:ph idx="1"/>
          </p:nvPr>
        </p:nvSpPr>
        <p:spPr>
          <a:xfrm>
            <a:off x="2113366" y="2131385"/>
            <a:ext cx="8915400" cy="4026568"/>
          </a:xfrm>
        </p:spPr>
        <p:txBody>
          <a:bodyPr>
            <a:normAutofit/>
          </a:bodyPr>
          <a:lstStyle/>
          <a:p>
            <a:endParaRPr lang="en-US" altLang="zh-TW" dirty="0" smtClean="0"/>
          </a:p>
          <a:p>
            <a:endParaRPr lang="en-US" altLang="zh-TW" dirty="0"/>
          </a:p>
          <a:p>
            <a:endParaRPr lang="en-US" altLang="zh-TW" dirty="0" smtClean="0"/>
          </a:p>
          <a:p>
            <a:endParaRPr lang="en-US" altLang="zh-TW" dirty="0"/>
          </a:p>
          <a:p>
            <a:r>
              <a:rPr lang="en-US" altLang="zh-TW" sz="1600" dirty="0" smtClean="0">
                <a:latin typeface="+mn-ea"/>
              </a:rPr>
              <a:t>We </a:t>
            </a:r>
            <a:r>
              <a:rPr lang="en-US" altLang="zh-TW" sz="1600" dirty="0">
                <a:latin typeface="+mn-ea"/>
              </a:rPr>
              <a:t>find that our method, ADDA, greatly improves </a:t>
            </a:r>
            <a:r>
              <a:rPr lang="en-US" altLang="zh-TW" sz="1600" dirty="0" smtClean="0">
                <a:latin typeface="+mn-ea"/>
              </a:rPr>
              <a:t>classification accuracy </a:t>
            </a:r>
            <a:r>
              <a:rPr lang="en-US" altLang="zh-TW" sz="1600" dirty="0">
                <a:latin typeface="+mn-ea"/>
              </a:rPr>
              <a:t>for this task. For certain categories, </a:t>
            </a:r>
            <a:r>
              <a:rPr lang="en-US" altLang="zh-TW" sz="1600" u="sng" dirty="0" smtClean="0">
                <a:latin typeface="+mn-ea"/>
              </a:rPr>
              <a:t>like </a:t>
            </a:r>
            <a:r>
              <a:rPr lang="en-US" altLang="zh-TW" sz="1600" u="sng" dirty="0">
                <a:latin typeface="+mn-ea"/>
              </a:rPr>
              <a:t>counter, classification accuracy goes from 2.9% under </a:t>
            </a:r>
            <a:r>
              <a:rPr lang="en-US" altLang="zh-TW" sz="1600" u="sng" dirty="0" smtClean="0">
                <a:latin typeface="+mn-ea"/>
              </a:rPr>
              <a:t>the source </a:t>
            </a:r>
            <a:r>
              <a:rPr lang="en-US" altLang="zh-TW" sz="1600" u="sng" dirty="0">
                <a:latin typeface="+mn-ea"/>
              </a:rPr>
              <a:t>only baseline up to 44.7% after adaptation</a:t>
            </a:r>
            <a:r>
              <a:rPr lang="en-US" altLang="zh-TW" sz="1600" dirty="0">
                <a:latin typeface="+mn-ea"/>
              </a:rPr>
              <a:t>. In </a:t>
            </a:r>
            <a:r>
              <a:rPr lang="en-US" altLang="zh-TW" sz="1600" dirty="0" smtClean="0">
                <a:latin typeface="+mn-ea"/>
              </a:rPr>
              <a:t>general, average </a:t>
            </a:r>
            <a:r>
              <a:rPr lang="en-US" altLang="zh-TW" sz="1600" dirty="0">
                <a:latin typeface="+mn-ea"/>
              </a:rPr>
              <a:t>accuracy across all classes improves </a:t>
            </a:r>
            <a:r>
              <a:rPr lang="en-US" altLang="zh-TW" sz="1600" dirty="0" smtClean="0">
                <a:latin typeface="+mn-ea"/>
              </a:rPr>
              <a:t>significantly from </a:t>
            </a:r>
            <a:r>
              <a:rPr lang="en-US" altLang="zh-TW" sz="1600" b="1" dirty="0">
                <a:latin typeface="+mn-ea"/>
              </a:rPr>
              <a:t>13.9% to 21.1%. </a:t>
            </a:r>
            <a:r>
              <a:rPr lang="en-US" altLang="zh-TW" sz="1600" dirty="0">
                <a:latin typeface="+mn-ea"/>
              </a:rPr>
              <a:t>However, not all classes </a:t>
            </a:r>
            <a:r>
              <a:rPr lang="en-US" altLang="zh-TW" sz="1600" dirty="0" smtClean="0">
                <a:latin typeface="+mn-ea"/>
              </a:rPr>
              <a:t>improve. </a:t>
            </a:r>
            <a:r>
              <a:rPr lang="en-US" altLang="zh-TW" sz="1600" b="1" dirty="0" smtClean="0">
                <a:latin typeface="+mn-ea"/>
              </a:rPr>
              <a:t>Three </a:t>
            </a:r>
            <a:r>
              <a:rPr lang="en-US" altLang="zh-TW" sz="1600" b="1" dirty="0">
                <a:latin typeface="+mn-ea"/>
              </a:rPr>
              <a:t>classes have no correctly labeled target images </a:t>
            </a:r>
            <a:r>
              <a:rPr lang="en-US" altLang="zh-TW" sz="1600" b="1" dirty="0" smtClean="0">
                <a:latin typeface="+mn-ea"/>
              </a:rPr>
              <a:t>before adaptation</a:t>
            </a:r>
            <a:r>
              <a:rPr lang="en-US" altLang="zh-TW" sz="1600" dirty="0">
                <a:latin typeface="+mn-ea"/>
              </a:rPr>
              <a:t>, and adaptation is unable to recover </a:t>
            </a:r>
            <a:r>
              <a:rPr lang="en-US" altLang="zh-TW" sz="1600" dirty="0" err="1" smtClean="0">
                <a:latin typeface="+mn-ea"/>
              </a:rPr>
              <a:t>performanceon</a:t>
            </a:r>
            <a:r>
              <a:rPr lang="en-US" altLang="zh-TW" sz="1600" dirty="0" smtClean="0">
                <a:latin typeface="+mn-ea"/>
              </a:rPr>
              <a:t> </a:t>
            </a:r>
            <a:r>
              <a:rPr lang="en-US" altLang="zh-TW" sz="1600" dirty="0">
                <a:latin typeface="+mn-ea"/>
              </a:rPr>
              <a:t>these classes. Additionally, </a:t>
            </a:r>
            <a:r>
              <a:rPr lang="en-US" altLang="zh-TW" sz="1600" u="sng" dirty="0">
                <a:latin typeface="+mn-ea"/>
              </a:rPr>
              <a:t>the classes of pillow </a:t>
            </a:r>
            <a:r>
              <a:rPr lang="en-US" altLang="zh-TW" sz="1600" u="sng" dirty="0" smtClean="0">
                <a:latin typeface="+mn-ea"/>
              </a:rPr>
              <a:t>and night stand </a:t>
            </a:r>
            <a:r>
              <a:rPr lang="en-US" altLang="zh-TW" sz="1600" u="sng" dirty="0">
                <a:latin typeface="+mn-ea"/>
              </a:rPr>
              <a:t>suffer performance loss after adaptation.</a:t>
            </a:r>
            <a:endParaRPr lang="zh-TW" altLang="en-US" sz="1600" u="sng" dirty="0">
              <a:latin typeface="+mn-ea"/>
            </a:endParaRPr>
          </a:p>
        </p:txBody>
      </p:sp>
      <p:pic>
        <p:nvPicPr>
          <p:cNvPr id="8"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366" y="481149"/>
            <a:ext cx="9391246" cy="3076303"/>
          </a:xfrm>
          <a:prstGeom prst="rect">
            <a:avLst/>
          </a:prstGeom>
        </p:spPr>
      </p:pic>
      <p:sp>
        <p:nvSpPr>
          <p:cNvPr id="9" name="矩形 8"/>
          <p:cNvSpPr/>
          <p:nvPr/>
        </p:nvSpPr>
        <p:spPr>
          <a:xfrm>
            <a:off x="5205664" y="2072024"/>
            <a:ext cx="469230" cy="2045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5205664" y="1843424"/>
            <a:ext cx="469230" cy="2045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8492290" y="1843423"/>
            <a:ext cx="469230" cy="2045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8492290" y="2047960"/>
            <a:ext cx="469230" cy="2045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8023060" y="1843423"/>
            <a:ext cx="469230" cy="2045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8023060" y="2039938"/>
            <a:ext cx="469230" cy="2045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向下箭號 14"/>
          <p:cNvSpPr/>
          <p:nvPr/>
        </p:nvSpPr>
        <p:spPr>
          <a:xfrm flipV="1">
            <a:off x="5205664" y="1025105"/>
            <a:ext cx="112294" cy="46934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下箭號 15"/>
          <p:cNvSpPr/>
          <p:nvPr/>
        </p:nvSpPr>
        <p:spPr>
          <a:xfrm>
            <a:off x="8063582" y="852027"/>
            <a:ext cx="121904" cy="629710"/>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向下箭號 16"/>
          <p:cNvSpPr/>
          <p:nvPr/>
        </p:nvSpPr>
        <p:spPr>
          <a:xfrm>
            <a:off x="8492290" y="863292"/>
            <a:ext cx="121904" cy="629710"/>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下箭號 17"/>
          <p:cNvSpPr/>
          <p:nvPr/>
        </p:nvSpPr>
        <p:spPr>
          <a:xfrm flipV="1">
            <a:off x="3630322" y="1025105"/>
            <a:ext cx="112294" cy="46934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向下箭號 18"/>
          <p:cNvSpPr/>
          <p:nvPr/>
        </p:nvSpPr>
        <p:spPr>
          <a:xfrm flipV="1">
            <a:off x="4049420" y="1025105"/>
            <a:ext cx="112294" cy="46934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向下箭號 19"/>
          <p:cNvSpPr/>
          <p:nvPr/>
        </p:nvSpPr>
        <p:spPr>
          <a:xfrm flipV="1">
            <a:off x="4412371" y="1025105"/>
            <a:ext cx="112294" cy="46934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向下箭號 20"/>
          <p:cNvSpPr/>
          <p:nvPr/>
        </p:nvSpPr>
        <p:spPr>
          <a:xfrm flipV="1">
            <a:off x="4813028" y="996975"/>
            <a:ext cx="112294" cy="46934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向下箭號 23"/>
          <p:cNvSpPr/>
          <p:nvPr/>
        </p:nvSpPr>
        <p:spPr>
          <a:xfrm flipV="1">
            <a:off x="7262658" y="1023656"/>
            <a:ext cx="112294" cy="46934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向下箭號 24"/>
          <p:cNvSpPr/>
          <p:nvPr/>
        </p:nvSpPr>
        <p:spPr>
          <a:xfrm flipV="1">
            <a:off x="7700631" y="1012391"/>
            <a:ext cx="112294" cy="46934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下箭號 26"/>
          <p:cNvSpPr/>
          <p:nvPr/>
        </p:nvSpPr>
        <p:spPr>
          <a:xfrm flipV="1">
            <a:off x="9304047" y="996975"/>
            <a:ext cx="112294" cy="46934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向下箭號 27"/>
          <p:cNvSpPr/>
          <p:nvPr/>
        </p:nvSpPr>
        <p:spPr>
          <a:xfrm flipV="1">
            <a:off x="9728915" y="996975"/>
            <a:ext cx="112294" cy="46934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向下箭號 28"/>
          <p:cNvSpPr/>
          <p:nvPr/>
        </p:nvSpPr>
        <p:spPr>
          <a:xfrm flipV="1">
            <a:off x="10068486" y="489172"/>
            <a:ext cx="170593" cy="99103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向下箭號 29"/>
          <p:cNvSpPr/>
          <p:nvPr/>
        </p:nvSpPr>
        <p:spPr>
          <a:xfrm>
            <a:off x="6050267" y="863292"/>
            <a:ext cx="121904" cy="629710"/>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向下箭號 30"/>
          <p:cNvSpPr/>
          <p:nvPr/>
        </p:nvSpPr>
        <p:spPr>
          <a:xfrm>
            <a:off x="5624429" y="850495"/>
            <a:ext cx="121904" cy="629710"/>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向下箭號 31"/>
          <p:cNvSpPr/>
          <p:nvPr/>
        </p:nvSpPr>
        <p:spPr>
          <a:xfrm flipV="1">
            <a:off x="6793964" y="485920"/>
            <a:ext cx="170593" cy="99103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向下箭號 32"/>
          <p:cNvSpPr/>
          <p:nvPr/>
        </p:nvSpPr>
        <p:spPr>
          <a:xfrm flipV="1">
            <a:off x="8861578" y="474918"/>
            <a:ext cx="170593" cy="99103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p:cNvSpPr txBox="1"/>
          <p:nvPr/>
        </p:nvSpPr>
        <p:spPr>
          <a:xfrm>
            <a:off x="3246634" y="678626"/>
            <a:ext cx="312821" cy="369332"/>
          </a:xfrm>
          <a:prstGeom prst="rect">
            <a:avLst/>
          </a:prstGeom>
          <a:noFill/>
        </p:spPr>
        <p:txBody>
          <a:bodyPr wrap="square" rtlCol="0">
            <a:spAutoFit/>
          </a:bodyPr>
          <a:lstStyle/>
          <a:p>
            <a:r>
              <a:rPr lang="en-US" altLang="zh-TW" dirty="0" smtClean="0">
                <a:solidFill>
                  <a:srgbClr val="002060"/>
                </a:solidFill>
              </a:rPr>
              <a:t>X</a:t>
            </a:r>
            <a:endParaRPr lang="zh-TW" altLang="en-US" dirty="0">
              <a:solidFill>
                <a:srgbClr val="002060"/>
              </a:solidFill>
            </a:endParaRPr>
          </a:p>
        </p:txBody>
      </p:sp>
      <p:sp>
        <p:nvSpPr>
          <p:cNvPr id="34" name="文字方塊 33"/>
          <p:cNvSpPr txBox="1"/>
          <p:nvPr/>
        </p:nvSpPr>
        <p:spPr>
          <a:xfrm>
            <a:off x="10578403" y="678626"/>
            <a:ext cx="312821" cy="369332"/>
          </a:xfrm>
          <a:prstGeom prst="rect">
            <a:avLst/>
          </a:prstGeom>
          <a:noFill/>
        </p:spPr>
        <p:txBody>
          <a:bodyPr wrap="square" rtlCol="0">
            <a:spAutoFit/>
          </a:bodyPr>
          <a:lstStyle/>
          <a:p>
            <a:r>
              <a:rPr lang="en-US" altLang="zh-TW" dirty="0" smtClean="0">
                <a:solidFill>
                  <a:srgbClr val="002060"/>
                </a:solidFill>
              </a:rPr>
              <a:t>X</a:t>
            </a:r>
            <a:endParaRPr lang="zh-TW" altLang="en-US" dirty="0">
              <a:solidFill>
                <a:srgbClr val="002060"/>
              </a:solidFill>
            </a:endParaRPr>
          </a:p>
        </p:txBody>
      </p:sp>
      <p:sp>
        <p:nvSpPr>
          <p:cNvPr id="35" name="文字方塊 34"/>
          <p:cNvSpPr txBox="1"/>
          <p:nvPr/>
        </p:nvSpPr>
        <p:spPr>
          <a:xfrm>
            <a:off x="6504254" y="665829"/>
            <a:ext cx="312821" cy="369332"/>
          </a:xfrm>
          <a:prstGeom prst="rect">
            <a:avLst/>
          </a:prstGeom>
          <a:noFill/>
        </p:spPr>
        <p:txBody>
          <a:bodyPr wrap="square" rtlCol="0">
            <a:spAutoFit/>
          </a:bodyPr>
          <a:lstStyle/>
          <a:p>
            <a:r>
              <a:rPr lang="en-US" altLang="zh-TW" dirty="0" smtClean="0">
                <a:solidFill>
                  <a:srgbClr val="002060"/>
                </a:solidFill>
              </a:rPr>
              <a:t>X</a:t>
            </a:r>
            <a:endParaRPr lang="zh-TW" altLang="en-US" dirty="0">
              <a:solidFill>
                <a:srgbClr val="002060"/>
              </a:solidFill>
            </a:endParaRPr>
          </a:p>
        </p:txBody>
      </p:sp>
    </p:spTree>
    <p:extLst>
      <p:ext uri="{BB962C8B-B14F-4D97-AF65-F5344CB8AC3E}">
        <p14:creationId xmlns:p14="http://schemas.microsoft.com/office/powerpoint/2010/main" val="74344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4777" y="1559366"/>
            <a:ext cx="8763152" cy="4239853"/>
          </a:xfrm>
        </p:spPr>
      </p:pic>
    </p:spTree>
    <p:extLst>
      <p:ext uri="{BB962C8B-B14F-4D97-AF65-F5344CB8AC3E}">
        <p14:creationId xmlns:p14="http://schemas.microsoft.com/office/powerpoint/2010/main" val="235775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Code  </a:t>
            </a:r>
            <a:r>
              <a:rPr lang="en-US" altLang="zh-TW" b="1" dirty="0"/>
              <a:t/>
            </a:r>
            <a:br>
              <a:rPr lang="en-US" altLang="zh-TW" b="1" dirty="0"/>
            </a:br>
            <a:endParaRPr lang="zh-TW" altLang="en-US" dirty="0"/>
          </a:p>
        </p:txBody>
      </p:sp>
      <p:sp>
        <p:nvSpPr>
          <p:cNvPr id="3" name="內容版面配置區 2"/>
          <p:cNvSpPr>
            <a:spLocks noGrp="1"/>
          </p:cNvSpPr>
          <p:nvPr>
            <p:ph idx="1"/>
          </p:nvPr>
        </p:nvSpPr>
        <p:spPr>
          <a:xfrm>
            <a:off x="2589212" y="1556084"/>
            <a:ext cx="8915400" cy="3777622"/>
          </a:xfrm>
        </p:spPr>
        <p:txBody>
          <a:bodyPr/>
          <a:lstStyle/>
          <a:p>
            <a:pPr marL="0" indent="0">
              <a:buNone/>
            </a:pPr>
            <a:r>
              <a:rPr lang="en-US" altLang="zh-TW" dirty="0" smtClean="0"/>
              <a:t>Link of sample code1:</a:t>
            </a:r>
            <a:r>
              <a:rPr lang="en-US" altLang="zh-TW" dirty="0" smtClean="0">
                <a:hlinkClick r:id="rId2"/>
              </a:rPr>
              <a:t>https</a:t>
            </a:r>
            <a:r>
              <a:rPr lang="en-US" altLang="zh-TW" dirty="0">
                <a:hlinkClick r:id="rId2"/>
              </a:rPr>
              <a:t>://</a:t>
            </a:r>
            <a:r>
              <a:rPr lang="en-US" altLang="zh-TW" dirty="0" smtClean="0">
                <a:hlinkClick r:id="rId2"/>
              </a:rPr>
              <a:t>github.com/jinxiu1983/</a:t>
            </a:r>
            <a:r>
              <a:rPr lang="en-US" altLang="zh-TW" dirty="0" err="1" smtClean="0">
                <a:hlinkClick r:id="rId2"/>
              </a:rPr>
              <a:t>keras-adda</a:t>
            </a:r>
            <a:endParaRPr lang="en-US" altLang="zh-TW" dirty="0" smtClean="0"/>
          </a:p>
          <a:p>
            <a:pPr marL="0" indent="0">
              <a:buNone/>
            </a:pPr>
            <a:r>
              <a:rPr lang="en-US" altLang="zh-TW" dirty="0"/>
              <a:t>Link of sample </a:t>
            </a:r>
            <a:r>
              <a:rPr lang="en-US" altLang="zh-TW" dirty="0" smtClean="0"/>
              <a:t>code2:</a:t>
            </a:r>
            <a:r>
              <a:rPr lang="en-US" altLang="zh-TW" dirty="0">
                <a:hlinkClick r:id="rId3"/>
              </a:rPr>
              <a:t>https://github.com/</a:t>
            </a:r>
            <a:r>
              <a:rPr lang="en-US" altLang="zh-TW" dirty="0" err="1">
                <a:hlinkClick r:id="rId3"/>
              </a:rPr>
              <a:t>corenel</a:t>
            </a:r>
            <a:r>
              <a:rPr lang="en-US" altLang="zh-TW" dirty="0">
                <a:hlinkClick r:id="rId3"/>
              </a:rPr>
              <a:t>/</a:t>
            </a:r>
            <a:r>
              <a:rPr lang="en-US" altLang="zh-TW" dirty="0" err="1">
                <a:hlinkClick r:id="rId3"/>
              </a:rPr>
              <a:t>pytorch-adda</a:t>
            </a:r>
            <a:endParaRPr lang="zh-TW" altLang="en-US" dirty="0"/>
          </a:p>
        </p:txBody>
      </p:sp>
    </p:spTree>
    <p:extLst>
      <p:ext uri="{BB962C8B-B14F-4D97-AF65-F5344CB8AC3E}">
        <p14:creationId xmlns:p14="http://schemas.microsoft.com/office/powerpoint/2010/main" val="2964878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095917" y="489283"/>
            <a:ext cx="8915400" cy="4503821"/>
          </a:xfrm>
        </p:spPr>
        <p:txBody>
          <a:bodyPr/>
          <a:lstStyle/>
          <a:p>
            <a:r>
              <a:rPr lang="en-US" altLang="zh-TW" dirty="0" err="1" smtClean="0"/>
              <a:t>Source_data</a:t>
            </a:r>
            <a:r>
              <a:rPr lang="en-US" altLang="zh-TW" dirty="0" smtClean="0"/>
              <a:t> = </a:t>
            </a:r>
            <a:r>
              <a:rPr lang="en-US" altLang="zh-TW" dirty="0" err="1" smtClean="0"/>
              <a:t>mnist</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en-US" altLang="zh-TW" dirty="0" err="1"/>
              <a:t>t</a:t>
            </a:r>
            <a:r>
              <a:rPr lang="en-US" altLang="zh-TW" dirty="0" err="1" smtClean="0"/>
              <a:t>arget_data</a:t>
            </a:r>
            <a:r>
              <a:rPr lang="en-US" altLang="zh-TW" dirty="0" smtClean="0"/>
              <a:t> = </a:t>
            </a:r>
            <a:r>
              <a:rPr lang="en-US" altLang="zh-TW" dirty="0" err="1" smtClean="0"/>
              <a:t>usps</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737" y="489284"/>
            <a:ext cx="4572000" cy="3429000"/>
          </a:xfrm>
          <a:prstGeom prst="rect">
            <a:avLst/>
          </a:prstGeom>
        </p:spPr>
      </p:pic>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2595" y="4064545"/>
            <a:ext cx="6673657" cy="2035465"/>
          </a:xfrm>
          <a:prstGeom prst="rect">
            <a:avLst/>
          </a:prstGeom>
        </p:spPr>
      </p:pic>
    </p:spTree>
    <p:extLst>
      <p:ext uri="{BB962C8B-B14F-4D97-AF65-F5344CB8AC3E}">
        <p14:creationId xmlns:p14="http://schemas.microsoft.com/office/powerpoint/2010/main" val="3837116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5" name="內容版面配置區 4"/>
          <p:cNvSpPr>
            <a:spLocks noGrp="1"/>
          </p:cNvSpPr>
          <p:nvPr>
            <p:ph idx="1"/>
          </p:nvPr>
        </p:nvSpPr>
        <p:spPr>
          <a:xfrm>
            <a:off x="2066310" y="1264555"/>
            <a:ext cx="8915400" cy="5292656"/>
          </a:xfrm>
        </p:spPr>
        <p:txBody>
          <a:bodyPr>
            <a:normAutofit/>
          </a:bodyPr>
          <a:lstStyle/>
          <a:p>
            <a:endParaRPr lang="en-US" altLang="zh-TW" dirty="0" smtClean="0"/>
          </a:p>
          <a:p>
            <a:endParaRPr lang="en-US" altLang="zh-TW" dirty="0"/>
          </a:p>
          <a:p>
            <a:endParaRPr lang="en-US" altLang="zh-TW" dirty="0" smtClean="0"/>
          </a:p>
          <a:p>
            <a:r>
              <a:rPr lang="en-US" altLang="zh-TW" dirty="0" err="1" smtClean="0"/>
              <a:t>Load_data</a:t>
            </a:r>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pPr marL="0" indent="0">
              <a:buNone/>
            </a:pPr>
            <a:endParaRPr lang="en-US" altLang="zh-TW" dirty="0"/>
          </a:p>
          <a:p>
            <a:pPr marL="0" indent="0">
              <a:buNone/>
            </a:pPr>
            <a:endParaRPr lang="en-US" altLang="zh-TW" dirty="0" smtClean="0"/>
          </a:p>
          <a:p>
            <a:pPr marL="0" indent="0">
              <a:buNone/>
            </a:pPr>
            <a:endParaRPr lang="en-US" altLang="zh-TW" dirty="0" smtClean="0"/>
          </a:p>
          <a:p>
            <a:r>
              <a:rPr lang="en-US" altLang="zh-TW" dirty="0" err="1" smtClean="0"/>
              <a:t>Load_model</a:t>
            </a:r>
            <a:r>
              <a:rPr lang="en-US" altLang="zh-TW" dirty="0" smtClean="0"/>
              <a:t>   </a:t>
            </a:r>
          </a:p>
          <a:p>
            <a:endParaRPr lang="zh-TW" altLang="en-US" dirty="0"/>
          </a:p>
        </p:txBody>
      </p:sp>
      <p:pic>
        <p:nvPicPr>
          <p:cNvPr id="6"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320" y="475341"/>
            <a:ext cx="9188282" cy="2034548"/>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320" y="2910241"/>
            <a:ext cx="7865480" cy="3006496"/>
          </a:xfrm>
          <a:prstGeom prst="rect">
            <a:avLst/>
          </a:prstGeom>
        </p:spPr>
      </p:pic>
    </p:spTree>
    <p:extLst>
      <p:ext uri="{BB962C8B-B14F-4D97-AF65-F5344CB8AC3E}">
        <p14:creationId xmlns:p14="http://schemas.microsoft.com/office/powerpoint/2010/main" val="4293226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2589212" y="1796716"/>
            <a:ext cx="8915400" cy="4555958"/>
          </a:xfrm>
        </p:spPr>
        <p:txBody>
          <a:bodyPr/>
          <a:lstStyle/>
          <a:p>
            <a:endParaRPr lang="en-US" altLang="zh-TW" dirty="0" smtClean="0"/>
          </a:p>
          <a:p>
            <a:endParaRPr lang="en-US" altLang="zh-TW" dirty="0"/>
          </a:p>
          <a:p>
            <a:endParaRPr lang="en-US" altLang="zh-TW" dirty="0" smtClean="0"/>
          </a:p>
          <a:p>
            <a:r>
              <a:rPr lang="en-US" altLang="zh-TW" dirty="0" smtClean="0"/>
              <a:t>Training source </a:t>
            </a:r>
            <a:r>
              <a:rPr lang="en-US" altLang="zh-TW" dirty="0" err="1" smtClean="0"/>
              <a:t>encoder&amp;classifier</a:t>
            </a:r>
            <a:r>
              <a:rPr lang="en-US" altLang="zh-TW" dirty="0" smtClean="0"/>
              <a:t> using </a:t>
            </a:r>
            <a:r>
              <a:rPr lang="en-US" altLang="zh-TW" dirty="0" err="1" smtClean="0"/>
              <a:t>sourcedata</a:t>
            </a:r>
            <a:endParaRPr lang="en-US" altLang="zh-TW" dirty="0" smtClean="0"/>
          </a:p>
          <a:p>
            <a:endParaRPr lang="en-US" altLang="zh-TW" dirty="0"/>
          </a:p>
          <a:p>
            <a:endParaRPr lang="en-US" altLang="zh-TW" dirty="0" smtClean="0"/>
          </a:p>
          <a:p>
            <a:endParaRPr lang="en-US" altLang="zh-TW" dirty="0" smtClean="0"/>
          </a:p>
          <a:p>
            <a:endParaRPr lang="en-US" altLang="zh-TW" dirty="0"/>
          </a:p>
          <a:p>
            <a:endParaRPr lang="en-US" altLang="zh-TW" dirty="0" smtClean="0"/>
          </a:p>
          <a:p>
            <a:pPr marL="0" indent="0">
              <a:buNone/>
            </a:pPr>
            <a:endParaRPr lang="en-US" altLang="zh-TW" dirty="0" smtClean="0"/>
          </a:p>
          <a:p>
            <a:r>
              <a:rPr lang="en-US" altLang="zh-TW" dirty="0" smtClean="0"/>
              <a:t>Result of training source-data and get accuracy=99.17%</a:t>
            </a:r>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endParaRPr lang="en-US" altLang="zh-TW" dirty="0"/>
          </a:p>
          <a:p>
            <a:endParaRPr lang="en-US" altLang="zh-TW" dirty="0" smtClean="0"/>
          </a:p>
          <a:p>
            <a:endParaRPr lang="en-US" altLang="zh-TW" dirty="0"/>
          </a:p>
          <a:p>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836004"/>
            <a:ext cx="8058017" cy="2137992"/>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3619016"/>
            <a:ext cx="6324162" cy="2088638"/>
          </a:xfrm>
          <a:prstGeom prst="rect">
            <a:avLst/>
          </a:prstGeom>
        </p:spPr>
      </p:pic>
    </p:spTree>
    <p:extLst>
      <p:ext uri="{BB962C8B-B14F-4D97-AF65-F5344CB8AC3E}">
        <p14:creationId xmlns:p14="http://schemas.microsoft.com/office/powerpoint/2010/main" val="1142966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endParaRPr lang="en-US" altLang="zh-TW" dirty="0" smtClean="0"/>
          </a:p>
          <a:p>
            <a:r>
              <a:rPr lang="en-US" altLang="zh-TW" dirty="0" err="1" smtClean="0"/>
              <a:t>Source_encoder&amp;classifier</a:t>
            </a:r>
            <a:r>
              <a:rPr lang="en-US" altLang="zh-TW" dirty="0" smtClean="0"/>
              <a:t> Model </a:t>
            </a:r>
            <a:r>
              <a:rPr lang="en-US" altLang="zh-TW" dirty="0"/>
              <a:t>structure</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625" y="695251"/>
            <a:ext cx="6647070" cy="4030954"/>
          </a:xfrm>
          <a:prstGeom prst="rect">
            <a:avLst/>
          </a:prstGeom>
        </p:spPr>
      </p:pic>
    </p:spTree>
    <p:extLst>
      <p:ext uri="{BB962C8B-B14F-4D97-AF65-F5344CB8AC3E}">
        <p14:creationId xmlns:p14="http://schemas.microsoft.com/office/powerpoint/2010/main" val="1880327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142010" y="4283242"/>
            <a:ext cx="8915400" cy="2261936"/>
          </a:xfrm>
        </p:spPr>
        <p:txBody>
          <a:bodyPr>
            <a:normAutofit/>
          </a:bodyPr>
          <a:lstStyle/>
          <a:p>
            <a:pPr marL="0" indent="0">
              <a:buNone/>
            </a:pPr>
            <a:endParaRPr lang="en-US" altLang="zh-TW" dirty="0" smtClean="0"/>
          </a:p>
          <a:p>
            <a:r>
              <a:rPr lang="en-US" altLang="zh-TW" dirty="0" err="1" smtClean="0"/>
              <a:t>Target_encoder</a:t>
            </a:r>
            <a:r>
              <a:rPr lang="en-US" altLang="zh-TW" dirty="0" smtClean="0"/>
              <a:t> &amp; domain discriminator</a:t>
            </a:r>
          </a:p>
          <a:p>
            <a:pPr marL="0" indent="0">
              <a:buNone/>
            </a:pP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010" y="1480888"/>
            <a:ext cx="5041029" cy="3152191"/>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108" y="1286457"/>
            <a:ext cx="5321573" cy="3346622"/>
          </a:xfrm>
          <a:prstGeom prst="rect">
            <a:avLst/>
          </a:prstGeom>
        </p:spPr>
      </p:pic>
      <p:sp>
        <p:nvSpPr>
          <p:cNvPr id="7" name="內容版面配置區 2"/>
          <p:cNvSpPr txBox="1">
            <a:spLocks/>
          </p:cNvSpPr>
          <p:nvPr/>
        </p:nvSpPr>
        <p:spPr>
          <a:xfrm>
            <a:off x="6346855" y="4283242"/>
            <a:ext cx="8915400" cy="22619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altLang="zh-TW" dirty="0" smtClean="0"/>
          </a:p>
          <a:p>
            <a:r>
              <a:rPr lang="en-US" altLang="zh-TW" dirty="0" err="1" smtClean="0"/>
              <a:t>Target_encoder</a:t>
            </a:r>
            <a:r>
              <a:rPr lang="en-US" altLang="zh-TW" dirty="0" smtClean="0"/>
              <a:t> </a:t>
            </a:r>
            <a:r>
              <a:rPr lang="en-US" altLang="zh-TW" dirty="0"/>
              <a:t>&amp; </a:t>
            </a:r>
            <a:r>
              <a:rPr lang="en-US" altLang="zh-TW" dirty="0" smtClean="0"/>
              <a:t>discriminator Model structure</a:t>
            </a:r>
            <a:endParaRPr lang="zh-TW" altLang="en-US" dirty="0" smtClean="0"/>
          </a:p>
          <a:p>
            <a:endParaRPr lang="zh-TW" altLang="en-US" dirty="0"/>
          </a:p>
        </p:txBody>
      </p:sp>
    </p:spTree>
    <p:extLst>
      <p:ext uri="{BB962C8B-B14F-4D97-AF65-F5344CB8AC3E}">
        <p14:creationId xmlns:p14="http://schemas.microsoft.com/office/powerpoint/2010/main" val="115711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Outline: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589212" y="1613836"/>
            <a:ext cx="8915400" cy="3777622"/>
          </a:xfrm>
        </p:spPr>
        <p:txBody>
          <a:bodyPr/>
          <a:lstStyle/>
          <a:p>
            <a:r>
              <a:rPr lang="en-US" altLang="zh-TW" b="1" dirty="0" smtClean="0">
                <a:cs typeface="Times New Roman" panose="02020603050405020304" pitchFamily="18" charset="0"/>
              </a:rPr>
              <a:t>1.</a:t>
            </a:r>
            <a:r>
              <a:rPr lang="zh-TW" altLang="en-US" b="1" dirty="0" smtClean="0">
                <a:cs typeface="Times New Roman" panose="02020603050405020304" pitchFamily="18" charset="0"/>
              </a:rPr>
              <a:t> </a:t>
            </a:r>
            <a:r>
              <a:rPr lang="en-US" altLang="zh-TW" b="1" dirty="0" smtClean="0">
                <a:cs typeface="Times New Roman" panose="02020603050405020304" pitchFamily="18" charset="0"/>
              </a:rPr>
              <a:t>I</a:t>
            </a:r>
            <a:r>
              <a:rPr lang="en-US" altLang="zh-TW" b="1" dirty="0" smtClean="0"/>
              <a:t>ntroduction</a:t>
            </a:r>
            <a:endParaRPr lang="en-US" altLang="zh-TW" b="1" dirty="0" smtClean="0"/>
          </a:p>
          <a:p>
            <a:r>
              <a:rPr lang="en-US" altLang="zh-TW" b="1" dirty="0" smtClean="0"/>
              <a:t>2. The function of ADDA </a:t>
            </a:r>
          </a:p>
          <a:p>
            <a:r>
              <a:rPr lang="en-US" altLang="zh-TW" b="1" dirty="0" smtClean="0"/>
              <a:t>3. </a:t>
            </a:r>
            <a:r>
              <a:rPr lang="en-US" altLang="zh-TW" b="1" dirty="0" smtClean="0"/>
              <a:t>Results </a:t>
            </a:r>
            <a:r>
              <a:rPr lang="en-US" altLang="zh-TW" b="1" dirty="0" smtClean="0"/>
              <a:t>of </a:t>
            </a:r>
            <a:r>
              <a:rPr lang="en-US" altLang="zh-TW" b="1" dirty="0">
                <a:cs typeface="Times New Roman" panose="02020603050405020304" pitchFamily="18" charset="0"/>
              </a:rPr>
              <a:t>Adversarial Discriminative Domain </a:t>
            </a:r>
            <a:r>
              <a:rPr lang="en-US" altLang="zh-TW" b="1" dirty="0" smtClean="0">
                <a:cs typeface="Times New Roman" panose="02020603050405020304" pitchFamily="18" charset="0"/>
              </a:rPr>
              <a:t>Adaptation in paper</a:t>
            </a:r>
          </a:p>
          <a:p>
            <a:r>
              <a:rPr lang="en-US" altLang="zh-TW" b="1" dirty="0">
                <a:cs typeface="Times New Roman" panose="02020603050405020304" pitchFamily="18" charset="0"/>
              </a:rPr>
              <a:t>4</a:t>
            </a:r>
            <a:r>
              <a:rPr lang="en-US" altLang="zh-TW" b="1" dirty="0" smtClean="0">
                <a:cs typeface="Times New Roman" panose="02020603050405020304" pitchFamily="18" charset="0"/>
              </a:rPr>
              <a:t>.</a:t>
            </a:r>
            <a:r>
              <a:rPr lang="en-US" altLang="zh-TW" b="1" dirty="0" smtClean="0"/>
              <a:t> Code</a:t>
            </a:r>
            <a:endParaRPr lang="en-US" altLang="zh-TW" b="1" dirty="0" smtClean="0">
              <a:cs typeface="Times New Roman" panose="02020603050405020304" pitchFamily="18" charset="0"/>
            </a:endParaRPr>
          </a:p>
          <a:p>
            <a:r>
              <a:rPr lang="en-US" altLang="zh-TW" b="1" dirty="0" smtClean="0">
                <a:cs typeface="Times New Roman" panose="02020603050405020304" pitchFamily="18" charset="0"/>
              </a:rPr>
              <a:t>5.My </a:t>
            </a:r>
            <a:r>
              <a:rPr lang="en-US" altLang="zh-TW" b="1" dirty="0" smtClean="0">
                <a:cs typeface="Times New Roman" panose="02020603050405020304" pitchFamily="18" charset="0"/>
              </a:rPr>
              <a:t>results</a:t>
            </a:r>
            <a:endParaRPr lang="en-US" altLang="zh-TW" b="1" dirty="0"/>
          </a:p>
          <a:p>
            <a:endParaRPr lang="zh-TW" altLang="en-US" b="1" dirty="0">
              <a:cs typeface="Times New Roman" panose="02020603050405020304" pitchFamily="18" charset="0"/>
            </a:endParaRPr>
          </a:p>
          <a:p>
            <a:endParaRPr lang="en-US" altLang="zh-TW" b="1" dirty="0"/>
          </a:p>
        </p:txBody>
      </p:sp>
    </p:spTree>
    <p:extLst>
      <p:ext uri="{BB962C8B-B14F-4D97-AF65-F5344CB8AC3E}">
        <p14:creationId xmlns:p14="http://schemas.microsoft.com/office/powerpoint/2010/main" val="4184276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71030" y="612078"/>
            <a:ext cx="8911687" cy="1280890"/>
          </a:xfrm>
        </p:spPr>
        <p:txBody>
          <a:bodyPr/>
          <a:lstStyle/>
          <a:p>
            <a:r>
              <a:rPr lang="en-US" altLang="zh-TW" dirty="0" smtClean="0">
                <a:latin typeface="+mj-ea"/>
              </a:rPr>
              <a:t>The </a:t>
            </a:r>
            <a:r>
              <a:rPr lang="en-US" altLang="zh-TW" dirty="0" err="1">
                <a:latin typeface="+mj-ea"/>
              </a:rPr>
              <a:t>disc_loss</a:t>
            </a:r>
            <a:r>
              <a:rPr lang="en-US" altLang="zh-TW" dirty="0">
                <a:latin typeface="+mj-ea"/>
              </a:rPr>
              <a:t>(</a:t>
            </a:r>
            <a:r>
              <a:rPr lang="en-US" altLang="zh-TW" dirty="0" err="1">
                <a:latin typeface="+mj-ea"/>
              </a:rPr>
              <a:t>d_loss</a:t>
            </a:r>
            <a:r>
              <a:rPr lang="en-US" altLang="zh-TW" dirty="0">
                <a:latin typeface="+mj-ea"/>
              </a:rPr>
              <a:t>) &amp;</a:t>
            </a:r>
            <a:r>
              <a:rPr lang="en-US" altLang="zh-TW" dirty="0" err="1">
                <a:latin typeface="+mj-ea"/>
              </a:rPr>
              <a:t>Ms_loss</a:t>
            </a:r>
            <a:r>
              <a:rPr lang="en-US" altLang="zh-TW" dirty="0">
                <a:latin typeface="+mj-ea"/>
              </a:rPr>
              <a:t>(</a:t>
            </a:r>
            <a:r>
              <a:rPr lang="en-US" altLang="zh-TW" dirty="0" err="1">
                <a:latin typeface="+mj-ea"/>
              </a:rPr>
              <a:t>g_loss</a:t>
            </a:r>
            <a:r>
              <a:rPr lang="en-US" altLang="zh-TW" dirty="0">
                <a:latin typeface="+mj-ea"/>
              </a:rPr>
              <a:t>)</a:t>
            </a:r>
            <a:r>
              <a:rPr lang="zh-TW" altLang="en-US" dirty="0"/>
              <a:t/>
            </a:r>
            <a:br>
              <a:rPr lang="zh-TW" altLang="en-US" dirty="0"/>
            </a:br>
            <a:endParaRPr lang="zh-TW" altLang="en-US" dirty="0"/>
          </a:p>
        </p:txBody>
      </p:sp>
      <p:sp>
        <p:nvSpPr>
          <p:cNvPr id="3" name="內容版面配置區 2"/>
          <p:cNvSpPr>
            <a:spLocks noGrp="1"/>
          </p:cNvSpPr>
          <p:nvPr>
            <p:ph idx="1"/>
          </p:nvPr>
        </p:nvSpPr>
        <p:spPr>
          <a:xfrm>
            <a:off x="2015756" y="3258554"/>
            <a:ext cx="2536241" cy="445168"/>
          </a:xfrm>
        </p:spPr>
        <p:txBody>
          <a:bodyPr>
            <a:normAutofit/>
          </a:bodyPr>
          <a:lstStyle/>
          <a:p>
            <a:r>
              <a:rPr lang="en-US" altLang="zh-TW" dirty="0" smtClean="0"/>
              <a:t>In 90 epoch</a:t>
            </a:r>
            <a:endParaRPr lang="zh-TW" altLang="en-US" dirty="0"/>
          </a:p>
        </p:txBody>
      </p:sp>
      <p:sp>
        <p:nvSpPr>
          <p:cNvPr id="4" name="內容版面配置區 2"/>
          <p:cNvSpPr txBox="1">
            <a:spLocks/>
          </p:cNvSpPr>
          <p:nvPr/>
        </p:nvSpPr>
        <p:spPr>
          <a:xfrm>
            <a:off x="2000749" y="5799928"/>
            <a:ext cx="2536241" cy="4451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smtClean="0"/>
              <a:t>In 1000 epoch</a:t>
            </a:r>
            <a:endParaRPr lang="zh-TW" altLang="en-US" dirty="0"/>
          </a:p>
        </p:txBody>
      </p:sp>
      <p:sp>
        <p:nvSpPr>
          <p:cNvPr id="5" name="內容版面配置區 2"/>
          <p:cNvSpPr txBox="1">
            <a:spLocks/>
          </p:cNvSpPr>
          <p:nvPr/>
        </p:nvSpPr>
        <p:spPr>
          <a:xfrm>
            <a:off x="6619364" y="3258554"/>
            <a:ext cx="2536241" cy="4451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smtClean="0"/>
              <a:t>In 500 epoch</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756" y="1474415"/>
            <a:ext cx="4311117" cy="1738017"/>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788" y="1474415"/>
            <a:ext cx="5033635" cy="1738017"/>
          </a:xfrm>
          <a:prstGeom prst="rect">
            <a:avLst/>
          </a:prstGeom>
        </p:spPr>
      </p:pic>
      <p:sp>
        <p:nvSpPr>
          <p:cNvPr id="8" name="內容版面配置區 2"/>
          <p:cNvSpPr txBox="1">
            <a:spLocks/>
          </p:cNvSpPr>
          <p:nvPr/>
        </p:nvSpPr>
        <p:spPr>
          <a:xfrm>
            <a:off x="6638788" y="5799928"/>
            <a:ext cx="2536241" cy="4451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smtClean="0"/>
              <a:t>In 1500 epoch</a:t>
            </a:r>
            <a:endParaRPr lang="zh-TW" altLang="en-US" dirty="0"/>
          </a:p>
        </p:txBody>
      </p:sp>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5756" y="3989174"/>
            <a:ext cx="4406924" cy="1734743"/>
          </a:xfrm>
          <a:prstGeom prst="rect">
            <a:avLst/>
          </a:prstGeom>
        </p:spPr>
      </p:pic>
      <p:pic>
        <p:nvPicPr>
          <p:cNvPr id="10" name="圖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7538" y="3912902"/>
            <a:ext cx="4954982" cy="1811015"/>
          </a:xfrm>
          <a:prstGeom prst="rect">
            <a:avLst/>
          </a:prstGeom>
        </p:spPr>
      </p:pic>
    </p:spTree>
    <p:extLst>
      <p:ext uri="{BB962C8B-B14F-4D97-AF65-F5344CB8AC3E}">
        <p14:creationId xmlns:p14="http://schemas.microsoft.com/office/powerpoint/2010/main" val="2218603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14620" y="815173"/>
            <a:ext cx="8911687" cy="1280890"/>
          </a:xfrm>
        </p:spPr>
        <p:txBody>
          <a:bodyPr>
            <a:normAutofit/>
          </a:bodyPr>
          <a:lstStyle/>
          <a:p>
            <a:r>
              <a:rPr lang="en-US" altLang="zh-TW" sz="2400" dirty="0" smtClean="0">
                <a:latin typeface="+mn-ea"/>
                <a:ea typeface="+mn-ea"/>
              </a:rPr>
              <a:t>The result of </a:t>
            </a:r>
            <a:r>
              <a:rPr lang="en-US" altLang="zh-TW" sz="2400" dirty="0" err="1" smtClean="0">
                <a:latin typeface="+mn-ea"/>
                <a:ea typeface="+mn-ea"/>
              </a:rPr>
              <a:t>adda</a:t>
            </a:r>
            <a:r>
              <a:rPr lang="en-US" altLang="zh-TW" sz="2400" dirty="0" smtClean="0">
                <a:latin typeface="+mn-ea"/>
                <a:ea typeface="+mn-ea"/>
              </a:rPr>
              <a:t> from </a:t>
            </a:r>
            <a:r>
              <a:rPr lang="en-US" altLang="zh-TW" sz="2400" dirty="0" err="1" smtClean="0">
                <a:latin typeface="+mn-ea"/>
                <a:ea typeface="+mn-ea"/>
              </a:rPr>
              <a:t>mnist</a:t>
            </a:r>
            <a:r>
              <a:rPr lang="en-US" altLang="zh-TW" sz="2400" dirty="0" smtClean="0">
                <a:latin typeface="+mn-ea"/>
                <a:ea typeface="+mn-ea"/>
              </a:rPr>
              <a:t> to </a:t>
            </a:r>
            <a:r>
              <a:rPr lang="en-US" altLang="zh-TW" sz="2400" dirty="0" err="1" smtClean="0">
                <a:latin typeface="+mn-ea"/>
                <a:ea typeface="+mn-ea"/>
              </a:rPr>
              <a:t>usps</a:t>
            </a:r>
            <a:r>
              <a:rPr lang="en-US" altLang="zh-TW" sz="2400" dirty="0" smtClean="0">
                <a:latin typeface="+mn-ea"/>
                <a:ea typeface="+mn-ea"/>
              </a:rPr>
              <a:t> </a:t>
            </a:r>
            <a:endParaRPr lang="zh-TW" altLang="en-US" sz="2400" dirty="0">
              <a:latin typeface="+mn-ea"/>
              <a:ea typeface="+mn-ea"/>
            </a:endParaRP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620" y="1373898"/>
            <a:ext cx="9448694" cy="1690707"/>
          </a:xfrm>
        </p:spPr>
      </p:pic>
      <p:sp>
        <p:nvSpPr>
          <p:cNvPr id="5" name="標題 1"/>
          <p:cNvSpPr txBox="1">
            <a:spLocks/>
          </p:cNvSpPr>
          <p:nvPr/>
        </p:nvSpPr>
        <p:spPr>
          <a:xfrm>
            <a:off x="1714620" y="3191613"/>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sz="2400" dirty="0" smtClean="0">
                <a:latin typeface="+mn-ea"/>
                <a:ea typeface="+mn-ea"/>
              </a:rPr>
              <a:t>The loss function of </a:t>
            </a:r>
            <a:r>
              <a:rPr lang="en-US" altLang="zh-TW" sz="2400" dirty="0" err="1" smtClean="0">
                <a:latin typeface="+mn-ea"/>
                <a:ea typeface="+mn-ea"/>
              </a:rPr>
              <a:t>discriminator&amp;target</a:t>
            </a:r>
            <a:r>
              <a:rPr lang="en-US" altLang="zh-TW" sz="2400" dirty="0" smtClean="0">
                <a:latin typeface="+mn-ea"/>
                <a:ea typeface="+mn-ea"/>
              </a:rPr>
              <a:t> encoder </a:t>
            </a:r>
            <a:r>
              <a:rPr lang="en-US" altLang="zh-TW" sz="2400" dirty="0" smtClean="0">
                <a:latin typeface="+mn-ea"/>
                <a:ea typeface="+mn-ea"/>
              </a:rPr>
              <a:t>in </a:t>
            </a:r>
            <a:r>
              <a:rPr lang="en-US" altLang="zh-TW" sz="2400" dirty="0" smtClean="0">
                <a:latin typeface="+mn-ea"/>
                <a:ea typeface="+mn-ea"/>
              </a:rPr>
              <a:t>code </a:t>
            </a:r>
          </a:p>
          <a:p>
            <a:r>
              <a:rPr lang="en-US" altLang="zh-TW" sz="2400" dirty="0" smtClean="0">
                <a:latin typeface="+mn-ea"/>
                <a:ea typeface="+mn-ea"/>
              </a:rPr>
              <a:t>This function is for </a:t>
            </a:r>
            <a:r>
              <a:rPr lang="en-US" altLang="zh-TW" sz="2400" dirty="0" err="1" smtClean="0">
                <a:latin typeface="+mn-ea"/>
                <a:ea typeface="+mn-ea"/>
              </a:rPr>
              <a:t>pytorch</a:t>
            </a:r>
            <a:r>
              <a:rPr lang="en-US" altLang="zh-TW" sz="2400" dirty="0" smtClean="0">
                <a:latin typeface="+mn-ea"/>
                <a:ea typeface="+mn-ea"/>
              </a:rPr>
              <a:t> to compute the loss between predict label and correct label </a:t>
            </a:r>
            <a:endParaRPr lang="zh-TW" altLang="en-US" sz="2400" dirty="0">
              <a:latin typeface="+mn-ea"/>
              <a:ea typeface="+mn-ea"/>
            </a:endParaRPr>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620" y="4599511"/>
            <a:ext cx="7240565" cy="2064126"/>
          </a:xfrm>
          <a:prstGeom prst="rect">
            <a:avLst/>
          </a:prstGeom>
        </p:spPr>
      </p:pic>
    </p:spTree>
    <p:extLst>
      <p:ext uri="{BB962C8B-B14F-4D97-AF65-F5344CB8AC3E}">
        <p14:creationId xmlns:p14="http://schemas.microsoft.com/office/powerpoint/2010/main" val="324786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introduction</a:t>
            </a:r>
            <a:endParaRPr lang="zh-TW" altLang="en-US" dirty="0"/>
          </a:p>
        </p:txBody>
      </p:sp>
      <p:sp>
        <p:nvSpPr>
          <p:cNvPr id="3" name="內容版面配置區 2"/>
          <p:cNvSpPr>
            <a:spLocks noGrp="1"/>
          </p:cNvSpPr>
          <p:nvPr>
            <p:ph idx="1"/>
          </p:nvPr>
        </p:nvSpPr>
        <p:spPr>
          <a:xfrm>
            <a:off x="2589212" y="1712495"/>
            <a:ext cx="8915400" cy="3777622"/>
          </a:xfrm>
        </p:spPr>
        <p:txBody>
          <a:bodyPr>
            <a:normAutofit/>
          </a:bodyPr>
          <a:lstStyle/>
          <a:p>
            <a:r>
              <a:rPr lang="en-US" altLang="zh-TW" sz="1600" b="1" dirty="0"/>
              <a:t>1</a:t>
            </a:r>
            <a:r>
              <a:rPr lang="en-US" altLang="zh-TW" sz="1600" b="1" dirty="0" smtClean="0"/>
              <a:t>. </a:t>
            </a:r>
            <a:r>
              <a:rPr lang="en-US" altLang="zh-TW" sz="1600" b="1" dirty="0"/>
              <a:t>difficult and expensive to </a:t>
            </a:r>
            <a:r>
              <a:rPr lang="en-US" altLang="zh-TW" sz="1600" b="1" dirty="0" smtClean="0"/>
              <a:t>fine-tune the </a:t>
            </a:r>
            <a:r>
              <a:rPr lang="en-US" altLang="zh-TW" sz="1600" b="1" dirty="0"/>
              <a:t>parameters</a:t>
            </a:r>
            <a:endParaRPr lang="en-US" altLang="zh-TW" sz="1600" b="1" dirty="0" smtClean="0"/>
          </a:p>
          <a:p>
            <a:pPr marL="0" indent="0">
              <a:buNone/>
            </a:pPr>
            <a:r>
              <a:rPr lang="en-US" altLang="zh-TW" sz="1600" dirty="0" smtClean="0"/>
              <a:t>The </a:t>
            </a:r>
            <a:r>
              <a:rPr lang="en-US" altLang="zh-TW" sz="1600" dirty="0"/>
              <a:t>typical solution is </a:t>
            </a:r>
            <a:r>
              <a:rPr lang="en-US" altLang="zh-TW" sz="1600" dirty="0" smtClean="0"/>
              <a:t>to further </a:t>
            </a:r>
            <a:r>
              <a:rPr lang="en-US" altLang="zh-TW" sz="1600" b="1" dirty="0"/>
              <a:t>fine-tune these networks </a:t>
            </a:r>
            <a:r>
              <a:rPr lang="en-US" altLang="zh-TW" sz="1600" dirty="0"/>
              <a:t>on task-specific </a:t>
            </a:r>
            <a:r>
              <a:rPr lang="en-US" altLang="zh-TW" sz="1600" dirty="0" smtClean="0"/>
              <a:t>datasets however</a:t>
            </a:r>
            <a:r>
              <a:rPr lang="en-US" altLang="zh-TW" sz="1600" dirty="0"/>
              <a:t>, it is often prohibitively </a:t>
            </a:r>
            <a:r>
              <a:rPr lang="en-US" altLang="zh-TW" sz="1600" b="1" dirty="0"/>
              <a:t>difficult and expensive </a:t>
            </a:r>
            <a:r>
              <a:rPr lang="en-US" altLang="zh-TW" sz="1600" dirty="0" smtClean="0"/>
              <a:t>to obtain </a:t>
            </a:r>
            <a:r>
              <a:rPr lang="en-US" altLang="zh-TW" sz="1600" dirty="0"/>
              <a:t>enough labeled data to properly fine-tune the </a:t>
            </a:r>
            <a:r>
              <a:rPr lang="en-US" altLang="zh-TW" sz="1600" b="1" dirty="0" smtClean="0"/>
              <a:t>large number </a:t>
            </a:r>
            <a:r>
              <a:rPr lang="en-US" altLang="zh-TW" sz="1600" b="1" dirty="0"/>
              <a:t>of </a:t>
            </a:r>
            <a:r>
              <a:rPr lang="en-US" altLang="zh-TW" sz="1600" b="1" dirty="0" smtClean="0"/>
              <a:t>parameters</a:t>
            </a:r>
          </a:p>
          <a:p>
            <a:r>
              <a:rPr lang="en-US" altLang="zh-TW" sz="1600" b="1" dirty="0"/>
              <a:t>2</a:t>
            </a:r>
            <a:r>
              <a:rPr lang="en-US" altLang="zh-TW" sz="1600" b="1" dirty="0" smtClean="0"/>
              <a:t>. </a:t>
            </a:r>
            <a:r>
              <a:rPr lang="en-US" altLang="zh-TW" sz="1600" b="1" dirty="0"/>
              <a:t>Adversarial adaptation </a:t>
            </a:r>
            <a:r>
              <a:rPr lang="en-US" altLang="zh-TW" sz="1600" b="1" dirty="0" smtClean="0"/>
              <a:t>methods</a:t>
            </a:r>
          </a:p>
          <a:p>
            <a:pPr marL="0" indent="0">
              <a:buNone/>
            </a:pPr>
            <a:r>
              <a:rPr lang="en-US" altLang="zh-TW" sz="1600" dirty="0" smtClean="0"/>
              <a:t>Adversarial </a:t>
            </a:r>
            <a:r>
              <a:rPr lang="en-US" altLang="zh-TW" sz="1600" dirty="0"/>
              <a:t>adaptation methods have become an </a:t>
            </a:r>
            <a:r>
              <a:rPr lang="en-US" altLang="zh-TW" sz="1600" dirty="0" smtClean="0"/>
              <a:t>increasingly popular </a:t>
            </a:r>
            <a:r>
              <a:rPr lang="en-US" altLang="zh-TW" sz="1600" dirty="0"/>
              <a:t>incarnation of this type of approach </a:t>
            </a:r>
            <a:r>
              <a:rPr lang="en-US" altLang="zh-TW" sz="1600" dirty="0" smtClean="0"/>
              <a:t>which seeks </a:t>
            </a:r>
            <a:r>
              <a:rPr lang="en-US" altLang="zh-TW" sz="1600" dirty="0"/>
              <a:t>to minimize an approximate domain discrepancy </a:t>
            </a:r>
            <a:r>
              <a:rPr lang="en-US" altLang="zh-TW" sz="1600" dirty="0" smtClean="0"/>
              <a:t>distance through </a:t>
            </a:r>
            <a:r>
              <a:rPr lang="en-US" altLang="zh-TW" sz="1600" dirty="0"/>
              <a:t>an adversarial objective with respect to a </a:t>
            </a:r>
            <a:r>
              <a:rPr lang="en-US" altLang="zh-TW" sz="1600" dirty="0" smtClean="0"/>
              <a:t>domain discriminator</a:t>
            </a:r>
            <a:r>
              <a:rPr lang="en-US" altLang="zh-TW" sz="1600" dirty="0"/>
              <a:t>.</a:t>
            </a:r>
            <a:endParaRPr lang="zh-TW" altLang="en-US" sz="1600" b="1" dirty="0"/>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124" y="4248644"/>
            <a:ext cx="2525771" cy="1889973"/>
          </a:xfrm>
          <a:prstGeom prst="rect">
            <a:avLst/>
          </a:prstGeom>
        </p:spPr>
      </p:pic>
      <p:pic>
        <p:nvPicPr>
          <p:cNvPr id="5" name="圖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8314" y="4226257"/>
            <a:ext cx="2546890" cy="1912360"/>
          </a:xfrm>
          <a:prstGeom prst="rect">
            <a:avLst/>
          </a:prstGeom>
        </p:spPr>
      </p:pic>
    </p:spTree>
    <p:extLst>
      <p:ext uri="{BB962C8B-B14F-4D97-AF65-F5344CB8AC3E}">
        <p14:creationId xmlns:p14="http://schemas.microsoft.com/office/powerpoint/2010/main" val="766146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89212" y="672236"/>
            <a:ext cx="8911687" cy="1280890"/>
          </a:xfrm>
        </p:spPr>
        <p:txBody>
          <a:bodyPr/>
          <a:lstStyle/>
          <a:p>
            <a:r>
              <a:rPr lang="en-US" altLang="zh-TW" b="1" dirty="0"/>
              <a:t>introduction</a:t>
            </a:r>
            <a:endParaRPr lang="zh-TW" altLang="en-US" dirty="0"/>
          </a:p>
        </p:txBody>
      </p:sp>
      <p:sp>
        <p:nvSpPr>
          <p:cNvPr id="3" name="內容版面配置區 2"/>
          <p:cNvSpPr>
            <a:spLocks noGrp="1"/>
          </p:cNvSpPr>
          <p:nvPr>
            <p:ph idx="1"/>
          </p:nvPr>
        </p:nvSpPr>
        <p:spPr>
          <a:xfrm>
            <a:off x="2589212" y="1712494"/>
            <a:ext cx="8915400" cy="5831305"/>
          </a:xfrm>
        </p:spPr>
        <p:txBody>
          <a:bodyPr>
            <a:normAutofit/>
          </a:bodyPr>
          <a:lstStyle/>
          <a:p>
            <a:r>
              <a:rPr lang="en-US" altLang="zh-TW" sz="1600" b="1" dirty="0" smtClean="0"/>
              <a:t>4.</a:t>
            </a:r>
            <a:r>
              <a:rPr lang="en-US" altLang="zh-TW" sz="1600" b="1" dirty="0"/>
              <a:t> Adversarial adaptation </a:t>
            </a:r>
            <a:r>
              <a:rPr lang="en-US" altLang="zh-TW" sz="1600" b="1" dirty="0" smtClean="0"/>
              <a:t>methods in this paper</a:t>
            </a:r>
          </a:p>
          <a:p>
            <a:pPr marL="0" indent="0">
              <a:buNone/>
            </a:pPr>
            <a:r>
              <a:rPr lang="en-US" altLang="zh-TW" sz="1600" dirty="0" smtClean="0"/>
              <a:t>            </a:t>
            </a:r>
            <a:r>
              <a:rPr lang="en-US" altLang="zh-TW" sz="1600" dirty="0"/>
              <a:t>Base </a:t>
            </a:r>
            <a:r>
              <a:rPr lang="en-US" altLang="zh-TW" sz="1600" dirty="0" smtClean="0"/>
              <a:t>model:</a:t>
            </a:r>
            <a:r>
              <a:rPr lang="en-US" altLang="zh-TW" sz="1600" dirty="0"/>
              <a:t> </a:t>
            </a:r>
            <a:r>
              <a:rPr lang="en-US" altLang="zh-TW" sz="1600" dirty="0" smtClean="0"/>
              <a:t>discriminative</a:t>
            </a:r>
          </a:p>
          <a:p>
            <a:pPr marL="0" indent="0">
              <a:buNone/>
            </a:pPr>
            <a:r>
              <a:rPr lang="en-US" altLang="zh-TW" sz="1600" dirty="0"/>
              <a:t> </a:t>
            </a:r>
            <a:r>
              <a:rPr lang="en-US" altLang="zh-TW" sz="1600" dirty="0" smtClean="0"/>
              <a:t>           Weight sharing:</a:t>
            </a:r>
            <a:r>
              <a:rPr lang="en-US" altLang="zh-TW" sz="1600" dirty="0"/>
              <a:t> </a:t>
            </a:r>
            <a:r>
              <a:rPr lang="en-US" altLang="zh-TW" sz="1600" dirty="0" smtClean="0"/>
              <a:t>unshared</a:t>
            </a:r>
            <a:r>
              <a:rPr lang="en-US" altLang="zh-TW" sz="1600" dirty="0"/>
              <a:t> </a:t>
            </a:r>
            <a:endParaRPr lang="en-US" altLang="zh-TW" sz="1600" dirty="0" smtClean="0"/>
          </a:p>
          <a:p>
            <a:pPr marL="0" indent="0">
              <a:buNone/>
            </a:pPr>
            <a:r>
              <a:rPr lang="en-US" altLang="zh-TW" sz="1600" dirty="0" smtClean="0"/>
              <a:t>            Adversarial loss:</a:t>
            </a:r>
            <a:r>
              <a:rPr lang="en-US" altLang="zh-TW" sz="1600" dirty="0"/>
              <a:t> GAN</a:t>
            </a:r>
            <a:endParaRPr lang="en-US" altLang="zh-TW" sz="1600" b="1" dirty="0" smtClean="0"/>
          </a:p>
          <a:p>
            <a:pPr marL="0" indent="0">
              <a:buNone/>
            </a:pPr>
            <a:r>
              <a:rPr lang="en-US" altLang="zh-TW" sz="1600" dirty="0" smtClean="0"/>
              <a:t>we </a:t>
            </a:r>
            <a:r>
              <a:rPr lang="en-US" altLang="zh-TW" sz="1600" dirty="0"/>
              <a:t>observe that </a:t>
            </a:r>
            <a:r>
              <a:rPr lang="en-US" altLang="zh-TW" sz="1600" b="1" dirty="0"/>
              <a:t>generative modeling of </a:t>
            </a:r>
            <a:r>
              <a:rPr lang="en-US" altLang="zh-TW" sz="1600" b="1" dirty="0" smtClean="0"/>
              <a:t>input image </a:t>
            </a:r>
            <a:r>
              <a:rPr lang="en-US" altLang="zh-TW" sz="1600" b="1" dirty="0"/>
              <a:t>distributions is not necessary</a:t>
            </a:r>
            <a:r>
              <a:rPr lang="en-US" altLang="zh-TW" sz="1600" dirty="0"/>
              <a:t>, as the ultimate </a:t>
            </a:r>
            <a:r>
              <a:rPr lang="en-US" altLang="zh-TW" sz="1600" b="1" dirty="0" smtClean="0"/>
              <a:t>task is </a:t>
            </a:r>
            <a:r>
              <a:rPr lang="en-US" altLang="zh-TW" sz="1600" b="1" dirty="0"/>
              <a:t>to learn a discriminative </a:t>
            </a:r>
            <a:r>
              <a:rPr lang="en-US" altLang="zh-TW" sz="1600" b="1" dirty="0" smtClean="0"/>
              <a:t>representation</a:t>
            </a:r>
            <a:r>
              <a:rPr lang="en-US" altLang="zh-TW" sz="1600" b="1" dirty="0" smtClean="0"/>
              <a:t>.</a:t>
            </a:r>
            <a:endParaRPr lang="en-US" altLang="zh-TW" sz="1600" b="1" dirty="0" smtClean="0"/>
          </a:p>
          <a:p>
            <a:pPr marL="0" indent="0">
              <a:buNone/>
            </a:pPr>
            <a:endParaRPr lang="en-US" altLang="zh-TW" sz="1600" b="1" dirty="0" smtClean="0"/>
          </a:p>
          <a:p>
            <a:r>
              <a:rPr lang="en-US" altLang="zh-TW" sz="1600" b="1" dirty="0" smtClean="0"/>
              <a:t>asymmetric </a:t>
            </a:r>
            <a:r>
              <a:rPr lang="en-US" altLang="zh-TW" sz="1600" b="1" dirty="0"/>
              <a:t>mappings </a:t>
            </a:r>
            <a:r>
              <a:rPr lang="en-US" altLang="zh-TW" sz="1600" dirty="0"/>
              <a:t>can better model the difference </a:t>
            </a:r>
            <a:r>
              <a:rPr lang="en-US" altLang="zh-TW" sz="1600" b="1" dirty="0"/>
              <a:t>in </a:t>
            </a:r>
            <a:r>
              <a:rPr lang="en-US" altLang="zh-TW" sz="1600" b="1" dirty="0" smtClean="0"/>
              <a:t>low level </a:t>
            </a:r>
            <a:r>
              <a:rPr lang="en-US" altLang="zh-TW" sz="1600" b="1" dirty="0"/>
              <a:t>features</a:t>
            </a:r>
            <a:r>
              <a:rPr lang="en-US" altLang="zh-TW" sz="1600" dirty="0"/>
              <a:t> than symmetric ones</a:t>
            </a:r>
            <a:r>
              <a:rPr lang="en-US" altLang="zh-TW" sz="1600" dirty="0" smtClean="0"/>
              <a:t>.</a:t>
            </a:r>
          </a:p>
        </p:txBody>
      </p:sp>
    </p:spTree>
    <p:extLst>
      <p:ext uri="{BB962C8B-B14F-4D97-AF65-F5344CB8AC3E}">
        <p14:creationId xmlns:p14="http://schemas.microsoft.com/office/powerpoint/2010/main" val="2356547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03377" y="431604"/>
            <a:ext cx="8911687" cy="1280890"/>
          </a:xfrm>
        </p:spPr>
        <p:txBody>
          <a:bodyPr/>
          <a:lstStyle/>
          <a:p>
            <a:r>
              <a:rPr lang="en-US" altLang="zh-TW" b="1" dirty="0" smtClean="0"/>
              <a:t>Introduction-ADDA-1</a:t>
            </a:r>
            <a:br>
              <a:rPr lang="en-US" altLang="zh-TW" b="1" dirty="0" smtClean="0"/>
            </a:br>
            <a:endParaRPr lang="en-US" altLang="zh-TW" b="1" dirty="0"/>
          </a:p>
        </p:txBody>
      </p:sp>
      <p:sp>
        <p:nvSpPr>
          <p:cNvPr id="5" name="內容版面配置區 4"/>
          <p:cNvSpPr>
            <a:spLocks noGrp="1"/>
          </p:cNvSpPr>
          <p:nvPr>
            <p:ph idx="1"/>
          </p:nvPr>
        </p:nvSpPr>
        <p:spPr>
          <a:xfrm>
            <a:off x="964948" y="1931214"/>
            <a:ext cx="8915400" cy="3777622"/>
          </a:xfrm>
        </p:spPr>
        <p:txBody>
          <a:bodyPr/>
          <a:lstStyle/>
          <a:p>
            <a:pPr marL="0" indent="0">
              <a:buNone/>
            </a:pPr>
            <a:endParaRPr lang="en-US" altLang="zh-TW" b="1" dirty="0" smtClean="0"/>
          </a:p>
          <a:p>
            <a:pPr marL="0" indent="0">
              <a:buNone/>
            </a:pPr>
            <a:endParaRPr lang="en-US" altLang="zh-TW" b="1" dirty="0"/>
          </a:p>
          <a:p>
            <a:pPr marL="0" indent="0">
              <a:buNone/>
            </a:pPr>
            <a:endParaRPr lang="en-US" altLang="zh-TW" b="1" dirty="0" smtClean="0"/>
          </a:p>
          <a:p>
            <a:pPr marL="0" indent="0">
              <a:buNone/>
            </a:pPr>
            <a:endParaRPr lang="en-US" altLang="zh-TW" b="1" dirty="0"/>
          </a:p>
          <a:p>
            <a:pPr marL="0" indent="0">
              <a:buNone/>
            </a:pPr>
            <a:endParaRPr lang="en-US" altLang="zh-TW" b="1" dirty="0" smtClean="0"/>
          </a:p>
          <a:p>
            <a:pPr marL="0" indent="0">
              <a:buNone/>
            </a:pPr>
            <a:endParaRPr lang="zh-TW" altLang="en-US" b="1" dirty="0"/>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968" y="1269057"/>
            <a:ext cx="10058400" cy="2598467"/>
          </a:xfrm>
          <a:prstGeom prst="rect">
            <a:avLst/>
          </a:prstGeom>
        </p:spPr>
      </p:pic>
      <p:grpSp>
        <p:nvGrpSpPr>
          <p:cNvPr id="11" name="群組 10"/>
          <p:cNvGrpSpPr/>
          <p:nvPr/>
        </p:nvGrpSpPr>
        <p:grpSpPr>
          <a:xfrm>
            <a:off x="2442410" y="2418426"/>
            <a:ext cx="8665159" cy="1462745"/>
            <a:chOff x="2442410" y="2418426"/>
            <a:chExt cx="8665159" cy="1462745"/>
          </a:xfrm>
        </p:grpSpPr>
        <p:sp>
          <p:nvSpPr>
            <p:cNvPr id="3" name="文字方塊 2"/>
            <p:cNvSpPr txBox="1"/>
            <p:nvPr/>
          </p:nvSpPr>
          <p:spPr>
            <a:xfrm>
              <a:off x="2442410" y="2983831"/>
              <a:ext cx="794084" cy="369332"/>
            </a:xfrm>
            <a:prstGeom prst="rect">
              <a:avLst/>
            </a:prstGeom>
            <a:noFill/>
          </p:spPr>
          <p:txBody>
            <a:bodyPr wrap="square" rtlCol="0">
              <a:spAutoFit/>
            </a:bodyPr>
            <a:lstStyle/>
            <a:p>
              <a:r>
                <a:rPr lang="en-US" altLang="zh-TW" dirty="0" err="1" smtClean="0">
                  <a:solidFill>
                    <a:srgbClr val="FF0000"/>
                  </a:solidFill>
                </a:rPr>
                <a:t>Ms</a:t>
              </a:r>
              <a:endParaRPr lang="zh-TW" altLang="en-US" dirty="0">
                <a:solidFill>
                  <a:srgbClr val="FF0000"/>
                </a:solidFill>
              </a:endParaRPr>
            </a:p>
          </p:txBody>
        </p:sp>
        <p:sp>
          <p:nvSpPr>
            <p:cNvPr id="6" name="文字方塊 5"/>
            <p:cNvSpPr txBox="1"/>
            <p:nvPr/>
          </p:nvSpPr>
          <p:spPr>
            <a:xfrm>
              <a:off x="5665136" y="2418426"/>
              <a:ext cx="794084" cy="369332"/>
            </a:xfrm>
            <a:prstGeom prst="rect">
              <a:avLst/>
            </a:prstGeom>
            <a:noFill/>
          </p:spPr>
          <p:txBody>
            <a:bodyPr wrap="square" rtlCol="0">
              <a:spAutoFit/>
            </a:bodyPr>
            <a:lstStyle/>
            <a:p>
              <a:r>
                <a:rPr lang="en-US" altLang="zh-TW" dirty="0" err="1" smtClean="0">
                  <a:solidFill>
                    <a:srgbClr val="FF0000"/>
                  </a:solidFill>
                </a:rPr>
                <a:t>Ms</a:t>
              </a:r>
              <a:endParaRPr lang="zh-TW" altLang="en-US" dirty="0">
                <a:solidFill>
                  <a:srgbClr val="FF0000"/>
                </a:solidFill>
              </a:endParaRPr>
            </a:p>
          </p:txBody>
        </p:sp>
        <p:sp>
          <p:nvSpPr>
            <p:cNvPr id="7" name="文字方塊 6"/>
            <p:cNvSpPr txBox="1"/>
            <p:nvPr/>
          </p:nvSpPr>
          <p:spPr>
            <a:xfrm>
              <a:off x="3236494" y="3054094"/>
              <a:ext cx="794084" cy="369332"/>
            </a:xfrm>
            <a:prstGeom prst="rect">
              <a:avLst/>
            </a:prstGeom>
            <a:noFill/>
          </p:spPr>
          <p:txBody>
            <a:bodyPr wrap="square" rtlCol="0">
              <a:spAutoFit/>
            </a:bodyPr>
            <a:lstStyle/>
            <a:p>
              <a:r>
                <a:rPr lang="en-US" altLang="zh-TW" dirty="0">
                  <a:solidFill>
                    <a:srgbClr val="FF0000"/>
                  </a:solidFill>
                </a:rPr>
                <a:t>C</a:t>
              </a:r>
              <a:r>
                <a:rPr lang="en-US" altLang="zh-TW" dirty="0" smtClean="0">
                  <a:solidFill>
                    <a:srgbClr val="FF0000"/>
                  </a:solidFill>
                </a:rPr>
                <a:t>s</a:t>
              </a:r>
              <a:endParaRPr lang="zh-TW" altLang="en-US" dirty="0">
                <a:solidFill>
                  <a:srgbClr val="FF0000"/>
                </a:solidFill>
              </a:endParaRPr>
            </a:p>
          </p:txBody>
        </p:sp>
        <p:sp>
          <p:nvSpPr>
            <p:cNvPr id="9" name="文字方塊 8"/>
            <p:cNvSpPr txBox="1"/>
            <p:nvPr/>
          </p:nvSpPr>
          <p:spPr>
            <a:xfrm>
              <a:off x="5700438" y="3511839"/>
              <a:ext cx="794084" cy="369332"/>
            </a:xfrm>
            <a:prstGeom prst="rect">
              <a:avLst/>
            </a:prstGeom>
            <a:noFill/>
          </p:spPr>
          <p:txBody>
            <a:bodyPr wrap="square" rtlCol="0">
              <a:spAutoFit/>
            </a:bodyPr>
            <a:lstStyle/>
            <a:p>
              <a:r>
                <a:rPr lang="en-US" altLang="zh-TW" dirty="0" smtClean="0">
                  <a:solidFill>
                    <a:srgbClr val="FF0000"/>
                  </a:solidFill>
                </a:rPr>
                <a:t>Mt</a:t>
              </a:r>
              <a:endParaRPr lang="zh-TW" altLang="en-US" dirty="0">
                <a:solidFill>
                  <a:srgbClr val="FF0000"/>
                </a:solidFill>
              </a:endParaRPr>
            </a:p>
          </p:txBody>
        </p:sp>
        <p:sp>
          <p:nvSpPr>
            <p:cNvPr id="10" name="文字方塊 9"/>
            <p:cNvSpPr txBox="1"/>
            <p:nvPr/>
          </p:nvSpPr>
          <p:spPr>
            <a:xfrm>
              <a:off x="9752549" y="3142507"/>
              <a:ext cx="1355020" cy="369332"/>
            </a:xfrm>
            <a:prstGeom prst="rect">
              <a:avLst/>
            </a:prstGeom>
            <a:noFill/>
          </p:spPr>
          <p:txBody>
            <a:bodyPr wrap="square" rtlCol="0">
              <a:spAutoFit/>
            </a:bodyPr>
            <a:lstStyle/>
            <a:p>
              <a:r>
                <a:rPr lang="en-US" altLang="zh-TW" dirty="0" smtClean="0">
                  <a:solidFill>
                    <a:srgbClr val="FF0000"/>
                  </a:solidFill>
                </a:rPr>
                <a:t>Ct = Cs</a:t>
              </a:r>
              <a:endParaRPr lang="zh-TW" altLang="en-US" dirty="0">
                <a:solidFill>
                  <a:srgbClr val="FF0000"/>
                </a:solidFill>
              </a:endParaRPr>
            </a:p>
          </p:txBody>
        </p:sp>
        <p:sp>
          <p:nvSpPr>
            <p:cNvPr id="4" name="文字方塊 3"/>
            <p:cNvSpPr txBox="1"/>
            <p:nvPr/>
          </p:nvSpPr>
          <p:spPr>
            <a:xfrm>
              <a:off x="6819375" y="2773175"/>
              <a:ext cx="1215189" cy="369332"/>
            </a:xfrm>
            <a:prstGeom prst="rect">
              <a:avLst/>
            </a:prstGeom>
            <a:noFill/>
          </p:spPr>
          <p:txBody>
            <a:bodyPr wrap="square" rtlCol="0">
              <a:spAutoFit/>
            </a:bodyPr>
            <a:lstStyle/>
            <a:p>
              <a:r>
                <a:rPr lang="en-US" altLang="zh-TW" dirty="0" smtClean="0">
                  <a:solidFill>
                    <a:srgbClr val="FF0000"/>
                  </a:solidFill>
                </a:rPr>
                <a:t>D()</a:t>
              </a:r>
              <a:endParaRPr lang="zh-TW" altLang="en-US" dirty="0">
                <a:solidFill>
                  <a:srgbClr val="FF0000"/>
                </a:solidFill>
              </a:endParaRPr>
            </a:p>
          </p:txBody>
        </p:sp>
      </p:grpSp>
      <p:sp>
        <p:nvSpPr>
          <p:cNvPr id="14" name="文字方塊 13"/>
          <p:cNvSpPr txBox="1"/>
          <p:nvPr/>
        </p:nvSpPr>
        <p:spPr>
          <a:xfrm>
            <a:off x="1176968" y="4096011"/>
            <a:ext cx="9930601" cy="1754326"/>
          </a:xfrm>
          <a:prstGeom prst="rect">
            <a:avLst/>
          </a:prstGeom>
          <a:noFill/>
        </p:spPr>
        <p:txBody>
          <a:bodyPr wrap="square" rtlCol="0">
            <a:spAutoFit/>
          </a:bodyPr>
          <a:lstStyle/>
          <a:p>
            <a:r>
              <a:rPr lang="en-US" altLang="zh-TW" dirty="0"/>
              <a:t>We first </a:t>
            </a:r>
            <a:r>
              <a:rPr lang="en-US" altLang="zh-TW" b="1" dirty="0" smtClean="0"/>
              <a:t>pre-train a </a:t>
            </a:r>
            <a:r>
              <a:rPr lang="en-US" altLang="zh-TW" b="1" dirty="0"/>
              <a:t>source encoder CNN </a:t>
            </a:r>
            <a:r>
              <a:rPr lang="en-US" altLang="zh-TW" dirty="0"/>
              <a:t>using labeled source image examples. Next, we perform </a:t>
            </a:r>
            <a:r>
              <a:rPr lang="en-US" altLang="zh-TW" b="1" dirty="0"/>
              <a:t>adversarial adaptation</a:t>
            </a:r>
            <a:r>
              <a:rPr lang="en-US" altLang="zh-TW" dirty="0"/>
              <a:t> by learning </a:t>
            </a:r>
            <a:r>
              <a:rPr lang="en-US" altLang="zh-TW" dirty="0" smtClean="0"/>
              <a:t>a </a:t>
            </a:r>
            <a:r>
              <a:rPr lang="en-US" altLang="zh-TW" b="1" dirty="0" smtClean="0"/>
              <a:t>target encoder CNN </a:t>
            </a:r>
            <a:r>
              <a:rPr lang="en-US" altLang="zh-TW" dirty="0"/>
              <a:t>such that a discriminator that sees encoded source and target </a:t>
            </a:r>
            <a:r>
              <a:rPr lang="en-US" altLang="zh-TW" dirty="0" smtClean="0"/>
              <a:t>examples </a:t>
            </a:r>
            <a:r>
              <a:rPr lang="en-US" altLang="zh-TW" b="1" dirty="0"/>
              <a:t>cannot reliably predict their </a:t>
            </a:r>
            <a:r>
              <a:rPr lang="en-US" altLang="zh-TW" b="1" dirty="0" smtClean="0"/>
              <a:t>domain label</a:t>
            </a:r>
            <a:r>
              <a:rPr lang="en-US" altLang="zh-TW" dirty="0"/>
              <a:t>. During testing, target images are mapped with the target encoder to the </a:t>
            </a:r>
            <a:r>
              <a:rPr lang="en-US" altLang="zh-TW" b="1" dirty="0"/>
              <a:t>shared feature space and classified</a:t>
            </a:r>
            <a:r>
              <a:rPr lang="en-US" altLang="zh-TW" dirty="0"/>
              <a:t> by the </a:t>
            </a:r>
            <a:r>
              <a:rPr lang="en-US" altLang="zh-TW" b="1" dirty="0" smtClean="0"/>
              <a:t>source classifier</a:t>
            </a:r>
            <a:r>
              <a:rPr lang="en-US" altLang="zh-TW" dirty="0"/>
              <a:t>. </a:t>
            </a:r>
            <a:r>
              <a:rPr lang="en-US" altLang="zh-TW" u="sng" dirty="0"/>
              <a:t>Dashed lines indicate fixed network parameters</a:t>
            </a:r>
            <a:r>
              <a:rPr lang="en-US" altLang="zh-TW" dirty="0"/>
              <a:t>.</a:t>
            </a:r>
            <a:endParaRPr lang="zh-TW" altLang="en-US" dirty="0"/>
          </a:p>
        </p:txBody>
      </p:sp>
    </p:spTree>
    <p:extLst>
      <p:ext uri="{BB962C8B-B14F-4D97-AF65-F5344CB8AC3E}">
        <p14:creationId xmlns:p14="http://schemas.microsoft.com/office/powerpoint/2010/main" val="110598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03377" y="431604"/>
            <a:ext cx="8911687" cy="1280890"/>
          </a:xfrm>
        </p:spPr>
        <p:txBody>
          <a:bodyPr/>
          <a:lstStyle/>
          <a:p>
            <a:r>
              <a:rPr lang="en-US" altLang="zh-TW" b="1" dirty="0" smtClean="0"/>
              <a:t>Introduction-ADDA-1</a:t>
            </a:r>
            <a:endParaRPr lang="zh-TW" altLang="en-US" dirty="0"/>
          </a:p>
        </p:txBody>
      </p:sp>
      <p:sp>
        <p:nvSpPr>
          <p:cNvPr id="5" name="內容版面配置區 4"/>
          <p:cNvSpPr>
            <a:spLocks noGrp="1"/>
          </p:cNvSpPr>
          <p:nvPr>
            <p:ph idx="1"/>
          </p:nvPr>
        </p:nvSpPr>
        <p:spPr>
          <a:xfrm>
            <a:off x="1795127" y="1712494"/>
            <a:ext cx="8915400" cy="4772528"/>
          </a:xfrm>
        </p:spPr>
        <p:txBody>
          <a:bodyPr/>
          <a:lstStyle/>
          <a:p>
            <a:pPr marL="0" indent="0">
              <a:buNone/>
            </a:pPr>
            <a:r>
              <a:rPr lang="en-US" altLang="zh-TW" dirty="0" smtClean="0"/>
              <a:t>First </a:t>
            </a:r>
            <a:r>
              <a:rPr lang="en-US" altLang="zh-TW" dirty="0"/>
              <a:t>learn a</a:t>
            </a:r>
            <a:r>
              <a:rPr lang="en-US" altLang="zh-TW" b="1" dirty="0"/>
              <a:t> source domain mapping </a:t>
            </a:r>
            <a:r>
              <a:rPr lang="en-US" altLang="zh-TW" b="1" dirty="0" err="1"/>
              <a:t>Ms</a:t>
            </a:r>
            <a:r>
              <a:rPr lang="en-US" altLang="zh-TW" b="1" dirty="0"/>
              <a:t>,</a:t>
            </a:r>
            <a:r>
              <a:rPr lang="en-US" altLang="zh-TW" dirty="0"/>
              <a:t> a </a:t>
            </a:r>
            <a:r>
              <a:rPr lang="en-US" altLang="zh-TW" b="1" dirty="0"/>
              <a:t>source domain classifier Cs </a:t>
            </a:r>
            <a:r>
              <a:rPr lang="en-US" altLang="zh-TW" dirty="0"/>
              <a:t>to classify. Since </a:t>
            </a:r>
            <a:r>
              <a:rPr lang="en-US" altLang="zh-TW" u="sng" dirty="0"/>
              <a:t>the source domain has tags, we can easily learn both</a:t>
            </a:r>
            <a:r>
              <a:rPr lang="en-US" altLang="zh-TW" dirty="0"/>
              <a:t>. The question now is how to </a:t>
            </a:r>
            <a:r>
              <a:rPr lang="en-US" altLang="zh-TW" b="1" dirty="0"/>
              <a:t>migrate </a:t>
            </a:r>
            <a:r>
              <a:rPr lang="en-US" altLang="zh-TW" b="1" dirty="0" err="1"/>
              <a:t>Ms</a:t>
            </a:r>
            <a:r>
              <a:rPr lang="en-US" altLang="zh-TW" b="1" dirty="0"/>
              <a:t> and Cs to the target domain</a:t>
            </a:r>
            <a:r>
              <a:rPr lang="en-US" altLang="zh-TW" dirty="0"/>
              <a:t>. The first assumption is that the </a:t>
            </a:r>
            <a:r>
              <a:rPr lang="en-US" altLang="zh-TW" b="1" dirty="0"/>
              <a:t>classifier is shared</a:t>
            </a:r>
            <a:r>
              <a:rPr lang="en-US" altLang="zh-TW" dirty="0"/>
              <a:t>, that is</a:t>
            </a:r>
            <a:r>
              <a:rPr lang="en-US" altLang="zh-TW" u="sng" dirty="0"/>
              <a:t>, Ct=Cs, </a:t>
            </a:r>
            <a:r>
              <a:rPr lang="en-US" altLang="zh-TW" dirty="0"/>
              <a:t>which is equivalent to the </a:t>
            </a:r>
            <a:r>
              <a:rPr lang="en-US" altLang="zh-TW" u="sng" dirty="0"/>
              <a:t>same distribution </a:t>
            </a:r>
            <a:r>
              <a:rPr lang="en-US" altLang="zh-TW" dirty="0"/>
              <a:t>of the </a:t>
            </a:r>
            <a:r>
              <a:rPr lang="en-US" altLang="zh-TW" b="1" dirty="0"/>
              <a:t>source domain </a:t>
            </a:r>
            <a:r>
              <a:rPr lang="en-US" altLang="zh-TW" dirty="0"/>
              <a:t>and </a:t>
            </a:r>
            <a:r>
              <a:rPr lang="en-US" altLang="zh-TW" b="1" dirty="0"/>
              <a:t>the target </a:t>
            </a:r>
            <a:r>
              <a:rPr lang="en-US" altLang="zh-TW" dirty="0"/>
              <a:t>domain in the </a:t>
            </a:r>
            <a:r>
              <a:rPr lang="en-US" altLang="zh-TW" b="1" dirty="0"/>
              <a:t>mapped subspace</a:t>
            </a:r>
            <a:r>
              <a:rPr lang="en-US" altLang="zh-TW" dirty="0"/>
              <a:t>. Therefore, you only need to learn </a:t>
            </a:r>
            <a:r>
              <a:rPr lang="en-US" altLang="zh-TW" b="1" dirty="0"/>
              <a:t>Mt</a:t>
            </a:r>
            <a:r>
              <a:rPr lang="en-US" altLang="zh-TW" dirty="0"/>
              <a:t>. In order to obtain Mt, you need to </a:t>
            </a:r>
            <a:r>
              <a:rPr lang="en-US" altLang="zh-TW" b="1" dirty="0"/>
              <a:t>define a domain classifier D</a:t>
            </a:r>
            <a:r>
              <a:rPr lang="en-US" altLang="zh-TW" dirty="0"/>
              <a:t>. Based on the idea of GAN </a:t>
            </a:r>
            <a:r>
              <a:rPr lang="en-US" altLang="zh-TW" dirty="0" smtClean="0"/>
              <a:t>network.</a:t>
            </a:r>
          </a:p>
          <a:p>
            <a:pPr marL="0" indent="0">
              <a:buNone/>
            </a:pPr>
            <a:endParaRPr lang="en-US" altLang="zh-TW" b="1" dirty="0"/>
          </a:p>
          <a:p>
            <a:pPr marL="0" indent="0">
              <a:buNone/>
            </a:pPr>
            <a:endParaRPr lang="en-US" altLang="zh-TW" b="1" dirty="0" smtClean="0"/>
          </a:p>
          <a:p>
            <a:pPr marL="0" indent="0">
              <a:buNone/>
            </a:pPr>
            <a:endParaRPr lang="en-US" altLang="zh-TW" b="1" dirty="0"/>
          </a:p>
          <a:p>
            <a:pPr marL="0" indent="0">
              <a:buNone/>
            </a:pPr>
            <a:endParaRPr lang="en-US" altLang="zh-TW" b="1" dirty="0" smtClean="0"/>
          </a:p>
          <a:p>
            <a:pPr marL="0" indent="0">
              <a:buNone/>
            </a:pPr>
            <a:endParaRPr lang="en-US" altLang="zh-TW" b="1" dirty="0"/>
          </a:p>
          <a:p>
            <a:pPr marL="0" indent="0">
              <a:buNone/>
            </a:pPr>
            <a:r>
              <a:rPr lang="en-US" altLang="zh-TW" b="1" dirty="0" smtClean="0"/>
              <a:t>(The </a:t>
            </a:r>
            <a:r>
              <a:rPr lang="en-US" altLang="zh-TW" b="1" dirty="0"/>
              <a:t>ideal result of D(Mt(</a:t>
            </a:r>
            <a:r>
              <a:rPr lang="en-US" altLang="zh-TW" b="1" dirty="0" err="1"/>
              <a:t>xt</a:t>
            </a:r>
            <a:r>
              <a:rPr lang="en-US" altLang="zh-TW" b="1" dirty="0"/>
              <a:t>)) is 0, and the ideal result of D(</a:t>
            </a:r>
            <a:r>
              <a:rPr lang="en-US" altLang="zh-TW" b="1" dirty="0" err="1"/>
              <a:t>Ms</a:t>
            </a:r>
            <a:r>
              <a:rPr lang="en-US" altLang="zh-TW" b="1" dirty="0"/>
              <a:t>(</a:t>
            </a:r>
            <a:r>
              <a:rPr lang="en-US" altLang="zh-TW" b="1" dirty="0" err="1"/>
              <a:t>Xs</a:t>
            </a:r>
            <a:r>
              <a:rPr lang="en-US" altLang="zh-TW" b="1" dirty="0"/>
              <a:t>)) is </a:t>
            </a:r>
            <a:r>
              <a:rPr lang="en-US" altLang="zh-TW" b="1" dirty="0" smtClean="0"/>
              <a:t>1)</a:t>
            </a:r>
            <a:endParaRPr lang="en-US" altLang="zh-TW" b="1" dirty="0"/>
          </a:p>
          <a:p>
            <a:pPr marL="0" indent="0">
              <a:buNone/>
            </a:pPr>
            <a:endParaRPr lang="en-US" altLang="zh-TW" b="1" dirty="0" smtClean="0"/>
          </a:p>
          <a:p>
            <a:pPr marL="0" indent="0">
              <a:buNone/>
            </a:pPr>
            <a:endParaRPr lang="zh-TW" altLang="en-US" b="1" dirty="0"/>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7" y="3803984"/>
            <a:ext cx="7416245" cy="1907035"/>
          </a:xfrm>
          <a:prstGeom prst="rect">
            <a:avLst/>
          </a:prstGeom>
        </p:spPr>
      </p:pic>
    </p:spTree>
    <p:extLst>
      <p:ext uri="{BB962C8B-B14F-4D97-AF65-F5344CB8AC3E}">
        <p14:creationId xmlns:p14="http://schemas.microsoft.com/office/powerpoint/2010/main" val="1440253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50714" y="650324"/>
            <a:ext cx="8911687" cy="1280890"/>
          </a:xfrm>
        </p:spPr>
        <p:txBody>
          <a:bodyPr>
            <a:normAutofit fontScale="90000"/>
          </a:bodyPr>
          <a:lstStyle/>
          <a:p>
            <a:r>
              <a:rPr lang="en-US" altLang="zh-TW" b="1" dirty="0"/>
              <a:t>The function of </a:t>
            </a:r>
            <a:r>
              <a:rPr lang="en-US" altLang="zh-TW" b="1" dirty="0" smtClean="0"/>
              <a:t>ADDA-1</a:t>
            </a:r>
            <a:br>
              <a:rPr lang="en-US" altLang="zh-TW" b="1" dirty="0" smtClean="0"/>
            </a:br>
            <a:r>
              <a:rPr lang="en-US" altLang="zh-TW" b="1" dirty="0"/>
              <a:t>Loss of </a:t>
            </a:r>
            <a:r>
              <a:rPr lang="en-US" altLang="zh-TW" b="1" dirty="0" smtClean="0"/>
              <a:t>Classifier </a:t>
            </a:r>
            <a:r>
              <a:rPr lang="en-US" altLang="zh-TW" b="1" dirty="0"/>
              <a:t>Cs</a:t>
            </a:r>
            <a:br>
              <a:rPr lang="en-US" altLang="zh-TW" b="1" dirty="0"/>
            </a:br>
            <a:endParaRPr lang="zh-TW" altLang="en-US" dirty="0"/>
          </a:p>
        </p:txBody>
      </p:sp>
      <p:sp>
        <p:nvSpPr>
          <p:cNvPr id="5" name="內容版面配置區 4"/>
          <p:cNvSpPr>
            <a:spLocks noGrp="1"/>
          </p:cNvSpPr>
          <p:nvPr>
            <p:ph idx="1"/>
          </p:nvPr>
        </p:nvSpPr>
        <p:spPr>
          <a:xfrm>
            <a:off x="952917" y="1606361"/>
            <a:ext cx="8915400" cy="4710217"/>
          </a:xfrm>
        </p:spPr>
        <p:txBody>
          <a:bodyPr>
            <a:normAutofit/>
          </a:bodyPr>
          <a:lstStyle/>
          <a:p>
            <a:pPr marL="0" indent="0">
              <a:buNone/>
            </a:pPr>
            <a:endParaRPr lang="en-US" altLang="zh-TW" b="1" dirty="0" smtClean="0"/>
          </a:p>
          <a:p>
            <a:endParaRPr lang="en-US" altLang="zh-TW" b="1" dirty="0" smtClean="0"/>
          </a:p>
          <a:p>
            <a:endParaRPr lang="en-US" altLang="zh-TW" b="1" dirty="0"/>
          </a:p>
          <a:p>
            <a:endParaRPr lang="en-US" altLang="zh-TW" b="1" dirty="0" smtClean="0"/>
          </a:p>
          <a:p>
            <a:endParaRPr lang="en-US" altLang="zh-TW" b="1" dirty="0"/>
          </a:p>
          <a:p>
            <a:endParaRPr lang="en-US" altLang="zh-TW" b="1" dirty="0" smtClean="0"/>
          </a:p>
          <a:p>
            <a:pPr marL="0" indent="0">
              <a:buNone/>
            </a:pPr>
            <a:endParaRPr lang="en-US" altLang="zh-TW" b="1" dirty="0"/>
          </a:p>
          <a:p>
            <a:pPr marL="0" indent="0">
              <a:buNone/>
            </a:pPr>
            <a:endParaRPr lang="en-US" altLang="zh-TW" b="1" dirty="0" smtClean="0"/>
          </a:p>
          <a:p>
            <a:pPr marL="0" indent="0">
              <a:buNone/>
            </a:pPr>
            <a:endParaRPr lang="en-US" altLang="zh-TW" b="1" dirty="0"/>
          </a:p>
          <a:p>
            <a:pPr marL="0" indent="0">
              <a:buNone/>
            </a:pPr>
            <a:endParaRPr lang="en-US" altLang="zh-TW" b="1" dirty="0" smtClean="0"/>
          </a:p>
          <a:p>
            <a:endParaRPr lang="en-US" altLang="zh-TW" b="1" dirty="0"/>
          </a:p>
          <a:p>
            <a:endParaRPr lang="en-US" altLang="zh-TW" b="1" dirty="0" smtClean="0"/>
          </a:p>
          <a:p>
            <a:endParaRPr lang="en-US" altLang="zh-TW" b="1" dirty="0"/>
          </a:p>
          <a:p>
            <a:endParaRPr lang="en-US" altLang="zh-TW" b="1" dirty="0" smtClean="0"/>
          </a:p>
          <a:p>
            <a:endParaRPr lang="zh-TW" altLang="en-US"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348" y="1835622"/>
            <a:ext cx="6959958" cy="1644735"/>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5348" y="3601334"/>
            <a:ext cx="7550538" cy="2394073"/>
          </a:xfrm>
          <a:prstGeom prst="rect">
            <a:avLst/>
          </a:prstGeom>
        </p:spPr>
      </p:pic>
    </p:spTree>
    <p:extLst>
      <p:ext uri="{BB962C8B-B14F-4D97-AF65-F5344CB8AC3E}">
        <p14:creationId xmlns:p14="http://schemas.microsoft.com/office/powerpoint/2010/main" val="3634620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50714" y="650324"/>
            <a:ext cx="8911687" cy="1280890"/>
          </a:xfrm>
        </p:spPr>
        <p:txBody>
          <a:bodyPr>
            <a:normAutofit fontScale="90000"/>
          </a:bodyPr>
          <a:lstStyle/>
          <a:p>
            <a:r>
              <a:rPr lang="en-US" altLang="zh-TW" b="1" dirty="0"/>
              <a:t>The function of </a:t>
            </a:r>
            <a:r>
              <a:rPr lang="en-US" altLang="zh-TW" b="1" dirty="0" smtClean="0"/>
              <a:t>ADDA-2</a:t>
            </a:r>
            <a:br>
              <a:rPr lang="en-US" altLang="zh-TW" b="1" dirty="0" smtClean="0"/>
            </a:br>
            <a:r>
              <a:rPr lang="en-US" altLang="zh-TW" b="1" dirty="0"/>
              <a:t>Loss of discriminator</a:t>
            </a:r>
            <a:br>
              <a:rPr lang="en-US" altLang="zh-TW" b="1" dirty="0"/>
            </a:br>
            <a:endParaRPr lang="zh-TW" altLang="en-US" dirty="0"/>
          </a:p>
        </p:txBody>
      </p:sp>
      <p:sp>
        <p:nvSpPr>
          <p:cNvPr id="5" name="內容版面配置區 4"/>
          <p:cNvSpPr>
            <a:spLocks noGrp="1"/>
          </p:cNvSpPr>
          <p:nvPr>
            <p:ph idx="1"/>
          </p:nvPr>
        </p:nvSpPr>
        <p:spPr>
          <a:xfrm>
            <a:off x="1253706" y="1483140"/>
            <a:ext cx="8915400" cy="4710217"/>
          </a:xfrm>
        </p:spPr>
        <p:txBody>
          <a:bodyPr>
            <a:normAutofit/>
          </a:bodyPr>
          <a:lstStyle/>
          <a:p>
            <a:pPr marL="0" indent="0">
              <a:buNone/>
            </a:pPr>
            <a:endParaRPr lang="en-US" altLang="zh-TW" b="1" dirty="0" smtClean="0"/>
          </a:p>
          <a:p>
            <a:endParaRPr lang="en-US" altLang="zh-TW" b="1" dirty="0" smtClean="0"/>
          </a:p>
          <a:p>
            <a:endParaRPr lang="en-US" altLang="zh-TW" b="1" dirty="0"/>
          </a:p>
          <a:p>
            <a:endParaRPr lang="en-US" altLang="zh-TW" b="1" dirty="0" smtClean="0"/>
          </a:p>
          <a:p>
            <a:endParaRPr lang="en-US" altLang="zh-TW" b="1" dirty="0"/>
          </a:p>
          <a:p>
            <a:endParaRPr lang="en-US" altLang="zh-TW" b="1" dirty="0" smtClean="0"/>
          </a:p>
          <a:p>
            <a:pPr marL="0" indent="0">
              <a:buNone/>
            </a:pPr>
            <a:r>
              <a:rPr lang="en-US" altLang="zh-TW" b="1" dirty="0" smtClean="0"/>
              <a:t>(</a:t>
            </a:r>
            <a:r>
              <a:rPr lang="en-US" altLang="zh-TW" b="1" dirty="0"/>
              <a:t>The ideal result of D(Mt(</a:t>
            </a:r>
            <a:r>
              <a:rPr lang="en-US" altLang="zh-TW" b="1" dirty="0" err="1"/>
              <a:t>xt</a:t>
            </a:r>
            <a:r>
              <a:rPr lang="en-US" altLang="zh-TW" b="1" dirty="0"/>
              <a:t>)) is 0, and the ideal result of D(</a:t>
            </a:r>
            <a:r>
              <a:rPr lang="en-US" altLang="zh-TW" b="1" dirty="0" err="1"/>
              <a:t>Ms</a:t>
            </a:r>
            <a:r>
              <a:rPr lang="en-US" altLang="zh-TW" b="1" dirty="0"/>
              <a:t>(</a:t>
            </a:r>
            <a:r>
              <a:rPr lang="en-US" altLang="zh-TW" b="1" dirty="0" err="1"/>
              <a:t>Xs</a:t>
            </a:r>
            <a:r>
              <a:rPr lang="en-US" altLang="zh-TW" b="1" dirty="0"/>
              <a:t>)) is 1)</a:t>
            </a:r>
          </a:p>
          <a:p>
            <a:pPr marL="0" indent="0">
              <a:buNone/>
            </a:pPr>
            <a:endParaRPr lang="en-US" altLang="zh-TW" b="1" dirty="0"/>
          </a:p>
          <a:p>
            <a:pPr marL="0" indent="0">
              <a:buNone/>
            </a:pPr>
            <a:endParaRPr lang="en-US" altLang="zh-TW" b="1" dirty="0" smtClean="0"/>
          </a:p>
          <a:p>
            <a:pPr marL="0" indent="0">
              <a:buNone/>
            </a:pPr>
            <a:endParaRPr lang="en-US" altLang="zh-TW" b="1" dirty="0"/>
          </a:p>
          <a:p>
            <a:pPr marL="0" indent="0">
              <a:buNone/>
            </a:pPr>
            <a:endParaRPr lang="en-US" altLang="zh-TW" b="1" dirty="0" smtClean="0"/>
          </a:p>
          <a:p>
            <a:pPr marL="0" indent="0">
              <a:buNone/>
            </a:pPr>
            <a:endParaRPr lang="en-US" altLang="zh-TW" b="1" dirty="0"/>
          </a:p>
          <a:p>
            <a:endParaRPr lang="en-US" altLang="zh-TW" b="1" dirty="0" smtClean="0"/>
          </a:p>
          <a:p>
            <a:endParaRPr lang="en-US" altLang="zh-TW" b="1" dirty="0"/>
          </a:p>
          <a:p>
            <a:endParaRPr lang="en-US" altLang="zh-TW" b="1" dirty="0" smtClean="0"/>
          </a:p>
          <a:p>
            <a:endParaRPr lang="zh-TW" altLang="en-US" dirty="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641" y="1931214"/>
            <a:ext cx="7416245" cy="1907035"/>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4494" y="4247358"/>
            <a:ext cx="7550538" cy="2394073"/>
          </a:xfrm>
          <a:prstGeom prst="rect">
            <a:avLst/>
          </a:prstGeom>
        </p:spPr>
      </p:pic>
    </p:spTree>
    <p:extLst>
      <p:ext uri="{BB962C8B-B14F-4D97-AF65-F5344CB8AC3E}">
        <p14:creationId xmlns:p14="http://schemas.microsoft.com/office/powerpoint/2010/main" val="4044490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50714" y="650324"/>
            <a:ext cx="8911687" cy="1280890"/>
          </a:xfrm>
        </p:spPr>
        <p:txBody>
          <a:bodyPr>
            <a:normAutofit fontScale="90000"/>
          </a:bodyPr>
          <a:lstStyle/>
          <a:p>
            <a:r>
              <a:rPr lang="en-US" altLang="zh-TW" b="1" dirty="0"/>
              <a:t>The function of </a:t>
            </a:r>
            <a:r>
              <a:rPr lang="en-US" altLang="zh-TW" b="1" dirty="0" smtClean="0"/>
              <a:t>ADDA-3</a:t>
            </a:r>
            <a:br>
              <a:rPr lang="en-US" altLang="zh-TW" b="1" dirty="0" smtClean="0"/>
            </a:br>
            <a:r>
              <a:rPr lang="en-US" altLang="zh-TW" b="1" dirty="0" smtClean="0"/>
              <a:t>Loss of target mapping function</a:t>
            </a:r>
            <a:r>
              <a:rPr lang="en-US" altLang="zh-TW" b="1" dirty="0"/>
              <a:t/>
            </a:r>
            <a:br>
              <a:rPr lang="en-US" altLang="zh-TW" b="1" dirty="0"/>
            </a:br>
            <a:endParaRPr lang="zh-TW" altLang="en-US" dirty="0"/>
          </a:p>
        </p:txBody>
      </p:sp>
      <p:sp>
        <p:nvSpPr>
          <p:cNvPr id="5" name="內容版面配置區 4"/>
          <p:cNvSpPr>
            <a:spLocks noGrp="1"/>
          </p:cNvSpPr>
          <p:nvPr>
            <p:ph idx="1"/>
          </p:nvPr>
        </p:nvSpPr>
        <p:spPr>
          <a:xfrm>
            <a:off x="952917" y="1606361"/>
            <a:ext cx="8915400" cy="4710217"/>
          </a:xfrm>
        </p:spPr>
        <p:txBody>
          <a:bodyPr>
            <a:normAutofit/>
          </a:bodyPr>
          <a:lstStyle/>
          <a:p>
            <a:pPr marL="0" indent="0">
              <a:buNone/>
            </a:pPr>
            <a:endParaRPr lang="en-US" altLang="zh-TW" b="1" dirty="0"/>
          </a:p>
          <a:p>
            <a:pPr marL="0" indent="0">
              <a:buNone/>
            </a:pPr>
            <a:endParaRPr lang="en-US" altLang="zh-TW" b="1" dirty="0" smtClean="0"/>
          </a:p>
          <a:p>
            <a:pPr marL="0" indent="0">
              <a:buNone/>
            </a:pPr>
            <a:endParaRPr lang="en-US" altLang="zh-TW" b="1" dirty="0"/>
          </a:p>
          <a:p>
            <a:pPr marL="0" indent="0">
              <a:buNone/>
            </a:pPr>
            <a:endParaRPr lang="en-US" altLang="zh-TW" b="1" dirty="0" smtClean="0"/>
          </a:p>
          <a:p>
            <a:pPr marL="0" indent="0">
              <a:buNone/>
            </a:pPr>
            <a:endParaRPr lang="en-US" altLang="zh-TW" b="1" dirty="0" smtClean="0"/>
          </a:p>
          <a:p>
            <a:endParaRPr lang="en-US" altLang="zh-TW" b="1" dirty="0"/>
          </a:p>
          <a:p>
            <a:endParaRPr lang="en-US" altLang="zh-TW" b="1" dirty="0" smtClean="0"/>
          </a:p>
          <a:p>
            <a:endParaRPr lang="en-US" altLang="zh-TW" b="1" dirty="0"/>
          </a:p>
          <a:p>
            <a:endParaRPr lang="en-US" altLang="zh-TW" b="1" dirty="0" smtClean="0"/>
          </a:p>
          <a:p>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359" y="1931214"/>
            <a:ext cx="7382386" cy="1414186"/>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1359" y="3465305"/>
            <a:ext cx="7550538" cy="2394073"/>
          </a:xfrm>
          <a:prstGeom prst="rect">
            <a:avLst/>
          </a:prstGeom>
        </p:spPr>
      </p:pic>
    </p:spTree>
    <p:extLst>
      <p:ext uri="{BB962C8B-B14F-4D97-AF65-F5344CB8AC3E}">
        <p14:creationId xmlns:p14="http://schemas.microsoft.com/office/powerpoint/2010/main" val="867496875"/>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2347</TotalTime>
  <Words>1327</Words>
  <Application>Microsoft Office PowerPoint</Application>
  <PresentationFormat>寬螢幕</PresentationFormat>
  <Paragraphs>195</Paragraphs>
  <Slides>21</Slides>
  <Notes>7</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21</vt:i4>
      </vt:variant>
    </vt:vector>
  </HeadingPairs>
  <TitlesOfParts>
    <vt:vector size="31" baseType="lpstr">
      <vt:lpstr>宋体</vt:lpstr>
      <vt:lpstr>微軟正黑體</vt:lpstr>
      <vt:lpstr>新細明體</vt:lpstr>
      <vt:lpstr>Arial</vt:lpstr>
      <vt:lpstr>Calibri</vt:lpstr>
      <vt:lpstr>Century Gothic</vt:lpstr>
      <vt:lpstr>Times New Roman</vt:lpstr>
      <vt:lpstr>Wingdings</vt:lpstr>
      <vt:lpstr>Wingdings 3</vt:lpstr>
      <vt:lpstr>絲縷</vt:lpstr>
      <vt:lpstr>Tzeng Adversarial Discriminative Domain CVPR 2017 paper</vt:lpstr>
      <vt:lpstr>Outline:</vt:lpstr>
      <vt:lpstr>introduction</vt:lpstr>
      <vt:lpstr>introduction</vt:lpstr>
      <vt:lpstr>Introduction-ADDA-1 </vt:lpstr>
      <vt:lpstr>Introduction-ADDA-1</vt:lpstr>
      <vt:lpstr>The function of ADDA-1 Loss of Classifier Cs </vt:lpstr>
      <vt:lpstr>The function of ADDA-2 Loss of discriminator </vt:lpstr>
      <vt:lpstr>The function of ADDA-3 Loss of target mapping function </vt:lpstr>
      <vt:lpstr>Results of Adversarial Discriminative Domain Adaptation in paper </vt:lpstr>
      <vt:lpstr>PowerPoint 簡報</vt:lpstr>
      <vt:lpstr>PowerPoint 簡報</vt:lpstr>
      <vt:lpstr>PowerPoint 簡報</vt:lpstr>
      <vt:lpstr>Code   </vt:lpstr>
      <vt:lpstr>PowerPoint 簡報</vt:lpstr>
      <vt:lpstr>PowerPoint 簡報</vt:lpstr>
      <vt:lpstr>PowerPoint 簡報</vt:lpstr>
      <vt:lpstr>PowerPoint 簡報</vt:lpstr>
      <vt:lpstr>PowerPoint 簡報</vt:lpstr>
      <vt:lpstr>The disc_loss(d_loss) &amp;Ms_loss(g_loss) </vt:lpstr>
      <vt:lpstr>The result of adda from mnist to usps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景平 滕</dc:creator>
  <cp:lastModifiedBy>景平 滕</cp:lastModifiedBy>
  <cp:revision>102</cp:revision>
  <dcterms:created xsi:type="dcterms:W3CDTF">2019-11-02T12:34:14Z</dcterms:created>
  <dcterms:modified xsi:type="dcterms:W3CDTF">2019-11-17T08:11:37Z</dcterms:modified>
</cp:coreProperties>
</file>