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3" r:id="rId2"/>
  </p:sldMasterIdLst>
  <p:notesMasterIdLst>
    <p:notesMasterId r:id="rId38"/>
  </p:notesMasterIdLst>
  <p:sldIdLst>
    <p:sldId id="256" r:id="rId3"/>
    <p:sldId id="437" r:id="rId4"/>
    <p:sldId id="439" r:id="rId5"/>
    <p:sldId id="440" r:id="rId6"/>
    <p:sldId id="441" r:id="rId7"/>
    <p:sldId id="442" r:id="rId8"/>
    <p:sldId id="444" r:id="rId9"/>
    <p:sldId id="445" r:id="rId10"/>
    <p:sldId id="446" r:id="rId11"/>
    <p:sldId id="447" r:id="rId12"/>
    <p:sldId id="448" r:id="rId13"/>
    <p:sldId id="450" r:id="rId14"/>
    <p:sldId id="451" r:id="rId15"/>
    <p:sldId id="452" r:id="rId16"/>
    <p:sldId id="453" r:id="rId17"/>
    <p:sldId id="454" r:id="rId18"/>
    <p:sldId id="456" r:id="rId19"/>
    <p:sldId id="463" r:id="rId20"/>
    <p:sldId id="455" r:id="rId21"/>
    <p:sldId id="457" r:id="rId22"/>
    <p:sldId id="458" r:id="rId23"/>
    <p:sldId id="460" r:id="rId24"/>
    <p:sldId id="459" r:id="rId25"/>
    <p:sldId id="461" r:id="rId26"/>
    <p:sldId id="449" r:id="rId27"/>
    <p:sldId id="473" r:id="rId28"/>
    <p:sldId id="474" r:id="rId29"/>
    <p:sldId id="465" r:id="rId30"/>
    <p:sldId id="466" r:id="rId31"/>
    <p:sldId id="467" r:id="rId32"/>
    <p:sldId id="468" r:id="rId33"/>
    <p:sldId id="471" r:id="rId34"/>
    <p:sldId id="472" r:id="rId35"/>
    <p:sldId id="475" r:id="rId36"/>
    <p:sldId id="476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0238956-EAF4-48AA-853C-38923D4197E3}">
          <p14:sldIdLst>
            <p14:sldId id="256"/>
            <p14:sldId id="437"/>
          </p14:sldIdLst>
        </p14:section>
        <p14:section name="What is statistic learning and machine learning?" id="{760EE7DA-B846-4D57-B357-AA6739939475}">
          <p14:sldIdLst>
            <p14:sldId id="439"/>
            <p14:sldId id="440"/>
            <p14:sldId id="441"/>
          </p14:sldIdLst>
        </p14:section>
        <p14:section name="Basic linear algebra." id="{CB742C54-76C1-4CDF-A7F9-4F8D6EABBE65}">
          <p14:sldIdLst>
            <p14:sldId id="442"/>
            <p14:sldId id="444"/>
            <p14:sldId id="445"/>
            <p14:sldId id="446"/>
            <p14:sldId id="447"/>
            <p14:sldId id="448"/>
            <p14:sldId id="450"/>
            <p14:sldId id="451"/>
            <p14:sldId id="452"/>
          </p14:sldIdLst>
        </p14:section>
        <p14:section name="Basic statistics." id="{B53166CD-483F-4743-8ACD-18BFA5FD5FAF}">
          <p14:sldIdLst>
            <p14:sldId id="453"/>
            <p14:sldId id="454"/>
            <p14:sldId id="456"/>
            <p14:sldId id="463"/>
            <p14:sldId id="455"/>
            <p14:sldId id="457"/>
            <p14:sldId id="458"/>
            <p14:sldId id="460"/>
            <p14:sldId id="459"/>
            <p14:sldId id="461"/>
            <p14:sldId id="449"/>
            <p14:sldId id="473"/>
            <p14:sldId id="474"/>
            <p14:sldId id="465"/>
            <p14:sldId id="466"/>
            <p14:sldId id="467"/>
            <p14:sldId id="468"/>
            <p14:sldId id="471"/>
            <p14:sldId id="472"/>
            <p14:sldId id="475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A00"/>
    <a:srgbClr val="8BFE62"/>
    <a:srgbClr val="FFCD00"/>
    <a:srgbClr val="E30000"/>
    <a:srgbClr val="FFCCFF"/>
    <a:srgbClr val="FEF600"/>
    <a:srgbClr val="FE6100"/>
    <a:srgbClr val="B40D00"/>
    <a:srgbClr val="6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1" autoAdjust="0"/>
    <p:restoredTop sz="86483" autoAdjust="0"/>
  </p:normalViewPr>
  <p:slideViewPr>
    <p:cSldViewPr snapToGrid="0">
      <p:cViewPr varScale="1">
        <p:scale>
          <a:sx n="60" d="100"/>
          <a:sy n="60" d="100"/>
        </p:scale>
        <p:origin x="65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9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B4D4-B998-449B-9A90-C078F7154552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B82C-8145-4010-8B17-8C78E998F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94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uchy%E2%80%93Schwarz_inequality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wesscorp.com/whats-the-difference-between-artificial-intelligence-ai-machine-learning-and-deep-learnin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@book{Goodfellow-et-al-2016, title={Deep Learning}, author={Ian </a:t>
            </a:r>
            <a:r>
              <a:rPr lang="en-US" altLang="zh-TW" dirty="0" err="1" smtClean="0"/>
              <a:t>Goodfellow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Yoshua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Bengio</a:t>
            </a:r>
            <a:r>
              <a:rPr lang="en-US" altLang="zh-TW" dirty="0" smtClean="0"/>
              <a:t> and Aaron </a:t>
            </a:r>
            <a:r>
              <a:rPr lang="en-US" altLang="zh-TW" dirty="0" err="1" smtClean="0"/>
              <a:t>Courville</a:t>
            </a:r>
            <a:r>
              <a:rPr lang="en-US" altLang="zh-TW" dirty="0" smtClean="0"/>
              <a:t>}, publisher={MIT Press}, note={\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{http://www.deeplearningbook.org}}, year={2016} 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461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zh-TW" dirty="0" smtClean="0"/>
              <a:t>-0.10662989067364981</a:t>
            </a:r>
          </a:p>
          <a:p>
            <a:r>
              <a:rPr lang="de-DE" altLang="zh-TW" dirty="0" smtClean="0"/>
              <a:t>-0.01884149324233315</a:t>
            </a:r>
          </a:p>
          <a:p>
            <a:r>
              <a:rPr lang="de-DE" altLang="zh-TW" dirty="0" smtClean="0"/>
              <a:t>mu:-0.02910040280589204, std.:5.090137126577249</a:t>
            </a:r>
          </a:p>
          <a:p>
            <a:r>
              <a:rPr lang="de-DE" altLang="zh-TW" dirty="0" smtClean="0"/>
              <a:t>0.021153864491221253</a:t>
            </a:r>
          </a:p>
          <a:p>
            <a:r>
              <a:rPr lang="de-DE" altLang="zh-TW" dirty="0" smtClean="0"/>
              <a:t>-0.00027889477769078597</a:t>
            </a:r>
          </a:p>
          <a:p>
            <a:endParaRPr lang="de-DE" altLang="zh-TW" dirty="0" smtClean="0"/>
          </a:p>
          <a:p>
            <a:endParaRPr lang="de-DE" altLang="zh-TW" dirty="0" smtClean="0"/>
          </a:p>
          <a:p>
            <a:endParaRPr lang="de-DE" altLang="zh-TW" dirty="0" smtClean="0"/>
          </a:p>
          <a:p>
            <a:r>
              <a:rPr lang="de-DE" altLang="zh-TW" dirty="0" smtClean="0"/>
              <a:t>mu:5.549706096779795, std.:5.258851923299524</a:t>
            </a:r>
          </a:p>
          <a:p>
            <a:r>
              <a:rPr lang="de-DE" altLang="zh-TW" dirty="0" smtClean="0"/>
              <a:t>0.2724454646243899</a:t>
            </a:r>
          </a:p>
          <a:p>
            <a:r>
              <a:rPr lang="de-DE" altLang="zh-TW" dirty="0" smtClean="0"/>
              <a:t>mu:16.457700178866165, std.:5.252935174405701</a:t>
            </a:r>
          </a:p>
          <a:p>
            <a:r>
              <a:rPr lang="de-DE" altLang="zh-TW" dirty="0" smtClean="0"/>
              <a:t>0.2784715201041954</a:t>
            </a:r>
          </a:p>
          <a:p>
            <a:r>
              <a:rPr lang="de-DE" altLang="zh-TW" dirty="0" smtClean="0"/>
              <a:t>-0417874120674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548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對於任意一個集合</a:t>
            </a:r>
            <a:r>
              <a:rPr lang="en-US" altLang="zh-TW" dirty="0" smtClean="0">
                <a:effectLst/>
              </a:rPr>
              <a:t>{\</a:t>
            </a:r>
            <a:r>
              <a:rPr lang="en-US" altLang="zh-TW" dirty="0" err="1" smtClean="0">
                <a:effectLst/>
              </a:rPr>
              <a:t>displaystyle</a:t>
            </a:r>
            <a:r>
              <a:rPr lang="en-US" altLang="zh-TW" dirty="0" smtClean="0">
                <a:effectLst/>
              </a:rPr>
              <a:t> A\in {\</a:t>
            </a:r>
            <a:r>
              <a:rPr lang="en-US" altLang="zh-TW" dirty="0" err="1" smtClean="0">
                <a:effectLst/>
              </a:rPr>
              <a:t>mathfrak</a:t>
            </a:r>
            <a:r>
              <a:rPr lang="en-US" altLang="zh-TW" dirty="0" smtClean="0">
                <a:effectLst/>
              </a:rPr>
              <a:t> {F}}}</a:t>
            </a:r>
            <a:r>
              <a:rPr lang="zh-TW" altLang="en-US" dirty="0" smtClean="0"/>
              <a:t>， 即對於任意的事件</a:t>
            </a:r>
            <a:r>
              <a:rPr lang="en-US" altLang="zh-TW" dirty="0" smtClean="0">
                <a:effectLst/>
              </a:rPr>
              <a:t>{\</a:t>
            </a:r>
            <a:r>
              <a:rPr lang="en-US" altLang="zh-TW" dirty="0" err="1" smtClean="0">
                <a:effectLst/>
              </a:rPr>
              <a:t>displaystyle</a:t>
            </a:r>
            <a:r>
              <a:rPr lang="en-US" altLang="zh-TW" dirty="0" smtClean="0">
                <a:effectLst/>
              </a:rPr>
              <a:t> P(A)\</a:t>
            </a:r>
            <a:r>
              <a:rPr lang="en-US" altLang="zh-TW" dirty="0" err="1" smtClean="0">
                <a:effectLst/>
              </a:rPr>
              <a:t>geq</a:t>
            </a:r>
            <a:r>
              <a:rPr lang="en-US" altLang="zh-TW" dirty="0" smtClean="0">
                <a:effectLst/>
              </a:rPr>
              <a:t> 0}</a:t>
            </a:r>
            <a:r>
              <a:rPr lang="zh-TW" altLang="en-US" dirty="0" smtClean="0"/>
              <a:t>。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即，任一事件的機率都可以用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0}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1}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區間上的一個實數來表示。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700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b="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b="0" i="0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TW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i="0" dirty="0" smtClean="0">
                    <a:solidFill>
                      <a:srgbClr val="222222"/>
                    </a:solidFill>
                    <a:latin typeface="Cambria Math" panose="02040503050406030204" pitchFamily="18" charset="0"/>
                  </a:rPr>
                  <a:t>E</a:t>
                </a:r>
                <a:r>
                  <a:rPr lang="en-US" altLang="zh-TW" i="0" dirty="0" smtClean="0">
                    <a:solidFill>
                      <a:srgbClr val="222222"/>
                    </a:solidFill>
                    <a:latin typeface="Cambria Math" panose="02040503050406030204" pitchFamily="18" charset="0"/>
                  </a:rPr>
                  <a:t>[(</a:t>
                </a:r>
                <a:r>
                  <a:rPr lang="en-US" altLang="zh-TW" b="0" i="0" dirty="0" smtClean="0">
                    <a:solidFill>
                      <a:srgbClr val="222222"/>
                    </a:solidFill>
                    <a:latin typeface="Cambria Math" panose="02040503050406030204" pitchFamily="18" charset="0"/>
                  </a:rPr>
                  <a:t>𝑥−</a:t>
                </a:r>
                <a:r>
                  <a:rPr lang="zh-TW" altLang="en-US" b="0" i="0" dirty="0" smtClean="0">
                    <a:solidFill>
                      <a:srgbClr val="222222"/>
                    </a:solidFill>
                    <a:latin typeface="Cambria Math" panose="02040503050406030204" pitchFamily="18" charset="0"/>
                  </a:rPr>
                  <a:t>𝜇)</a:t>
                </a:r>
                <a:r>
                  <a:rPr lang="en-US" altLang="zh-TW" b="0" i="0" dirty="0" smtClean="0">
                    <a:solidFill>
                      <a:srgbClr val="222222"/>
                    </a:solidFill>
                    <a:latin typeface="Cambria Math" panose="02040503050406030204" pitchFamily="18" charset="0"/>
                  </a:rPr>
                  <a:t>^𝑛 ]=∫</a:t>
                </a:r>
                <a:r>
                  <a:rPr lang="en-US" altLang="zh-TW" b="0" i="0" dirty="0" smtClean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_(</a:t>
                </a:r>
                <a:r>
                  <a:rPr lang="en-US" altLang="zh-TW" b="0" i="0" dirty="0" smtClean="0">
                    <a:solidFill>
                      <a:srgbClr val="222222"/>
                    </a:solidFill>
                    <a:latin typeface="Cambria Math" panose="02040503050406030204" pitchFamily="18" charset="0"/>
                  </a:rPr>
                  <a:t>−</a:t>
                </a:r>
                <a:r>
                  <a:rPr lang="en-US" altLang="zh-TW" b="0" i="0" dirty="0" smtClean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∞)^∞</a:t>
                </a:r>
                <a:r>
                  <a:rPr lang="en-US" altLang="zh-TW" b="0" i="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▒(</a:t>
                </a:r>
                <a:r>
                  <a:rPr lang="en-US" altLang="zh-TW" i="0" dirty="0">
                    <a:solidFill>
                      <a:srgbClr val="222222"/>
                    </a:solidFill>
                    <a:latin typeface="Cambria Math" panose="02040503050406030204" pitchFamily="18" charset="0"/>
                  </a:rPr>
                  <a:t>𝑥−</a:t>
                </a:r>
                <a:r>
                  <a:rPr lang="zh-TW" altLang="en-US" i="0" dirty="0">
                    <a:solidFill>
                      <a:srgbClr val="222222"/>
                    </a:solidFill>
                    <a:latin typeface="Cambria Math" panose="02040503050406030204" pitchFamily="18" charset="0"/>
                  </a:rPr>
                  <a:t>𝜇)</a:t>
                </a:r>
                <a:r>
                  <a:rPr lang="en-US" altLang="zh-TW" i="0" dirty="0">
                    <a:solidFill>
                      <a:srgbClr val="222222"/>
                    </a:solidFill>
                    <a:latin typeface="Cambria Math" panose="02040503050406030204" pitchFamily="18" charset="0"/>
                  </a:rPr>
                  <a:t>^𝑛 </a:t>
                </a:r>
                <a:r>
                  <a:rPr lang="en-US" altLang="zh-TW" b="0" i="0" dirty="0" smtClean="0">
                    <a:solidFill>
                      <a:srgbClr val="222222"/>
                    </a:solidFill>
                    <a:latin typeface="Cambria Math" panose="02040503050406030204" pitchFamily="18" charset="0"/>
                  </a:rPr>
                  <a:t> 𝑓(𝑥)𝑑𝑥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236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en-US" altLang="zh-TW" dirty="0" err="1" smtClean="0"/>
              <a:t>Corrlation</a:t>
            </a:r>
            <a:r>
              <a:rPr lang="en-US" altLang="zh-TW" baseline="0" dirty="0" smtClean="0"/>
              <a:t> coefficient ranges at [-1, 1]</a:t>
            </a:r>
          </a:p>
          <a:p>
            <a:r>
              <a:rPr lang="en-US" altLang="zh-TW" baseline="0" dirty="0" smtClean="0"/>
              <a:t>2. Yes, but it’s meaningless.</a:t>
            </a:r>
          </a:p>
          <a:p>
            <a:r>
              <a:rPr lang="en-US" altLang="zh-TW" baseline="0" dirty="0" smtClean="0"/>
              <a:t>3. Yes.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4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https://en.wikipedia.org/wiki/Cauchy%E2%80%93Schwarz_inequality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5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http://www.prowesscorp.com/whats-the-difference-between-artificial-intelligence-ai-machine-learning-and-deep-learning/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43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Both are data dependent.</a:t>
            </a:r>
          </a:p>
          <a:p>
            <a:r>
              <a:rPr lang="en-US" altLang="zh-TW" sz="1200" b="1" u="sng" dirty="0" smtClean="0"/>
              <a:t>Statistical Learning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1. operates on assumptions, such as normality, no multicollinearity, homoscedasticity, etc.</a:t>
            </a:r>
            <a:br>
              <a:rPr lang="en-US" altLang="zh-TW" sz="1200" dirty="0" smtClean="0"/>
            </a:br>
            <a:r>
              <a:rPr lang="en-US" altLang="zh-TW" sz="1200" dirty="0" smtClean="0"/>
              <a:t>2. most of idea is from sample, population, and hypothesis.</a:t>
            </a:r>
            <a:br>
              <a:rPr lang="en-US" altLang="zh-TW" sz="1200" dirty="0" smtClean="0"/>
            </a:br>
            <a:r>
              <a:rPr lang="en-US" altLang="zh-TW" sz="1200" dirty="0" smtClean="0"/>
              <a:t>3. math intensive, and requires a good understanding of data.</a:t>
            </a:r>
          </a:p>
          <a:p>
            <a:r>
              <a:rPr lang="en-US" altLang="zh-TW" sz="1200" b="1" u="sng" dirty="0" smtClean="0"/>
              <a:t>Machine Learning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1. not as assumptions dependent.</a:t>
            </a:r>
            <a:br>
              <a:rPr lang="en-US" altLang="zh-TW" sz="1200" dirty="0" smtClean="0"/>
            </a:br>
            <a:r>
              <a:rPr lang="en-US" altLang="zh-TW" sz="1200" dirty="0" smtClean="0"/>
              <a:t>2. emphasizes predictions, supervised learning, unsupervised learning, and semi-supervised learning.</a:t>
            </a:r>
            <a:br>
              <a:rPr lang="en-US" altLang="zh-TW" sz="1200" dirty="0" smtClean="0"/>
            </a:br>
            <a:r>
              <a:rPr lang="en-US" altLang="zh-TW" sz="1200" dirty="0" smtClean="0"/>
              <a:t>3. identifies patterns from the dataset which require a way less of human effort.</a:t>
            </a:r>
          </a:p>
          <a:p>
            <a:endParaRPr lang="en-US" altLang="zh-TW" sz="1200" dirty="0" smtClean="0"/>
          </a:p>
          <a:p>
            <a:endParaRPr lang="en-US" altLang="zh-TW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617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84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純量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(scalar)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：只有大小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例如：質量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(mass)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，長度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(length)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、速率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(speed)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、時間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(time)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(vector)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具有大小及方向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例如：移位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(displacement)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、速度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(velocity)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、加速度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(acceleration)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、力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(force)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206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A scalar can be divided by a scalar, ex.</a:t>
            </a:r>
          </a:p>
          <a:p>
            <a:r>
              <a:rPr lang="en-US" altLang="zh-TW" sz="1200" dirty="0" smtClean="0"/>
              <a:t>A vector can be divided by a scalar, ex.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9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dirty="0" smtClean="0"/>
              <a:t>Cov(X, Y ) = E[(X − E(X))(Y − E(Y ))]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32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https://upload.wikimedia.org/wikipedia/commons/thumb/9/95/Multivariate_normal_sample.svg/300px-Multivariate_normal_sample.svg.png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Continuous variable: </a:t>
            </a:r>
            <a:br>
              <a:rPr lang="en-US" altLang="zh-TW" dirty="0" smtClean="0"/>
            </a:br>
            <a:r>
              <a:rPr lang="en-US" altLang="zh-TW" dirty="0" smtClean="0"/>
              <a:t>probability density function.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82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15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75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98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853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3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850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08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538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817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508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73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605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504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35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52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1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57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1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45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/>
              <a:t>Statistical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/Machine Learning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>
                <a:solidFill>
                  <a:schemeClr val="tx1">
                    <a:lumMod val="85000"/>
                  </a:schemeClr>
                </a:solidFill>
              </a:rPr>
              <a:t>Chih</a:t>
            </a:r>
            <a:r>
              <a:rPr lang="en-US" altLang="zh-TW" sz="2800" dirty="0" smtClean="0">
                <a:solidFill>
                  <a:schemeClr val="tx1">
                    <a:lumMod val="85000"/>
                  </a:schemeClr>
                </a:solidFill>
              </a:rPr>
              <a:t>-Sheng (Tommy) Huang</a:t>
            </a:r>
          </a:p>
          <a:p>
            <a:r>
              <a:rPr lang="en-US" altLang="zh-TW" sz="1800" dirty="0" smtClean="0">
                <a:solidFill>
                  <a:schemeClr val="tx1">
                    <a:lumMod val="85000"/>
                  </a:schemeClr>
                </a:solidFill>
              </a:rPr>
              <a:t>Chih.sheng.huang821@gmail.com</a:t>
            </a:r>
          </a:p>
        </p:txBody>
      </p:sp>
    </p:spTree>
    <p:extLst>
      <p:ext uri="{BB962C8B-B14F-4D97-AF65-F5344CB8AC3E}">
        <p14:creationId xmlns:p14="http://schemas.microsoft.com/office/powerpoint/2010/main" val="35855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Matrix </a:t>
            </a:r>
            <a:r>
              <a:rPr lang="en-US" altLang="zh-TW" dirty="0" smtClean="0"/>
              <a:t>Computation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Scalar multiplication: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TW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TW" b="1" dirty="0" smtClean="0"/>
              </a:p>
              <a:p>
                <a:r>
                  <a:rPr lang="en-US" altLang="zh-TW" dirty="0">
                    <a:latin typeface="+mj-lt"/>
                    <a:ea typeface="Cambria Math" panose="02040503050406030204" pitchFamily="18" charset="0"/>
                  </a:rPr>
                  <a:t>Vector </a:t>
                </a:r>
                <a:r>
                  <a:rPr lang="en-US" altLang="zh-TW" dirty="0" smtClean="0">
                    <a:latin typeface="+mj-lt"/>
                    <a:ea typeface="Cambria Math" panose="02040503050406030204" pitchFamily="18" charset="0"/>
                  </a:rPr>
                  <a:t>multiplication: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but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lang="en-US" altLang="zh-TW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 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zh-TW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1×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</a:t>
                </a:r>
                <a:r>
                  <a:rPr lang="en-US" altLang="zh-TW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zh-TW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lang="en-US" altLang="zh-TW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lang="en-US" altLang="zh-TW"/>
                              <m:t>×</m:t>
                            </m:r>
                            <m:r>
                              <m:rPr>
                                <m:nor/>
                              </m:rPr>
                              <a:rPr lang="en-US" altLang="zh-TW" i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/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/>
                          <m:t>,</m:t>
                        </m:r>
                        <m:r>
                          <m:rPr>
                            <m:nor/>
                          </m:rPr>
                          <a:rPr lang="en-US" altLang="zh-TW" b="1" i="1"/>
                          <m:t> 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zh-TW"/>
                              <m:t>1×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b="1" dirty="0"/>
                  <a:t>: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b="1" dirty="0"/>
                  <a:t>y </a:t>
                </a:r>
                <a14:m>
                  <m:oMath xmlns:m="http://schemas.openxmlformats.org/officeDocument/2006/math">
                    <m:r>
                      <a:rPr lang="en-US" altLang="zh-TW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/>
                              <m:t>×</m:t>
                            </m:r>
                            <m:r>
                              <m:rPr>
                                <m:nor/>
                              </m:rPr>
                              <a:rPr lang="en-US" altLang="zh-TW" i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i="1"/>
                              <m:t>d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/>
                          <m:t>,</m:t>
                        </m:r>
                        <m:r>
                          <m:rPr>
                            <m:nor/>
                          </m:rPr>
                          <a:rPr lang="en-US" altLang="zh-TW" b="1" i="1"/>
                          <m:t> 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zh-TW" i="1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zh-TW"/>
                              <m:t>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b="1" dirty="0"/>
                  <a:t>: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𝒙𝒚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TW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b="-1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05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Matrix </a:t>
            </a:r>
            <a:r>
              <a:rPr lang="en-US" altLang="zh-TW" dirty="0" smtClean="0"/>
              <a:t>Computation and Transpose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55621" y="2127110"/>
                <a:ext cx="9869714" cy="1131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𝑑𝑛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𝑑𝑚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21" y="2127110"/>
                <a:ext cx="9869714" cy="11317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64412" y="3685397"/>
                <a:ext cx="4879861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12" y="3685397"/>
                <a:ext cx="4879861" cy="11128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907314" y="2394856"/>
            <a:ext cx="2177143" cy="333829"/>
          </a:xfrm>
          <a:prstGeom prst="rect">
            <a:avLst/>
          </a:prstGeom>
          <a:noFill/>
          <a:ln>
            <a:solidFill>
              <a:srgbClr val="F7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14799" y="2438202"/>
            <a:ext cx="558800" cy="290484"/>
          </a:xfrm>
          <a:prstGeom prst="rect">
            <a:avLst/>
          </a:prstGeom>
          <a:noFill/>
          <a:ln>
            <a:solidFill>
              <a:srgbClr val="F7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674752" y="2127110"/>
            <a:ext cx="558800" cy="1154458"/>
          </a:xfrm>
          <a:prstGeom prst="rect">
            <a:avLst/>
          </a:prstGeom>
          <a:noFill/>
          <a:ln>
            <a:solidFill>
              <a:srgbClr val="F7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464412" y="5400107"/>
                <a:ext cx="8839200" cy="1166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3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𝑑𝑚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𝑑𝑚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12" y="5400107"/>
                <a:ext cx="8839200" cy="11666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92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Inverse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zh-TW" sz="24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4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altLang="zh-TW" sz="2400" dirty="0" smtClean="0"/>
              </a:p>
              <a:p>
                <a:r>
                  <a:rPr lang="en-US" altLang="zh-TW" sz="2400" dirty="0" smtClean="0"/>
                  <a:t>Inverse Matrix is used for this situation.</a:t>
                </a:r>
              </a:p>
              <a:p>
                <a:pPr marL="0" indent="0">
                  <a:buNone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97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Inverse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Matrix must be square.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TW" sz="2000" dirty="0" smtClean="0"/>
              </a:p>
              <a:p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sz="2000" dirty="0" smtClean="0"/>
                  <a:t> is a square matrix, and there is a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TW" sz="2000" dirty="0" smtClean="0"/>
                  <a:t>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𝑌𝑋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sz="2000" dirty="0" smtClean="0"/>
                  <a:t> is an invertible matrix, full rank, and </a:t>
                </a:r>
                <a:r>
                  <a:rPr lang="en-US" altLang="zh-TW" sz="2000" dirty="0"/>
                  <a:t>nonsingular</a:t>
                </a:r>
                <a:r>
                  <a:rPr lang="en-US" altLang="zh-TW" sz="2000" dirty="0" smtClean="0"/>
                  <a:t> matrix.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denote </a:t>
                </a:r>
                <a:r>
                  <a:rPr lang="en-US" altLang="zh-TW" sz="2000" dirty="0" smtClean="0"/>
                  <a:t>identity matrix.</a:t>
                </a:r>
                <a:endParaRPr lang="en-US" altLang="zh-TW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TW" alt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sz="200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sz="200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sz="200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sz="200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sz="200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zh-TW" altLang="en-US" sz="200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TW" altLang="en-US" sz="200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 smtClean="0"/>
              </a:p>
              <a:p>
                <a:r>
                  <a:rPr lang="en-US" altLang="zh-TW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is singular,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000" dirty="0" smtClean="0"/>
                  <a:t>.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35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Recall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zh-TW" altLang="en-US" sz="2400" dirty="0"/>
                              <m:t> 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TW" sz="24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 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TW" sz="24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  <m:r>
                              <m:rPr>
                                <m:nor/>
                              </m:rPr>
                              <a:rPr lang="zh-TW" altLang="en-US" sz="24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TW" sz="2400" dirty="0" smtClean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TW" sz="24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TW" sz="2400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is invertible,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zh-TW" altLang="en-US" sz="2400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zh-TW" altLang="en-US" sz="2400" dirty="0"/>
                              <m:t> 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75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Basic statistics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Covariance </a:t>
            </a:r>
            <a:r>
              <a:rPr lang="en-US" altLang="zh-TW" sz="2400" dirty="0" smtClean="0"/>
              <a:t>Matrix</a:t>
            </a:r>
          </a:p>
          <a:p>
            <a:r>
              <a:rPr lang="en-US" altLang="zh-TW" sz="2400" dirty="0" smtClean="0"/>
              <a:t>Distribution</a:t>
            </a:r>
          </a:p>
          <a:p>
            <a:r>
              <a:rPr lang="en-US" altLang="zh-TW" sz="2400" dirty="0"/>
              <a:t>Moment </a:t>
            </a:r>
          </a:p>
          <a:p>
            <a:r>
              <a:rPr lang="en-US" altLang="zh-TW" sz="2400" dirty="0" smtClean="0"/>
              <a:t>Joint probability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6754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Covariance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2000" dirty="0" smtClean="0"/>
                  <a:t>Given a random variable, variance is defined as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: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mean value.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000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000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000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000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TW" sz="2000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000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TW" sz="2000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dirty="0" smtClean="0"/>
                  <a:t>Standard deviation: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𝑠𝑡𝑑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zh-TW" sz="20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dirty="0" smtClean="0"/>
                  <a:t>For multivariate,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000" b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TW" sz="20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09" t="-7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92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Covariance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Covariance Matrix denote: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TW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𝑜𝑣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𝑜𝑣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𝑜𝑣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𝑜𝑣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𝑜𝑣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𝑜𝑣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261872" y="5109446"/>
            <a:ext cx="8877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In Chinese, covariance matrix = </a:t>
            </a:r>
            <a:r>
              <a:rPr lang="zh-TW" altLang="en-US" dirty="0"/>
              <a:t>共變異數矩陣 </a:t>
            </a:r>
            <a:r>
              <a:rPr lang="en-US" altLang="zh-TW" dirty="0"/>
              <a:t>= </a:t>
            </a:r>
            <a:r>
              <a:rPr lang="zh-TW" altLang="en-US" dirty="0"/>
              <a:t>斜方差矩陣</a:t>
            </a:r>
          </a:p>
        </p:txBody>
      </p:sp>
    </p:spTree>
    <p:extLst>
      <p:ext uri="{BB962C8B-B14F-4D97-AF65-F5344CB8AC3E}">
        <p14:creationId xmlns:p14="http://schemas.microsoft.com/office/powerpoint/2010/main" val="129217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Distribution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85800" y="1978156"/>
            <a:ext cx="590368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TW" sz="2400" dirty="0"/>
              <a:t>Basic probability distribution is defined over a random variable, and a random variable maps from the sample space to the real numbers.</a:t>
            </a:r>
            <a:br>
              <a:rPr lang="en-US" altLang="zh-TW" sz="2400" dirty="0"/>
            </a:br>
            <a:r>
              <a:rPr lang="en-US" altLang="zh-TW" sz="2400" dirty="0"/>
              <a:t>Variable can be discrete or </a:t>
            </a:r>
            <a:r>
              <a:rPr lang="en-US" altLang="zh-TW" sz="2400" dirty="0" smtClean="0"/>
              <a:t>Continuous.</a:t>
            </a:r>
            <a:endParaRPr lang="en-US" altLang="zh-TW" sz="2400" dirty="0"/>
          </a:p>
          <a:p>
            <a:pPr algn="just">
              <a:spcBef>
                <a:spcPts val="1200"/>
              </a:spcBef>
            </a:pPr>
            <a:r>
              <a:rPr lang="en-US" altLang="zh-TW" sz="2400" dirty="0" smtClean="0"/>
              <a:t>For example, there are a </a:t>
            </a:r>
            <a:r>
              <a:rPr lang="en-US" altLang="zh-TW" sz="2400" dirty="0"/>
              <a:t>discrete </a:t>
            </a:r>
            <a:r>
              <a:rPr lang="en-US" altLang="zh-TW" sz="2400" dirty="0" smtClean="0"/>
              <a:t>variable (height for male), which is sampled from NCTU.</a:t>
            </a:r>
          </a:p>
          <a:p>
            <a:pPr algn="just">
              <a:spcBef>
                <a:spcPts val="1200"/>
              </a:spcBef>
            </a:pPr>
            <a:r>
              <a:rPr lang="en-US" altLang="zh-TW" sz="2400" dirty="0" smtClean="0"/>
              <a:t>Height for male: {180,170,165,…,190}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855654" y="2624486"/>
            <a:ext cx="3957489" cy="2769989"/>
            <a:chOff x="6391197" y="3947404"/>
            <a:chExt cx="3957489" cy="276998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32095" t="27439" r="32953" b="26677"/>
            <a:stretch/>
          </p:blipFill>
          <p:spPr>
            <a:xfrm>
              <a:off x="6894286" y="3947404"/>
              <a:ext cx="3454400" cy="2550797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8432801" y="6348061"/>
              <a:ext cx="740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cm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 rot="16200000">
              <a:off x="6053348" y="4901327"/>
              <a:ext cx="1045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count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857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Distribution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494"/>
          <a:stretch/>
        </p:blipFill>
        <p:spPr>
          <a:xfrm>
            <a:off x="652271" y="2227813"/>
            <a:ext cx="4501092" cy="25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752"/>
          <a:stretch/>
        </p:blipFill>
        <p:spPr>
          <a:xfrm>
            <a:off x="6180764" y="2227813"/>
            <a:ext cx="4434685" cy="2520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203815" y="1925872"/>
            <a:ext cx="388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Normal (Gaussian) Distribution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453192" y="1824410"/>
            <a:ext cx="388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Uinform</a:t>
            </a:r>
            <a:r>
              <a:rPr lang="en-US" altLang="zh-TW" dirty="0" smtClean="0"/>
              <a:t> Distribution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101615" y="5284304"/>
                <a:ext cx="3889828" cy="735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zh-TW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b="0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15" y="5284304"/>
                <a:ext cx="3889828" cy="7359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57903" y="6076968"/>
                <a:ext cx="38898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zh-TW" alt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3989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03" y="6076968"/>
                <a:ext cx="3889828" cy="646331"/>
              </a:xfrm>
              <a:prstGeom prst="rect">
                <a:avLst/>
              </a:prstGeom>
              <a:blipFill rotWithShape="0"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491360" y="5132500"/>
                <a:ext cx="3889828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360" y="5132500"/>
                <a:ext cx="3889828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658769" y="4763168"/>
                <a:ext cx="275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769" y="4763168"/>
                <a:ext cx="27577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6796655" y="4374923"/>
            <a:ext cx="108000" cy="108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弧形接點 16"/>
          <p:cNvCxnSpPr>
            <a:stCxn id="14" idx="0"/>
            <a:endCxn id="15" idx="4"/>
          </p:cNvCxnSpPr>
          <p:nvPr/>
        </p:nvCxnSpPr>
        <p:spPr>
          <a:xfrm rot="5400000" flipH="1" flipV="1">
            <a:off x="6683533" y="4596046"/>
            <a:ext cx="280245" cy="54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035840" y="4747813"/>
                <a:ext cx="275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840" y="4747813"/>
                <a:ext cx="275772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橢圓 19"/>
          <p:cNvSpPr/>
          <p:nvPr/>
        </p:nvSpPr>
        <p:spPr>
          <a:xfrm>
            <a:off x="10173726" y="4359568"/>
            <a:ext cx="108000" cy="108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弧形接點 20"/>
          <p:cNvCxnSpPr>
            <a:stCxn id="19" idx="0"/>
            <a:endCxn id="20" idx="4"/>
          </p:cNvCxnSpPr>
          <p:nvPr/>
        </p:nvCxnSpPr>
        <p:spPr>
          <a:xfrm rot="5400000" flipH="1" flipV="1">
            <a:off x="10060604" y="4580691"/>
            <a:ext cx="280245" cy="54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228264" y="4816315"/>
                <a:ext cx="163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64" y="4816315"/>
                <a:ext cx="163289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752471" y="4747813"/>
                <a:ext cx="163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471" y="4747813"/>
                <a:ext cx="163289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624005" y="6076968"/>
                <a:ext cx="38898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005" y="6076968"/>
                <a:ext cx="3889828" cy="646331"/>
              </a:xfrm>
              <a:prstGeom prst="rect">
                <a:avLst/>
              </a:prstGeom>
              <a:blipFill rotWithShape="0">
                <a:blip r:embed="rId10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27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sz="3600" dirty="0" smtClean="0"/>
              <a:t>What is </a:t>
            </a:r>
            <a:r>
              <a:rPr lang="en-US" altLang="zh-TW" sz="3600" dirty="0"/>
              <a:t>statistical </a:t>
            </a:r>
            <a:r>
              <a:rPr lang="en-US" altLang="zh-TW" sz="3600" dirty="0" smtClean="0"/>
              <a:t>learning and machine learning?</a:t>
            </a:r>
          </a:p>
          <a:p>
            <a:pPr marL="514350" indent="-514350">
              <a:buAutoNum type="arabicPeriod"/>
            </a:pPr>
            <a:r>
              <a:rPr lang="en-US" altLang="zh-TW" sz="3600" dirty="0"/>
              <a:t>Basic linear </a:t>
            </a:r>
            <a:r>
              <a:rPr lang="en-US" altLang="zh-TW" sz="3600" dirty="0" smtClean="0"/>
              <a:t>algebra.</a:t>
            </a:r>
          </a:p>
          <a:p>
            <a:pPr marL="514350" indent="-514350">
              <a:buAutoNum type="arabicPeriod"/>
            </a:pPr>
            <a:r>
              <a:rPr lang="en-US" altLang="zh-TW" sz="3600" dirty="0" smtClean="0"/>
              <a:t>Basic statistics.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Reference book</a:t>
            </a:r>
            <a:r>
              <a:rPr lang="en-US" altLang="zh-TW" dirty="0"/>
              <a:t>: </a:t>
            </a:r>
            <a:r>
              <a:rPr lang="en-US" altLang="zh-TW" dirty="0" smtClean="0"/>
              <a:t>Deep Learning by </a:t>
            </a:r>
            <a:r>
              <a:rPr lang="en-US" altLang="zh-TW" dirty="0" err="1" smtClean="0"/>
              <a:t>Goodfellow</a:t>
            </a:r>
            <a:r>
              <a:rPr lang="en-US" altLang="zh-TW" dirty="0" smtClean="0"/>
              <a:t> (2016)</a:t>
            </a:r>
          </a:p>
        </p:txBody>
      </p:sp>
    </p:spTree>
    <p:extLst>
      <p:ext uri="{BB962C8B-B14F-4D97-AF65-F5344CB8AC3E}">
        <p14:creationId xmlns:p14="http://schemas.microsoft.com/office/powerpoint/2010/main" val="34092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Distribution</a:t>
            </a:r>
            <a:br>
              <a:rPr lang="en-US" altLang="zh-TW" dirty="0" smtClean="0"/>
            </a:br>
            <a:r>
              <a:rPr lang="en-US" altLang="zh-TW" sz="3600" dirty="0"/>
              <a:t>Joint probability</a:t>
            </a:r>
            <a:endParaRPr lang="zh-TW" altLang="en-US" dirty="0"/>
          </a:p>
        </p:txBody>
      </p:sp>
      <p:pic>
        <p:nvPicPr>
          <p:cNvPr id="1026" name="Picture 2" descr="MultivariateNor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5" y="1757451"/>
            <a:ext cx="5230822" cy="39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46765" y="5874791"/>
            <a:ext cx="549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https://upload.wikimedia.org/wikipedia/commons/thumb/9/95/Multivariate_normal_sample.svg/300px-Multivariate_normal_sample.svg.png</a:t>
            </a:r>
            <a:endParaRPr lang="zh-TW" altLang="en-US" sz="1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84280" y="4903447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弧形接點 4"/>
          <p:cNvCxnSpPr>
            <a:endCxn id="3" idx="1"/>
          </p:cNvCxnSpPr>
          <p:nvPr/>
        </p:nvCxnSpPr>
        <p:spPr>
          <a:xfrm>
            <a:off x="3587780" y="4553824"/>
            <a:ext cx="1196500" cy="534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227717" y="2000814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cxnSp>
        <p:nvCxnSpPr>
          <p:cNvPr id="9" name="弧形接點 8"/>
          <p:cNvCxnSpPr/>
          <p:nvPr/>
        </p:nvCxnSpPr>
        <p:spPr>
          <a:xfrm rot="5400000" flipH="1" flipV="1">
            <a:off x="4010665" y="2417910"/>
            <a:ext cx="518347" cy="422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30981" y="2213376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cxnSp>
        <p:nvCxnSpPr>
          <p:cNvPr id="13" name="弧形接點 12"/>
          <p:cNvCxnSpPr/>
          <p:nvPr/>
        </p:nvCxnSpPr>
        <p:spPr>
          <a:xfrm rot="10800000">
            <a:off x="1281453" y="2396940"/>
            <a:ext cx="576143" cy="3945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617997" y="4311113"/>
                <a:ext cx="5974862" cy="2689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zh-TW" b="1" dirty="0" smtClean="0"/>
                  <a:t>Continuous</a:t>
                </a:r>
                <a:r>
                  <a:rPr lang="en-US" altLang="zh-TW" dirty="0" smtClean="0"/>
                  <a:t>: probability </a:t>
                </a:r>
                <a:r>
                  <a:rPr lang="en-US" altLang="zh-TW" dirty="0"/>
                  <a:t>density </a:t>
                </a:r>
                <a:r>
                  <a:rPr lang="en-US" altLang="zh-TW" dirty="0" smtClean="0"/>
                  <a:t>function</a:t>
                </a:r>
                <a:r>
                  <a:rPr lang="en-US" altLang="zh-TW" dirty="0"/>
                  <a:t>. </a:t>
                </a:r>
                <a:endParaRPr lang="en-US" altLang="zh-TW" dirty="0" smtClean="0"/>
              </a:p>
              <a:p>
                <a:pPr algn="just">
                  <a:spcBef>
                    <a:spcPts val="1200"/>
                  </a:spcBef>
                </a:pPr>
                <a:r>
                  <a:rPr lang="en-US" altLang="zh-TW" dirty="0" smtClean="0"/>
                  <a:t>Probability:</a:t>
                </a:r>
              </a:p>
              <a:p>
                <a:pPr algn="just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  <a:p>
                <a:pPr algn="just">
                  <a:spcBef>
                    <a:spcPts val="1200"/>
                  </a:spcBef>
                </a:pPr>
                <a:r>
                  <a:rPr lang="en-US" altLang="zh-TW" dirty="0" smtClean="0"/>
                  <a:t>Joint probability: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997" y="4311113"/>
                <a:ext cx="5974862" cy="2689069"/>
              </a:xfrm>
              <a:prstGeom prst="rect">
                <a:avLst/>
              </a:prstGeom>
              <a:blipFill rotWithShape="0">
                <a:blip r:embed="rId4"/>
                <a:stretch>
                  <a:fillRect l="-918" t="-11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617997" y="1718575"/>
                <a:ext cx="5558003" cy="2606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zh-TW" b="1" dirty="0" smtClean="0"/>
                  <a:t>Discrete</a:t>
                </a:r>
                <a:r>
                  <a:rPr lang="en-US" altLang="zh-TW" dirty="0" smtClean="0"/>
                  <a:t>: probability </a:t>
                </a:r>
                <a:r>
                  <a:rPr lang="en-US" altLang="zh-TW" dirty="0"/>
                  <a:t>mass function. </a:t>
                </a:r>
                <a:endParaRPr lang="en-US" altLang="zh-TW" dirty="0" smtClean="0"/>
              </a:p>
              <a:p>
                <a:pPr algn="just">
                  <a:spcBef>
                    <a:spcPts val="1200"/>
                  </a:spcBef>
                </a:pPr>
                <a:r>
                  <a:rPr lang="en-US" altLang="zh-TW" dirty="0" smtClean="0"/>
                  <a:t>Probability: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  <a:p>
                <a:pPr algn="just">
                  <a:spcBef>
                    <a:spcPts val="1200"/>
                  </a:spcBef>
                </a:pPr>
                <a:r>
                  <a:rPr lang="en-US" altLang="zh-TW" dirty="0" smtClean="0"/>
                  <a:t>Joint probability: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997" y="1718575"/>
                <a:ext cx="5558003" cy="2606867"/>
              </a:xfrm>
              <a:prstGeom prst="rect">
                <a:avLst/>
              </a:prstGeom>
              <a:blipFill rotWithShape="0">
                <a:blip r:embed="rId5"/>
                <a:stretch>
                  <a:fillRect l="-988" t="-14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665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Distribution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61052" y="1801413"/>
                <a:ext cx="10193460" cy="1657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TW" sz="2400" dirty="0">
                    <a:latin typeface="Cambria Math" panose="02040503050406030204" pitchFamily="18" charset="0"/>
                  </a:rPr>
                  <a:t>Single-variate normal </a:t>
                </a:r>
                <a:r>
                  <a:rPr lang="en-US" altLang="zh-TW" sz="2400" dirty="0" smtClean="0">
                    <a:latin typeface="Cambria Math" panose="02040503050406030204" pitchFamily="18" charset="0"/>
                  </a:rPr>
                  <a:t>distribution: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400" i="1" dirty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4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zh-TW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52" y="1801413"/>
                <a:ext cx="10193460" cy="1657505"/>
              </a:xfrm>
              <a:prstGeom prst="rect">
                <a:avLst/>
              </a:prstGeom>
              <a:blipFill rotWithShape="0">
                <a:blip r:embed="rId3"/>
                <a:stretch>
                  <a:fillRect l="-957" t="-2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61052" y="3657909"/>
                <a:ext cx="10193460" cy="1366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TW" sz="2400" dirty="0" smtClean="0">
                    <a:latin typeface="Cambria Math" panose="02040503050406030204" pitchFamily="18" charset="0"/>
                  </a:rPr>
                  <a:t>multivariate normal distribution: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400" b="1" i="1" dirty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4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b="1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400" b="0" i="0" dirty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b="1" i="1" dirty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52" y="3657909"/>
                <a:ext cx="10193460" cy="1366015"/>
              </a:xfrm>
              <a:prstGeom prst="rect">
                <a:avLst/>
              </a:prstGeom>
              <a:blipFill rotWithShape="0">
                <a:blip r:embed="rId4"/>
                <a:stretch>
                  <a:fillRect l="-957" t="-3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980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Distribution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19702" t="28815" r="43536" b="22762"/>
          <a:stretch/>
        </p:blipFill>
        <p:spPr>
          <a:xfrm>
            <a:off x="430971" y="1891320"/>
            <a:ext cx="5602515" cy="4151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111172" y="3032216"/>
                <a:ext cx="163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72" y="3032216"/>
                <a:ext cx="163289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111172" y="4727110"/>
                <a:ext cx="163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(0, 5)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72" y="4727110"/>
                <a:ext cx="163289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弧形接點 9"/>
          <p:cNvCxnSpPr/>
          <p:nvPr/>
        </p:nvCxnSpPr>
        <p:spPr>
          <a:xfrm rot="10800000" flipV="1">
            <a:off x="4111172" y="5105826"/>
            <a:ext cx="816448" cy="26125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/>
          <p:nvPr/>
        </p:nvCxnSpPr>
        <p:spPr>
          <a:xfrm rot="10800000" flipV="1">
            <a:off x="3581401" y="3314274"/>
            <a:ext cx="816448" cy="261257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858512" y="2255822"/>
                <a:ext cx="6096000" cy="21172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(0,5)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512" y="2255822"/>
                <a:ext cx="6096000" cy="21172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574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Distribution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distribution)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779272" y="1691322"/>
            <a:ext cx="4224746" cy="4025227"/>
            <a:chOff x="779272" y="2508248"/>
            <a:chExt cx="4224746" cy="402522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0826" y="2508248"/>
              <a:ext cx="3983192" cy="38860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2923268" y="6164143"/>
                  <a:ext cx="483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268" y="6164143"/>
                  <a:ext cx="48310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779272" y="4081937"/>
                  <a:ext cx="483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72" y="4081937"/>
                  <a:ext cx="48310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382412" y="2647434"/>
                  <a:ext cx="12595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b="1" i="1" dirty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TW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2412" y="2647434"/>
                  <a:ext cx="125951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24550" y="5784715"/>
                <a:ext cx="4775236" cy="1366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dirty="0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b="0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 dirty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50" y="5784715"/>
                <a:ext cx="4775236" cy="13663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群組 19"/>
          <p:cNvGrpSpPr/>
          <p:nvPr/>
        </p:nvGrpSpPr>
        <p:grpSpPr>
          <a:xfrm>
            <a:off x="5682615" y="1574290"/>
            <a:ext cx="4627013" cy="4072666"/>
            <a:chOff x="5682615" y="1574290"/>
            <a:chExt cx="4627013" cy="4072666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53194" y="1574290"/>
              <a:ext cx="4356434" cy="3888000"/>
            </a:xfrm>
            <a:prstGeom prst="rect">
              <a:avLst/>
            </a:prstGeom>
          </p:spPr>
        </p:pic>
        <p:grpSp>
          <p:nvGrpSpPr>
            <p:cNvPr id="13" name="群組 12"/>
            <p:cNvGrpSpPr/>
            <p:nvPr/>
          </p:nvGrpSpPr>
          <p:grpSpPr>
            <a:xfrm>
              <a:off x="5682615" y="1760915"/>
              <a:ext cx="3167452" cy="3886041"/>
              <a:chOff x="474472" y="2647434"/>
              <a:chExt cx="3167452" cy="38860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4"/>
                  <p:cNvSpPr txBox="1"/>
                  <p:nvPr/>
                </p:nvSpPr>
                <p:spPr>
                  <a:xfrm>
                    <a:off x="2923268" y="6164143"/>
                    <a:ext cx="4831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5" name="文字方塊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3268" y="6164143"/>
                    <a:ext cx="483108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474472" y="4081937"/>
                    <a:ext cx="4831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6" name="文字方塊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72" y="4081937"/>
                    <a:ext cx="483108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2382412" y="2647434"/>
                    <a:ext cx="12595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b="1" i="1" dirty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TW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2412" y="2647434"/>
                    <a:ext cx="1259512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832693" y="5715122"/>
                <a:ext cx="4775236" cy="1366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dirty="0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b="0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 dirty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93" y="5715122"/>
                <a:ext cx="4775236" cy="136633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橢圓 20"/>
          <p:cNvSpPr/>
          <p:nvPr/>
        </p:nvSpPr>
        <p:spPr>
          <a:xfrm>
            <a:off x="1940977" y="3016884"/>
            <a:ext cx="2335188" cy="1044128"/>
          </a:xfrm>
          <a:prstGeom prst="ellipse">
            <a:avLst/>
          </a:prstGeom>
          <a:noFill/>
          <a:ln w="50800">
            <a:solidFill>
              <a:srgbClr val="F7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 rot="19800376">
            <a:off x="7052717" y="3042686"/>
            <a:ext cx="2335188" cy="1044128"/>
          </a:xfrm>
          <a:prstGeom prst="ellipse">
            <a:avLst/>
          </a:prstGeom>
          <a:noFill/>
          <a:ln w="50800">
            <a:solidFill>
              <a:srgbClr val="F7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1" idx="2"/>
          </p:cNvCxnSpPr>
          <p:nvPr/>
        </p:nvCxnSpPr>
        <p:spPr>
          <a:xfrm flipV="1">
            <a:off x="1940977" y="3518290"/>
            <a:ext cx="2334136" cy="20658"/>
          </a:xfrm>
          <a:prstGeom prst="line">
            <a:avLst/>
          </a:prstGeom>
          <a:ln w="50800">
            <a:solidFill>
              <a:srgbClr val="F70A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21" idx="4"/>
            <a:endCxn id="21" idx="0"/>
          </p:cNvCxnSpPr>
          <p:nvPr/>
        </p:nvCxnSpPr>
        <p:spPr>
          <a:xfrm flipV="1">
            <a:off x="3108571" y="3016884"/>
            <a:ext cx="0" cy="1044128"/>
          </a:xfrm>
          <a:prstGeom prst="line">
            <a:avLst/>
          </a:prstGeom>
          <a:ln w="50800">
            <a:solidFill>
              <a:srgbClr val="F70A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2" idx="2"/>
            <a:endCxn id="22" idx="6"/>
          </p:cNvCxnSpPr>
          <p:nvPr/>
        </p:nvCxnSpPr>
        <p:spPr>
          <a:xfrm flipV="1">
            <a:off x="7209081" y="2981064"/>
            <a:ext cx="2022460" cy="1167372"/>
          </a:xfrm>
          <a:prstGeom prst="line">
            <a:avLst/>
          </a:prstGeom>
          <a:ln w="50800">
            <a:solidFill>
              <a:srgbClr val="F70A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2" idx="4"/>
            <a:endCxn id="22" idx="0"/>
          </p:cNvCxnSpPr>
          <p:nvPr/>
        </p:nvCxnSpPr>
        <p:spPr>
          <a:xfrm flipH="1" flipV="1">
            <a:off x="7959328" y="3112601"/>
            <a:ext cx="521966" cy="904298"/>
          </a:xfrm>
          <a:prstGeom prst="line">
            <a:avLst/>
          </a:prstGeom>
          <a:ln w="50800">
            <a:solidFill>
              <a:srgbClr val="F70A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Basic statistics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First </a:t>
                </a:r>
                <a:r>
                  <a:rPr lang="en-US" altLang="zh-TW" dirty="0"/>
                  <a:t>raw </a:t>
                </a:r>
                <a:r>
                  <a:rPr lang="en-US" altLang="zh-TW" dirty="0" smtClean="0"/>
                  <a:t>moment (</a:t>
                </a:r>
                <a:r>
                  <a:rPr lang="en-US" altLang="zh-TW" dirty="0"/>
                  <a:t>Expectation</a:t>
                </a:r>
                <a:r>
                  <a:rPr lang="en-US" altLang="zh-TW" dirty="0" smtClean="0"/>
                  <a:t>): mean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TW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TW" dirty="0" smtClean="0">
                  <a:solidFill>
                    <a:srgbClr val="222222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zh-TW" dirty="0"/>
                  <a:t>n-order </a:t>
                </a:r>
                <a:r>
                  <a:rPr lang="en-US" altLang="zh-TW" dirty="0" smtClean="0"/>
                  <a:t>central</a:t>
                </a:r>
                <a:r>
                  <a:rPr lang="en-US" altLang="zh-TW" dirty="0"/>
                  <a:t> </a:t>
                </a:r>
                <a:r>
                  <a:rPr lang="en-US" altLang="zh-TW" dirty="0" smtClean="0"/>
                  <a:t>moment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b="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b="0" i="0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TW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1-order </a:t>
                </a:r>
                <a:r>
                  <a:rPr lang="en-US" altLang="zh-TW" dirty="0"/>
                  <a:t>central </a:t>
                </a:r>
                <a:r>
                  <a:rPr lang="en-US" altLang="zh-TW" dirty="0" smtClean="0"/>
                  <a:t>moment: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TW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b="0" i="0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dirty="0">
                  <a:solidFill>
                    <a:srgbClr val="222222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zh-TW" dirty="0"/>
                  <a:t>2-order central </a:t>
                </a:r>
                <a:r>
                  <a:rPr lang="en-US" altLang="zh-TW" dirty="0" smtClean="0"/>
                  <a:t>moment (Variance):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TW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3-order </a:t>
                </a:r>
                <a:r>
                  <a:rPr lang="en-US" altLang="zh-TW" dirty="0"/>
                  <a:t>central moment </a:t>
                </a:r>
                <a:r>
                  <a:rPr lang="en-US" altLang="zh-TW" dirty="0" smtClean="0"/>
                  <a:t>: Skewness</a:t>
                </a:r>
              </a:p>
              <a:p>
                <a:r>
                  <a:rPr lang="en-US" altLang="zh-TW" dirty="0" smtClean="0"/>
                  <a:t>4-order </a:t>
                </a:r>
                <a:r>
                  <a:rPr lang="en-US" altLang="zh-TW" dirty="0"/>
                  <a:t>central moment </a:t>
                </a:r>
                <a:r>
                  <a:rPr lang="en-US" altLang="zh-TW" dirty="0" smtClean="0"/>
                  <a:t>: Kurtosis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5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Basic </a:t>
            </a:r>
            <a:r>
              <a:rPr lang="en-US" altLang="zh-TW" dirty="0" smtClean="0"/>
              <a:t>statistics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9702" t="28815" r="43536" b="22762"/>
          <a:stretch/>
        </p:blipFill>
        <p:spPr>
          <a:xfrm>
            <a:off x="283054" y="1945108"/>
            <a:ext cx="5602515" cy="4151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963255" y="3086004"/>
                <a:ext cx="163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255" y="3086004"/>
                <a:ext cx="163289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963255" y="4780898"/>
                <a:ext cx="163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(0, 5)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255" y="4780898"/>
                <a:ext cx="163289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弧形接點 8"/>
          <p:cNvCxnSpPr/>
          <p:nvPr/>
        </p:nvCxnSpPr>
        <p:spPr>
          <a:xfrm rot="10800000" flipV="1">
            <a:off x="3963255" y="5159614"/>
            <a:ext cx="816448" cy="26125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弧形接點 9"/>
          <p:cNvCxnSpPr/>
          <p:nvPr/>
        </p:nvCxnSpPr>
        <p:spPr>
          <a:xfrm rot="10800000" flipV="1">
            <a:off x="3433484" y="3368062"/>
            <a:ext cx="816448" cy="261257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65012" y="2438013"/>
            <a:ext cx="30031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N(0,1) </a:t>
            </a:r>
          </a:p>
          <a:p>
            <a:r>
              <a:rPr lang="en-US" altLang="zh-TW" dirty="0" smtClean="0"/>
              <a:t>Kurtosis: </a:t>
            </a:r>
            <a:r>
              <a:rPr lang="de-DE" altLang="zh-TW" dirty="0" smtClean="0"/>
              <a:t>-0.107</a:t>
            </a:r>
            <a:endParaRPr lang="de-DE" altLang="zh-TW" dirty="0"/>
          </a:p>
          <a:p>
            <a:r>
              <a:rPr lang="en-US" altLang="zh-TW" dirty="0" smtClean="0"/>
              <a:t>Skewness</a:t>
            </a:r>
            <a:r>
              <a:rPr lang="en-US" altLang="zh-TW" dirty="0"/>
              <a:t>: </a:t>
            </a:r>
            <a:r>
              <a:rPr lang="de-DE" altLang="zh-TW" dirty="0" smtClean="0"/>
              <a:t>-0.019</a:t>
            </a:r>
            <a:endParaRPr lang="de-DE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N(0,5) </a:t>
            </a:r>
          </a:p>
          <a:p>
            <a:r>
              <a:rPr lang="en-US" altLang="zh-TW" dirty="0" smtClean="0"/>
              <a:t>Kurtosis:  </a:t>
            </a:r>
            <a:r>
              <a:rPr lang="zh-TW" altLang="en-US" dirty="0" smtClean="0"/>
              <a:t>0</a:t>
            </a:r>
            <a:r>
              <a:rPr lang="zh-TW" altLang="en-US" dirty="0"/>
              <a:t>.</a:t>
            </a:r>
            <a:r>
              <a:rPr lang="zh-TW" altLang="en-US" dirty="0" smtClean="0"/>
              <a:t>0</a:t>
            </a:r>
            <a:r>
              <a:rPr lang="en-US" altLang="zh-TW" dirty="0" smtClean="0"/>
              <a:t>21</a:t>
            </a:r>
          </a:p>
          <a:p>
            <a:r>
              <a:rPr lang="en-US" altLang="zh-TW" dirty="0" smtClean="0"/>
              <a:t>Skewness: -0.000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5569" y="2084632"/>
            <a:ext cx="5515897" cy="40115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248175" y="2255007"/>
            <a:ext cx="30031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Green </a:t>
            </a:r>
          </a:p>
          <a:p>
            <a:r>
              <a:rPr lang="en-US" altLang="zh-TW" dirty="0" smtClean="0"/>
              <a:t>Kurtosis: </a:t>
            </a:r>
            <a:r>
              <a:rPr lang="de-DE" altLang="zh-TW" dirty="0" smtClean="0"/>
              <a:t>0.272</a:t>
            </a:r>
            <a:endParaRPr lang="en-US" altLang="zh-TW" dirty="0" smtClean="0"/>
          </a:p>
          <a:p>
            <a:r>
              <a:rPr lang="en-US" altLang="zh-TW" dirty="0" smtClean="0"/>
              <a:t>Skewness</a:t>
            </a:r>
            <a:r>
              <a:rPr lang="en-US" altLang="zh-TW" dirty="0"/>
              <a:t>: </a:t>
            </a:r>
            <a:r>
              <a:rPr lang="de-DE" altLang="zh-TW" dirty="0" smtClean="0"/>
              <a:t>1.149</a:t>
            </a:r>
            <a:endParaRPr lang="de-DE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Red</a:t>
            </a:r>
          </a:p>
          <a:p>
            <a:r>
              <a:rPr lang="en-US" altLang="zh-TW" dirty="0"/>
              <a:t>Kurtosis: </a:t>
            </a:r>
            <a:r>
              <a:rPr lang="de-DE" altLang="zh-TW" dirty="0" smtClean="0"/>
              <a:t>0.278</a:t>
            </a:r>
            <a:endParaRPr lang="en-US" altLang="zh-TW" dirty="0" smtClean="0"/>
          </a:p>
          <a:p>
            <a:r>
              <a:rPr lang="en-US" altLang="zh-TW" dirty="0" smtClean="0"/>
              <a:t>Skewness : -</a:t>
            </a:r>
            <a:r>
              <a:rPr lang="de-DE" altLang="zh-TW" dirty="0" smtClean="0"/>
              <a:t>1.150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5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Probability axioms</a:t>
            </a:r>
            <a:endParaRPr lang="zh-TW" altLang="en-US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003927"/>
              </p:ext>
            </p:extLst>
          </p:nvPr>
        </p:nvGraphicFramePr>
        <p:xfrm>
          <a:off x="2055226" y="1860438"/>
          <a:ext cx="6502987" cy="2210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方程式" r:id="rId4" imgW="3288960" imgH="1117440" progId="Equation.3">
                  <p:embed/>
                </p:oleObj>
              </mc:Choice>
              <mc:Fallback>
                <p:oleObj name="方程式" r:id="rId4" imgW="3288960" imgH="1117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5226" y="1860438"/>
                        <a:ext cx="6502987" cy="2210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" descr="「男生圖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9350" y="4239615"/>
            <a:ext cx="2181225" cy="20955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609" y="4344110"/>
            <a:ext cx="2164268" cy="85351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0609" y="5586096"/>
            <a:ext cx="2164268" cy="85351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7"/>
          <a:srcRect r="46994"/>
          <a:stretch/>
        </p:blipFill>
        <p:spPr>
          <a:xfrm>
            <a:off x="7523578" y="4239615"/>
            <a:ext cx="1147188" cy="853514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8"/>
          <a:srcRect r="46743"/>
          <a:stretch/>
        </p:blipFill>
        <p:spPr>
          <a:xfrm>
            <a:off x="8872744" y="4239615"/>
            <a:ext cx="1152631" cy="853514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8708443" y="4481706"/>
            <a:ext cx="32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0124153" y="4481706"/>
            <a:ext cx="77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794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Bayes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Bayes probability:</a:t>
                </a:r>
                <a:endParaRPr lang="en-US" altLang="zh-TW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b="0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zh-TW" b="0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/>
                  <a:t>If A and B are </a:t>
                </a:r>
                <a:r>
                  <a:rPr lang="en-US" altLang="zh-TW" dirty="0" smtClean="0"/>
                  <a:t>independent,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zh-TW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TW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TW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𝑑𝑥𝑑𝑦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  <a:p>
                <a:pPr marL="0" indent="0">
                  <a:buNone/>
                </a:pPr>
                <a:endParaRPr lang="en-US" altLang="zh-TW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67" t="-1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510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Correlation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Correlation: Basic refers to Pearson correlation coefficient.</a:t>
            </a:r>
          </a:p>
          <a:p>
            <a:r>
              <a:rPr lang="en-US" altLang="zh-TW" sz="2000" dirty="0" smtClean="0"/>
              <a:t>Correlation coefficients are </a:t>
            </a:r>
            <a:r>
              <a:rPr lang="en-US" altLang="zh-TW" sz="2000" dirty="0"/>
              <a:t>used in statistics to measure how strong a relationship is </a:t>
            </a:r>
            <a:r>
              <a:rPr lang="en-US" altLang="zh-TW" sz="2000" dirty="0" smtClean="0"/>
              <a:t>between two variables.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72815"/>
            <a:ext cx="3939988" cy="2946252"/>
          </a:xfrm>
          <a:prstGeom prst="rect">
            <a:avLst/>
          </a:prstGeom>
        </p:spPr>
      </p:pic>
      <p:pic>
        <p:nvPicPr>
          <p:cNvPr id="2050" name="Picture 2" descr="https://miro.medium.com/max/623/1*tcVB5ZnHuDow_hfoPRP2F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093" y="3372815"/>
            <a:ext cx="3751760" cy="29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455023" y="631761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sz="1050" dirty="0">
                <a:latin typeface="medium-content-sans-serif-font"/>
              </a:rPr>
              <a:t>圖片來源</a:t>
            </a:r>
            <a:r>
              <a:rPr lang="en-US" altLang="zh-TW" sz="1050" dirty="0">
                <a:latin typeface="medium-content-sans-serif-font"/>
              </a:rPr>
              <a:t>:http://</a:t>
            </a:r>
            <a:r>
              <a:rPr lang="en-US" altLang="zh-TW" sz="1050" dirty="0" smtClean="0">
                <a:latin typeface="medium-content-sans-serif-font"/>
              </a:rPr>
              <a:t>www.biodiversity-science.net/article/2016/1005-0094-24-3-304.html</a:t>
            </a:r>
            <a:endParaRPr lang="zh-TW" altLang="en-US" sz="1050" dirty="0"/>
          </a:p>
        </p:txBody>
      </p:sp>
      <p:sp>
        <p:nvSpPr>
          <p:cNvPr id="7" name="矩形 6"/>
          <p:cNvSpPr/>
          <p:nvPr/>
        </p:nvSpPr>
        <p:spPr>
          <a:xfrm>
            <a:off x="183866" y="630467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sz="1050" dirty="0">
                <a:latin typeface="medium-content-sans-serif-font"/>
              </a:rPr>
              <a:t>圖片來源</a:t>
            </a:r>
            <a:r>
              <a:rPr lang="en-US" altLang="zh-TW" sz="1050" dirty="0">
                <a:latin typeface="medium-content-sans-serif-font"/>
              </a:rPr>
              <a:t>:http://calcnet.mth.cmich.edu/org/</a:t>
            </a:r>
            <a:r>
              <a:rPr lang="en-US" altLang="zh-TW" sz="1050" dirty="0" err="1">
                <a:latin typeface="medium-content-sans-serif-font"/>
              </a:rPr>
              <a:t>spss</a:t>
            </a:r>
            <a:r>
              <a:rPr lang="en-US" altLang="zh-TW" sz="1050" dirty="0">
                <a:latin typeface="medium-content-sans-serif-font"/>
              </a:rPr>
              <a:t>/Prj_body_fat_data.htm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945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Correlation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marL="457200" indent="-457200">
                  <a:buAutoNum type="arabicPeriod"/>
                </a:pPr>
                <a:endParaRPr lang="en-US" altLang="zh-TW" sz="2400" dirty="0" smtClean="0"/>
              </a:p>
              <a:p>
                <a:pPr marL="457200" indent="-457200">
                  <a:buAutoNum type="arabicPeriod"/>
                </a:pPr>
                <a:r>
                  <a:rPr lang="en-US" altLang="zh-TW" sz="2400" dirty="0" smtClean="0"/>
                  <a:t>Coefficient ranges from ?</a:t>
                </a:r>
              </a:p>
              <a:p>
                <a:pPr marL="457200" indent="-457200">
                  <a:buAutoNum type="arabicPeriod"/>
                </a:pPr>
                <a:r>
                  <a:rPr lang="en-US" altLang="zh-TW" sz="2400" dirty="0" smtClean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can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?</a:t>
                </a:r>
              </a:p>
              <a:p>
                <a:pPr marL="457200" indent="-457200">
                  <a:buFont typeface="Arial" pitchFamily="34" charset="0"/>
                  <a:buAutoNum type="arabicPeriod"/>
                </a:pPr>
                <a:r>
                  <a:rPr lang="en-US" altLang="zh-TW" sz="2400" dirty="0" smtClean="0"/>
                  <a:t>Does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h𝑒𝑖𝑔h𝑡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/>
                  <a:t>can compared with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? </a:t>
                </a:r>
                <a:br>
                  <a:rPr lang="en-US" altLang="zh-TW" sz="2400" dirty="0" smtClean="0"/>
                </a:br>
                <a:r>
                  <a:rPr lang="en-US" altLang="zh-TW" sz="2400" dirty="0" smtClean="0"/>
                  <a:t>y: body fat</a:t>
                </a:r>
                <a:endParaRPr lang="en-US" altLang="zh-TW" sz="2400" dirty="0"/>
              </a:p>
              <a:p>
                <a:pPr marL="457200" indent="-457200">
                  <a:buAutoNum type="arabicPeriod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5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 smtClean="0"/>
              <a:t>statistical </a:t>
            </a:r>
            <a:r>
              <a:rPr lang="en-US" altLang="zh-TW" dirty="0"/>
              <a:t>learning and machine learning?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865040" y="1828801"/>
                <a:ext cx="6089471" cy="2641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1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𝑒𝑒𝑝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𝑀𝑎𝑐h𝑖𝑛𝑒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𝐿𝑒𝑎𝑟𝑛𝑖𝑛𝑔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Statistics </a:t>
                </a:r>
                <a:r>
                  <a:rPr lang="en-US" altLang="zh-TW" dirty="0"/>
                  <a:t>is the science that underlies the modern effort to build “learning machines”, or machine learning. </a:t>
                </a:r>
                <a:endParaRPr lang="en-US" altLang="zh-TW" dirty="0" smtClean="0"/>
              </a:p>
              <a:p>
                <a:r>
                  <a:rPr lang="en-US" altLang="zh-TW" dirty="0" smtClean="0"/>
                  <a:t>Statistics </a:t>
                </a:r>
                <a:r>
                  <a:rPr lang="en-US" altLang="zh-TW" dirty="0"/>
                  <a:t>is the original data science, and it is somewhat ironic that ML researchers have wrapped themselves in this cloak of “data science”. 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5040" y="1828801"/>
                <a:ext cx="6089471" cy="2641600"/>
              </a:xfrm>
              <a:blipFill rotWithShape="0">
                <a:blip r:embed="rId3"/>
                <a:stretch>
                  <a:fillRect l="-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b="9148"/>
          <a:stretch/>
        </p:blipFill>
        <p:spPr>
          <a:xfrm>
            <a:off x="307135" y="1828800"/>
            <a:ext cx="4329965" cy="446919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728434" y="4731062"/>
            <a:ext cx="6285119" cy="1285598"/>
            <a:chOff x="5187770" y="4986556"/>
            <a:chExt cx="6285119" cy="12855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5907248" y="4986556"/>
                  <a:ext cx="486825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𝑒𝑒𝑝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𝑙𝑒𝑎𝑟𝑛𝑖𝑛𝑔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𝑀𝑎𝑐h𝑖𝑛𝑒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𝐿𝑒𝑎𝑟𝑛𝑖𝑛𝑔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altLang="zh-TW" sz="20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248" y="4986556"/>
                  <a:ext cx="4868256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5187770" y="5872044"/>
                  <a:ext cx="628511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𝑒𝑒𝑝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𝑙𝑒𝑎𝑟𝑛𝑖𝑛𝑔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𝑀𝑎𝑐h𝑖𝑛𝑒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𝐿𝑒𝑎𝑟𝑛𝑖𝑛𝑔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TW" sz="2000" i="1" dirty="0"/>
                          <m:t>Statistics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altLang="zh-TW" sz="20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770" y="5872044"/>
                  <a:ext cx="6285119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單箭頭接點 7"/>
            <p:cNvCxnSpPr>
              <a:stCxn id="5" idx="2"/>
              <a:endCxn id="6" idx="0"/>
            </p:cNvCxnSpPr>
            <p:nvPr/>
          </p:nvCxnSpPr>
          <p:spPr>
            <a:xfrm flipH="1">
              <a:off x="8330330" y="5386666"/>
              <a:ext cx="11046" cy="485378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211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Correlation</a:t>
            </a:r>
            <a:endParaRPr lang="zh-TW" altLang="en-US" dirty="0"/>
          </a:p>
        </p:txBody>
      </p:sp>
      <p:pic>
        <p:nvPicPr>
          <p:cNvPr id="4" name="Picture 4" descr="https://miro.medium.com/max/1018/1*xQiOsMfd4HQT9yW-pF_V_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92" y="2255878"/>
            <a:ext cx="4539348" cy="415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422/1*wDGxSdjof_XM6IwOiQH5i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64" y="3391909"/>
            <a:ext cx="4650998" cy="139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31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is correlation less than one?</a:t>
            </a: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586568"/>
              </p:ext>
            </p:extLst>
          </p:nvPr>
        </p:nvGraphicFramePr>
        <p:xfrm>
          <a:off x="1384301" y="1798810"/>
          <a:ext cx="5189537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方程式" r:id="rId4" imgW="2692080" imgH="965160" progId="Equation.3">
                  <p:embed/>
                </p:oleObj>
              </mc:Choice>
              <mc:Fallback>
                <p:oleObj name="方程式" r:id="rId4" imgW="269208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4301" y="1798810"/>
                        <a:ext cx="5189537" cy="186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6" descr="\left(\sum_{i=1}^n x_i y_i\right)^2 \leq \left(\sum_{i=1}^n x_i^2\right) \left(\sum_{i=1}^n y_i^2\right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384300" y="3825089"/>
            <a:ext cx="3878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Cauchy-Schwarz inequality.</a:t>
            </a:r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032245"/>
              </p:ext>
            </p:extLst>
          </p:nvPr>
        </p:nvGraphicFramePr>
        <p:xfrm>
          <a:off x="1384300" y="4472037"/>
          <a:ext cx="663733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方程式" r:id="rId6" imgW="3429000" imgH="965160" progId="Equation.3">
                  <p:embed/>
                </p:oleObj>
              </mc:Choice>
              <mc:Fallback>
                <p:oleObj name="方程式" r:id="rId6" imgW="342900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84300" y="4472037"/>
                        <a:ext cx="6637338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940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1.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If we don't use Cauchy-Schwarz inequality, </a:t>
            </a:r>
            <a:r>
              <a:rPr lang="en-US" altLang="zh-TW" sz="2800" dirty="0" smtClean="0"/>
              <a:t>prove </a:t>
            </a:r>
            <a:r>
              <a:rPr lang="en-US" altLang="zh-TW" sz="2800" dirty="0"/>
              <a:t>“correlation less than one”? </a:t>
            </a:r>
            <a:endParaRPr lang="zh-TW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2.</a:t>
            </a:r>
            <a:r>
              <a:rPr lang="zh-TW" altLang="en-US" sz="2800" dirty="0" smtClean="0"/>
              <a:t> </a:t>
            </a:r>
            <a:r>
              <a:rPr lang="es-ES" altLang="zh-TW" sz="2800" dirty="0" smtClean="0"/>
              <a:t>Given a dataset with (x</a:t>
            </a:r>
            <a:r>
              <a:rPr lang="es-ES" altLang="zh-TW" sz="2800" dirty="0"/>
              <a:t>, y</a:t>
            </a:r>
            <a:r>
              <a:rPr lang="es-ES" altLang="zh-TW" sz="2800" dirty="0" smtClean="0"/>
              <a:t>)= {(</a:t>
            </a:r>
            <a:r>
              <a:rPr lang="es-ES" altLang="zh-TW" sz="2800" dirty="0"/>
              <a:t>1,4), (2,5), (5,10), (6,12), (7,15</a:t>
            </a:r>
            <a:r>
              <a:rPr lang="es-ES" altLang="zh-TW" sz="2800" dirty="0" smtClean="0"/>
              <a:t>)}</a:t>
            </a:r>
          </a:p>
          <a:p>
            <a:pPr marL="0" indent="0">
              <a:buNone/>
            </a:pPr>
            <a:r>
              <a:rPr lang="es-ES" altLang="zh-TW" sz="2800" dirty="0" smtClean="0"/>
              <a:t>Please </a:t>
            </a:r>
            <a:r>
              <a:rPr lang="en-US" altLang="zh-TW" sz="2800" dirty="0" smtClean="0"/>
              <a:t>calculate correlation coefficient between x and y?</a:t>
            </a:r>
          </a:p>
        </p:txBody>
      </p:sp>
    </p:spTree>
    <p:extLst>
      <p:ext uri="{BB962C8B-B14F-4D97-AF65-F5344CB8AC3E}">
        <p14:creationId xmlns:p14="http://schemas.microsoft.com/office/powerpoint/2010/main" val="15565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sz="2400" dirty="0" smtClean="0"/>
                  <a:t>3-1.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Write a python code to calculate correlation coefficient for problem 2, don’t use API function.</a:t>
                </a:r>
              </a:p>
              <a:p>
                <a:pPr marL="0" indent="0">
                  <a:buNone/>
                </a:pPr>
                <a:r>
                  <a:rPr lang="en-US" altLang="zh-TW" sz="2400" dirty="0" smtClean="0"/>
                  <a:t>3-2. using 3-1 code to calculate the </a:t>
                </a:r>
                <a14:m>
                  <m:oMath xmlns:m="http://schemas.openxmlformats.org/officeDocument/2006/math">
                    <m: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i="1" dirty="0" smtClean="0"/>
                  <a:t>import </a:t>
                </a:r>
                <a:r>
                  <a:rPr lang="en-US" altLang="zh-TW" sz="2400" i="1" dirty="0" err="1"/>
                  <a:t>numpy</a:t>
                </a:r>
                <a:r>
                  <a:rPr lang="en-US" altLang="zh-TW" sz="2400" i="1" dirty="0"/>
                  <a:t> as np</a:t>
                </a:r>
              </a:p>
              <a:p>
                <a:pPr marL="0" indent="0">
                  <a:buNone/>
                </a:pPr>
                <a:r>
                  <a:rPr lang="en-US" altLang="zh-TW" sz="2400" i="1" dirty="0" err="1"/>
                  <a:t>np.random.seed</a:t>
                </a:r>
                <a:r>
                  <a:rPr lang="en-US" altLang="zh-TW" sz="2400" i="1" dirty="0"/>
                  <a:t>(1)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n=100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noise = (</a:t>
                </a:r>
                <a:r>
                  <a:rPr lang="en-US" altLang="zh-TW" sz="2400" i="1" dirty="0" err="1"/>
                  <a:t>np.random.rand</a:t>
                </a:r>
                <a:r>
                  <a:rPr lang="en-US" altLang="zh-TW" sz="2400" i="1" dirty="0"/>
                  <a:t>(n)-0.5)*2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x = </a:t>
                </a:r>
                <a:r>
                  <a:rPr lang="en-US" altLang="zh-TW" sz="2400" i="1" dirty="0" err="1"/>
                  <a:t>np.random.normal</a:t>
                </a:r>
                <a:r>
                  <a:rPr lang="en-US" altLang="zh-TW" sz="2400" i="1" dirty="0"/>
                  <a:t>(0,1,n)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y = 5 * x +  10 * </a:t>
                </a:r>
                <a:r>
                  <a:rPr lang="en-US" altLang="zh-TW" sz="2400" i="1" dirty="0" smtClean="0"/>
                  <a:t>noise</a:t>
                </a:r>
              </a:p>
              <a:p>
                <a:pPr marL="0" indent="0">
                  <a:buNone/>
                </a:pPr>
                <a:endParaRPr lang="en-US" altLang="zh-TW" sz="2400" i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64" t="-2381" r="-85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3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Normal Distribution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0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0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000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0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altLang="zh-TW" sz="2000" b="0" i="0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0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/>
                        </a:rPr>
                        <m:t>𝑦</m:t>
                      </m:r>
                      <m:r>
                        <a:rPr lang="en-US" altLang="zh-TW" sz="2000" b="0" i="1" dirty="0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000" b="0" i="1" dirty="0" smtClean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altLang="zh-TW" sz="2000" b="0" i="1" dirty="0" smtClean="0">
                          <a:latin typeface="Cambria Math"/>
                        </a:rPr>
                        <m:t>𝑥</m:t>
                      </m:r>
                      <m:r>
                        <a:rPr lang="en-US" altLang="zh-TW" sz="2000" i="1" dirty="0" smtClean="0">
                          <a:latin typeface="Cambria Math"/>
                          <a:ea typeface="Cambria Math"/>
                        </a:rPr>
                        <m:t>⇒</m:t>
                      </m:r>
                      <m:f>
                        <m:fPr>
                          <m:ctrlPr>
                            <a:rPr lang="en-US" altLang="zh-TW" sz="20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2000" b="0" i="1" dirty="0" smtClean="0">
                              <a:latin typeface="Cambria Math"/>
                              <a:ea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zh-TW" sz="2000" b="0" i="1" dirty="0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  <m:r>
                        <a:rPr lang="en-US" altLang="zh-TW" sz="20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000" i="1" dirty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altLang="zh-TW" sz="2000" i="1" dirty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TW" sz="2000" b="0" i="1" dirty="0" smtClean="0"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n-US" altLang="zh-TW" sz="20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2000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 dirty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TW" sz="2000" b="0" i="1" dirty="0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0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000" i="1" dirty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000" i="1" dirty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000" i="1" dirty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000" b="0" i="1" dirty="0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20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 dirty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TW" sz="2000" i="1" dirty="0">
                          <a:latin typeface="Cambria Math"/>
                        </a:rPr>
                        <m:t>𝑑𝑦</m:t>
                      </m:r>
                      <m:r>
                        <a:rPr lang="en-US" altLang="zh-TW" sz="2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0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20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 dirty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000" b="0" i="1" dirty="0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000" i="1" dirty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000" i="1" dirty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 dirty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altLang="zh-TW" sz="2000" i="1" dirty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altLang="zh-TW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sz="20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TW" altLang="en-US" sz="20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altLang="zh-TW" sz="2000" b="0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zh-TW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52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Normal Distribution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0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0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000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0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altLang="zh-TW" sz="2000" b="0" i="0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0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/>
                        </a:rPr>
                        <m:t>𝑦</m:t>
                      </m:r>
                      <m:r>
                        <a:rPr lang="en-US" altLang="zh-TW" sz="2000" b="0" i="1" dirty="0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000" b="0" i="1" dirty="0" smtClean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altLang="zh-TW" sz="2000" b="0" i="1" dirty="0" smtClean="0">
                          <a:latin typeface="Cambria Math"/>
                        </a:rPr>
                        <m:t>𝑥</m:t>
                      </m:r>
                      <m:r>
                        <a:rPr lang="en-US" altLang="zh-TW" sz="2000" i="1" dirty="0" smtClean="0">
                          <a:latin typeface="Cambria Math"/>
                          <a:ea typeface="Cambria Math"/>
                        </a:rPr>
                        <m:t>⇒</m:t>
                      </m:r>
                      <m:f>
                        <m:fPr>
                          <m:ctrlPr>
                            <a:rPr lang="en-US" altLang="zh-TW" sz="20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2000" b="0" i="1" dirty="0" smtClean="0">
                              <a:latin typeface="Cambria Math"/>
                              <a:ea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zh-TW" sz="2000" b="0" i="1" dirty="0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  <m:r>
                        <a:rPr lang="en-US" altLang="zh-TW" sz="20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000" i="1" dirty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altLang="zh-TW" sz="2000" i="1" dirty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TW" sz="2000" b="0" i="1" dirty="0" smtClean="0"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n-US" altLang="zh-TW" sz="20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2000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 dirty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TW" sz="2000" b="0" i="1" dirty="0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000" i="1" dirty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000" i="1" dirty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000" i="1" dirty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0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zh-TW" sz="2000" i="1" dirty="0">
                          <a:latin typeface="Cambria Math"/>
                        </a:rPr>
                        <m:t>𝑑</m:t>
                      </m:r>
                      <m:r>
                        <a:rPr lang="en-US" altLang="zh-TW" sz="2000" b="0" i="1" dirty="0" smtClean="0">
                          <a:latin typeface="Cambria Math"/>
                        </a:rPr>
                        <m:t>𝑥</m:t>
                      </m:r>
                      <m:r>
                        <a:rPr lang="en-US" altLang="zh-TW" sz="2000" i="1" dirty="0" smtClean="0">
                          <a:latin typeface="Cambria Math"/>
                          <a:ea typeface="Cambria Math"/>
                        </a:rPr>
                        <m:t>⇒</m:t>
                      </m:r>
                      <m:sSup>
                        <m:sSupPr>
                          <m:ctrlPr>
                            <a:rPr lang="en-US" altLang="zh-TW" sz="20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altLang="zh-TW" sz="2000" i="1" dirty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sz="2000" i="1" dirty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TW" sz="2000" i="1" dirty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0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TW" alt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rad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TW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TW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000" i="1" dirty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zh-TW" sz="20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  <m:r>
                                <a:rPr lang="en-US" altLang="zh-TW" sz="2000" i="1" dirty="0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TW" sz="200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sz="2000" i="1" dirty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TW" sz="2000" i="1" dirty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000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TW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000" i="1" dirty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0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  <m:r>
                            <a:rPr lang="en-US" altLang="zh-TW" sz="2000" i="1" dirty="0">
                              <a:latin typeface="Cambria Math"/>
                            </a:rPr>
                            <m:t>𝑑𝑥</m:t>
                          </m:r>
                        </m:e>
                      </m:d>
                      <m:d>
                        <m:d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TW" sz="200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sz="2000" i="1" dirty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TW" sz="2000" i="1" dirty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000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TW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000" b="0" i="1" dirty="0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0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  <m:r>
                            <a:rPr lang="en-US" altLang="zh-TW" sz="2000" i="1" dirty="0">
                              <a:latin typeface="Cambria Math"/>
                            </a:rPr>
                            <m:t>𝑑</m:t>
                          </m:r>
                          <m:r>
                            <a:rPr lang="en-US" altLang="zh-TW" sz="2000" b="0" i="1" dirty="0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000" i="1" dirty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000" i="1" dirty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000" i="1" dirty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TW" sz="200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sz="2000" i="1" dirty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TW" sz="2000" i="1" dirty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0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TW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000" b="0" i="1" dirty="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0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TW" sz="2000" b="0" i="1" dirty="0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000" i="1" dirty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0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zh-TW" sz="2000" b="0" i="1" dirty="0" smtClean="0">
                          <a:latin typeface="Cambria Math"/>
                        </a:rPr>
                        <m:t>𝑑𝑥</m:t>
                      </m:r>
                      <m:r>
                        <a:rPr lang="en-US" altLang="zh-TW" sz="2000" i="1" dirty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altLang="zh-TW" sz="20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>
                          <a:latin typeface="Cambria Math"/>
                        </a:rPr>
                        <m:t>𝑥</m:t>
                      </m:r>
                      <m:r>
                        <a:rPr lang="en-US" altLang="zh-TW" sz="2000" b="0" i="1" dirty="0" smtClean="0">
                          <a:latin typeface="Cambria Math"/>
                        </a:rPr>
                        <m:t>=</m:t>
                      </m:r>
                      <m:r>
                        <a:rPr lang="en-US" altLang="zh-TW" sz="2000" b="0" i="1" dirty="0" smtClean="0">
                          <a:latin typeface="Cambria Math"/>
                        </a:rPr>
                        <m:t>𝑟𝑐𝑜𝑠</m:t>
                      </m:r>
                      <m:r>
                        <a:rPr lang="zh-TW" altLang="en-US" sz="2000" b="0" i="1" dirty="0" smtClean="0">
                          <a:latin typeface="Cambria Math"/>
                        </a:rPr>
                        <m:t>𝜃</m:t>
                      </m:r>
                      <m:r>
                        <a:rPr lang="en-US" altLang="zh-TW" sz="2000" b="0" i="1" dirty="0" smtClean="0">
                          <a:latin typeface="Cambria Math"/>
                        </a:rPr>
                        <m:t>, </m:t>
                      </m:r>
                      <m:r>
                        <a:rPr lang="en-US" altLang="zh-TW" sz="2000" b="0" i="1" dirty="0" smtClean="0">
                          <a:latin typeface="Cambria Math"/>
                        </a:rPr>
                        <m:t>𝑦</m:t>
                      </m:r>
                      <m:r>
                        <a:rPr lang="en-US" altLang="zh-TW" sz="2000" b="0" i="1" dirty="0" smtClean="0">
                          <a:latin typeface="Cambria Math"/>
                        </a:rPr>
                        <m:t>=</m:t>
                      </m:r>
                      <m:r>
                        <a:rPr lang="en-US" altLang="zh-TW" sz="2000" b="0" i="1" dirty="0" smtClean="0">
                          <a:latin typeface="Cambria Math"/>
                        </a:rPr>
                        <m:t>𝑟𝑠𝑖𝑛</m:t>
                      </m:r>
                      <m:r>
                        <a:rPr lang="zh-TW" altLang="en-US" sz="2000" b="0" i="1" dirty="0" smtClean="0">
                          <a:latin typeface="Cambria Math"/>
                        </a:rPr>
                        <m:t>𝜃</m:t>
                      </m:r>
                      <m:r>
                        <a:rPr lang="en-US" altLang="zh-TW" sz="2000" b="0" i="1" dirty="0" smtClean="0">
                          <a:latin typeface="Cambria Math"/>
                        </a:rPr>
                        <m:t>, </m:t>
                      </m:r>
                      <m:r>
                        <a:rPr lang="en-US" altLang="zh-TW" sz="2000" b="0" i="1" dirty="0" smtClean="0">
                          <a:latin typeface="Cambria Math"/>
                        </a:rPr>
                        <m:t>𝑑𝑥𝑑𝑦</m:t>
                      </m:r>
                      <m:r>
                        <a:rPr lang="en-US" altLang="zh-TW" sz="2000" b="0" i="1" dirty="0" smtClean="0">
                          <a:latin typeface="Cambria Math"/>
                        </a:rPr>
                        <m:t>=</m:t>
                      </m:r>
                      <m:r>
                        <a:rPr lang="en-US" altLang="zh-TW" sz="2000" b="0" i="1" dirty="0" smtClean="0">
                          <a:latin typeface="Cambria Math"/>
                        </a:rPr>
                        <m:t>𝑟𝑑𝑟𝑑</m:t>
                      </m:r>
                      <m:r>
                        <a:rPr lang="zh-TW" altLang="en-US" sz="2000" i="1" dirty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altLang="zh-TW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69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statistical learning and machine learning?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9776242" cy="47625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Both </a:t>
            </a:r>
            <a:r>
              <a:rPr lang="en-US" altLang="zh-TW" sz="2400" dirty="0" smtClean="0"/>
              <a:t>are </a:t>
            </a:r>
            <a:r>
              <a:rPr lang="en-US" altLang="zh-TW" sz="2400" dirty="0"/>
              <a:t>data dependent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b="1" u="sng" dirty="0" smtClean="0"/>
              <a:t>Statistical Learning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1. operates </a:t>
            </a:r>
            <a:r>
              <a:rPr lang="en-US" altLang="zh-TW" sz="2400" dirty="0"/>
              <a:t>on </a:t>
            </a:r>
            <a:r>
              <a:rPr lang="en-US" altLang="zh-TW" sz="2400" dirty="0" smtClean="0"/>
              <a:t>assumptions.</a:t>
            </a:r>
            <a:br>
              <a:rPr lang="en-US" altLang="zh-TW" sz="2400" dirty="0" smtClean="0"/>
            </a:br>
            <a:r>
              <a:rPr lang="en-US" altLang="zh-TW" sz="2400" dirty="0" smtClean="0"/>
              <a:t>2. most of idea is from </a:t>
            </a:r>
            <a:r>
              <a:rPr lang="en-US" altLang="zh-TW" sz="2400" dirty="0"/>
              <a:t>sample, population, and </a:t>
            </a:r>
            <a:r>
              <a:rPr lang="en-US" altLang="zh-TW" sz="2400" dirty="0" smtClean="0"/>
              <a:t>hypothesis.</a:t>
            </a:r>
            <a:br>
              <a:rPr lang="en-US" altLang="zh-TW" sz="2400" dirty="0" smtClean="0"/>
            </a:br>
            <a:r>
              <a:rPr lang="en-US" altLang="zh-TW" sz="2400" dirty="0" smtClean="0"/>
              <a:t>3. math intensive, and requires a good understanding of data.</a:t>
            </a:r>
          </a:p>
          <a:p>
            <a:r>
              <a:rPr lang="en-US" altLang="zh-TW" sz="2400" b="1" u="sng" dirty="0" smtClean="0"/>
              <a:t>Machine Learning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1. not </a:t>
            </a:r>
            <a:r>
              <a:rPr lang="en-US" altLang="zh-TW" sz="2400" dirty="0"/>
              <a:t>as assumptions </a:t>
            </a:r>
            <a:r>
              <a:rPr lang="en-US" altLang="zh-TW" sz="2400" dirty="0" smtClean="0"/>
              <a:t>dependent.</a:t>
            </a:r>
            <a:br>
              <a:rPr lang="en-US" altLang="zh-TW" sz="2400" dirty="0" smtClean="0"/>
            </a:br>
            <a:r>
              <a:rPr lang="en-US" altLang="zh-TW" sz="2400" dirty="0" smtClean="0"/>
              <a:t>2. emphasizes </a:t>
            </a:r>
            <a:r>
              <a:rPr lang="en-US" altLang="zh-TW" sz="2400" dirty="0"/>
              <a:t>predictions, supervised learning, unsupervised learning, and semi-supervised </a:t>
            </a:r>
            <a:r>
              <a:rPr lang="en-US" altLang="zh-TW" sz="2400" dirty="0" smtClean="0"/>
              <a:t>learning.</a:t>
            </a:r>
            <a:br>
              <a:rPr lang="en-US" altLang="zh-TW" sz="2400" dirty="0" smtClean="0"/>
            </a:br>
            <a:r>
              <a:rPr lang="en-US" altLang="zh-TW" sz="2400" dirty="0" smtClean="0"/>
              <a:t>3. identifies </a:t>
            </a:r>
            <a:r>
              <a:rPr lang="en-US" altLang="zh-TW" sz="2400" dirty="0"/>
              <a:t>p</a:t>
            </a:r>
            <a:r>
              <a:rPr lang="en-US" altLang="zh-TW" sz="2400" dirty="0" smtClean="0"/>
              <a:t>atterns from the dataset which require a way less of human effort.</a:t>
            </a:r>
          </a:p>
        </p:txBody>
      </p:sp>
    </p:spTree>
    <p:extLst>
      <p:ext uri="{BB962C8B-B14F-4D97-AF65-F5344CB8AC3E}">
        <p14:creationId xmlns:p14="http://schemas.microsoft.com/office/powerpoint/2010/main" val="22360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statistical learning and machine learning?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In this course, we don’t exploit the difference between them in details. </a:t>
            </a:r>
          </a:p>
          <a:p>
            <a:pPr marL="0" indent="0">
              <a:buNone/>
            </a:pPr>
            <a:r>
              <a:rPr lang="en-US" altLang="zh-TW" sz="2400" dirty="0" smtClean="0"/>
              <a:t>This course will introduce the common methods, you may use in not only data science, but also AI.</a:t>
            </a:r>
          </a:p>
          <a:p>
            <a:pPr marL="0" indent="0">
              <a:buNone/>
            </a:pPr>
            <a:endParaRPr lang="en-US" altLang="zh-TW" sz="2400" dirty="0"/>
          </a:p>
        </p:txBody>
      </p:sp>
      <p:sp>
        <p:nvSpPr>
          <p:cNvPr id="4" name="矩形 3"/>
          <p:cNvSpPr/>
          <p:nvPr/>
        </p:nvSpPr>
        <p:spPr>
          <a:xfrm>
            <a:off x="1092200" y="4502835"/>
            <a:ext cx="9207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Before starting, we quickly recall some basic </a:t>
            </a:r>
            <a:r>
              <a:rPr lang="en-US" altLang="zh-TW" sz="3200" dirty="0" smtClean="0"/>
              <a:t>conceptions for learning algorithm.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0364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linear algebra for Learning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Scalar </a:t>
            </a:r>
            <a:endParaRPr lang="en-US" altLang="zh-TW" sz="2800" dirty="0"/>
          </a:p>
          <a:p>
            <a:r>
              <a:rPr lang="en-US" altLang="zh-TW" sz="2800" dirty="0" smtClean="0"/>
              <a:t>Vector</a:t>
            </a:r>
            <a:endParaRPr lang="en-US" altLang="zh-TW" sz="2800" dirty="0"/>
          </a:p>
          <a:p>
            <a:r>
              <a:rPr lang="en-US" altLang="zh-TW" sz="2800" dirty="0" smtClean="0"/>
              <a:t>Matrix</a:t>
            </a:r>
          </a:p>
          <a:p>
            <a:r>
              <a:rPr lang="en-US" altLang="zh-TW" sz="2800" dirty="0" smtClean="0"/>
              <a:t>Tensor</a:t>
            </a:r>
            <a:endParaRPr lang="en-US" altLang="zh-TW" sz="2800" dirty="0"/>
          </a:p>
          <a:p>
            <a:r>
              <a:rPr lang="en-US" altLang="zh-TW" sz="2800" dirty="0" smtClean="0"/>
              <a:t>Matrix Computation</a:t>
            </a:r>
          </a:p>
          <a:p>
            <a:r>
              <a:rPr lang="en-US" altLang="zh-TW" sz="2800" dirty="0" smtClean="0"/>
              <a:t>Matrix Transpose</a:t>
            </a:r>
            <a:endParaRPr lang="zh-TW" altLang="en-US" sz="2800" dirty="0"/>
          </a:p>
          <a:p>
            <a:r>
              <a:rPr lang="en-US" altLang="zh-TW" sz="2800" dirty="0" smtClean="0"/>
              <a:t>Inverse matrix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58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Scalar and </a:t>
            </a:r>
            <a:r>
              <a:rPr lang="en-US" altLang="zh-TW" dirty="0" smtClean="0"/>
              <a:t>vector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66620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sz="2800" b="1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Scalar</a:t>
                </a:r>
                <a:r>
                  <a:rPr lang="en-US" altLang="zh-TW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altLang="zh-TW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altLang="zh-TW" sz="2000" dirty="0"/>
                  <a:t>A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quantity representable by a mathematical </a:t>
                </a:r>
                <a:r>
                  <a:rPr lang="en-US" altLang="zh-TW" sz="2000" dirty="0" smtClean="0"/>
                  <a:t>scalar, usually </a:t>
                </a:r>
                <a:r>
                  <a:rPr lang="en-US" altLang="zh-TW" sz="2000" dirty="0"/>
                  <a:t>the field of real </a:t>
                </a:r>
                <a:r>
                  <a:rPr lang="en-US" altLang="zh-TW" sz="2000" dirty="0" smtClean="0"/>
                  <a:t>numbers, such as speed, length, mass</a:t>
                </a:r>
              </a:p>
              <a:p>
                <a:pPr marL="0" indent="0">
                  <a:buNone/>
                </a:pPr>
                <a:r>
                  <a:rPr lang="en-US" altLang="zh-TW" sz="2000" dirty="0" smtClean="0"/>
                  <a:t/>
                </a:r>
                <a:br>
                  <a:rPr lang="en-US" altLang="zh-TW" sz="2000" dirty="0" smtClean="0"/>
                </a:br>
                <a:r>
                  <a:rPr lang="en-US" altLang="zh-TW" sz="2800" b="1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Vector</a:t>
                </a:r>
                <a:r>
                  <a:rPr lang="en-US" altLang="zh-TW" sz="2000" b="1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altLang="zh-TW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altLang="zh-TW" sz="2000" dirty="0" smtClean="0"/>
                  <a:t>Array: Magnitude </a:t>
                </a:r>
                <a:r>
                  <a:rPr lang="en-US" altLang="zh-TW" sz="2000" dirty="0"/>
                  <a:t>and </a:t>
                </a:r>
                <a:r>
                  <a:rPr lang="en-US" altLang="zh-TW" sz="2000" dirty="0" smtClean="0"/>
                  <a:t>direction</a:t>
                </a:r>
              </a:p>
              <a:p>
                <a:pPr marL="0" indent="0">
                  <a:buNone/>
                </a:pPr>
                <a:r>
                  <a:rPr lang="en-US" altLang="zh-TW" sz="2000" dirty="0" smtClean="0"/>
                  <a:t>Magnitude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0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US" altLang="zh-TW" sz="2000" dirty="0"/>
                  <a:t>: Euclidean </a:t>
                </a:r>
                <a:r>
                  <a:rPr lang="en-US" altLang="zh-TW" sz="2000" dirty="0" smtClean="0"/>
                  <a:t>Distance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666205"/>
              </a:xfrm>
              <a:blipFill rotWithShape="0">
                <a:blip r:embed="rId3"/>
                <a:stretch>
                  <a:fillRect l="-1348" t="-24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5248" y="3207712"/>
            <a:ext cx="3835766" cy="490032"/>
          </a:xfrm>
          <a:prstGeom prst="rect">
            <a:avLst/>
          </a:prstGeom>
        </p:spPr>
      </p:pic>
      <p:grpSp>
        <p:nvGrpSpPr>
          <p:cNvPr id="27" name="群組 26"/>
          <p:cNvGrpSpPr/>
          <p:nvPr/>
        </p:nvGrpSpPr>
        <p:grpSpPr>
          <a:xfrm>
            <a:off x="5550916" y="4189544"/>
            <a:ext cx="3920098" cy="2264136"/>
            <a:chOff x="5550916" y="4189544"/>
            <a:chExt cx="3920098" cy="2264136"/>
          </a:xfrm>
        </p:grpSpPr>
        <p:grpSp>
          <p:nvGrpSpPr>
            <p:cNvPr id="10" name="群組 9"/>
            <p:cNvGrpSpPr/>
            <p:nvPr/>
          </p:nvGrpSpPr>
          <p:grpSpPr>
            <a:xfrm>
              <a:off x="6817658" y="4189544"/>
              <a:ext cx="1800000" cy="1833032"/>
              <a:chOff x="5311587" y="4182286"/>
              <a:chExt cx="1800000" cy="1833032"/>
            </a:xfrm>
          </p:grpSpPr>
          <p:cxnSp>
            <p:nvCxnSpPr>
              <p:cNvPr id="6" name="直線單箭頭接點 5"/>
              <p:cNvCxnSpPr/>
              <p:nvPr/>
            </p:nvCxnSpPr>
            <p:spPr>
              <a:xfrm flipH="1" flipV="1">
                <a:off x="5311587" y="4182286"/>
                <a:ext cx="0" cy="18000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單箭頭接點 6"/>
              <p:cNvCxnSpPr/>
              <p:nvPr/>
            </p:nvCxnSpPr>
            <p:spPr>
              <a:xfrm flipV="1">
                <a:off x="5311587" y="6015318"/>
                <a:ext cx="180000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字方塊 10"/>
            <p:cNvSpPr txBox="1"/>
            <p:nvPr/>
          </p:nvSpPr>
          <p:spPr>
            <a:xfrm>
              <a:off x="6441139" y="6022576"/>
              <a:ext cx="753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(0,0)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6763657" y="596283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973813" y="6084348"/>
              <a:ext cx="130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Height (cm)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550916" y="4248814"/>
              <a:ext cx="130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 (kg)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8109136" y="4530599"/>
              <a:ext cx="108000" cy="108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217136" y="4399933"/>
              <a:ext cx="125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(180,90)</a:t>
              </a:r>
              <a:endParaRPr lang="zh-TW" altLang="en-US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7872949" y="5487473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980949" y="5356807"/>
              <a:ext cx="125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(170,60)</a:t>
              </a:r>
              <a:endParaRPr lang="zh-TW" altLang="en-US" dirty="0"/>
            </a:p>
          </p:txBody>
        </p:sp>
        <p:cxnSp>
          <p:nvCxnSpPr>
            <p:cNvPr id="19" name="直線單箭頭接點 18"/>
            <p:cNvCxnSpPr>
              <a:stCxn id="12" idx="7"/>
              <a:endCxn id="15" idx="2"/>
            </p:cNvCxnSpPr>
            <p:nvPr/>
          </p:nvCxnSpPr>
          <p:spPr>
            <a:xfrm flipV="1">
              <a:off x="6855841" y="4584599"/>
              <a:ext cx="1253295" cy="1394049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12" idx="7"/>
              <a:endCxn id="17" idx="2"/>
            </p:cNvCxnSpPr>
            <p:nvPr/>
          </p:nvCxnSpPr>
          <p:spPr>
            <a:xfrm flipV="1">
              <a:off x="6855841" y="5541473"/>
              <a:ext cx="1017108" cy="4371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448334" y="4693704"/>
                <a:ext cx="322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334" y="4693704"/>
                <a:ext cx="32273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9672" r="-22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391766" y="5302807"/>
                <a:ext cx="322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766" y="5302807"/>
                <a:ext cx="32273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20000" r="-24528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1261872" y="612567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1024" name="矩形 1023"/>
          <p:cNvSpPr/>
          <p:nvPr/>
        </p:nvSpPr>
        <p:spPr>
          <a:xfrm>
            <a:off x="6763657" y="2934009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9.12cm &gt;1.5cm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1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4329457"/>
                <a:ext cx="8595360" cy="217291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 dirty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 dirty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 smtClean="0"/>
                  <a:t>, …</a:t>
                </a:r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 dirty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zh-TW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4329457"/>
                <a:ext cx="8595360" cy="217291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miro.medium.com/max/859/1*VALj5zn-bhYBy5IF1hZFN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2121827"/>
            <a:ext cx="9225261" cy="178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r=0"/>
          <p:cNvSpPr>
            <a:spLocks noChangeAspect="1" noChangeArrowheads="1"/>
          </p:cNvSpPr>
          <p:nvPr/>
        </p:nvSpPr>
        <p:spPr bwMode="auto">
          <a:xfrm>
            <a:off x="9683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7" descr="r=1"/>
          <p:cNvSpPr>
            <a:spLocks noChangeAspect="1" noChangeArrowheads="1"/>
          </p:cNvSpPr>
          <p:nvPr/>
        </p:nvSpPr>
        <p:spPr bwMode="auto">
          <a:xfrm>
            <a:off x="26828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8" descr="r=2"/>
          <p:cNvSpPr>
            <a:spLocks noChangeAspect="1" noChangeArrowheads="1"/>
          </p:cNvSpPr>
          <p:nvPr/>
        </p:nvSpPr>
        <p:spPr bwMode="auto">
          <a:xfrm>
            <a:off x="44354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AutoShape 9" descr="r=1"/>
          <p:cNvSpPr>
            <a:spLocks noChangeAspect="1" noChangeArrowheads="1"/>
          </p:cNvSpPr>
          <p:nvPr/>
        </p:nvSpPr>
        <p:spPr bwMode="auto">
          <a:xfrm>
            <a:off x="6926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52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8323"/>
              </p:ext>
            </p:extLst>
          </p:nvPr>
        </p:nvGraphicFramePr>
        <p:xfrm>
          <a:off x="7474117" y="4874989"/>
          <a:ext cx="1512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5.1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96559"/>
              </p:ext>
            </p:extLst>
          </p:nvPr>
        </p:nvGraphicFramePr>
        <p:xfrm>
          <a:off x="7322214" y="5020384"/>
          <a:ext cx="1512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5.1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17258"/>
              </p:ext>
            </p:extLst>
          </p:nvPr>
        </p:nvGraphicFramePr>
        <p:xfrm>
          <a:off x="7148251" y="5172928"/>
          <a:ext cx="1512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E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E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E6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E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E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5.1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E62"/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Tensor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7093" y="1691322"/>
            <a:ext cx="10697737" cy="4069524"/>
          </a:xfrm>
        </p:spPr>
        <p:txBody>
          <a:bodyPr numCol="2">
            <a:normAutofit/>
          </a:bodyPr>
          <a:lstStyle/>
          <a:p>
            <a:r>
              <a:rPr lang="en-US" altLang="zh-TW" sz="3000" b="1" dirty="0" smtClean="0"/>
              <a:t>Multidimensional array</a:t>
            </a:r>
          </a:p>
          <a:p>
            <a:pPr marL="0" indent="0">
              <a:buNone/>
            </a:pPr>
            <a:r>
              <a:rPr lang="en-US" altLang="zh-TW" sz="2400" dirty="0" smtClean="0"/>
              <a:t>0-dimensional tensor: scalar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1-dimensional tensor: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vector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2-dimensional tensor: matrix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3-dimensional tensor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25610"/>
              </p:ext>
            </p:extLst>
          </p:nvPr>
        </p:nvGraphicFramePr>
        <p:xfrm>
          <a:off x="2222615" y="3016884"/>
          <a:ext cx="504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49943"/>
              </p:ext>
            </p:extLst>
          </p:nvPr>
        </p:nvGraphicFramePr>
        <p:xfrm>
          <a:off x="1118506" y="4658684"/>
          <a:ext cx="615997" cy="190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97"/>
              </a:tblGrid>
              <a:tr h="475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5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5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5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3467"/>
              </p:ext>
            </p:extLst>
          </p:nvPr>
        </p:nvGraphicFramePr>
        <p:xfrm>
          <a:off x="7128435" y="2811684"/>
          <a:ext cx="151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5.1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-0.2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137677"/>
              </p:ext>
            </p:extLst>
          </p:nvPr>
        </p:nvGraphicFramePr>
        <p:xfrm>
          <a:off x="6974288" y="5309166"/>
          <a:ext cx="1512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dirty="0" smtClean="0">
                          <a:solidFill>
                            <a:schemeClr val="tx1"/>
                          </a:solidFill>
                        </a:rPr>
                        <a:t>5.1</a:t>
                      </a:r>
                      <a:endParaRPr lang="zh-TW" alt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574066" y="6303580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4×1</a:t>
            </a:r>
            <a:endParaRPr lang="zh-TW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11879"/>
              </p:ext>
            </p:extLst>
          </p:nvPr>
        </p:nvGraphicFramePr>
        <p:xfrm>
          <a:off x="2754346" y="5364846"/>
          <a:ext cx="1512000" cy="3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u="none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TW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4065747" y="5732621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1×3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56833" y="5864867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r>
              <a:rPr lang="en-US" altLang="zh-TW" dirty="0" smtClean="0"/>
              <a:t>×3×4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556833" y="3558950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3×3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63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6A969ACB-63B7-45FD-9EDF-12BA4CC97ECD}" vid="{9AA78936-7E4F-499E-95DA-1B3CED9860D5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13641</TotalTime>
  <Words>1280</Words>
  <Application>Microsoft Office PowerPoint</Application>
  <PresentationFormat>寬螢幕</PresentationFormat>
  <Paragraphs>343</Paragraphs>
  <Slides>35</Slides>
  <Notes>14</Notes>
  <HiddenSlides>2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7" baseType="lpstr">
      <vt:lpstr>medium-content-sans-serif-font</vt:lpstr>
      <vt:lpstr>新細明體</vt:lpstr>
      <vt:lpstr>Arial</vt:lpstr>
      <vt:lpstr>Calibri</vt:lpstr>
      <vt:lpstr>Calibri Light</vt:lpstr>
      <vt:lpstr>Cambria Math</vt:lpstr>
      <vt:lpstr>Century Schoolbook</vt:lpstr>
      <vt:lpstr>Times New Roman</vt:lpstr>
      <vt:lpstr>Wingdings 2</vt:lpstr>
      <vt:lpstr>佈景主題2</vt:lpstr>
      <vt:lpstr>View</vt:lpstr>
      <vt:lpstr>方程式</vt:lpstr>
      <vt:lpstr>Introduction  for  Statistical /Machine Learning</vt:lpstr>
      <vt:lpstr>Outline</vt:lpstr>
      <vt:lpstr>What is statistical learning and machine learning?</vt:lpstr>
      <vt:lpstr>What is statistical learning and machine learning?</vt:lpstr>
      <vt:lpstr>What is statistical learning and machine learning?</vt:lpstr>
      <vt:lpstr>Basic linear algebra for Learning algorithms</vt:lpstr>
      <vt:lpstr>Scalar and vector</vt:lpstr>
      <vt:lpstr>Matrix</vt:lpstr>
      <vt:lpstr>Tensor</vt:lpstr>
      <vt:lpstr>Matrix Computation</vt:lpstr>
      <vt:lpstr>Matrix Computation and Transpose</vt:lpstr>
      <vt:lpstr>Inverse matrix</vt:lpstr>
      <vt:lpstr>Inverse matrix</vt:lpstr>
      <vt:lpstr>Recall</vt:lpstr>
      <vt:lpstr>Basic statistics</vt:lpstr>
      <vt:lpstr>Covariance Matrix</vt:lpstr>
      <vt:lpstr>Covariance Matrix</vt:lpstr>
      <vt:lpstr>Distribution</vt:lpstr>
      <vt:lpstr>Distribution</vt:lpstr>
      <vt:lpstr>Distribution Joint probability</vt:lpstr>
      <vt:lpstr>Distribution (multivariate normal distribution)</vt:lpstr>
      <vt:lpstr>Distribution</vt:lpstr>
      <vt:lpstr>Distribution (multivariate normal distribution)</vt:lpstr>
      <vt:lpstr>Basic statistics</vt:lpstr>
      <vt:lpstr>Basic statistics</vt:lpstr>
      <vt:lpstr>Probability axioms</vt:lpstr>
      <vt:lpstr>Bayes probability</vt:lpstr>
      <vt:lpstr>Correlation</vt:lpstr>
      <vt:lpstr>Correlation</vt:lpstr>
      <vt:lpstr>Correlation</vt:lpstr>
      <vt:lpstr>Why is correlation less than one?</vt:lpstr>
      <vt:lpstr>Homework</vt:lpstr>
      <vt:lpstr>Homework</vt:lpstr>
      <vt:lpstr>Normal Distribution </vt:lpstr>
      <vt:lpstr>Normal Distribution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for  Statistical /Machine Learning</dc:title>
  <dc:creator>黃志勝</dc:creator>
  <cp:lastModifiedBy>景平 滕</cp:lastModifiedBy>
  <cp:revision>419</cp:revision>
  <dcterms:created xsi:type="dcterms:W3CDTF">2018-12-11T06:02:23Z</dcterms:created>
  <dcterms:modified xsi:type="dcterms:W3CDTF">2019-11-05T09:48:31Z</dcterms:modified>
</cp:coreProperties>
</file>