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3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70" r:id="rId12"/>
    <p:sldId id="266" r:id="rId13"/>
    <p:sldId id="265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1" r:id="rId30"/>
    <p:sldId id="303" r:id="rId31"/>
    <p:sldId id="304" r:id="rId32"/>
    <p:sldId id="284" r:id="rId33"/>
    <p:sldId id="286" r:id="rId34"/>
    <p:sldId id="287" r:id="rId35"/>
    <p:sldId id="288" r:id="rId36"/>
    <p:sldId id="28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A00"/>
    <a:srgbClr val="FFCCFF"/>
    <a:srgbClr val="8BFE62"/>
    <a:srgbClr val="FFCD00"/>
    <a:srgbClr val="E30000"/>
    <a:srgbClr val="FEF600"/>
    <a:srgbClr val="FE6100"/>
    <a:srgbClr val="B40D00"/>
    <a:srgbClr val="6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6" autoAdjust="0"/>
    <p:restoredTop sz="81670" autoAdjust="0"/>
  </p:normalViewPr>
  <p:slideViewPr>
    <p:cSldViewPr snapToGrid="0">
      <p:cViewPr>
        <p:scale>
          <a:sx n="66" d="100"/>
          <a:sy n="66" d="100"/>
        </p:scale>
        <p:origin x="-546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9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B4D4-B998-449B-9A90-C078F7154552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B82C-8145-4010-8B17-8C78E998F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4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the data is linearly separable, then the algorithm will converge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convergence can be slow …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separating line close to training data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we would prefer a larger margin for generalization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w&gt;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³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x+ − x−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´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||w||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04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仔細看上圖落於邊界內的樣本點，是不是都有一個特性，舉最下面的</a:t>
                </a:r>
                <a:r>
                  <a:rPr lang="en-US" altLang="zh-TW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為例，此點的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理論上應該要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&gt;=1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，但因為可以容忍誤差，所以此點的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  <m:r>
                      <a:rPr lang="en-US" altLang="zh-TW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&lt;1</m:t>
                    </m:r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了。原本的數學寫法是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zh-TW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lang="en-US" altLang="zh-TW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  <m:r>
                      <a:rPr lang="en-US" altLang="zh-TW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≥1</m:t>
                    </m:r>
                  </m:oMath>
                </a14:m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，所以我們只要在式子右邊減去一個值，就可以達到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&lt;=1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的情形。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zh-TW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仔細看上圖落於邊界內的樣本點，是不是都有一個特性，舉最下面的</a:t>
                </a:r>
                <a:r>
                  <a:rPr lang="en-US" altLang="zh-TW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為例，此點的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TW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TW" altLang="zh-TW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𝑖+𝑏)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理論上應該要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&gt;=1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，但因為可以容忍誤差，所以此點的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TW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TW" altLang="zh-TW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𝑖+𝑏)&lt;1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了。原本的數學寫法是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𝑤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zh-TW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TW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TW" altLang="zh-TW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TW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𝑖+𝑏)≥1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，所以我們只要在式子右邊減去一個值，就可以達到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&lt;=1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的情形。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27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200" b="1" i="1" smtClean="0">
                          <a:latin typeface="Cambria Math"/>
                        </a:rPr>
                        <m:t>𝒘</m:t>
                      </m:r>
                      <m:r>
                        <a:rPr lang="en-US" altLang="zh-TW" sz="1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1200" i="1">
                          <a:latin typeface="Cambria Math"/>
                        </a:rPr>
                        <m:t>,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12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zh-TW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/>
                        </a:rPr>
                        <m:t>𝐶</m:t>
                      </m:r>
                      <m:r>
                        <a:rPr lang="en-US" altLang="zh-TW" sz="1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1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1200" i="1">
                          <a:latin typeface="Cambria Math"/>
                        </a:rPr>
                        <m:t>=0, ∀</m:t>
                      </m:r>
                      <m:r>
                        <a:rPr lang="en-US" altLang="zh-TW" sz="1200" i="1">
                          <a:latin typeface="Cambria Math"/>
                        </a:rPr>
                        <m:t>𝑖</m:t>
                      </m:r>
                      <m:r>
                        <a:rPr lang="en-US" altLang="zh-TW" sz="1200" i="1">
                          <a:latin typeface="Cambria Math"/>
                        </a:rPr>
                        <m:t>=1,…,</m:t>
                      </m:r>
                      <m:r>
                        <a:rPr lang="en-US" altLang="zh-TW" sz="1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zh-TW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sz="1200" b="1" i="0" smtClean="0">
                    <a:latin typeface="Cambria Math"/>
                  </a:rPr>
                  <a:t>𝒘</a:t>
                </a:r>
                <a:r>
                  <a:rPr lang="en-US" altLang="zh-TW" sz="1200" i="0">
                    <a:latin typeface="Cambria Math"/>
                  </a:rPr>
                  <a:t>=</a:t>
                </a:r>
                <a:r>
                  <a:rPr lang="zh-TW" altLang="zh-TW" sz="1200" i="0">
                    <a:latin typeface="Cambria Math"/>
                  </a:rPr>
                  <a:t>∑1</a:t>
                </a:r>
                <a:r>
                  <a:rPr lang="en-US" altLang="zh-TW" sz="1200" i="0">
                    <a:latin typeface="Cambria Math"/>
                  </a:rPr>
                  <a:t>_</a:t>
                </a:r>
                <a:r>
                  <a:rPr lang="zh-TW" altLang="zh-TW" sz="1200" i="0">
                    <a:latin typeface="Cambria Math"/>
                  </a:rPr>
                  <a:t>(</a:t>
                </a:r>
                <a:r>
                  <a:rPr lang="en-US" altLang="zh-TW" sz="1200" i="0">
                    <a:latin typeface="Cambria Math"/>
                  </a:rPr>
                  <a:t>𝑖=1</a:t>
                </a:r>
                <a:r>
                  <a:rPr lang="zh-TW" altLang="zh-TW" sz="1200" i="0">
                    <a:latin typeface="Cambria Math"/>
                  </a:rPr>
                  <a:t>)</a:t>
                </a:r>
                <a:r>
                  <a:rPr lang="en-US" altLang="zh-TW" sz="1200" i="0">
                    <a:latin typeface="Cambria Math"/>
                  </a:rPr>
                  <a:t>^𝑛▒〖𝛼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</a:t>
                </a:r>
                <a:r>
                  <a:rPr lang="zh-TW" altLang="zh-TW" sz="1200" i="0">
                    <a:latin typeface="Cambria Math"/>
                  </a:rPr>
                  <a:t> </a:t>
                </a:r>
                <a:r>
                  <a:rPr lang="en-US" altLang="zh-TW" sz="1200" i="0">
                    <a:latin typeface="Cambria Math"/>
                  </a:rPr>
                  <a:t>𝑦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</a:t>
                </a:r>
                <a:r>
                  <a:rPr lang="zh-TW" altLang="zh-TW" sz="1200" i="0">
                    <a:latin typeface="Cambria Math"/>
                  </a:rPr>
                  <a:t> </a:t>
                </a:r>
                <a:r>
                  <a:rPr lang="en-US" altLang="zh-TW" sz="1200" b="1" i="0">
                    <a:latin typeface="Cambria Math"/>
                  </a:rPr>
                  <a:t>𝒙</a:t>
                </a:r>
                <a:r>
                  <a:rPr lang="zh-TW" altLang="zh-TW" sz="1200" b="1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 〗,  </a:t>
                </a:r>
                <a:r>
                  <a:rPr lang="zh-TW" altLang="zh-TW" sz="1200" i="0">
                    <a:latin typeface="Cambria Math"/>
                  </a:rPr>
                  <a:t>∑1</a:t>
                </a:r>
                <a:r>
                  <a:rPr lang="en-US" altLang="zh-TW" sz="1200" i="0">
                    <a:latin typeface="Cambria Math"/>
                  </a:rPr>
                  <a:t>_</a:t>
                </a:r>
                <a:r>
                  <a:rPr lang="zh-TW" altLang="zh-TW" sz="1200" i="0">
                    <a:latin typeface="Cambria Math"/>
                  </a:rPr>
                  <a:t>(</a:t>
                </a:r>
                <a:r>
                  <a:rPr lang="en-US" altLang="zh-TW" sz="1200" i="0">
                    <a:latin typeface="Cambria Math"/>
                  </a:rPr>
                  <a:t>𝑖=1</a:t>
                </a:r>
                <a:r>
                  <a:rPr lang="zh-TW" altLang="zh-TW" sz="1200" i="0">
                    <a:latin typeface="Cambria Math"/>
                  </a:rPr>
                  <a:t>)</a:t>
                </a:r>
                <a:r>
                  <a:rPr lang="en-US" altLang="zh-TW" sz="1200" i="0">
                    <a:latin typeface="Cambria Math"/>
                  </a:rPr>
                  <a:t>^𝑛▒〖𝛼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</a:t>
                </a:r>
                <a:r>
                  <a:rPr lang="zh-TW" altLang="zh-TW" sz="1200" i="0">
                    <a:latin typeface="Cambria Math"/>
                  </a:rPr>
                  <a:t> </a:t>
                </a:r>
                <a:r>
                  <a:rPr lang="en-US" altLang="zh-TW" sz="1200" i="0">
                    <a:latin typeface="Cambria Math"/>
                  </a:rPr>
                  <a:t>𝑦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 〗=0</a:t>
                </a:r>
                <a:endParaRPr lang="zh-TW" altLang="zh-TW" sz="1200" dirty="0"/>
              </a:p>
              <a:p>
                <a:pPr marL="0" indent="0">
                  <a:buNone/>
                </a:pPr>
                <a:r>
                  <a:rPr lang="en-US" altLang="zh-TW" sz="1200" i="0">
                    <a:latin typeface="Cambria Math"/>
                  </a:rPr>
                  <a:t>𝐶−𝛼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𝑖−𝛽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𝑖=0, ∀𝑖=1,…,𝑛</a:t>
                </a:r>
                <a:endParaRPr lang="en-US" altLang="zh-TW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70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200" b="1" i="1" smtClean="0">
                          <a:latin typeface="Cambria Math"/>
                        </a:rPr>
                        <m:t>𝒘</m:t>
                      </m:r>
                      <m:r>
                        <a:rPr lang="en-US" altLang="zh-TW" sz="1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1200" i="1">
                          <a:latin typeface="Cambria Math"/>
                        </a:rPr>
                        <m:t>,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12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zh-TW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/>
                        </a:rPr>
                        <m:t>𝐶</m:t>
                      </m:r>
                      <m:r>
                        <a:rPr lang="en-US" altLang="zh-TW" sz="1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1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1200" i="1">
                          <a:latin typeface="Cambria Math"/>
                        </a:rPr>
                        <m:t>=0, ∀</m:t>
                      </m:r>
                      <m:r>
                        <a:rPr lang="en-US" altLang="zh-TW" sz="1200" i="1">
                          <a:latin typeface="Cambria Math"/>
                        </a:rPr>
                        <m:t>𝑖</m:t>
                      </m:r>
                      <m:r>
                        <a:rPr lang="en-US" altLang="zh-TW" sz="1200" i="1">
                          <a:latin typeface="Cambria Math"/>
                        </a:rPr>
                        <m:t>=1,…,</m:t>
                      </m:r>
                      <m:r>
                        <a:rPr lang="en-US" altLang="zh-TW" sz="1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zh-TW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sz="1200" b="1" i="0" smtClean="0">
                    <a:latin typeface="Cambria Math"/>
                  </a:rPr>
                  <a:t>𝒘</a:t>
                </a:r>
                <a:r>
                  <a:rPr lang="en-US" altLang="zh-TW" sz="1200" i="0">
                    <a:latin typeface="Cambria Math"/>
                  </a:rPr>
                  <a:t>=</a:t>
                </a:r>
                <a:r>
                  <a:rPr lang="zh-TW" altLang="zh-TW" sz="1200" i="0">
                    <a:latin typeface="Cambria Math"/>
                  </a:rPr>
                  <a:t>∑1</a:t>
                </a:r>
                <a:r>
                  <a:rPr lang="en-US" altLang="zh-TW" sz="1200" i="0">
                    <a:latin typeface="Cambria Math"/>
                  </a:rPr>
                  <a:t>_</a:t>
                </a:r>
                <a:r>
                  <a:rPr lang="zh-TW" altLang="zh-TW" sz="1200" i="0">
                    <a:latin typeface="Cambria Math"/>
                  </a:rPr>
                  <a:t>(</a:t>
                </a:r>
                <a:r>
                  <a:rPr lang="en-US" altLang="zh-TW" sz="1200" i="0">
                    <a:latin typeface="Cambria Math"/>
                  </a:rPr>
                  <a:t>𝑖=1</a:t>
                </a:r>
                <a:r>
                  <a:rPr lang="zh-TW" altLang="zh-TW" sz="1200" i="0">
                    <a:latin typeface="Cambria Math"/>
                  </a:rPr>
                  <a:t>)</a:t>
                </a:r>
                <a:r>
                  <a:rPr lang="en-US" altLang="zh-TW" sz="1200" i="0">
                    <a:latin typeface="Cambria Math"/>
                  </a:rPr>
                  <a:t>^𝑛▒〖𝛼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</a:t>
                </a:r>
                <a:r>
                  <a:rPr lang="zh-TW" altLang="zh-TW" sz="1200" i="0">
                    <a:latin typeface="Cambria Math"/>
                  </a:rPr>
                  <a:t> </a:t>
                </a:r>
                <a:r>
                  <a:rPr lang="en-US" altLang="zh-TW" sz="1200" i="0">
                    <a:latin typeface="Cambria Math"/>
                  </a:rPr>
                  <a:t>𝑦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</a:t>
                </a:r>
                <a:r>
                  <a:rPr lang="zh-TW" altLang="zh-TW" sz="1200" i="0">
                    <a:latin typeface="Cambria Math"/>
                  </a:rPr>
                  <a:t> </a:t>
                </a:r>
                <a:r>
                  <a:rPr lang="en-US" altLang="zh-TW" sz="1200" b="1" i="0">
                    <a:latin typeface="Cambria Math"/>
                  </a:rPr>
                  <a:t>𝒙</a:t>
                </a:r>
                <a:r>
                  <a:rPr lang="zh-TW" altLang="zh-TW" sz="1200" b="1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 〗,  </a:t>
                </a:r>
                <a:r>
                  <a:rPr lang="zh-TW" altLang="zh-TW" sz="1200" i="0">
                    <a:latin typeface="Cambria Math"/>
                  </a:rPr>
                  <a:t>∑1</a:t>
                </a:r>
                <a:r>
                  <a:rPr lang="en-US" altLang="zh-TW" sz="1200" i="0">
                    <a:latin typeface="Cambria Math"/>
                  </a:rPr>
                  <a:t>_</a:t>
                </a:r>
                <a:r>
                  <a:rPr lang="zh-TW" altLang="zh-TW" sz="1200" i="0">
                    <a:latin typeface="Cambria Math"/>
                  </a:rPr>
                  <a:t>(</a:t>
                </a:r>
                <a:r>
                  <a:rPr lang="en-US" altLang="zh-TW" sz="1200" i="0">
                    <a:latin typeface="Cambria Math"/>
                  </a:rPr>
                  <a:t>𝑖=1</a:t>
                </a:r>
                <a:r>
                  <a:rPr lang="zh-TW" altLang="zh-TW" sz="1200" i="0">
                    <a:latin typeface="Cambria Math"/>
                  </a:rPr>
                  <a:t>)</a:t>
                </a:r>
                <a:r>
                  <a:rPr lang="en-US" altLang="zh-TW" sz="1200" i="0">
                    <a:latin typeface="Cambria Math"/>
                  </a:rPr>
                  <a:t>^𝑛▒〖𝛼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</a:t>
                </a:r>
                <a:r>
                  <a:rPr lang="zh-TW" altLang="zh-TW" sz="1200" i="0">
                    <a:latin typeface="Cambria Math"/>
                  </a:rPr>
                  <a:t> </a:t>
                </a:r>
                <a:r>
                  <a:rPr lang="en-US" altLang="zh-TW" sz="1200" i="0">
                    <a:latin typeface="Cambria Math"/>
                  </a:rPr>
                  <a:t>𝑦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 〗=0</a:t>
                </a:r>
                <a:endParaRPr lang="zh-TW" altLang="zh-TW" sz="1200" dirty="0"/>
              </a:p>
              <a:p>
                <a:pPr marL="0" indent="0">
                  <a:buNone/>
                </a:pPr>
                <a:r>
                  <a:rPr lang="en-US" altLang="zh-TW" sz="1200" i="0">
                    <a:latin typeface="Cambria Math"/>
                  </a:rPr>
                  <a:t>𝐶−𝛼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𝑖−𝛽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𝑖=0, ∀𝑖=1,…,𝑛</a:t>
                </a:r>
                <a:endParaRPr lang="en-US" altLang="zh-TW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70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200" b="1" i="1" smtClean="0">
                          <a:latin typeface="Cambria Math"/>
                        </a:rPr>
                        <m:t>𝒘</m:t>
                      </m:r>
                      <m:r>
                        <a:rPr lang="en-US" altLang="zh-TW" sz="1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1200" i="1">
                          <a:latin typeface="Cambria Math"/>
                        </a:rPr>
                        <m:t>,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12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zh-TW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/>
                        </a:rPr>
                        <m:t>𝐶</m:t>
                      </m:r>
                      <m:r>
                        <a:rPr lang="en-US" altLang="zh-TW" sz="1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1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1200" i="1">
                          <a:latin typeface="Cambria Math"/>
                        </a:rPr>
                        <m:t>=0, ∀</m:t>
                      </m:r>
                      <m:r>
                        <a:rPr lang="en-US" altLang="zh-TW" sz="1200" i="1">
                          <a:latin typeface="Cambria Math"/>
                        </a:rPr>
                        <m:t>𝑖</m:t>
                      </m:r>
                      <m:r>
                        <a:rPr lang="en-US" altLang="zh-TW" sz="1200" i="1">
                          <a:latin typeface="Cambria Math"/>
                        </a:rPr>
                        <m:t>=1,…,</m:t>
                      </m:r>
                      <m:r>
                        <a:rPr lang="en-US" altLang="zh-TW" sz="1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zh-TW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sz="1200" b="1" i="0" smtClean="0">
                    <a:latin typeface="Cambria Math"/>
                  </a:rPr>
                  <a:t>𝒘</a:t>
                </a:r>
                <a:r>
                  <a:rPr lang="en-US" altLang="zh-TW" sz="1200" i="0">
                    <a:latin typeface="Cambria Math"/>
                  </a:rPr>
                  <a:t>=</a:t>
                </a:r>
                <a:r>
                  <a:rPr lang="zh-TW" altLang="zh-TW" sz="1200" i="0">
                    <a:latin typeface="Cambria Math"/>
                  </a:rPr>
                  <a:t>∑1</a:t>
                </a:r>
                <a:r>
                  <a:rPr lang="en-US" altLang="zh-TW" sz="1200" i="0">
                    <a:latin typeface="Cambria Math"/>
                  </a:rPr>
                  <a:t>_</a:t>
                </a:r>
                <a:r>
                  <a:rPr lang="zh-TW" altLang="zh-TW" sz="1200" i="0">
                    <a:latin typeface="Cambria Math"/>
                  </a:rPr>
                  <a:t>(</a:t>
                </a:r>
                <a:r>
                  <a:rPr lang="en-US" altLang="zh-TW" sz="1200" i="0">
                    <a:latin typeface="Cambria Math"/>
                  </a:rPr>
                  <a:t>𝑖=1</a:t>
                </a:r>
                <a:r>
                  <a:rPr lang="zh-TW" altLang="zh-TW" sz="1200" i="0">
                    <a:latin typeface="Cambria Math"/>
                  </a:rPr>
                  <a:t>)</a:t>
                </a:r>
                <a:r>
                  <a:rPr lang="en-US" altLang="zh-TW" sz="1200" i="0">
                    <a:latin typeface="Cambria Math"/>
                  </a:rPr>
                  <a:t>^𝑛▒〖𝛼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</a:t>
                </a:r>
                <a:r>
                  <a:rPr lang="zh-TW" altLang="zh-TW" sz="1200" i="0">
                    <a:latin typeface="Cambria Math"/>
                  </a:rPr>
                  <a:t> </a:t>
                </a:r>
                <a:r>
                  <a:rPr lang="en-US" altLang="zh-TW" sz="1200" i="0">
                    <a:latin typeface="Cambria Math"/>
                  </a:rPr>
                  <a:t>𝑦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</a:t>
                </a:r>
                <a:r>
                  <a:rPr lang="zh-TW" altLang="zh-TW" sz="1200" i="0">
                    <a:latin typeface="Cambria Math"/>
                  </a:rPr>
                  <a:t> </a:t>
                </a:r>
                <a:r>
                  <a:rPr lang="en-US" altLang="zh-TW" sz="1200" b="1" i="0">
                    <a:latin typeface="Cambria Math"/>
                  </a:rPr>
                  <a:t>𝒙</a:t>
                </a:r>
                <a:r>
                  <a:rPr lang="zh-TW" altLang="zh-TW" sz="1200" b="1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 〗,  </a:t>
                </a:r>
                <a:r>
                  <a:rPr lang="zh-TW" altLang="zh-TW" sz="1200" i="0">
                    <a:latin typeface="Cambria Math"/>
                  </a:rPr>
                  <a:t>∑1</a:t>
                </a:r>
                <a:r>
                  <a:rPr lang="en-US" altLang="zh-TW" sz="1200" i="0">
                    <a:latin typeface="Cambria Math"/>
                  </a:rPr>
                  <a:t>_</a:t>
                </a:r>
                <a:r>
                  <a:rPr lang="zh-TW" altLang="zh-TW" sz="1200" i="0">
                    <a:latin typeface="Cambria Math"/>
                  </a:rPr>
                  <a:t>(</a:t>
                </a:r>
                <a:r>
                  <a:rPr lang="en-US" altLang="zh-TW" sz="1200" i="0">
                    <a:latin typeface="Cambria Math"/>
                  </a:rPr>
                  <a:t>𝑖=1</a:t>
                </a:r>
                <a:r>
                  <a:rPr lang="zh-TW" altLang="zh-TW" sz="1200" i="0">
                    <a:latin typeface="Cambria Math"/>
                  </a:rPr>
                  <a:t>)</a:t>
                </a:r>
                <a:r>
                  <a:rPr lang="en-US" altLang="zh-TW" sz="1200" i="0">
                    <a:latin typeface="Cambria Math"/>
                  </a:rPr>
                  <a:t>^𝑛▒〖𝛼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</a:t>
                </a:r>
                <a:r>
                  <a:rPr lang="zh-TW" altLang="zh-TW" sz="1200" i="0">
                    <a:latin typeface="Cambria Math"/>
                  </a:rPr>
                  <a:t> </a:t>
                </a:r>
                <a:r>
                  <a:rPr lang="en-US" altLang="zh-TW" sz="1200" i="0">
                    <a:latin typeface="Cambria Math"/>
                  </a:rPr>
                  <a:t>𝑦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 〗=0</a:t>
                </a:r>
                <a:endParaRPr lang="zh-TW" altLang="zh-TW" sz="1200" dirty="0"/>
              </a:p>
              <a:p>
                <a:pPr marL="0" indent="0">
                  <a:buNone/>
                </a:pPr>
                <a:r>
                  <a:rPr lang="en-US" altLang="zh-TW" sz="1200" i="0">
                    <a:latin typeface="Cambria Math"/>
                  </a:rPr>
                  <a:t>𝐶−𝛼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𝑖−𝛽</a:t>
                </a:r>
                <a:r>
                  <a:rPr lang="zh-TW" altLang="zh-TW" sz="1200" i="0">
                    <a:latin typeface="Cambria Math"/>
                  </a:rPr>
                  <a:t>_</a:t>
                </a:r>
                <a:r>
                  <a:rPr lang="en-US" altLang="zh-TW" sz="1200" i="0">
                    <a:latin typeface="Cambria Math"/>
                  </a:rPr>
                  <a:t>𝑖=0, ∀𝑖=1,…,𝑛</a:t>
                </a:r>
                <a:endParaRPr lang="en-US" altLang="zh-TW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70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5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8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53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3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50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08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538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817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508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73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0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504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35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5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1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45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19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achine (SVM)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>
                <a:solidFill>
                  <a:schemeClr val="tx1">
                    <a:lumMod val="85000"/>
                  </a:schemeClr>
                </a:solidFill>
              </a:rPr>
              <a:t>Chih</a:t>
            </a:r>
            <a:r>
              <a:rPr lang="en-US" altLang="zh-TW" sz="2800" dirty="0" smtClean="0">
                <a:solidFill>
                  <a:schemeClr val="tx1">
                    <a:lumMod val="85000"/>
                  </a:schemeClr>
                </a:solidFill>
              </a:rPr>
              <a:t>-Sheng (Tommy) Huang</a:t>
            </a:r>
          </a:p>
          <a:p>
            <a:r>
              <a:rPr lang="en-US" altLang="zh-TW" sz="1800" dirty="0" smtClean="0">
                <a:solidFill>
                  <a:schemeClr val="tx1">
                    <a:lumMod val="85000"/>
                  </a:schemeClr>
                </a:solidFill>
              </a:rPr>
              <a:t>Chih.sheng.huang821@gmail.com</a:t>
            </a:r>
          </a:p>
        </p:txBody>
      </p:sp>
    </p:spTree>
    <p:extLst>
      <p:ext uri="{BB962C8B-B14F-4D97-AF65-F5344CB8AC3E}">
        <p14:creationId xmlns:p14="http://schemas.microsoft.com/office/powerpoint/2010/main" val="35855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zh-TW" dirty="0" smtClean="0"/>
                  <a:t>Why margin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1">
                                <a:latin typeface="Cambria Math"/>
                              </a:rPr>
                              <m:t>𝐰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9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For positive margin: </a:t>
                </a:r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/>
                      </a:rPr>
                      <m:t>=+1</m:t>
                    </m:r>
                  </m:oMath>
                </a14:m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/>
                          </a:rPr>
                          <m:t>𝐰</m:t>
                        </m:r>
                      </m:e>
                      <m:sup>
                        <m:r>
                          <a:rPr lang="en-US" altLang="zh-TW" sz="2800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TW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𝑏</m:t>
                    </m:r>
                    <m:r>
                      <a:rPr lang="en-US" altLang="zh-TW" sz="28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TW" sz="2800" dirty="0" smtClean="0"/>
                  <a:t> </a:t>
                </a:r>
                <a:endParaRPr lang="en-US" altLang="zh-TW" sz="2800" dirty="0"/>
              </a:p>
              <a:p>
                <a:r>
                  <a:rPr lang="en-US" altLang="zh-TW" sz="2800" dirty="0" smtClean="0"/>
                  <a:t>For negative margin: </a:t>
                </a:r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/>
                      </a:rPr>
                      <m:t>=</m:t>
                    </m:r>
                    <m:r>
                      <a:rPr lang="en-US" altLang="zh-TW" sz="2800" b="0" i="1" smtClean="0">
                        <a:latin typeface="Cambria Math"/>
                      </a:rPr>
                      <m:t>−</m:t>
                    </m:r>
                    <m:r>
                      <a:rPr lang="en-US" altLang="zh-TW" sz="2800" i="1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/>
                          </a:rPr>
                          <m:t>𝐰</m:t>
                        </m:r>
                      </m:e>
                      <m:sup>
                        <m:r>
                          <a:rPr lang="en-US" altLang="zh-TW" sz="2800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TW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𝑏</m:t>
                    </m:r>
                    <m:r>
                      <a:rPr lang="en-US" altLang="zh-TW" sz="2800" b="0" i="1" smtClean="0">
                        <a:latin typeface="Cambria Math"/>
                      </a:rPr>
                      <m:t>=−1</m:t>
                    </m:r>
                  </m:oMath>
                </a14:m>
                <a:endParaRPr lang="en-US" altLang="zh-TW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i="1">
                          <a:latin typeface="Cambria Math"/>
                        </a:rPr>
                        <m:t>(1−</m:t>
                      </m:r>
                      <m:r>
                        <a:rPr lang="en-US" altLang="zh-TW" sz="2800" i="1">
                          <a:latin typeface="Cambria Math"/>
                        </a:rPr>
                        <m:t>𝑏</m:t>
                      </m:r>
                      <m:r>
                        <a:rPr lang="en-US" altLang="zh-TW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i="1">
                          <a:latin typeface="Cambria Math"/>
                        </a:rPr>
                        <m:t>(−1−</m:t>
                      </m:r>
                      <m:r>
                        <a:rPr lang="en-US" altLang="zh-TW" sz="2800" i="1">
                          <a:latin typeface="Cambria Math"/>
                        </a:rPr>
                        <m:t>𝑏</m:t>
                      </m:r>
                      <m:r>
                        <a:rPr lang="en-US" altLang="zh-TW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en-US" altLang="zh-TW" sz="2800" dirty="0"/>
                  <a:t/>
                </a:r>
                <a:br>
                  <a:rPr lang="en-US" altLang="zh-TW" sz="2800" dirty="0"/>
                </a:br>
                <a:r>
                  <a:rPr lang="en-US" altLang="zh-TW" sz="2800" dirty="0" smtClean="0"/>
                  <a:t>Margin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>
                                  <a:latin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1">
                                  <a:latin typeface="Cambria Math"/>
                                </a:rPr>
                                <m:t>𝐰</m:t>
                              </m:r>
                            </m:e>
                          </m:d>
                        </m:den>
                      </m:f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>
                                  <a:latin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>
                                          <a:latin typeface="Cambria Math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+1+</m:t>
                              </m:r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1">
                                  <a:latin typeface="Cambria Math"/>
                                </a:rPr>
                                <m:t>𝐰</m:t>
                              </m:r>
                            </m:e>
                          </m:d>
                        </m:den>
                      </m:f>
                      <m:r>
                        <a:rPr lang="en-US" altLang="zh-TW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1">
                                  <a:latin typeface="Cambria Math"/>
                                </a:rPr>
                                <m:t>𝐰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1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418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9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SVM – cost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dirty="0" smtClean="0"/>
                  <a:t>Cost/Objective function in SVM:</a:t>
                </a:r>
              </a:p>
              <a:p>
                <a:pPr marL="0" indent="0" algn="ctr">
                  <a:buNone/>
                </a:pPr>
                <a:r>
                  <a:rPr lang="en-US" altLang="zh-TW" sz="2800" dirty="0" smtClean="0"/>
                  <a:t>Larger Margin = max{margin}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zh-TW" sz="2800" i="1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1" i="0">
                                  <a:latin typeface="Cambria Math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TW" altLang="zh-TW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1" i="0">
                                          <a:latin typeface="Cambria Math"/>
                                        </a:rPr>
                                        <m:t>𝐰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800" i="1" dirty="0" smtClean="0"/>
              </a:p>
              <a:p>
                <a:pPr marL="0" indent="0">
                  <a:buNone/>
                </a:pPr>
                <a:r>
                  <a:rPr lang="en-US" altLang="zh-TW" sz="2800" dirty="0" smtClean="0"/>
                  <a:t>Or equivalently</a:t>
                </a:r>
                <a:endParaRPr lang="en-US" altLang="zh-TW" sz="2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altLang="zh-TW" sz="2800" b="1" i="0">
                                  <a:latin typeface="Cambria Math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0">
                              <a:latin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1" i="0"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zh-TW" altLang="zh-TW" sz="2800" b="1" dirty="0"/>
              </a:p>
              <a:p>
                <a:pPr marL="0" indent="0">
                  <a:buNone/>
                </a:pP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8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8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35375" y="1600199"/>
                <a:ext cx="10027451" cy="50467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dirty="0" smtClean="0">
                    <a:latin typeface="Times New Roman" panose="02020603050405020304" pitchFamily="18" charset="0"/>
                    <a:ea typeface="Arial Unicode MS" panose="020B0604020202020204" pitchFamily="34" charset="-120"/>
                    <a:cs typeface="Times New Roman" panose="02020603050405020304" pitchFamily="18" charset="0"/>
                  </a:rPr>
                  <a:t>We have objection function in optimization problem. </a:t>
                </a:r>
              </a:p>
              <a:p>
                <a:pPr marL="0" indent="0">
                  <a:buNone/>
                </a:pPr>
                <a:r>
                  <a:rPr lang="en-US" altLang="zh-TW" sz="2800" dirty="0" smtClean="0">
                    <a:latin typeface="Times New Roman" panose="02020603050405020304" pitchFamily="18" charset="0"/>
                    <a:ea typeface="Arial Unicode MS" panose="020B0604020202020204" pitchFamily="34" charset="-120"/>
                    <a:cs typeface="Times New Roman" panose="02020603050405020304" pitchFamily="18" charset="0"/>
                  </a:rPr>
                  <a:t>Do we have other information?</a:t>
                </a:r>
              </a:p>
              <a:p>
                <a:pPr marL="0" indent="0">
                  <a:buNone/>
                </a:pPr>
                <a:endParaRPr lang="en-US" altLang="zh-TW" sz="28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endParaRPr lang="en-US" altLang="zh-TW" sz="28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8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Male: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/>
                      </a:rPr>
                      <m:t>=+1</m:t>
                    </m:r>
                  </m:oMath>
                </a14:m>
                <a:r>
                  <a:rPr lang="en-US" altLang="zh-TW" sz="28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/>
                          </a:rPr>
                          <m:t>𝐰</m:t>
                        </m:r>
                      </m:e>
                      <m:sup>
                        <m:r>
                          <a:rPr lang="en-US" altLang="zh-TW" sz="2800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TW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𝑏</m:t>
                    </m:r>
                    <m:r>
                      <a:rPr lang="en-US" altLang="zh-TW" sz="2800" b="0" i="1" smtClean="0">
                        <a:latin typeface="Cambria Math"/>
                      </a:rPr>
                      <m:t>≥1</m:t>
                    </m:r>
                  </m:oMath>
                </a14:m>
                <a:endParaRPr lang="en-US" altLang="zh-TW" sz="2800" i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8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Female: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/>
                      </a:rPr>
                      <m:t>=−1</m:t>
                    </m:r>
                  </m:oMath>
                </a14:m>
                <a:r>
                  <a:rPr lang="en-US" altLang="zh-TW" sz="28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),</a:t>
                </a:r>
                <a:r>
                  <a:rPr lang="en-US" altLang="zh-TW" sz="28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800" b="1">
                            <a:latin typeface="Cambria Math"/>
                          </a:rPr>
                          <m:t>𝐰</m:t>
                        </m:r>
                      </m:e>
                      <m:sup>
                        <m:r>
                          <a:rPr lang="en-US" altLang="zh-TW" sz="2800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TW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𝑏</m:t>
                    </m:r>
                    <m:r>
                      <a:rPr lang="en-US" altLang="zh-TW" sz="2800" b="0" i="0" smtClean="0">
                        <a:latin typeface="Cambria Math"/>
                      </a:rPr>
                      <m:t>≤−1</m:t>
                    </m:r>
                  </m:oMath>
                </a14:m>
                <a:endParaRPr lang="zh-TW" altLang="zh-TW" sz="28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800" dirty="0" smtClean="0"/>
                  <a:t>For Simplify,</a:t>
                </a:r>
                <a:r>
                  <a:rPr lang="en-US" altLang="zh-TW" sz="2800" i="1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0">
                                  <a:latin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0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≥1,  ∀</m:t>
                      </m:r>
                      <m:r>
                        <a:rPr lang="en-US" altLang="zh-TW" sz="2800" i="1">
                          <a:latin typeface="Cambria Math"/>
                        </a:rPr>
                        <m:t>𝑖</m:t>
                      </m:r>
                      <m:r>
                        <a:rPr lang="en-US" altLang="zh-TW" sz="2800" i="1">
                          <a:latin typeface="Cambria Math"/>
                        </a:rPr>
                        <m:t>=1,…,</m:t>
                      </m:r>
                      <m:r>
                        <a:rPr lang="en-US" altLang="zh-TW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zh-TW" sz="28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375" y="1600199"/>
                <a:ext cx="10027451" cy="5046785"/>
              </a:xfrm>
              <a:blipFill rotWithShape="1">
                <a:blip r:embed="rId2"/>
                <a:stretch>
                  <a:fillRect l="-1216" t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003" y="2276350"/>
            <a:ext cx="6651904" cy="312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3200" dirty="0" smtClean="0"/>
                  <a:t>Formula of SVM: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32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32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altLang="zh-TW" sz="3200" b="1">
                                  <a:latin typeface="Cambria Math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TW" altLang="zh-TW" sz="3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3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zh-TW" altLang="zh-TW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3200" b="1">
                              <a:latin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altLang="zh-TW" sz="32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sz="3200" b="1"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zh-TW" altLang="zh-TW" sz="3200" b="1" dirty="0"/>
              </a:p>
              <a:p>
                <a:pPr marL="0" indent="0">
                  <a:buNone/>
                </a:pPr>
                <a:r>
                  <a:rPr lang="en-US" altLang="zh-TW" sz="3200" dirty="0" smtClean="0"/>
                  <a:t>Subject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32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3200" b="1">
                                  <a:latin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TW" sz="32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200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32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TW" sz="3200" i="1">
                          <a:latin typeface="Cambria Math"/>
                        </a:rPr>
                        <m:t>≥1,  ∀</m:t>
                      </m:r>
                      <m:r>
                        <a:rPr lang="en-US" altLang="zh-TW" sz="3200" i="1">
                          <a:latin typeface="Cambria Math"/>
                        </a:rPr>
                        <m:t>𝑖</m:t>
                      </m:r>
                      <m:r>
                        <a:rPr lang="en-US" altLang="zh-TW" sz="3200" i="1">
                          <a:latin typeface="Cambria Math"/>
                        </a:rPr>
                        <m:t>=1,…,</m:t>
                      </m:r>
                      <m:r>
                        <a:rPr lang="en-US" altLang="zh-TW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zh-TW" sz="3200" dirty="0" smtClean="0"/>
              </a:p>
              <a:p>
                <a:pPr marL="0" indent="0">
                  <a:buNone/>
                </a:pPr>
                <a:endParaRPr lang="en-US" altLang="zh-TW" sz="3200" dirty="0" smtClean="0"/>
              </a:p>
              <a:p>
                <a:pPr marL="0" indent="0">
                  <a:buNone/>
                </a:pP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7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2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Not all case can be perfect separated.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837" y="3385218"/>
            <a:ext cx="3640137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1" y="3092569"/>
            <a:ext cx="6651904" cy="312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06770" y="2409092"/>
            <a:ext cx="7385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How to overcome this problem?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77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Slack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 general, </a:t>
            </a:r>
            <a:r>
              <a:rPr lang="en-US" altLang="zh-TW" sz="2400" dirty="0"/>
              <a:t>there is a trade off between the margin and the number </a:t>
            </a:r>
            <a:r>
              <a:rPr lang="en-US" altLang="zh-TW" sz="2400" dirty="0" smtClean="0"/>
              <a:t>of mistakes </a:t>
            </a:r>
            <a:r>
              <a:rPr lang="en-US" altLang="zh-TW" sz="2400" dirty="0"/>
              <a:t>on the training </a:t>
            </a:r>
            <a:r>
              <a:rPr lang="en-US" altLang="zh-TW" sz="2400" dirty="0" smtClean="0"/>
              <a:t>data.</a:t>
            </a:r>
          </a:p>
          <a:p>
            <a:endParaRPr lang="zh-TW" altLang="en-US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2775683" y="2948581"/>
            <a:ext cx="6421071" cy="3399465"/>
            <a:chOff x="5029200" y="2685849"/>
            <a:chExt cx="4584700" cy="2403475"/>
          </a:xfrm>
        </p:grpSpPr>
        <p:grpSp>
          <p:nvGrpSpPr>
            <p:cNvPr id="5" name="Group 106">
              <a:extLst>
                <a:ext uri="{FF2B5EF4-FFF2-40B4-BE49-F238E27FC236}">
                  <a16:creationId xmlns:a16="http://schemas.microsoft.com/office/drawing/2014/main" xmlns="" id="{998D819A-0E47-4C5B-8F34-06D53274B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2685849"/>
              <a:ext cx="4584700" cy="2403475"/>
              <a:chOff x="2804" y="1933"/>
              <a:chExt cx="2888" cy="1514"/>
            </a:xfrm>
          </p:grpSpPr>
          <p:graphicFrame>
            <p:nvGraphicFramePr>
              <p:cNvPr id="7" name="Object 32">
                <a:extLst>
                  <a:ext uri="{FF2B5EF4-FFF2-40B4-BE49-F238E27FC236}">
                    <a16:creationId xmlns:a16="http://schemas.microsoft.com/office/drawing/2014/main" xmlns="" id="{295C8CF6-46B9-4295-9FE6-FFBC4F8861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1851024"/>
                  </p:ext>
                </p:extLst>
              </p:nvPr>
            </p:nvGraphicFramePr>
            <p:xfrm>
              <a:off x="4761" y="2757"/>
              <a:ext cx="422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2" name="方程式" r:id="rId3" imgW="723600" imgH="203040" progId="Equation.3">
                      <p:embed/>
                    </p:oleObj>
                  </mc:Choice>
                  <mc:Fallback>
                    <p:oleObj name="方程式" r:id="rId3" imgW="7236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1" y="2757"/>
                            <a:ext cx="422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Line 33">
                <a:extLst>
                  <a:ext uri="{FF2B5EF4-FFF2-40B4-BE49-F238E27FC236}">
                    <a16:creationId xmlns:a16="http://schemas.microsoft.com/office/drawing/2014/main" xmlns="" id="{90B910E8-6ED6-4CDF-86C3-6CAA08302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8" y="2197"/>
                <a:ext cx="1296" cy="68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" name="Line 34">
                <a:extLst>
                  <a:ext uri="{FF2B5EF4-FFF2-40B4-BE49-F238E27FC236}">
                    <a16:creationId xmlns:a16="http://schemas.microsoft.com/office/drawing/2014/main" xmlns="" id="{0FEF97D8-3D88-434B-BAE4-BFC53A63C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485"/>
                <a:ext cx="1296" cy="68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" name="Group 35">
                <a:extLst>
                  <a:ext uri="{FF2B5EF4-FFF2-40B4-BE49-F238E27FC236}">
                    <a16:creationId xmlns:a16="http://schemas.microsoft.com/office/drawing/2014/main" xmlns="" id="{9AA7F325-C661-4E44-9CF0-BAF4C6628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4" y="2610"/>
                <a:ext cx="90" cy="91"/>
                <a:chOff x="2859" y="5311"/>
                <a:chExt cx="181" cy="182"/>
              </a:xfrm>
            </p:grpSpPr>
            <p:sp>
              <p:nvSpPr>
                <p:cNvPr id="78" name="Line 36">
                  <a:extLst>
                    <a:ext uri="{FF2B5EF4-FFF2-40B4-BE49-F238E27FC236}">
                      <a16:creationId xmlns:a16="http://schemas.microsoft.com/office/drawing/2014/main" xmlns="" id="{51E5DF21-A7C3-4660-AF9A-73DD4CBF1F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" name="Line 37">
                  <a:extLst>
                    <a:ext uri="{FF2B5EF4-FFF2-40B4-BE49-F238E27FC236}">
                      <a16:creationId xmlns:a16="http://schemas.microsoft.com/office/drawing/2014/main" xmlns="" id="{76BAE8D8-8FC0-4E59-8240-9BA8273B8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" name="Group 38">
                <a:extLst>
                  <a:ext uri="{FF2B5EF4-FFF2-40B4-BE49-F238E27FC236}">
                    <a16:creationId xmlns:a16="http://schemas.microsoft.com/office/drawing/2014/main" xmlns="" id="{360AF8A7-0DD0-49F3-897A-16303D40A9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06" y="2221"/>
                <a:ext cx="90" cy="91"/>
                <a:chOff x="2859" y="5311"/>
                <a:chExt cx="181" cy="182"/>
              </a:xfrm>
            </p:grpSpPr>
            <p:sp>
              <p:nvSpPr>
                <p:cNvPr id="76" name="Line 39">
                  <a:extLst>
                    <a:ext uri="{FF2B5EF4-FFF2-40B4-BE49-F238E27FC236}">
                      <a16:creationId xmlns:a16="http://schemas.microsoft.com/office/drawing/2014/main" xmlns="" id="{4375B2A7-8671-4DDB-86DF-56B5982B0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" name="Line 40">
                  <a:extLst>
                    <a:ext uri="{FF2B5EF4-FFF2-40B4-BE49-F238E27FC236}">
                      <a16:creationId xmlns:a16="http://schemas.microsoft.com/office/drawing/2014/main" xmlns="" id="{FB8A05E0-0CBC-4CCC-B8C2-980EDDC963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" name="Group 41">
                <a:extLst>
                  <a:ext uri="{FF2B5EF4-FFF2-40B4-BE49-F238E27FC236}">
                    <a16:creationId xmlns:a16="http://schemas.microsoft.com/office/drawing/2014/main" xmlns="" id="{42E21253-D266-44CB-B144-EACF13D237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8" y="2178"/>
                <a:ext cx="90" cy="91"/>
                <a:chOff x="2859" y="5311"/>
                <a:chExt cx="181" cy="182"/>
              </a:xfrm>
            </p:grpSpPr>
            <p:sp>
              <p:nvSpPr>
                <p:cNvPr id="74" name="Line 42">
                  <a:extLst>
                    <a:ext uri="{FF2B5EF4-FFF2-40B4-BE49-F238E27FC236}">
                      <a16:creationId xmlns:a16="http://schemas.microsoft.com/office/drawing/2014/main" xmlns="" id="{DCC18A4B-C48C-49DD-8C5C-03AF845871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5" name="Line 43">
                  <a:extLst>
                    <a:ext uri="{FF2B5EF4-FFF2-40B4-BE49-F238E27FC236}">
                      <a16:creationId xmlns:a16="http://schemas.microsoft.com/office/drawing/2014/main" xmlns="" id="{847B7FC0-E106-4773-8A09-995F6B6CA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" name="Group 44">
                <a:extLst>
                  <a:ext uri="{FF2B5EF4-FFF2-40B4-BE49-F238E27FC236}">
                    <a16:creationId xmlns:a16="http://schemas.microsoft.com/office/drawing/2014/main" xmlns="" id="{1BB3DE36-3B25-4374-957D-53F86DA546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80" y="2413"/>
                <a:ext cx="90" cy="91"/>
                <a:chOff x="2859" y="5311"/>
                <a:chExt cx="181" cy="182"/>
              </a:xfrm>
            </p:grpSpPr>
            <p:sp>
              <p:nvSpPr>
                <p:cNvPr id="72" name="Line 45">
                  <a:extLst>
                    <a:ext uri="{FF2B5EF4-FFF2-40B4-BE49-F238E27FC236}">
                      <a16:creationId xmlns:a16="http://schemas.microsoft.com/office/drawing/2014/main" xmlns="" id="{C7681A42-9BAC-4E70-A883-68FED4078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3" name="Line 46">
                  <a:extLst>
                    <a:ext uri="{FF2B5EF4-FFF2-40B4-BE49-F238E27FC236}">
                      <a16:creationId xmlns:a16="http://schemas.microsoft.com/office/drawing/2014/main" xmlns="" id="{FC4053B0-A918-42F8-AB21-8CB4B7AFB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" name="Group 47">
                <a:extLst>
                  <a:ext uri="{FF2B5EF4-FFF2-40B4-BE49-F238E27FC236}">
                    <a16:creationId xmlns:a16="http://schemas.microsoft.com/office/drawing/2014/main" xmlns="" id="{C03666AC-E247-4CDC-A50F-702A647BCB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2" y="2269"/>
                <a:ext cx="90" cy="91"/>
                <a:chOff x="2859" y="5311"/>
                <a:chExt cx="181" cy="182"/>
              </a:xfrm>
            </p:grpSpPr>
            <p:sp>
              <p:nvSpPr>
                <p:cNvPr id="70" name="Line 48">
                  <a:extLst>
                    <a:ext uri="{FF2B5EF4-FFF2-40B4-BE49-F238E27FC236}">
                      <a16:creationId xmlns:a16="http://schemas.microsoft.com/office/drawing/2014/main" xmlns="" id="{C5C2FD9B-D55A-4312-A9ED-EB28298F1C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dirty="0"/>
                </a:p>
              </p:txBody>
            </p:sp>
            <p:sp>
              <p:nvSpPr>
                <p:cNvPr id="71" name="Line 49">
                  <a:extLst>
                    <a:ext uri="{FF2B5EF4-FFF2-40B4-BE49-F238E27FC236}">
                      <a16:creationId xmlns:a16="http://schemas.microsoft.com/office/drawing/2014/main" xmlns="" id="{1B0F5379-15AE-4F70-8FE0-8530975C06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5" name="Group 50">
                <a:extLst>
                  <a:ext uri="{FF2B5EF4-FFF2-40B4-BE49-F238E27FC236}">
                    <a16:creationId xmlns:a16="http://schemas.microsoft.com/office/drawing/2014/main" xmlns="" id="{782B0645-0CB8-432B-A70B-0CED025EF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0" y="2557"/>
                <a:ext cx="90" cy="91"/>
                <a:chOff x="2859" y="5311"/>
                <a:chExt cx="181" cy="182"/>
              </a:xfrm>
            </p:grpSpPr>
            <p:sp>
              <p:nvSpPr>
                <p:cNvPr id="68" name="Line 51">
                  <a:extLst>
                    <a:ext uri="{FF2B5EF4-FFF2-40B4-BE49-F238E27FC236}">
                      <a16:creationId xmlns:a16="http://schemas.microsoft.com/office/drawing/2014/main" xmlns="" id="{007568D2-95FB-423F-862A-5B9B262659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9" name="Line 52">
                  <a:extLst>
                    <a:ext uri="{FF2B5EF4-FFF2-40B4-BE49-F238E27FC236}">
                      <a16:creationId xmlns:a16="http://schemas.microsoft.com/office/drawing/2014/main" xmlns="" id="{426AC415-D48C-43B6-B134-022966613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6" name="Oval 53">
                <a:extLst>
                  <a:ext uri="{FF2B5EF4-FFF2-40B4-BE49-F238E27FC236}">
                    <a16:creationId xmlns:a16="http://schemas.microsoft.com/office/drawing/2014/main" xmlns="" id="{EE15CDA2-C5B2-4704-A2DF-9875508707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6" y="2773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7" name="Oval 54">
                <a:extLst>
                  <a:ext uri="{FF2B5EF4-FFF2-40B4-BE49-F238E27FC236}">
                    <a16:creationId xmlns:a16="http://schemas.microsoft.com/office/drawing/2014/main" xmlns="" id="{D70815C7-804D-43F2-BCD0-EB1FCB50BD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76" y="2845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8" name="Oval 55">
                <a:extLst>
                  <a:ext uri="{FF2B5EF4-FFF2-40B4-BE49-F238E27FC236}">
                    <a16:creationId xmlns:a16="http://schemas.microsoft.com/office/drawing/2014/main" xmlns="" id="{183E555B-7175-4212-8D40-2D67657450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48" y="2989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9" name="Oval 56">
                <a:extLst>
                  <a:ext uri="{FF2B5EF4-FFF2-40B4-BE49-F238E27FC236}">
                    <a16:creationId xmlns:a16="http://schemas.microsoft.com/office/drawing/2014/main" xmlns="" id="{E4EE1217-A80C-4DBB-8D6F-4826B32459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64" y="3061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0" name="Oval 57">
                <a:extLst>
                  <a:ext uri="{FF2B5EF4-FFF2-40B4-BE49-F238E27FC236}">
                    <a16:creationId xmlns:a16="http://schemas.microsoft.com/office/drawing/2014/main" xmlns="" id="{55F68AA3-483B-4C51-B49F-20C7981DCF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52" y="3133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1" name="Oval 58">
                <a:extLst>
                  <a:ext uri="{FF2B5EF4-FFF2-40B4-BE49-F238E27FC236}">
                    <a16:creationId xmlns:a16="http://schemas.microsoft.com/office/drawing/2014/main" xmlns="" id="{448908D6-D30F-441D-98BE-5B61C4F2C8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32" y="2629"/>
                <a:ext cx="57" cy="5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" name="Text Box 59">
                <a:extLst>
                  <a:ext uri="{FF2B5EF4-FFF2-40B4-BE49-F238E27FC236}">
                    <a16:creationId xmlns:a16="http://schemas.microsoft.com/office/drawing/2014/main" xmlns="" id="{72C46899-BAFB-4004-8A13-CE453CC360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4" y="3009"/>
                <a:ext cx="43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sp>
            <p:nvSpPr>
              <p:cNvPr id="23" name="Rectangle 60">
                <a:extLst>
                  <a:ext uri="{FF2B5EF4-FFF2-40B4-BE49-F238E27FC236}">
                    <a16:creationId xmlns:a16="http://schemas.microsoft.com/office/drawing/2014/main" xmlns="" id="{F381F095-61CF-4CF9-89F5-DB9542C8F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3153"/>
                <a:ext cx="86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>
                    <a:latin typeface="Times New Roman" panose="02020603050405020304" pitchFamily="18" charset="0"/>
                  </a:rPr>
                  <a:t>optimal hyperplane</a:t>
                </a:r>
                <a:endParaRPr lang="en-US" altLang="zh-TW"/>
              </a:p>
            </p:txBody>
          </p:sp>
          <p:cxnSp>
            <p:nvCxnSpPr>
              <p:cNvPr id="24" name="AutoShape 61">
                <a:extLst>
                  <a:ext uri="{FF2B5EF4-FFF2-40B4-BE49-F238E27FC236}">
                    <a16:creationId xmlns:a16="http://schemas.microsoft.com/office/drawing/2014/main" xmlns="" id="{C1399779-1C50-4D1A-B0A6-59C2A0EFD9FA}"/>
                  </a:ext>
                </a:extLst>
              </p:cNvPr>
              <p:cNvCxnSpPr>
                <a:cxnSpLocks noChangeShapeType="1"/>
                <a:stCxn id="25" idx="1"/>
              </p:cNvCxnSpPr>
              <p:nvPr/>
            </p:nvCxnSpPr>
            <p:spPr bwMode="auto">
              <a:xfrm rot="16200000" flipH="1">
                <a:off x="4618" y="3015"/>
                <a:ext cx="204" cy="216"/>
              </a:xfrm>
              <a:prstGeom prst="curvedConnector2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Line 62">
                <a:extLst>
                  <a:ext uri="{FF2B5EF4-FFF2-40B4-BE49-F238E27FC236}">
                    <a16:creationId xmlns:a16="http://schemas.microsoft.com/office/drawing/2014/main" xmlns="" id="{F6334876-4C49-41F2-94D2-810766E3B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6" y="2341"/>
                <a:ext cx="1296" cy="6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Oval 65">
                <a:extLst>
                  <a:ext uri="{FF2B5EF4-FFF2-40B4-BE49-F238E27FC236}">
                    <a16:creationId xmlns:a16="http://schemas.microsoft.com/office/drawing/2014/main" xmlns="" id="{55A7272A-C11F-46B8-A149-CD41F4162D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36" y="3205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9" name="Oval 66">
                <a:extLst>
                  <a:ext uri="{FF2B5EF4-FFF2-40B4-BE49-F238E27FC236}">
                    <a16:creationId xmlns:a16="http://schemas.microsoft.com/office/drawing/2014/main" xmlns="" id="{C654132D-DA28-4D12-9847-69102D5248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96" y="3076"/>
                <a:ext cx="57" cy="5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0" name="Oval 67">
                <a:extLst>
                  <a:ext uri="{FF2B5EF4-FFF2-40B4-BE49-F238E27FC236}">
                    <a16:creationId xmlns:a16="http://schemas.microsoft.com/office/drawing/2014/main" xmlns="" id="{13C0F883-7D95-439B-A42E-49849DCE06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72" y="2932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" name="Oval 68">
                <a:extLst>
                  <a:ext uri="{FF2B5EF4-FFF2-40B4-BE49-F238E27FC236}">
                    <a16:creationId xmlns:a16="http://schemas.microsoft.com/office/drawing/2014/main" xmlns="" id="{69AB12B6-7B47-4BC4-8960-034D301238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87" y="2629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2" name="Oval 69">
                <a:extLst>
                  <a:ext uri="{FF2B5EF4-FFF2-40B4-BE49-F238E27FC236}">
                    <a16:creationId xmlns:a16="http://schemas.microsoft.com/office/drawing/2014/main" xmlns="" id="{BC4A072F-6AFF-444D-98B1-76A405F514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88" y="3004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3" name="Oval 70">
                <a:extLst>
                  <a:ext uri="{FF2B5EF4-FFF2-40B4-BE49-F238E27FC236}">
                    <a16:creationId xmlns:a16="http://schemas.microsoft.com/office/drawing/2014/main" xmlns="" id="{1080C06A-8263-4CAB-91B5-0448D5A73B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07" y="2932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4" name="Oval 71">
                <a:extLst>
                  <a:ext uri="{FF2B5EF4-FFF2-40B4-BE49-F238E27FC236}">
                    <a16:creationId xmlns:a16="http://schemas.microsoft.com/office/drawing/2014/main" xmlns="" id="{71A9B6AB-6967-4E01-8175-FAE5114EA4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63" y="3133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grpSp>
            <p:nvGrpSpPr>
              <p:cNvPr id="35" name="Group 72">
                <a:extLst>
                  <a:ext uri="{FF2B5EF4-FFF2-40B4-BE49-F238E27FC236}">
                    <a16:creationId xmlns:a16="http://schemas.microsoft.com/office/drawing/2014/main" xmlns="" id="{A922D56A-59AA-42CA-8D9D-DF74090493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0" y="2145"/>
                <a:ext cx="90" cy="91"/>
                <a:chOff x="2859" y="5311"/>
                <a:chExt cx="181" cy="182"/>
              </a:xfrm>
            </p:grpSpPr>
            <p:sp>
              <p:nvSpPr>
                <p:cNvPr id="66" name="Line 73">
                  <a:extLst>
                    <a:ext uri="{FF2B5EF4-FFF2-40B4-BE49-F238E27FC236}">
                      <a16:creationId xmlns:a16="http://schemas.microsoft.com/office/drawing/2014/main" xmlns="" id="{84BC4FFC-FACC-4FD1-AF2C-D78DAA69A1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" name="Line 74">
                  <a:extLst>
                    <a:ext uri="{FF2B5EF4-FFF2-40B4-BE49-F238E27FC236}">
                      <a16:creationId xmlns:a16="http://schemas.microsoft.com/office/drawing/2014/main" xmlns="" id="{C7ABF723-3B02-4B21-963B-341D235A1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6" name="Group 75">
                <a:extLst>
                  <a:ext uri="{FF2B5EF4-FFF2-40B4-BE49-F238E27FC236}">
                    <a16:creationId xmlns:a16="http://schemas.microsoft.com/office/drawing/2014/main" xmlns="" id="{BCD06DD3-25A3-440E-8254-9812CD63A4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4" y="2145"/>
                <a:ext cx="90" cy="91"/>
                <a:chOff x="2859" y="5311"/>
                <a:chExt cx="181" cy="182"/>
              </a:xfrm>
            </p:grpSpPr>
            <p:sp>
              <p:nvSpPr>
                <p:cNvPr id="64" name="Line 76">
                  <a:extLst>
                    <a:ext uri="{FF2B5EF4-FFF2-40B4-BE49-F238E27FC236}">
                      <a16:creationId xmlns:a16="http://schemas.microsoft.com/office/drawing/2014/main" xmlns="" id="{F240FEEB-AD50-486E-B4B6-268E010884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" name="Line 77">
                  <a:extLst>
                    <a:ext uri="{FF2B5EF4-FFF2-40B4-BE49-F238E27FC236}">
                      <a16:creationId xmlns:a16="http://schemas.microsoft.com/office/drawing/2014/main" xmlns="" id="{80C9192A-556F-4F90-9542-9DA9544E97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7" name="Group 78">
                <a:extLst>
                  <a:ext uri="{FF2B5EF4-FFF2-40B4-BE49-F238E27FC236}">
                    <a16:creationId xmlns:a16="http://schemas.microsoft.com/office/drawing/2014/main" xmlns="" id="{536BB7BA-EFAE-4F24-82C7-890E69F3A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8" y="2322"/>
                <a:ext cx="90" cy="91"/>
                <a:chOff x="2859" y="5311"/>
                <a:chExt cx="181" cy="182"/>
              </a:xfrm>
            </p:grpSpPr>
            <p:sp>
              <p:nvSpPr>
                <p:cNvPr id="62" name="Line 79">
                  <a:extLst>
                    <a:ext uri="{FF2B5EF4-FFF2-40B4-BE49-F238E27FC236}">
                      <a16:creationId xmlns:a16="http://schemas.microsoft.com/office/drawing/2014/main" xmlns="" id="{52735BAD-347D-44D9-B010-0706EA23B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" name="Line 80">
                  <a:extLst>
                    <a:ext uri="{FF2B5EF4-FFF2-40B4-BE49-F238E27FC236}">
                      <a16:creationId xmlns:a16="http://schemas.microsoft.com/office/drawing/2014/main" xmlns="" id="{8D0B67E3-C244-4837-A448-9E83A3C24E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" name="Group 81">
                <a:extLst>
                  <a:ext uri="{FF2B5EF4-FFF2-40B4-BE49-F238E27FC236}">
                    <a16:creationId xmlns:a16="http://schemas.microsoft.com/office/drawing/2014/main" xmlns="" id="{DAE155A5-633C-4A5E-80C0-B966909D2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0" y="2053"/>
                <a:ext cx="90" cy="91"/>
                <a:chOff x="2859" y="5311"/>
                <a:chExt cx="181" cy="182"/>
              </a:xfrm>
            </p:grpSpPr>
            <p:sp>
              <p:nvSpPr>
                <p:cNvPr id="60" name="Line 82">
                  <a:extLst>
                    <a:ext uri="{FF2B5EF4-FFF2-40B4-BE49-F238E27FC236}">
                      <a16:creationId xmlns:a16="http://schemas.microsoft.com/office/drawing/2014/main" xmlns="" id="{C70E1766-AB07-4162-90FE-EEFB113197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" name="Line 83">
                  <a:extLst>
                    <a:ext uri="{FF2B5EF4-FFF2-40B4-BE49-F238E27FC236}">
                      <a16:creationId xmlns:a16="http://schemas.microsoft.com/office/drawing/2014/main" xmlns="" id="{4BC11CE1-7EBE-4A83-8117-7B3A47B453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9" name="Group 84">
                <a:extLst>
                  <a:ext uri="{FF2B5EF4-FFF2-40B4-BE49-F238E27FC236}">
                    <a16:creationId xmlns:a16="http://schemas.microsoft.com/office/drawing/2014/main" xmlns="" id="{8C440F2A-D681-47C4-B0F2-8B3DEE93DE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2" y="2317"/>
                <a:ext cx="90" cy="91"/>
                <a:chOff x="2859" y="5311"/>
                <a:chExt cx="181" cy="182"/>
              </a:xfrm>
            </p:grpSpPr>
            <p:sp>
              <p:nvSpPr>
                <p:cNvPr id="58" name="Line 85">
                  <a:extLst>
                    <a:ext uri="{FF2B5EF4-FFF2-40B4-BE49-F238E27FC236}">
                      <a16:creationId xmlns:a16="http://schemas.microsoft.com/office/drawing/2014/main" xmlns="" id="{2FC567FE-9C1E-4E8E-B476-407C0E4C7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" name="Line 86">
                  <a:extLst>
                    <a:ext uri="{FF2B5EF4-FFF2-40B4-BE49-F238E27FC236}">
                      <a16:creationId xmlns:a16="http://schemas.microsoft.com/office/drawing/2014/main" xmlns="" id="{E16BC25D-51DA-4AD0-AF8F-88C27A2ECB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40" name="AutoShape 87">
                <a:extLst>
                  <a:ext uri="{FF2B5EF4-FFF2-40B4-BE49-F238E27FC236}">
                    <a16:creationId xmlns:a16="http://schemas.microsoft.com/office/drawing/2014/main" xmlns="" id="{0FC019DC-3196-4280-A120-74C3DA03A8E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80000">
                <a:off x="3223" y="2147"/>
                <a:ext cx="71" cy="323"/>
              </a:xfrm>
              <a:prstGeom prst="leftBrace">
                <a:avLst>
                  <a:gd name="adj1" fmla="val 37911"/>
                  <a:gd name="adj2" fmla="val 54588"/>
                </a:avLst>
              </a:prstGeom>
              <a:noFill/>
              <a:ln w="127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1" name="Line 88">
                <a:extLst>
                  <a:ext uri="{FF2B5EF4-FFF2-40B4-BE49-F238E27FC236}">
                    <a16:creationId xmlns:a16="http://schemas.microsoft.com/office/drawing/2014/main" xmlns="" id="{EB021BC3-8CB3-4523-AA43-7C834C00A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3" y="2007"/>
                <a:ext cx="201" cy="391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" name="Text Box 89">
                <a:extLst>
                  <a:ext uri="{FF2B5EF4-FFF2-40B4-BE49-F238E27FC236}">
                    <a16:creationId xmlns:a16="http://schemas.microsoft.com/office/drawing/2014/main" xmlns="" id="{EE7B7B18-EE1B-4E3A-8A7A-7326559FF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4" y="2121"/>
                <a:ext cx="43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anose="02020603050405020304" pitchFamily="18" charset="0"/>
                  </a:rPr>
                  <a:t>margins</a:t>
                </a:r>
              </a:p>
              <a:p>
                <a:pPr eaLnBrk="1" hangingPunct="1"/>
                <a:endParaRPr lang="en-US" altLang="zh-TW"/>
              </a:p>
            </p:txBody>
          </p:sp>
          <p:sp>
            <p:nvSpPr>
              <p:cNvPr id="43" name="Text Box 90">
                <a:extLst>
                  <a:ext uri="{FF2B5EF4-FFF2-40B4-BE49-F238E27FC236}">
                    <a16:creationId xmlns:a16="http://schemas.microsoft.com/office/drawing/2014/main" xmlns="" id="{5CD7AE99-29CA-4D6E-903D-05A9CEDEE5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8" y="3225"/>
                <a:ext cx="64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20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en-US" altLang="zh-TW"/>
              </a:p>
            </p:txBody>
          </p:sp>
          <p:graphicFrame>
            <p:nvGraphicFramePr>
              <p:cNvPr id="45" name="Object 92">
                <a:extLst>
                  <a:ext uri="{FF2B5EF4-FFF2-40B4-BE49-F238E27FC236}">
                    <a16:creationId xmlns:a16="http://schemas.microsoft.com/office/drawing/2014/main" xmlns="" id="{B9C95D2E-CE7F-4749-9BA8-73CB0DDC89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3196039"/>
                  </p:ext>
                </p:extLst>
              </p:nvPr>
            </p:nvGraphicFramePr>
            <p:xfrm>
              <a:off x="4205" y="3280"/>
              <a:ext cx="481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3" name="方程式" r:id="rId5" imgW="825480" imgH="203040" progId="Equation.3">
                      <p:embed/>
                    </p:oleObj>
                  </mc:Choice>
                  <mc:Fallback>
                    <p:oleObj name="方程式" r:id="rId5" imgW="8254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5" y="3280"/>
                            <a:ext cx="481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93">
                <a:extLst>
                  <a:ext uri="{FF2B5EF4-FFF2-40B4-BE49-F238E27FC236}">
                    <a16:creationId xmlns:a16="http://schemas.microsoft.com/office/drawing/2014/main" xmlns="" id="{F1101FC1-6E53-4542-86CD-AB78E8FDCC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392768"/>
                  </p:ext>
                </p:extLst>
              </p:nvPr>
            </p:nvGraphicFramePr>
            <p:xfrm>
              <a:off x="5024" y="3329"/>
              <a:ext cx="436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4" name="方程式" r:id="rId7" imgW="749160" imgH="203040" progId="Equation.3">
                      <p:embed/>
                    </p:oleObj>
                  </mc:Choice>
                  <mc:Fallback>
                    <p:oleObj name="方程式" r:id="rId7" imgW="74916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4" y="3329"/>
                            <a:ext cx="436" cy="1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94">
                <a:extLst>
                  <a:ext uri="{FF2B5EF4-FFF2-40B4-BE49-F238E27FC236}">
                    <a16:creationId xmlns:a16="http://schemas.microsoft.com/office/drawing/2014/main" xmlns="" id="{AFFCE407-6549-4E2E-915F-77A900FF87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2786181"/>
                  </p:ext>
                </p:extLst>
              </p:nvPr>
            </p:nvGraphicFramePr>
            <p:xfrm>
              <a:off x="3485" y="1984"/>
              <a:ext cx="102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5" name="方程式" r:id="rId9" imgW="164880" imgH="139680" progId="Equation.3">
                      <p:embed/>
                    </p:oleObj>
                  </mc:Choice>
                  <mc:Fallback>
                    <p:oleObj name="方程式" r:id="rId9" imgW="1648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5" y="1984"/>
                            <a:ext cx="102" cy="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95">
                <a:extLst>
                  <a:ext uri="{FF2B5EF4-FFF2-40B4-BE49-F238E27FC236}">
                    <a16:creationId xmlns:a16="http://schemas.microsoft.com/office/drawing/2014/main" xmlns="" id="{3DDFFA59-823E-4352-B179-174774B1E2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0680203"/>
                  </p:ext>
                </p:extLst>
              </p:nvPr>
            </p:nvGraphicFramePr>
            <p:xfrm>
              <a:off x="2804" y="2797"/>
              <a:ext cx="29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6" name="方程式" r:id="rId11" imgW="469800" imgH="228600" progId="Equation.3">
                      <p:embed/>
                    </p:oleObj>
                  </mc:Choice>
                  <mc:Fallback>
                    <p:oleObj name="方程式" r:id="rId11" imgW="4698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4" y="2797"/>
                            <a:ext cx="298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96">
                <a:extLst>
                  <a:ext uri="{FF2B5EF4-FFF2-40B4-BE49-F238E27FC236}">
                    <a16:creationId xmlns:a16="http://schemas.microsoft.com/office/drawing/2014/main" xmlns="" id="{A2A082C7-466A-448F-8507-187F65133B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6193258"/>
                  </p:ext>
                </p:extLst>
              </p:nvPr>
            </p:nvGraphicFramePr>
            <p:xfrm>
              <a:off x="3792" y="1933"/>
              <a:ext cx="24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7" name="方程式" r:id="rId13" imgW="380880" imgH="228600" progId="Equation.3">
                      <p:embed/>
                    </p:oleObj>
                  </mc:Choice>
                  <mc:Fallback>
                    <p:oleObj name="方程式" r:id="rId13" imgW="3808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1933"/>
                            <a:ext cx="24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" name="Oval 99">
                <a:extLst>
                  <a:ext uri="{FF2B5EF4-FFF2-40B4-BE49-F238E27FC236}">
                    <a16:creationId xmlns:a16="http://schemas.microsoft.com/office/drawing/2014/main" xmlns="" id="{DDDE3147-2E21-4D9A-9578-CBCC88BC7E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69" y="2638"/>
                <a:ext cx="57" cy="5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grpSp>
            <p:nvGrpSpPr>
              <p:cNvPr id="53" name="Group 100">
                <a:extLst>
                  <a:ext uri="{FF2B5EF4-FFF2-40B4-BE49-F238E27FC236}">
                    <a16:creationId xmlns:a16="http://schemas.microsoft.com/office/drawing/2014/main" xmlns="" id="{6205A84C-0982-4238-9159-3B2C77D877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7" y="2790"/>
                <a:ext cx="90" cy="91"/>
                <a:chOff x="2859" y="5311"/>
                <a:chExt cx="181" cy="182"/>
              </a:xfrm>
            </p:grpSpPr>
            <p:sp>
              <p:nvSpPr>
                <p:cNvPr id="56" name="Line 101">
                  <a:extLst>
                    <a:ext uri="{FF2B5EF4-FFF2-40B4-BE49-F238E27FC236}">
                      <a16:creationId xmlns:a16="http://schemas.microsoft.com/office/drawing/2014/main" xmlns="" id="{A5DA2A37-4A27-47AD-9484-361F1151FC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" name="Line 102">
                  <a:extLst>
                    <a:ext uri="{FF2B5EF4-FFF2-40B4-BE49-F238E27FC236}">
                      <a16:creationId xmlns:a16="http://schemas.microsoft.com/office/drawing/2014/main" xmlns="" id="{BA3000CC-38CC-4E61-8CED-D23C2541BF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aphicFrame>
          <p:nvGraphicFramePr>
            <p:cNvPr id="6" name="物件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9114855"/>
                </p:ext>
              </p:extLst>
            </p:nvPr>
          </p:nvGraphicFramePr>
          <p:xfrm>
            <a:off x="5378925" y="3178157"/>
            <a:ext cx="240300" cy="398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" name="方程式" r:id="rId15" imgW="266400" imgH="444240" progId="Equation.3">
                    <p:embed/>
                  </p:oleObj>
                </mc:Choice>
                <mc:Fallback>
                  <p:oleObj name="方程式" r:id="rId15" imgW="266400" imgH="4442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378925" y="3178157"/>
                          <a:ext cx="240300" cy="3984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76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Slack variables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468927"/>
            <a:ext cx="642620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3323492" y="4290646"/>
            <a:ext cx="545123" cy="457200"/>
          </a:xfrm>
          <a:prstGeom prst="ellipse">
            <a:avLst/>
          </a:prstGeom>
          <a:noFill/>
          <a:ln w="25400"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弧形接點 5"/>
          <p:cNvCxnSpPr>
            <a:endCxn id="7" idx="1"/>
          </p:cNvCxnSpPr>
          <p:nvPr/>
        </p:nvCxnSpPr>
        <p:spPr>
          <a:xfrm flipV="1">
            <a:off x="3868615" y="3864213"/>
            <a:ext cx="3130062" cy="65503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998677" y="2284261"/>
                <a:ext cx="4220307" cy="3159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In learning algorithm,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zh-TW" altLang="zh-TW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/>
                          </a:rPr>
                          <m:t>+</m:t>
                        </m:r>
                        <m:r>
                          <a:rPr lang="en-US" altLang="zh-TW" sz="28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TW" sz="2800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altLang="zh-TW" sz="2800" dirty="0" smtClean="0"/>
                  <a:t>, but it doesn’t.</a:t>
                </a:r>
              </a:p>
              <a:p>
                <a:endParaRPr lang="en-US" altLang="zh-TW" sz="2800" dirty="0"/>
              </a:p>
              <a:p>
                <a:r>
                  <a:rPr lang="en-US" altLang="zh-TW" sz="2800" dirty="0" smtClean="0"/>
                  <a:t>How to overcome?</a:t>
                </a:r>
              </a:p>
              <a:p>
                <a:r>
                  <a:rPr lang="en-US" altLang="zh-TW" sz="2800" dirty="0" smtClean="0"/>
                  <a:t>Just minus a value.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≥1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677" y="2284261"/>
                <a:ext cx="4220307" cy="3159904"/>
              </a:xfrm>
              <a:prstGeom prst="rect">
                <a:avLst/>
              </a:prstGeom>
              <a:blipFill rotWithShape="1">
                <a:blip r:embed="rId4"/>
                <a:stretch>
                  <a:fillRect l="-2890" t="-19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橢圓 9"/>
          <p:cNvSpPr/>
          <p:nvPr/>
        </p:nvSpPr>
        <p:spPr>
          <a:xfrm>
            <a:off x="3194532" y="3827571"/>
            <a:ext cx="545123" cy="457200"/>
          </a:xfrm>
          <a:prstGeom prst="ellipse">
            <a:avLst/>
          </a:prstGeom>
          <a:noFill/>
          <a:ln w="25400"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弧形接點 10"/>
          <p:cNvCxnSpPr>
            <a:stCxn id="10" idx="6"/>
            <a:endCxn id="7" idx="1"/>
          </p:cNvCxnSpPr>
          <p:nvPr/>
        </p:nvCxnSpPr>
        <p:spPr>
          <a:xfrm flipV="1">
            <a:off x="3739655" y="3864213"/>
            <a:ext cx="3259022" cy="19195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0333892" y="4794737"/>
            <a:ext cx="691662" cy="649427"/>
          </a:xfrm>
          <a:prstGeom prst="ellipse">
            <a:avLst/>
          </a:prstGeom>
          <a:noFill/>
          <a:ln w="25400"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813866" y="594369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Slack variable</a:t>
            </a:r>
            <a:endParaRPr lang="zh-TW" altLang="en-US" dirty="0"/>
          </a:p>
        </p:txBody>
      </p:sp>
      <p:cxnSp>
        <p:nvCxnSpPr>
          <p:cNvPr id="18" name="弧形接點 17"/>
          <p:cNvCxnSpPr>
            <a:stCxn id="15" idx="0"/>
            <a:endCxn id="16" idx="3"/>
          </p:cNvCxnSpPr>
          <p:nvPr/>
        </p:nvCxnSpPr>
        <p:spPr>
          <a:xfrm rot="5400000" flipH="1" flipV="1">
            <a:off x="9753286" y="5261796"/>
            <a:ext cx="594635" cy="76916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8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6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Formula of 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2476" y="1828800"/>
                <a:ext cx="8595360" cy="435133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8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altLang="zh-TW" sz="2800" b="1">
                                  <a:latin typeface="Cambria Math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>
                              <a:latin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1"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zh-TW" altLang="zh-TW" sz="2800" b="1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altLang="zh-TW" sz="2800" dirty="0"/>
                  <a:t>Subject to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>
                                  <a:latin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≥1,  ∀</m:t>
                      </m:r>
                      <m:r>
                        <a:rPr lang="en-US" altLang="zh-TW" sz="2800" i="1">
                          <a:latin typeface="Cambria Math"/>
                        </a:rPr>
                        <m:t>𝑖</m:t>
                      </m:r>
                      <m:r>
                        <a:rPr lang="en-US" altLang="zh-TW" sz="2800" i="1">
                          <a:latin typeface="Cambria Math"/>
                        </a:rPr>
                        <m:t>=1,…,</m:t>
                      </m:r>
                      <m:r>
                        <a:rPr lang="en-US" altLang="zh-TW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2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altLang="zh-TW" sz="2800" b="1">
                                  <a:latin typeface="Cambria Math"/>
                                </a:rPr>
                                <m:t>𝐰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TW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0">
                              <a:latin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1">
                          <a:latin typeface="Cambria Math"/>
                        </a:rPr>
                        <m:t>𝐰</m:t>
                      </m:r>
                      <m:r>
                        <a:rPr lang="en-US" altLang="zh-TW" sz="2800" i="1">
                          <a:latin typeface="Cambria Math"/>
                        </a:rPr>
                        <m:t>+</m:t>
                      </m:r>
                      <m:r>
                        <a:rPr lang="en-US" altLang="zh-TW" sz="2800" i="1">
                          <a:latin typeface="Cambria Math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zh-TW" sz="2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altLang="zh-TW" sz="2800" dirty="0" smtClean="0"/>
                  <a:t>Subject to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>
                                  <a:latin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0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≥1−</m:t>
                      </m:r>
                      <m:sSub>
                        <m:sSub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≥0, ∀</m:t>
                      </m:r>
                      <m:r>
                        <a:rPr lang="en-US" altLang="zh-TW" sz="2800" i="1">
                          <a:latin typeface="Cambria Math"/>
                        </a:rPr>
                        <m:t>𝑖</m:t>
                      </m:r>
                      <m:r>
                        <a:rPr lang="en-US" altLang="zh-TW" sz="2800" i="1">
                          <a:latin typeface="Cambria Math"/>
                        </a:rPr>
                        <m:t>=1,…,</m:t>
                      </m:r>
                      <m:r>
                        <a:rPr lang="en-US" altLang="zh-TW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2476" y="1828800"/>
                <a:ext cx="8595360" cy="4351337"/>
              </a:xfrm>
              <a:blipFill rotWithShape="1">
                <a:blip r:embed="rId2"/>
                <a:stretch>
                  <a:fillRect l="-1418" b="-5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376018" y="1828794"/>
            <a:ext cx="8370277" cy="214532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70153" y="4249658"/>
            <a:ext cx="8370277" cy="2340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067" y="1847082"/>
            <a:ext cx="2145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Hard Margin SVM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7067" y="4249658"/>
            <a:ext cx="2145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Soft</a:t>
            </a:r>
          </a:p>
          <a:p>
            <a:r>
              <a:rPr lang="en-US" altLang="zh-TW" sz="3200" dirty="0" smtClean="0"/>
              <a:t>Margin SVM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40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Dual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50631" y="1828800"/>
                <a:ext cx="10445261" cy="48709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4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altLang="zh-TW" sz="2400" b="1">
                                  <a:latin typeface="Cambria Math"/>
                                </a:rPr>
                                <m:t>𝐰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>
                              <a:latin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>
                          <a:latin typeface="Cambria Math"/>
                        </a:rPr>
                        <m:t>𝐰</m:t>
                      </m:r>
                      <m:r>
                        <a:rPr lang="en-US" altLang="zh-TW" sz="2400" i="1">
                          <a:latin typeface="Cambria Math"/>
                        </a:rPr>
                        <m:t>+</m:t>
                      </m:r>
                      <m:r>
                        <a:rPr lang="en-US" altLang="zh-TW" sz="2400" i="1">
                          <a:latin typeface="Cambria Math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zh-TW" sz="24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altLang="zh-TW" sz="2400" dirty="0"/>
                  <a:t>Subject to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>
                                  <a:latin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≥1−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≥0, ∀</m:t>
                      </m:r>
                      <m:r>
                        <a:rPr lang="en-US" altLang="zh-TW" sz="2400" i="1">
                          <a:latin typeface="Cambria Math"/>
                        </a:rPr>
                        <m:t>𝑖</m:t>
                      </m:r>
                      <m:r>
                        <a:rPr lang="en-US" altLang="zh-TW" sz="2400" i="1">
                          <a:latin typeface="Cambria Math"/>
                        </a:rPr>
                        <m:t>=1,…,</m:t>
                      </m:r>
                      <m:r>
                        <a:rPr lang="en-US" altLang="zh-TW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zh-TW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TW" sz="2400" b="1">
                        <a:latin typeface="Cambria Math"/>
                      </a:rPr>
                      <m:t>𝐰</m:t>
                    </m:r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 ∀</m:t>
                    </m:r>
                    <m:r>
                      <a:rPr lang="en-US" altLang="zh-TW" sz="2400" i="1">
                        <a:latin typeface="Cambria Math"/>
                      </a:rPr>
                      <m:t>𝑖</m:t>
                    </m:r>
                    <m:r>
                      <a:rPr lang="en-US" altLang="zh-TW" sz="2400" i="1">
                        <a:latin typeface="Cambria Math"/>
                      </a:rPr>
                      <m:t>=1,…,</m:t>
                    </m:r>
                    <m:r>
                      <a:rPr lang="en-US" altLang="zh-TW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are hard to find the solution directly. </a:t>
                </a:r>
                <a:endParaRPr lang="zh-TW" altLang="en-US" sz="2400" dirty="0"/>
              </a:p>
              <a:p>
                <a:pPr marL="0" indent="0">
                  <a:buNone/>
                </a:pPr>
                <a:r>
                  <a:rPr lang="en-US" altLang="zh-TW" sz="2400" b="1" dirty="0" err="1"/>
                  <a:t>Lagrangian</a:t>
                </a:r>
                <a:r>
                  <a:rPr lang="en-US" altLang="zh-TW" sz="2400" b="1" dirty="0"/>
                  <a:t> dual </a:t>
                </a:r>
                <a:r>
                  <a:rPr lang="en-US" altLang="zh-TW" sz="2400" b="1" dirty="0" smtClean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𝐽</m:t>
                      </m:r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=</m:t>
                      </m:r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𝐿</m:t>
                      </m:r>
                      <m:d>
                        <m:dPr>
                          <m:ctrlPr>
                            <a:rPr lang="zh-TW" altLang="zh-TW" sz="2400" i="1">
                              <a:effectLst/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/>
                              <a:cs typeface="Times New Roman"/>
                            </a:rPr>
                            <m:t>𝒘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/>
                              <a:cs typeface="Times New Roman"/>
                            </a:rPr>
                            <m:t>𝜶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/>
                              <a:cs typeface="Times New Roman"/>
                            </a:rPr>
                            <m:t>𝜷</m:t>
                          </m:r>
                          <m:r>
                            <a:rPr lang="en-US" altLang="zh-TW" sz="2400" b="1" i="1">
                              <a:latin typeface="Cambria Math"/>
                              <a:cs typeface="Times New Roman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/>
                              <a:cs typeface="Times New Roman"/>
                            </a:rPr>
                            <m:t>𝝃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i="1">
                              <a:effectLst/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zh-TW" altLang="zh-TW" sz="2400" i="1">
                                  <a:effectLst/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2400" b="1" i="1">
                              <a:latin typeface="Cambria Math"/>
                              <a:cs typeface="Times New Roman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>
                          <a:latin typeface="Cambria Math"/>
                          <a:cs typeface="Times New Roman"/>
                        </a:rPr>
                        <m:t>𝒘</m:t>
                      </m:r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+</m:t>
                      </m:r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effectLst/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effectLst/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zh-TW" sz="2400" i="1">
                                      <a:effectLst/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2400" i="1"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  <a:cs typeface="Times New Roman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/>
                                          <a:cs typeface="Times New Roman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zh-TW" altLang="zh-TW" sz="2400" i="1"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  <a:cs typeface="Times New Roman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−1+</m:t>
                              </m:r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effectLst/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631" y="1828800"/>
                <a:ext cx="10445261" cy="4870938"/>
              </a:xfrm>
              <a:blipFill rotWithShape="1">
                <a:blip r:embed="rId2"/>
                <a:stretch>
                  <a:fillRect l="-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Dual formula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𝐽</m:t>
                      </m:r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=</m:t>
                      </m:r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𝐿</m:t>
                      </m:r>
                      <m:d>
                        <m:dPr>
                          <m:ctrlPr>
                            <a:rPr lang="zh-TW" altLang="zh-TW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/>
                              <a:cs typeface="Times New Roman"/>
                            </a:rPr>
                            <m:t>𝒘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/>
                              <a:cs typeface="Times New Roman"/>
                            </a:rPr>
                            <m:t>𝜶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/>
                              <a:cs typeface="Times New Roman"/>
                            </a:rPr>
                            <m:t>𝜷</m:t>
                          </m:r>
                          <m:r>
                            <a:rPr lang="en-US" altLang="zh-TW" sz="2400" b="1" i="1">
                              <a:latin typeface="Cambria Math"/>
                              <a:cs typeface="Times New Roman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/>
                              <a:cs typeface="Times New Roman"/>
                            </a:rPr>
                            <m:t>𝝃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zh-TW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2400" b="1" i="1">
                              <a:latin typeface="Cambria Math"/>
                              <a:cs typeface="Times New Roman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>
                          <a:latin typeface="Cambria Math"/>
                          <a:cs typeface="Times New Roman"/>
                        </a:rPr>
                        <m:t>𝒘</m:t>
                      </m:r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+</m:t>
                      </m:r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zh-TW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  <a:cs typeface="Times New Roman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/>
                                          <a:cs typeface="Times New Roman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  <a:cs typeface="Times New Roman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−1+</m:t>
                              </m:r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With </a:t>
                </a:r>
                <a:r>
                  <a:rPr lang="en-US" altLang="zh-TW" sz="2400" dirty="0" err="1"/>
                  <a:t>Karush</a:t>
                </a:r>
                <a:r>
                  <a:rPr lang="en-US" altLang="zh-TW" sz="2400" dirty="0"/>
                  <a:t>-Kuhn and Tucker (KKT) </a:t>
                </a:r>
                <a:r>
                  <a:rPr lang="en-US" altLang="zh-TW" sz="2400" dirty="0" smtClean="0"/>
                  <a:t>condition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400" b="1" i="1"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400" b="1" i="1">
                                  <a:latin typeface="Cambria Math"/>
                                </a:rPr>
                                <m:t>𝜷</m:t>
                              </m:r>
                              <m:r>
                                <a:rPr lang="en-US" altLang="zh-TW" sz="24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400" b="1" i="1">
                                  <a:latin typeface="Cambria Math"/>
                                </a:rPr>
                                <m:t>𝝃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400" b="1" i="1">
                              <a:latin typeface="Cambria Math"/>
                            </a:rPr>
                            <m:t>𝒘</m:t>
                          </m:r>
                        </m:den>
                      </m:f>
                      <m:r>
                        <a:rPr lang="en-US" altLang="zh-TW" sz="2400" i="1">
                          <a:latin typeface="Cambria Math"/>
                        </a:rPr>
                        <m:t>=0⇒</m:t>
                      </m:r>
                      <m:r>
                        <a:rPr lang="en-US" altLang="zh-TW" sz="2400" b="1" i="1">
                          <a:latin typeface="Cambria Math"/>
                        </a:rPr>
                        <m:t>𝒘</m:t>
                      </m:r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400" b="1" i="1"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400" b="1" i="1">
                                  <a:latin typeface="Cambria Math"/>
                                </a:rPr>
                                <m:t>𝜷</m:t>
                              </m:r>
                              <m:r>
                                <a:rPr lang="en-US" altLang="zh-TW" sz="24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400" b="1" i="1">
                                  <a:latin typeface="Cambria Math"/>
                                </a:rPr>
                                <m:t>𝝃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𝑏</m:t>
                          </m:r>
                        </m:den>
                      </m:f>
                      <m:r>
                        <a:rPr lang="en-US" altLang="zh-TW" sz="2400" i="1">
                          <a:latin typeface="Cambria Math"/>
                        </a:rPr>
                        <m:t>=0⇒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400" b="1" i="1"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400" b="1" i="1">
                                  <a:latin typeface="Cambria Math"/>
                                </a:rPr>
                                <m:t>𝜷</m:t>
                              </m:r>
                              <m:r>
                                <a:rPr lang="en-US" altLang="zh-TW" sz="24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400" b="1" i="1">
                                  <a:latin typeface="Cambria Math"/>
                                </a:rPr>
                                <m:t>𝝃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>
                          <a:latin typeface="Cambria Math"/>
                        </a:rPr>
                        <m:t>=0⇒</m:t>
                      </m:r>
                      <m:r>
                        <a:rPr lang="en-US" altLang="zh-TW" sz="2400" i="1">
                          <a:latin typeface="Cambria Math"/>
                        </a:rPr>
                        <m:t>𝐶</m:t>
                      </m:r>
                      <m:r>
                        <a:rPr lang="en-US" altLang="zh-TW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=0, ∀</m:t>
                      </m:r>
                      <m:r>
                        <a:rPr lang="en-US" altLang="zh-TW" sz="2400" i="1">
                          <a:latin typeface="Cambria Math"/>
                        </a:rPr>
                        <m:t>𝑖</m:t>
                      </m:r>
                      <m:r>
                        <a:rPr lang="en-US" altLang="zh-TW" sz="2400" i="1">
                          <a:latin typeface="Cambria Math"/>
                        </a:rPr>
                        <m:t>=1,…,</m:t>
                      </m:r>
                      <m:r>
                        <a:rPr lang="en-US" altLang="zh-TW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2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Binary classification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28" y="3211608"/>
            <a:ext cx="6632575" cy="303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643180" y="1902963"/>
                <a:ext cx="1039837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Linear separable case  for binary classification</a:t>
                </a:r>
              </a:p>
              <a:p>
                <a:r>
                  <a:rPr lang="en-US" altLang="zh-TW" sz="2800" dirty="0" smtClean="0"/>
                  <a:t>Label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/>
                            <a:ea typeface="Cambria Math"/>
                          </a:rPr>
                          <m:t>+1,−1</m:t>
                        </m:r>
                      </m:e>
                    </m:d>
                  </m:oMath>
                </a14:m>
                <a:r>
                  <a:rPr lang="en-US" altLang="zh-TW" sz="2800" dirty="0" smtClean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0" y="1902963"/>
                <a:ext cx="1039837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232" t="-6369" b="-165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6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Dual Optimization (1/3)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800" b="1" i="1"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800" b="1" i="1">
                                  <a:latin typeface="Cambria Math"/>
                                </a:rPr>
                                <m:t>𝜷</m:t>
                              </m:r>
                              <m:r>
                                <a:rPr lang="en-US" altLang="zh-TW" sz="28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800" b="1" i="1">
                                  <a:latin typeface="Cambria Math"/>
                                </a:rPr>
                                <m:t>𝝃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b="1" i="1">
                              <a:latin typeface="Cambria Math"/>
                            </a:rPr>
                            <m:t>𝒘</m:t>
                          </m:r>
                        </m:den>
                      </m:f>
                      <m:r>
                        <a:rPr lang="en-US" altLang="zh-TW" sz="2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r>
                  <a:rPr lang="en-US" altLang="zh-TW" sz="2800" i="1" dirty="0" smtClean="0"/>
                  <a:t/>
                </a:r>
                <a:br>
                  <a:rPr lang="en-US" altLang="zh-TW" sz="2800" i="1" dirty="0" smtClean="0"/>
                </a:b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</a:rPr>
                      <m:t>⇒</m:t>
                    </m:r>
                    <m:f>
                      <m:fPr>
                        <m:ctrlPr>
                          <a:rPr lang="zh-TW" altLang="zh-TW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/>
                          </a:rPr>
                          <m:t>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28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TW" sz="2800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sz="2800" b="1" i="1">
                                <a:latin typeface="Cambria Math"/>
                              </a:rPr>
                              <m:t>𝒘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𝐶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sz="2800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zh-TW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TW" altLang="zh-TW" sz="28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800" b="1" i="1">
                                                <a:latin typeface="Cambria Math"/>
                                              </a:rPr>
                                              <m:t>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800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zh-TW" altLang="zh-TW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i="1"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−1+</m:t>
                                    </m:r>
                                    <m:sSub>
                                      <m:sSubPr>
                                        <m:ctrlPr>
                                          <a:rPr lang="zh-TW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zh-TW" sz="2800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zh-TW" sz="2800" i="1">
                            <a:latin typeface="Cambria Math"/>
                          </a:rPr>
                          <m:t>𝜕</m:t>
                        </m:r>
                        <m:r>
                          <a:rPr lang="en-US" altLang="zh-TW" sz="2800" b="1" i="1">
                            <a:latin typeface="Cambria Math"/>
                          </a:rPr>
                          <m:t>𝒘</m:t>
                        </m:r>
                      </m:den>
                    </m:f>
                    <m:r>
                      <a:rPr lang="en-US" altLang="zh-TW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sz="2800" dirty="0"/>
                  <a:t>0</a:t>
                </a:r>
                <a:br>
                  <a:rPr lang="en-US" altLang="zh-TW" sz="28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/>
                        </a:rPr>
                        <m:t>⇒</m:t>
                      </m:r>
                      <m:r>
                        <a:rPr lang="en-US" altLang="zh-TW" sz="2800" b="1" i="1">
                          <a:latin typeface="Cambria Math"/>
                        </a:rPr>
                        <m:t>𝒘</m:t>
                      </m:r>
                      <m:r>
                        <a:rPr lang="en-US" altLang="zh-TW" sz="28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/>
                            </a:rPr>
                            <m:t>=0</m:t>
                          </m:r>
                        </m:e>
                      </m:nary>
                      <m:r>
                        <a:rPr lang="en-US" altLang="zh-TW" sz="2800" i="1">
                          <a:latin typeface="Cambria Math"/>
                        </a:rPr>
                        <m:t>⇒</m:t>
                      </m:r>
                      <m:r>
                        <a:rPr lang="en-US" altLang="zh-TW" sz="2800" b="1" i="1">
                          <a:latin typeface="Cambria Math"/>
                        </a:rPr>
                        <m:t>𝒘</m:t>
                      </m:r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zh-TW" sz="2800" dirty="0"/>
              </a:p>
              <a:p>
                <a:pPr marL="0" indent="0">
                  <a:buNone/>
                </a:pP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0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Dual Optimization (2/3)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800" b="1" i="1"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800" b="1" i="1">
                                  <a:latin typeface="Cambria Math"/>
                                </a:rPr>
                                <m:t>𝜷</m:t>
                              </m:r>
                              <m:r>
                                <a:rPr lang="en-US" altLang="zh-TW" sz="28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800" b="1" i="1">
                                  <a:latin typeface="Cambria Math"/>
                                </a:rPr>
                                <m:t>𝝃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𝑏</m:t>
                          </m:r>
                        </m:den>
                      </m:f>
                      <m:r>
                        <a:rPr lang="en-US" altLang="zh-TW" sz="2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r>
                  <a:rPr lang="en-US" altLang="zh-TW" sz="2800" i="1" dirty="0" smtClean="0"/>
                  <a:t/>
                </a:r>
                <a:br>
                  <a:rPr lang="en-US" altLang="zh-TW" sz="2800" i="1" dirty="0" smtClean="0"/>
                </a:b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⇒</m:t>
                    </m:r>
                    <m:f>
                      <m:fPr>
                        <m:ctrlPr>
                          <a:rPr lang="zh-TW" altLang="zh-TW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/>
                          </a:rPr>
                          <m:t>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28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TW" sz="2800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sz="2800" b="1" i="1">
                                <a:latin typeface="Cambria Math"/>
                              </a:rPr>
                              <m:t>𝒘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𝐶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sz="2800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zh-TW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TW" altLang="zh-TW" sz="28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800" b="1" i="1">
                                                <a:latin typeface="Cambria Math"/>
                                              </a:rPr>
                                              <m:t>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800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zh-TW" altLang="zh-TW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i="1"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−1+</m:t>
                                    </m:r>
                                    <m:sSub>
                                      <m:sSubPr>
                                        <m:ctrlPr>
                                          <a:rPr lang="zh-TW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zh-TW" sz="2800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zh-TW" sz="2800" i="1">
                            <a:latin typeface="Cambria Math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US" altLang="zh-TW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sz="2800" dirty="0"/>
                  <a:t>0</a:t>
                </a:r>
                <a:br>
                  <a:rPr lang="en-US" altLang="zh-TW" sz="28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/>
                        </a:rPr>
                        <m:t>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zh-TW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6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Dual Optimization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800" b="1" i="1"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800" b="1" i="1">
                                  <a:latin typeface="Cambria Math"/>
                                </a:rPr>
                                <m:t>𝜷</m:t>
                              </m:r>
                              <m:r>
                                <a:rPr lang="en-US" altLang="zh-TW" sz="28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sz="2800" b="1" i="1">
                                  <a:latin typeface="Cambria Math"/>
                                </a:rPr>
                                <m:t>𝝃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r>
                  <a:rPr lang="en-US" altLang="zh-TW" sz="2800" i="1" dirty="0" smtClean="0"/>
                  <a:t/>
                </a:r>
                <a:br>
                  <a:rPr lang="en-US" altLang="zh-TW" sz="2800" i="1" dirty="0" smtClean="0"/>
                </a:b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⇒</m:t>
                    </m:r>
                    <m:f>
                      <m:fPr>
                        <m:ctrlPr>
                          <a:rPr lang="zh-TW" altLang="zh-TW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/>
                          </a:rPr>
                          <m:t>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28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TW" sz="2800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sz="2800" b="1" i="1">
                                <a:latin typeface="Cambria Math"/>
                              </a:rPr>
                              <m:t>𝒘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sz="2800" i="1">
                                <a:latin typeface="Cambria Math"/>
                              </a:rPr>
                              <m:t>𝐶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sz="2800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zh-TW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TW" altLang="zh-TW" sz="28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800" b="1" i="1">
                                                <a:latin typeface="Cambria Math"/>
                                              </a:rPr>
                                              <m:t>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800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zh-TW" altLang="zh-TW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i="1"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−1+</m:t>
                                    </m:r>
                                    <m:sSub>
                                      <m:sSubPr>
                                        <m:ctrlPr>
                                          <a:rPr lang="zh-TW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zh-TW" sz="2800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TW" altLang="zh-TW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zh-TW" sz="28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zh-TW" altLang="zh-TW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sz="2800" dirty="0" smtClean="0"/>
                  <a:t>0</a:t>
                </a:r>
                <a:endParaRPr lang="zh-TW" altLang="zh-TW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/>
                        </a:rPr>
                        <m:t>⇒</m:t>
                      </m:r>
                      <m:r>
                        <a:rPr lang="en-US" altLang="zh-TW" sz="2800" i="1">
                          <a:latin typeface="Cambria Math"/>
                        </a:rPr>
                        <m:t>𝐶</m:t>
                      </m:r>
                      <m:r>
                        <a:rPr lang="en-US" altLang="zh-TW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zh-TW" sz="2800" dirty="0"/>
              </a:p>
              <a:p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9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Dual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670535"/>
                <a:ext cx="859536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/>
                        </a:rPr>
                        <m:t>𝒘</m:t>
                      </m:r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latin typeface="Cambria Math"/>
                        </a:rPr>
                        <m:t>,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𝐶</m:t>
                      </m:r>
                      <m:r>
                        <a:rPr lang="en-US" altLang="zh-TW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=0, ∀</m:t>
                      </m:r>
                      <m:r>
                        <a:rPr lang="en-US" altLang="zh-TW" sz="2400" i="1">
                          <a:latin typeface="Cambria Math"/>
                        </a:rPr>
                        <m:t>𝑖</m:t>
                      </m:r>
                      <m:r>
                        <a:rPr lang="en-US" altLang="zh-TW" sz="2400" i="1">
                          <a:latin typeface="Cambria Math"/>
                        </a:rPr>
                        <m:t>=1,…,</m:t>
                      </m:r>
                      <m:r>
                        <a:rPr lang="en-US" altLang="zh-TW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With above formulas, </a:t>
                </a:r>
                <a:r>
                  <a:rPr lang="en-US" altLang="zh-TW" sz="2400" dirty="0"/>
                  <a:t>the  </a:t>
                </a:r>
                <a:r>
                  <a:rPr lang="en-US" altLang="zh-TW" sz="2400" dirty="0" err="1"/>
                  <a:t>Lagrangian</a:t>
                </a:r>
                <a:r>
                  <a:rPr lang="en-US" altLang="zh-TW" sz="2400" dirty="0"/>
                  <a:t> dual </a:t>
                </a:r>
                <a:r>
                  <a:rPr lang="en-US" altLang="zh-TW" sz="2400" dirty="0" smtClean="0"/>
                  <a:t>function can be rewritten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zh-TW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2400" b="1" i="1">
                              <a:latin typeface="Cambria Math"/>
                              <a:cs typeface="Times New Roman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>
                          <a:latin typeface="Cambria Math"/>
                          <a:cs typeface="Times New Roman"/>
                        </a:rPr>
                        <m:t>𝒘</m:t>
                      </m:r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+</m:t>
                      </m:r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zh-TW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  <a:cs typeface="Times New Roman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/>
                                          <a:cs typeface="Times New Roman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  <a:cs typeface="Times New Roman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−1+</m:t>
                              </m:r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n-US" altLang="zh-TW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TW" altLang="zh-TW" sz="24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TW" sz="2400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TW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670535"/>
                <a:ext cx="8595360" cy="5029200"/>
              </a:xfrm>
              <a:blipFill rotWithShape="1">
                <a:blip r:embed="rId2"/>
                <a:stretch>
                  <a:fillRect l="-1064" r="-15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7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SVM (Dual Optimization)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/>
                                  <a:ea typeface="Cambria Math"/>
                                </a:rPr>
                                <m:t>m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TW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TW" altLang="zh-TW" sz="2400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𝑻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0≤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≤</m:t>
                      </m:r>
                      <m:r>
                        <a:rPr lang="en-US" altLang="zh-TW" sz="2400" i="1">
                          <a:latin typeface="Cambria Math"/>
                        </a:rPr>
                        <m:t>𝐶</m:t>
                      </m:r>
                      <m:r>
                        <a:rPr lang="en-US" altLang="zh-TW" sz="2400" i="1">
                          <a:latin typeface="Cambria Math"/>
                        </a:rPr>
                        <m:t> , ∀</m:t>
                      </m:r>
                      <m:r>
                        <a:rPr lang="en-US" altLang="zh-TW" sz="2400" i="1">
                          <a:latin typeface="Cambria Math"/>
                        </a:rPr>
                        <m:t>𝑖</m:t>
                      </m:r>
                      <m:r>
                        <a:rPr lang="en-US" altLang="zh-TW" sz="2400" i="1">
                          <a:latin typeface="Cambria Math"/>
                        </a:rPr>
                        <m:t>=1,…,</m:t>
                      </m:r>
                      <m:r>
                        <a:rPr lang="en-US" altLang="zh-TW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zh-TW" sz="2400" dirty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The optimization problem of SVM becomes </a:t>
                </a:r>
                <a:r>
                  <a:rPr lang="en-US" altLang="zh-TW" sz="2400" b="1" u="sng" dirty="0" smtClean="0"/>
                  <a:t>quadratic programming</a:t>
                </a:r>
                <a:r>
                  <a:rPr lang="en-US" altLang="zh-TW" sz="2400" dirty="0" smtClean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0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Quadratic Programming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dirty="0" smtClean="0"/>
                  <a:t>Quickly recall:</a:t>
                </a:r>
                <a:endParaRPr lang="zh-TW" altLang="zh-TW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1" i="1">
                                  <a:latin typeface="Cambria Math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zh-TW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TW" altLang="zh-TW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zh-TW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8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TW" sz="2800" b="1" i="1">
                          <a:latin typeface="Cambria Math"/>
                        </a:rPr>
                        <m:t>𝑯𝒙</m:t>
                      </m:r>
                      <m:r>
                        <a:rPr lang="en-US" altLang="zh-TW" sz="2800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TW" altLang="zh-TW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/>
                            </a:rPr>
                            <m:t>𝒄</m:t>
                          </m:r>
                        </m:e>
                        <m:sup>
                          <m:r>
                            <a:rPr lang="en-US" altLang="zh-TW" sz="28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TW" sz="2800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TW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Subject to </a:t>
                </a:r>
                <a:endParaRPr lang="en-US" altLang="zh-TW" sz="2800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28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TW" sz="2800" b="1" i="1">
                          <a:latin typeface="Cambria Math"/>
                        </a:rPr>
                        <m:t>𝒙</m:t>
                      </m:r>
                      <m:r>
                        <a:rPr lang="en-US" altLang="zh-TW" sz="2800" b="1" i="1">
                          <a:latin typeface="Cambria Math"/>
                        </a:rPr>
                        <m:t>≤</m:t>
                      </m:r>
                      <m:r>
                        <a:rPr lang="en-US" altLang="zh-TW" sz="28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zh-TW" altLang="zh-TW" sz="2800" dirty="0"/>
              </a:p>
              <a:p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/>
                      </a:rPr>
                      <m:t>𝑯</m:t>
                    </m:r>
                    <m:r>
                      <a:rPr lang="en-US" altLang="zh-TW" sz="2800" b="0" i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altLang="zh-TW" sz="2800" dirty="0"/>
                  <a:t>Hessian </a:t>
                </a:r>
                <a:r>
                  <a:rPr lang="en-US" altLang="zh-TW" sz="2800" dirty="0" smtClean="0"/>
                  <a:t>matrix (symmetric)</a:t>
                </a:r>
                <a:endParaRPr lang="zh-TW" altLang="zh-TW" sz="2800" dirty="0"/>
              </a:p>
              <a:p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8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9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SVM - </a:t>
            </a:r>
            <a:r>
              <a:rPr lang="en-US" altLang="zh-TW" dirty="0"/>
              <a:t>Quadratic Programming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sz="2800" b="1" u="sng" dirty="0" smtClean="0">
                    <a:latin typeface="Cambria Math"/>
                    <a:ea typeface="Cambria Math"/>
                  </a:rPr>
                  <a:t>Objective function of SVM</a:t>
                </a:r>
                <a:r>
                  <a:rPr lang="en-US" altLang="zh-TW" sz="2400" i="1" dirty="0" smtClean="0">
                    <a:latin typeface="Cambria Math"/>
                    <a:ea typeface="Cambria Math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/>
                                  <a:ea typeface="Cambria Math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/>
                                  <a:ea typeface="Cambria Math"/>
                                </a:rPr>
                                <m:t>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TW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TW" altLang="zh-TW" sz="2400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𝑻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sz="2400" i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400" i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/>
                                </a:rPr>
                                <m:t>m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/>
                            </a:rPr>
                            <m:t>𝜶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>
                          <a:latin typeface="Cambria Math"/>
                        </a:rPr>
                        <m:t>𝑯</m:t>
                      </m:r>
                      <m:r>
                        <a:rPr lang="en-US" altLang="zh-TW" sz="2400" b="1" i="1">
                          <a:latin typeface="Cambria Math"/>
                        </a:rPr>
                        <m:t>𝜶</m:t>
                      </m:r>
                      <m:r>
                        <a:rPr lang="en-US" altLang="zh-TW" sz="2400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TW" altLang="zh-TW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/>
                            </a:rPr>
                            <m:t>𝒄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TW" sz="2400" b="1" i="1"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zh-TW" altLang="zh-TW" sz="2400" dirty="0"/>
              </a:p>
              <a:p>
                <a:pPr marL="0" indent="0" algn="ctr">
                  <a:buNone/>
                </a:pPr>
                <a:r>
                  <a:rPr lang="en-US" altLang="zh-TW" sz="2400" b="1" i="1" dirty="0" smtClean="0">
                    <a:latin typeface="Cambria Math"/>
                  </a:rPr>
                  <a:t/>
                </a:r>
                <a:br>
                  <a:rPr lang="en-US" altLang="zh-TW" sz="2400" b="1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𝑯</m:t>
                    </m:r>
                    <m:r>
                      <a:rPr lang="en-US" altLang="zh-TW" sz="24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altLang="zh-TW" sz="24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altLang="zh-TW" sz="24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altLang="zh-TW" sz="2400" dirty="0"/>
                  <a:t>,  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𝒁</m:t>
                    </m:r>
                    <m:r>
                      <a:rPr lang="en-US" altLang="zh-TW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TW" altLang="zh-TW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2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2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  <m:r>
                          <a:rPr lang="en-US" altLang="zh-TW" sz="2400" i="1">
                            <a:latin typeface="Cambria Math"/>
                          </a:rPr>
                          <m:t>×1</m:t>
                        </m:r>
                      </m:sub>
                    </m:sSub>
                  </m:oMath>
                </a14:m>
                <a:r>
                  <a:rPr lang="en-US" altLang="zh-TW" sz="2400" dirty="0"/>
                  <a:t>  ,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𝒄</m:t>
                    </m:r>
                    <m:r>
                      <a:rPr lang="en-US" altLang="zh-TW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TW" altLang="zh-TW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2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2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𝑛</m:t>
                        </m:r>
                        <m:r>
                          <a:rPr lang="en-US" altLang="zh-TW" sz="2400" i="1">
                            <a:latin typeface="Cambria Math"/>
                          </a:rPr>
                          <m:t>×1</m:t>
                        </m:r>
                      </m:sub>
                    </m:sSub>
                  </m:oMath>
                </a14:m>
                <a:endParaRPr lang="en-US" altLang="zh-TW" sz="2400" b="1" i="1" dirty="0" smtClean="0">
                  <a:latin typeface="Cambria Math"/>
                </a:endParaRPr>
              </a:p>
              <a:p>
                <a:endParaRPr lang="en-US" altLang="zh-TW" sz="2400" b="1" i="1" dirty="0" smtClean="0">
                  <a:latin typeface="Cambria Math"/>
                </a:endParaRP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8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7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SVM - Quadratic Programming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TW" sz="4500" b="1" u="sng" dirty="0" smtClean="0"/>
                  <a:t>Constraint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3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36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3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6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6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6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36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zh-TW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/>
                        </a:rPr>
                        <m:t>0≤</m:t>
                      </m:r>
                      <m:sSub>
                        <m:sSubPr>
                          <m:ctrlPr>
                            <a:rPr lang="zh-TW" altLang="zh-TW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3600" i="1">
                          <a:latin typeface="Cambria Math"/>
                        </a:rPr>
                        <m:t>≤</m:t>
                      </m:r>
                      <m:r>
                        <a:rPr lang="en-US" altLang="zh-TW" sz="3600" i="1">
                          <a:latin typeface="Cambria Math"/>
                        </a:rPr>
                        <m:t>𝐶</m:t>
                      </m:r>
                      <m:r>
                        <a:rPr lang="en-US" altLang="zh-TW" sz="3600" i="1">
                          <a:latin typeface="Cambria Math"/>
                        </a:rPr>
                        <m:t> , ∀</m:t>
                      </m:r>
                      <m:r>
                        <a:rPr lang="en-US" altLang="zh-TW" sz="3600" i="1">
                          <a:latin typeface="Cambria Math"/>
                        </a:rPr>
                        <m:t>𝑖</m:t>
                      </m:r>
                      <m:r>
                        <a:rPr lang="en-US" altLang="zh-TW" sz="3600" i="1">
                          <a:latin typeface="Cambria Math"/>
                        </a:rPr>
                        <m:t>=1,…,</m:t>
                      </m:r>
                      <m:r>
                        <a:rPr lang="en-US" altLang="zh-TW" sz="36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zh-TW" sz="3600" dirty="0"/>
              </a:p>
              <a:p>
                <a:pPr marL="0" indent="0">
                  <a:buNone/>
                </a:pPr>
                <a:endParaRPr lang="en-US" altLang="zh-TW" sz="3600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36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3600" b="1" i="1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TW" sz="36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TW" sz="3600" b="1" i="1">
                          <a:latin typeface="Cambria Math"/>
                        </a:rPr>
                        <m:t>𝜶</m:t>
                      </m:r>
                      <m:r>
                        <a:rPr lang="en-US" altLang="zh-TW" sz="3600" b="1" i="1">
                          <a:latin typeface="Cambria Math"/>
                        </a:rPr>
                        <m:t>=</m:t>
                      </m:r>
                      <m:r>
                        <a:rPr lang="en-US" altLang="zh-TW" sz="36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zh-TW" altLang="zh-TW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/>
                        </a:rPr>
                        <m:t>0≤</m:t>
                      </m:r>
                      <m:r>
                        <a:rPr lang="en-US" altLang="zh-TW" sz="3600" b="1" i="1">
                          <a:latin typeface="Cambria Math"/>
                        </a:rPr>
                        <m:t>𝜶</m:t>
                      </m:r>
                      <m:r>
                        <a:rPr lang="en-US" altLang="zh-TW" sz="3600" i="1">
                          <a:latin typeface="Cambria Math"/>
                        </a:rPr>
                        <m:t>≤</m:t>
                      </m:r>
                      <m:r>
                        <a:rPr lang="en-US" altLang="zh-TW" sz="36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zh-TW" sz="3600" dirty="0"/>
              </a:p>
              <a:p>
                <a:pPr marL="0" indent="0">
                  <a:buNone/>
                </a:pPr>
                <a:endParaRPr lang="en-US" altLang="zh-TW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3400" b="1" i="1">
                        <a:latin typeface="Cambria Math"/>
                      </a:rPr>
                      <m:t>𝑨</m:t>
                    </m:r>
                    <m:r>
                      <a:rPr lang="en-US" altLang="zh-TW" sz="3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TW" altLang="zh-TW" sz="3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3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3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sz="3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TW" sz="34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sz="3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TW" sz="3400" i="1">
                            <a:latin typeface="Cambria Math"/>
                          </a:rPr>
                          <m:t>𝑛</m:t>
                        </m:r>
                        <m:r>
                          <a:rPr lang="en-US" altLang="zh-TW" sz="3400" i="1">
                            <a:latin typeface="Cambria Math"/>
                          </a:rPr>
                          <m:t>×1</m:t>
                        </m:r>
                      </m:sub>
                    </m:sSub>
                    <m:r>
                      <a:rPr lang="en-US" altLang="zh-TW" sz="3400" i="1">
                        <a:latin typeface="Cambria Math"/>
                      </a:rPr>
                      <m:t> </m:t>
                    </m:r>
                    <m:r>
                      <a:rPr lang="en-US" altLang="zh-TW" sz="3400" b="1" i="1">
                        <a:latin typeface="Cambria Math"/>
                      </a:rPr>
                      <m:t>, </m:t>
                    </m:r>
                    <m:r>
                      <a:rPr lang="en-US" altLang="zh-TW" sz="3400" b="1" i="1">
                        <a:latin typeface="Cambria Math"/>
                      </a:rPr>
                      <m:t>𝒃</m:t>
                    </m:r>
                    <m:r>
                      <a:rPr lang="en-US" altLang="zh-TW" sz="3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TW" altLang="zh-TW" sz="3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3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3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3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34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3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TW" sz="3400" i="1">
                            <a:latin typeface="Cambria Math"/>
                          </a:rPr>
                          <m:t>𝑛</m:t>
                        </m:r>
                        <m:r>
                          <a:rPr lang="en-US" altLang="zh-TW" sz="3400" i="1">
                            <a:latin typeface="Cambria Math"/>
                          </a:rPr>
                          <m:t>×1</m:t>
                        </m:r>
                      </m:sub>
                    </m:sSub>
                  </m:oMath>
                </a14:m>
                <a:r>
                  <a:rPr lang="en-US" altLang="zh-TW" sz="3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3400" b="1" i="1">
                        <a:latin typeface="Cambria Math"/>
                      </a:rPr>
                      <m:t>𝜶</m:t>
                    </m:r>
                    <m:r>
                      <a:rPr lang="en-US" altLang="zh-TW" sz="3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TW" altLang="zh-TW" sz="3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34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3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sz="3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3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TW" sz="3400" i="1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sz="3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3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TW" sz="3400" i="1">
                            <a:latin typeface="Cambria Math"/>
                          </a:rPr>
                          <m:t>𝑛</m:t>
                        </m:r>
                        <m:r>
                          <a:rPr lang="en-US" altLang="zh-TW" sz="3400" i="1">
                            <a:latin typeface="Cambria Math"/>
                          </a:rPr>
                          <m:t>×1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8" t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0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Support 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3743057" cy="43513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/>
                                  <a:ea typeface="Cambria Math"/>
                                </a:rPr>
                                <m:t>m</m:t>
                              </m:r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TW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TW" altLang="zh-TW" sz="2400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𝑻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:r>
                  <a:rPr lang="en-US" altLang="zh-TW" sz="2400" dirty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0≤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≤</m:t>
                      </m:r>
                      <m:r>
                        <a:rPr lang="en-US" altLang="zh-TW" sz="2400" i="1">
                          <a:latin typeface="Cambria Math"/>
                        </a:rPr>
                        <m:t>𝐶</m:t>
                      </m:r>
                      <m:r>
                        <a:rPr lang="en-US" altLang="zh-TW" sz="2400" i="1">
                          <a:latin typeface="Cambria Math"/>
                        </a:rPr>
                        <m:t> , ∀</m:t>
                      </m:r>
                      <m:r>
                        <a:rPr lang="en-US" altLang="zh-TW" sz="2400" i="1">
                          <a:latin typeface="Cambria Math"/>
                        </a:rPr>
                        <m:t>𝑖</m:t>
                      </m:r>
                      <m:r>
                        <a:rPr lang="en-US" altLang="zh-TW" sz="2400" i="1">
                          <a:latin typeface="Cambria Math"/>
                        </a:rPr>
                        <m:t>=1,…,</m:t>
                      </m:r>
                      <m:r>
                        <a:rPr lang="en-US" altLang="zh-TW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zh-TW" sz="2400" dirty="0"/>
              </a:p>
              <a:p>
                <a:pPr marL="0" indent="0">
                  <a:buNone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3743057" cy="4351337"/>
              </a:xfrm>
              <a:blipFill rotWithShape="1">
                <a:blip r:embed="rId4"/>
                <a:stretch>
                  <a:fillRect l="-2443" r="-26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4789884" y="3068465"/>
            <a:ext cx="6421071" cy="3399465"/>
            <a:chOff x="5029200" y="2685849"/>
            <a:chExt cx="4584700" cy="2403475"/>
          </a:xfrm>
        </p:grpSpPr>
        <p:grpSp>
          <p:nvGrpSpPr>
            <p:cNvPr id="6" name="Group 106">
              <a:extLst>
                <a:ext uri="{FF2B5EF4-FFF2-40B4-BE49-F238E27FC236}">
                  <a16:creationId xmlns:a16="http://schemas.microsoft.com/office/drawing/2014/main" xmlns="" id="{998D819A-0E47-4C5B-8F34-06D53274B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2685849"/>
              <a:ext cx="4584700" cy="2403475"/>
              <a:chOff x="2804" y="1933"/>
              <a:chExt cx="2888" cy="1514"/>
            </a:xfrm>
          </p:grpSpPr>
          <p:graphicFrame>
            <p:nvGraphicFramePr>
              <p:cNvPr id="8" name="Object 32">
                <a:extLst>
                  <a:ext uri="{FF2B5EF4-FFF2-40B4-BE49-F238E27FC236}">
                    <a16:creationId xmlns:a16="http://schemas.microsoft.com/office/drawing/2014/main" xmlns="" id="{295C8CF6-46B9-4295-9FE6-FFBC4F8861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4005568"/>
                  </p:ext>
                </p:extLst>
              </p:nvPr>
            </p:nvGraphicFramePr>
            <p:xfrm>
              <a:off x="4761" y="2757"/>
              <a:ext cx="422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方程式" r:id="rId5" imgW="723600" imgH="203040" progId="Equation.3">
                      <p:embed/>
                    </p:oleObj>
                  </mc:Choice>
                  <mc:Fallback>
                    <p:oleObj name="方程式" r:id="rId5" imgW="7236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1" y="2757"/>
                            <a:ext cx="422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Line 33">
                <a:extLst>
                  <a:ext uri="{FF2B5EF4-FFF2-40B4-BE49-F238E27FC236}">
                    <a16:creationId xmlns:a16="http://schemas.microsoft.com/office/drawing/2014/main" xmlns="" id="{90B910E8-6ED6-4CDF-86C3-6CAA08302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8" y="2197"/>
                <a:ext cx="1296" cy="68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Line 34">
                <a:extLst>
                  <a:ext uri="{FF2B5EF4-FFF2-40B4-BE49-F238E27FC236}">
                    <a16:creationId xmlns:a16="http://schemas.microsoft.com/office/drawing/2014/main" xmlns="" id="{0FEF97D8-3D88-434B-BAE4-BFC53A63C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485"/>
                <a:ext cx="1296" cy="68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1" name="Group 35">
                <a:extLst>
                  <a:ext uri="{FF2B5EF4-FFF2-40B4-BE49-F238E27FC236}">
                    <a16:creationId xmlns:a16="http://schemas.microsoft.com/office/drawing/2014/main" xmlns="" id="{9AA7F325-C661-4E44-9CF0-BAF4C6628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4" y="2610"/>
                <a:ext cx="90" cy="91"/>
                <a:chOff x="2859" y="5311"/>
                <a:chExt cx="181" cy="182"/>
              </a:xfrm>
            </p:grpSpPr>
            <p:sp>
              <p:nvSpPr>
                <p:cNvPr id="72" name="Line 36">
                  <a:extLst>
                    <a:ext uri="{FF2B5EF4-FFF2-40B4-BE49-F238E27FC236}">
                      <a16:creationId xmlns:a16="http://schemas.microsoft.com/office/drawing/2014/main" xmlns="" id="{51E5DF21-A7C3-4660-AF9A-73DD4CBF1F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3" name="Line 37">
                  <a:extLst>
                    <a:ext uri="{FF2B5EF4-FFF2-40B4-BE49-F238E27FC236}">
                      <a16:creationId xmlns:a16="http://schemas.microsoft.com/office/drawing/2014/main" xmlns="" id="{76BAE8D8-8FC0-4E59-8240-9BA8273B8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" name="Group 38">
                <a:extLst>
                  <a:ext uri="{FF2B5EF4-FFF2-40B4-BE49-F238E27FC236}">
                    <a16:creationId xmlns:a16="http://schemas.microsoft.com/office/drawing/2014/main" xmlns="" id="{360AF8A7-0DD0-49F3-897A-16303D40A9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06" y="2221"/>
                <a:ext cx="90" cy="91"/>
                <a:chOff x="2859" y="5311"/>
                <a:chExt cx="181" cy="182"/>
              </a:xfrm>
            </p:grpSpPr>
            <p:sp>
              <p:nvSpPr>
                <p:cNvPr id="70" name="Line 39">
                  <a:extLst>
                    <a:ext uri="{FF2B5EF4-FFF2-40B4-BE49-F238E27FC236}">
                      <a16:creationId xmlns:a16="http://schemas.microsoft.com/office/drawing/2014/main" xmlns="" id="{4375B2A7-8671-4DDB-86DF-56B5982B0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" name="Line 40">
                  <a:extLst>
                    <a:ext uri="{FF2B5EF4-FFF2-40B4-BE49-F238E27FC236}">
                      <a16:creationId xmlns:a16="http://schemas.microsoft.com/office/drawing/2014/main" xmlns="" id="{FB8A05E0-0CBC-4CCC-B8C2-980EDDC963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" name="Group 41">
                <a:extLst>
                  <a:ext uri="{FF2B5EF4-FFF2-40B4-BE49-F238E27FC236}">
                    <a16:creationId xmlns:a16="http://schemas.microsoft.com/office/drawing/2014/main" xmlns="" id="{42E21253-D266-44CB-B144-EACF13D237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8" y="2178"/>
                <a:ext cx="90" cy="91"/>
                <a:chOff x="2859" y="5311"/>
                <a:chExt cx="181" cy="182"/>
              </a:xfrm>
            </p:grpSpPr>
            <p:sp>
              <p:nvSpPr>
                <p:cNvPr id="68" name="Line 42">
                  <a:extLst>
                    <a:ext uri="{FF2B5EF4-FFF2-40B4-BE49-F238E27FC236}">
                      <a16:creationId xmlns:a16="http://schemas.microsoft.com/office/drawing/2014/main" xmlns="" id="{DCC18A4B-C48C-49DD-8C5C-03AF845871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9" name="Line 43">
                  <a:extLst>
                    <a:ext uri="{FF2B5EF4-FFF2-40B4-BE49-F238E27FC236}">
                      <a16:creationId xmlns:a16="http://schemas.microsoft.com/office/drawing/2014/main" xmlns="" id="{847B7FC0-E106-4773-8A09-995F6B6CA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" name="Group 44">
                <a:extLst>
                  <a:ext uri="{FF2B5EF4-FFF2-40B4-BE49-F238E27FC236}">
                    <a16:creationId xmlns:a16="http://schemas.microsoft.com/office/drawing/2014/main" xmlns="" id="{1BB3DE36-3B25-4374-957D-53F86DA546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80" y="2413"/>
                <a:ext cx="90" cy="91"/>
                <a:chOff x="2859" y="5311"/>
                <a:chExt cx="181" cy="182"/>
              </a:xfrm>
            </p:grpSpPr>
            <p:sp>
              <p:nvSpPr>
                <p:cNvPr id="66" name="Line 45">
                  <a:extLst>
                    <a:ext uri="{FF2B5EF4-FFF2-40B4-BE49-F238E27FC236}">
                      <a16:creationId xmlns:a16="http://schemas.microsoft.com/office/drawing/2014/main" xmlns="" id="{C7681A42-9BAC-4E70-A883-68FED4078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" name="Line 46">
                  <a:extLst>
                    <a:ext uri="{FF2B5EF4-FFF2-40B4-BE49-F238E27FC236}">
                      <a16:creationId xmlns:a16="http://schemas.microsoft.com/office/drawing/2014/main" xmlns="" id="{FC4053B0-A918-42F8-AB21-8CB4B7AFB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5" name="Group 47">
                <a:extLst>
                  <a:ext uri="{FF2B5EF4-FFF2-40B4-BE49-F238E27FC236}">
                    <a16:creationId xmlns:a16="http://schemas.microsoft.com/office/drawing/2014/main" xmlns="" id="{C03666AC-E247-4CDC-A50F-702A647BCB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2" y="2269"/>
                <a:ext cx="90" cy="91"/>
                <a:chOff x="2859" y="5311"/>
                <a:chExt cx="181" cy="182"/>
              </a:xfrm>
            </p:grpSpPr>
            <p:sp>
              <p:nvSpPr>
                <p:cNvPr id="64" name="Line 48">
                  <a:extLst>
                    <a:ext uri="{FF2B5EF4-FFF2-40B4-BE49-F238E27FC236}">
                      <a16:creationId xmlns:a16="http://schemas.microsoft.com/office/drawing/2014/main" xmlns="" id="{C5C2FD9B-D55A-4312-A9ED-EB28298F1C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dirty="0"/>
                </a:p>
              </p:txBody>
            </p:sp>
            <p:sp>
              <p:nvSpPr>
                <p:cNvPr id="65" name="Line 49">
                  <a:extLst>
                    <a:ext uri="{FF2B5EF4-FFF2-40B4-BE49-F238E27FC236}">
                      <a16:creationId xmlns:a16="http://schemas.microsoft.com/office/drawing/2014/main" xmlns="" id="{1B0F5379-15AE-4F70-8FE0-8530975C06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6" name="Group 50">
                <a:extLst>
                  <a:ext uri="{FF2B5EF4-FFF2-40B4-BE49-F238E27FC236}">
                    <a16:creationId xmlns:a16="http://schemas.microsoft.com/office/drawing/2014/main" xmlns="" id="{782B0645-0CB8-432B-A70B-0CED025EF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0" y="2557"/>
                <a:ext cx="90" cy="91"/>
                <a:chOff x="2859" y="5311"/>
                <a:chExt cx="181" cy="182"/>
              </a:xfrm>
            </p:grpSpPr>
            <p:sp>
              <p:nvSpPr>
                <p:cNvPr id="62" name="Line 51">
                  <a:extLst>
                    <a:ext uri="{FF2B5EF4-FFF2-40B4-BE49-F238E27FC236}">
                      <a16:creationId xmlns:a16="http://schemas.microsoft.com/office/drawing/2014/main" xmlns="" id="{007568D2-95FB-423F-862A-5B9B262659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" name="Line 52">
                  <a:extLst>
                    <a:ext uri="{FF2B5EF4-FFF2-40B4-BE49-F238E27FC236}">
                      <a16:creationId xmlns:a16="http://schemas.microsoft.com/office/drawing/2014/main" xmlns="" id="{426AC415-D48C-43B6-B134-022966613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7" name="Oval 53">
                <a:extLst>
                  <a:ext uri="{FF2B5EF4-FFF2-40B4-BE49-F238E27FC236}">
                    <a16:creationId xmlns:a16="http://schemas.microsoft.com/office/drawing/2014/main" xmlns="" id="{EE15CDA2-C5B2-4704-A2DF-9875508707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6" y="2773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8" name="Oval 54">
                <a:extLst>
                  <a:ext uri="{FF2B5EF4-FFF2-40B4-BE49-F238E27FC236}">
                    <a16:creationId xmlns:a16="http://schemas.microsoft.com/office/drawing/2014/main" xmlns="" id="{D70815C7-804D-43F2-BCD0-EB1FCB50BD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76" y="2845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9" name="Oval 55">
                <a:extLst>
                  <a:ext uri="{FF2B5EF4-FFF2-40B4-BE49-F238E27FC236}">
                    <a16:creationId xmlns:a16="http://schemas.microsoft.com/office/drawing/2014/main" xmlns="" id="{183E555B-7175-4212-8D40-2D67657450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48" y="2989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0" name="Oval 56">
                <a:extLst>
                  <a:ext uri="{FF2B5EF4-FFF2-40B4-BE49-F238E27FC236}">
                    <a16:creationId xmlns:a16="http://schemas.microsoft.com/office/drawing/2014/main" xmlns="" id="{E4EE1217-A80C-4DBB-8D6F-4826B32459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64" y="3061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1" name="Oval 57">
                <a:extLst>
                  <a:ext uri="{FF2B5EF4-FFF2-40B4-BE49-F238E27FC236}">
                    <a16:creationId xmlns:a16="http://schemas.microsoft.com/office/drawing/2014/main" xmlns="" id="{55F68AA3-483B-4C51-B49F-20C7981DCF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52" y="3133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" name="Oval 58">
                <a:extLst>
                  <a:ext uri="{FF2B5EF4-FFF2-40B4-BE49-F238E27FC236}">
                    <a16:creationId xmlns:a16="http://schemas.microsoft.com/office/drawing/2014/main" xmlns="" id="{448908D6-D30F-441D-98BE-5B61C4F2C8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32" y="2629"/>
                <a:ext cx="57" cy="5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" name="Text Box 59">
                <a:extLst>
                  <a:ext uri="{FF2B5EF4-FFF2-40B4-BE49-F238E27FC236}">
                    <a16:creationId xmlns:a16="http://schemas.microsoft.com/office/drawing/2014/main" xmlns="" id="{72C46899-BAFB-4004-8A13-CE453CC360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4" y="3009"/>
                <a:ext cx="43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sp>
            <p:nvSpPr>
              <p:cNvPr id="24" name="Rectangle 60">
                <a:extLst>
                  <a:ext uri="{FF2B5EF4-FFF2-40B4-BE49-F238E27FC236}">
                    <a16:creationId xmlns:a16="http://schemas.microsoft.com/office/drawing/2014/main" xmlns="" id="{F381F095-61CF-4CF9-89F5-DB9542C8F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3153"/>
                <a:ext cx="86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>
                    <a:latin typeface="Times New Roman" panose="02020603050405020304" pitchFamily="18" charset="0"/>
                  </a:rPr>
                  <a:t>optimal hyperplane</a:t>
                </a:r>
                <a:endParaRPr lang="en-US" altLang="zh-TW"/>
              </a:p>
            </p:txBody>
          </p:sp>
          <p:cxnSp>
            <p:nvCxnSpPr>
              <p:cNvPr id="25" name="AutoShape 61">
                <a:extLst>
                  <a:ext uri="{FF2B5EF4-FFF2-40B4-BE49-F238E27FC236}">
                    <a16:creationId xmlns:a16="http://schemas.microsoft.com/office/drawing/2014/main" xmlns="" id="{C1399779-1C50-4D1A-B0A6-59C2A0EFD9FA}"/>
                  </a:ext>
                </a:extLst>
              </p:cNvPr>
              <p:cNvCxnSpPr>
                <a:cxnSpLocks noChangeShapeType="1"/>
                <a:stCxn id="26" idx="1"/>
              </p:cNvCxnSpPr>
              <p:nvPr/>
            </p:nvCxnSpPr>
            <p:spPr bwMode="auto">
              <a:xfrm rot="16200000" flipH="1">
                <a:off x="4618" y="3015"/>
                <a:ext cx="204" cy="216"/>
              </a:xfrm>
              <a:prstGeom prst="curvedConnector2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Line 62">
                <a:extLst>
                  <a:ext uri="{FF2B5EF4-FFF2-40B4-BE49-F238E27FC236}">
                    <a16:creationId xmlns:a16="http://schemas.microsoft.com/office/drawing/2014/main" xmlns="" id="{F6334876-4C49-41F2-94D2-810766E3B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6" y="2341"/>
                <a:ext cx="1296" cy="6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Oval 65">
                <a:extLst>
                  <a:ext uri="{FF2B5EF4-FFF2-40B4-BE49-F238E27FC236}">
                    <a16:creationId xmlns:a16="http://schemas.microsoft.com/office/drawing/2014/main" xmlns="" id="{55A7272A-C11F-46B8-A149-CD41F4162D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36" y="3205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8" name="Oval 66">
                <a:extLst>
                  <a:ext uri="{FF2B5EF4-FFF2-40B4-BE49-F238E27FC236}">
                    <a16:creationId xmlns:a16="http://schemas.microsoft.com/office/drawing/2014/main" xmlns="" id="{C654132D-DA28-4D12-9847-69102D5248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96" y="3076"/>
                <a:ext cx="57" cy="5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9" name="Oval 67">
                <a:extLst>
                  <a:ext uri="{FF2B5EF4-FFF2-40B4-BE49-F238E27FC236}">
                    <a16:creationId xmlns:a16="http://schemas.microsoft.com/office/drawing/2014/main" xmlns="" id="{13C0F883-7D95-439B-A42E-49849DCE06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72" y="2932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0" name="Oval 68">
                <a:extLst>
                  <a:ext uri="{FF2B5EF4-FFF2-40B4-BE49-F238E27FC236}">
                    <a16:creationId xmlns:a16="http://schemas.microsoft.com/office/drawing/2014/main" xmlns="" id="{69AB12B6-7B47-4BC4-8960-034D301238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87" y="2629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" name="Oval 69">
                <a:extLst>
                  <a:ext uri="{FF2B5EF4-FFF2-40B4-BE49-F238E27FC236}">
                    <a16:creationId xmlns:a16="http://schemas.microsoft.com/office/drawing/2014/main" xmlns="" id="{BC4A072F-6AFF-444D-98B1-76A405F514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88" y="3004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2" name="Oval 70">
                <a:extLst>
                  <a:ext uri="{FF2B5EF4-FFF2-40B4-BE49-F238E27FC236}">
                    <a16:creationId xmlns:a16="http://schemas.microsoft.com/office/drawing/2014/main" xmlns="" id="{1080C06A-8263-4CAB-91B5-0448D5A73B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07" y="2932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3" name="Oval 71">
                <a:extLst>
                  <a:ext uri="{FF2B5EF4-FFF2-40B4-BE49-F238E27FC236}">
                    <a16:creationId xmlns:a16="http://schemas.microsoft.com/office/drawing/2014/main" xmlns="" id="{71A9B6AB-6967-4E01-8175-FAE5114EA4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63" y="3133"/>
                <a:ext cx="57" cy="5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grpSp>
            <p:nvGrpSpPr>
              <p:cNvPr id="34" name="Group 72">
                <a:extLst>
                  <a:ext uri="{FF2B5EF4-FFF2-40B4-BE49-F238E27FC236}">
                    <a16:creationId xmlns:a16="http://schemas.microsoft.com/office/drawing/2014/main" xmlns="" id="{A922D56A-59AA-42CA-8D9D-DF74090493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0" y="2145"/>
                <a:ext cx="90" cy="91"/>
                <a:chOff x="2859" y="5311"/>
                <a:chExt cx="181" cy="182"/>
              </a:xfrm>
            </p:grpSpPr>
            <p:sp>
              <p:nvSpPr>
                <p:cNvPr id="60" name="Line 73">
                  <a:extLst>
                    <a:ext uri="{FF2B5EF4-FFF2-40B4-BE49-F238E27FC236}">
                      <a16:creationId xmlns:a16="http://schemas.microsoft.com/office/drawing/2014/main" xmlns="" id="{84BC4FFC-FACC-4FD1-AF2C-D78DAA69A1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" name="Line 74">
                  <a:extLst>
                    <a:ext uri="{FF2B5EF4-FFF2-40B4-BE49-F238E27FC236}">
                      <a16:creationId xmlns:a16="http://schemas.microsoft.com/office/drawing/2014/main" xmlns="" id="{C7ABF723-3B02-4B21-963B-341D235A1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5" name="Group 75">
                <a:extLst>
                  <a:ext uri="{FF2B5EF4-FFF2-40B4-BE49-F238E27FC236}">
                    <a16:creationId xmlns:a16="http://schemas.microsoft.com/office/drawing/2014/main" xmlns="" id="{BCD06DD3-25A3-440E-8254-9812CD63A4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4" y="2145"/>
                <a:ext cx="90" cy="91"/>
                <a:chOff x="2859" y="5311"/>
                <a:chExt cx="181" cy="182"/>
              </a:xfrm>
            </p:grpSpPr>
            <p:sp>
              <p:nvSpPr>
                <p:cNvPr id="58" name="Line 76">
                  <a:extLst>
                    <a:ext uri="{FF2B5EF4-FFF2-40B4-BE49-F238E27FC236}">
                      <a16:creationId xmlns:a16="http://schemas.microsoft.com/office/drawing/2014/main" xmlns="" id="{F240FEEB-AD50-486E-B4B6-268E010884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" name="Line 77">
                  <a:extLst>
                    <a:ext uri="{FF2B5EF4-FFF2-40B4-BE49-F238E27FC236}">
                      <a16:creationId xmlns:a16="http://schemas.microsoft.com/office/drawing/2014/main" xmlns="" id="{80C9192A-556F-4F90-9542-9DA9544E97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6" name="Group 78">
                <a:extLst>
                  <a:ext uri="{FF2B5EF4-FFF2-40B4-BE49-F238E27FC236}">
                    <a16:creationId xmlns:a16="http://schemas.microsoft.com/office/drawing/2014/main" xmlns="" id="{536BB7BA-EFAE-4F24-82C7-890E69F3A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8" y="2322"/>
                <a:ext cx="90" cy="91"/>
                <a:chOff x="2859" y="5311"/>
                <a:chExt cx="181" cy="182"/>
              </a:xfrm>
            </p:grpSpPr>
            <p:sp>
              <p:nvSpPr>
                <p:cNvPr id="56" name="Line 79">
                  <a:extLst>
                    <a:ext uri="{FF2B5EF4-FFF2-40B4-BE49-F238E27FC236}">
                      <a16:creationId xmlns:a16="http://schemas.microsoft.com/office/drawing/2014/main" xmlns="" id="{52735BAD-347D-44D9-B010-0706EA23B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" name="Line 80">
                  <a:extLst>
                    <a:ext uri="{FF2B5EF4-FFF2-40B4-BE49-F238E27FC236}">
                      <a16:creationId xmlns:a16="http://schemas.microsoft.com/office/drawing/2014/main" xmlns="" id="{8D0B67E3-C244-4837-A448-9E83A3C24E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7" name="Group 81">
                <a:extLst>
                  <a:ext uri="{FF2B5EF4-FFF2-40B4-BE49-F238E27FC236}">
                    <a16:creationId xmlns:a16="http://schemas.microsoft.com/office/drawing/2014/main" xmlns="" id="{DAE155A5-633C-4A5E-80C0-B966909D2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0" y="2053"/>
                <a:ext cx="90" cy="91"/>
                <a:chOff x="2859" y="5311"/>
                <a:chExt cx="181" cy="182"/>
              </a:xfrm>
            </p:grpSpPr>
            <p:sp>
              <p:nvSpPr>
                <p:cNvPr id="54" name="Line 82">
                  <a:extLst>
                    <a:ext uri="{FF2B5EF4-FFF2-40B4-BE49-F238E27FC236}">
                      <a16:creationId xmlns:a16="http://schemas.microsoft.com/office/drawing/2014/main" xmlns="" id="{C70E1766-AB07-4162-90FE-EEFB113197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" name="Line 83">
                  <a:extLst>
                    <a:ext uri="{FF2B5EF4-FFF2-40B4-BE49-F238E27FC236}">
                      <a16:creationId xmlns:a16="http://schemas.microsoft.com/office/drawing/2014/main" xmlns="" id="{4BC11CE1-7EBE-4A83-8117-7B3A47B453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" name="Group 84">
                <a:extLst>
                  <a:ext uri="{FF2B5EF4-FFF2-40B4-BE49-F238E27FC236}">
                    <a16:creationId xmlns:a16="http://schemas.microsoft.com/office/drawing/2014/main" xmlns="" id="{8C440F2A-D681-47C4-B0F2-8B3DEE93DE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2" y="2317"/>
                <a:ext cx="90" cy="91"/>
                <a:chOff x="2859" y="5311"/>
                <a:chExt cx="181" cy="182"/>
              </a:xfrm>
            </p:grpSpPr>
            <p:sp>
              <p:nvSpPr>
                <p:cNvPr id="52" name="Line 85">
                  <a:extLst>
                    <a:ext uri="{FF2B5EF4-FFF2-40B4-BE49-F238E27FC236}">
                      <a16:creationId xmlns:a16="http://schemas.microsoft.com/office/drawing/2014/main" xmlns="" id="{2FC567FE-9C1E-4E8E-B476-407C0E4C7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" name="Line 86">
                  <a:extLst>
                    <a:ext uri="{FF2B5EF4-FFF2-40B4-BE49-F238E27FC236}">
                      <a16:creationId xmlns:a16="http://schemas.microsoft.com/office/drawing/2014/main" xmlns="" id="{E16BC25D-51DA-4AD0-AF8F-88C27A2ECB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39" name="AutoShape 87">
                <a:extLst>
                  <a:ext uri="{FF2B5EF4-FFF2-40B4-BE49-F238E27FC236}">
                    <a16:creationId xmlns:a16="http://schemas.microsoft.com/office/drawing/2014/main" xmlns="" id="{0FC019DC-3196-4280-A120-74C3DA03A8E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80000">
                <a:off x="3223" y="2147"/>
                <a:ext cx="71" cy="323"/>
              </a:xfrm>
              <a:prstGeom prst="leftBrace">
                <a:avLst>
                  <a:gd name="adj1" fmla="val 37911"/>
                  <a:gd name="adj2" fmla="val 54588"/>
                </a:avLst>
              </a:prstGeom>
              <a:noFill/>
              <a:ln w="127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0" name="Line 88">
                <a:extLst>
                  <a:ext uri="{FF2B5EF4-FFF2-40B4-BE49-F238E27FC236}">
                    <a16:creationId xmlns:a16="http://schemas.microsoft.com/office/drawing/2014/main" xmlns="" id="{EB021BC3-8CB3-4523-AA43-7C834C00A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3" y="2007"/>
                <a:ext cx="201" cy="391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" name="Text Box 89">
                <a:extLst>
                  <a:ext uri="{FF2B5EF4-FFF2-40B4-BE49-F238E27FC236}">
                    <a16:creationId xmlns:a16="http://schemas.microsoft.com/office/drawing/2014/main" xmlns="" id="{EE7B7B18-EE1B-4E3A-8A7A-7326559FF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4" y="2121"/>
                <a:ext cx="43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anose="02020603050405020304" pitchFamily="18" charset="0"/>
                  </a:rPr>
                  <a:t>margins</a:t>
                </a:r>
              </a:p>
              <a:p>
                <a:pPr eaLnBrk="1" hangingPunct="1"/>
                <a:endParaRPr lang="en-US" altLang="zh-TW"/>
              </a:p>
            </p:txBody>
          </p:sp>
          <p:sp>
            <p:nvSpPr>
              <p:cNvPr id="42" name="Text Box 90">
                <a:extLst>
                  <a:ext uri="{FF2B5EF4-FFF2-40B4-BE49-F238E27FC236}">
                    <a16:creationId xmlns:a16="http://schemas.microsoft.com/office/drawing/2014/main" xmlns="" id="{5CD7AE99-29CA-4D6E-903D-05A9CEDEE5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8" y="3225"/>
                <a:ext cx="64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20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en-US" altLang="zh-TW"/>
              </a:p>
            </p:txBody>
          </p:sp>
          <p:graphicFrame>
            <p:nvGraphicFramePr>
              <p:cNvPr id="43" name="Object 92">
                <a:extLst>
                  <a:ext uri="{FF2B5EF4-FFF2-40B4-BE49-F238E27FC236}">
                    <a16:creationId xmlns:a16="http://schemas.microsoft.com/office/drawing/2014/main" xmlns="" id="{B9C95D2E-CE7F-4749-9BA8-73CB0DDC89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1500506"/>
                  </p:ext>
                </p:extLst>
              </p:nvPr>
            </p:nvGraphicFramePr>
            <p:xfrm>
              <a:off x="4205" y="3280"/>
              <a:ext cx="481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方程式" r:id="rId7" imgW="825480" imgH="203040" progId="Equation.3">
                      <p:embed/>
                    </p:oleObj>
                  </mc:Choice>
                  <mc:Fallback>
                    <p:oleObj name="方程式" r:id="rId7" imgW="8254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5" y="3280"/>
                            <a:ext cx="481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93">
                <a:extLst>
                  <a:ext uri="{FF2B5EF4-FFF2-40B4-BE49-F238E27FC236}">
                    <a16:creationId xmlns:a16="http://schemas.microsoft.com/office/drawing/2014/main" xmlns="" id="{F1101FC1-6E53-4542-86CD-AB78E8FDCC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066837"/>
                  </p:ext>
                </p:extLst>
              </p:nvPr>
            </p:nvGraphicFramePr>
            <p:xfrm>
              <a:off x="5024" y="3329"/>
              <a:ext cx="436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方程式" r:id="rId9" imgW="749160" imgH="203040" progId="Equation.3">
                      <p:embed/>
                    </p:oleObj>
                  </mc:Choice>
                  <mc:Fallback>
                    <p:oleObj name="方程式" r:id="rId9" imgW="74916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4" y="3329"/>
                            <a:ext cx="436" cy="1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94">
                <a:extLst>
                  <a:ext uri="{FF2B5EF4-FFF2-40B4-BE49-F238E27FC236}">
                    <a16:creationId xmlns:a16="http://schemas.microsoft.com/office/drawing/2014/main" xmlns="" id="{AFFCE407-6549-4E2E-915F-77A900FF87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7412180"/>
                  </p:ext>
                </p:extLst>
              </p:nvPr>
            </p:nvGraphicFramePr>
            <p:xfrm>
              <a:off x="3485" y="1984"/>
              <a:ext cx="102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方程式" r:id="rId11" imgW="164880" imgH="139680" progId="Equation.3">
                      <p:embed/>
                    </p:oleObj>
                  </mc:Choice>
                  <mc:Fallback>
                    <p:oleObj name="方程式" r:id="rId11" imgW="1648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5" y="1984"/>
                            <a:ext cx="102" cy="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95">
                <a:extLst>
                  <a:ext uri="{FF2B5EF4-FFF2-40B4-BE49-F238E27FC236}">
                    <a16:creationId xmlns:a16="http://schemas.microsoft.com/office/drawing/2014/main" xmlns="" id="{3DDFFA59-823E-4352-B179-174774B1E2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4244033"/>
                  </p:ext>
                </p:extLst>
              </p:nvPr>
            </p:nvGraphicFramePr>
            <p:xfrm>
              <a:off x="2804" y="2797"/>
              <a:ext cx="29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方程式" r:id="rId13" imgW="469800" imgH="228600" progId="Equation.3">
                      <p:embed/>
                    </p:oleObj>
                  </mc:Choice>
                  <mc:Fallback>
                    <p:oleObj name="方程式" r:id="rId13" imgW="4698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4" y="2797"/>
                            <a:ext cx="298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96">
                <a:extLst>
                  <a:ext uri="{FF2B5EF4-FFF2-40B4-BE49-F238E27FC236}">
                    <a16:creationId xmlns:a16="http://schemas.microsoft.com/office/drawing/2014/main" xmlns="" id="{A2A082C7-466A-448F-8507-187F65133B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0580987"/>
                  </p:ext>
                </p:extLst>
              </p:nvPr>
            </p:nvGraphicFramePr>
            <p:xfrm>
              <a:off x="3792" y="1933"/>
              <a:ext cx="24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方程式" r:id="rId15" imgW="380880" imgH="228600" progId="Equation.3">
                      <p:embed/>
                    </p:oleObj>
                  </mc:Choice>
                  <mc:Fallback>
                    <p:oleObj name="方程式" r:id="rId15" imgW="3808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1933"/>
                            <a:ext cx="24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Oval 99">
                <a:extLst>
                  <a:ext uri="{FF2B5EF4-FFF2-40B4-BE49-F238E27FC236}">
                    <a16:creationId xmlns:a16="http://schemas.microsoft.com/office/drawing/2014/main" xmlns="" id="{DDDE3147-2E21-4D9A-9578-CBCC88BC7E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69" y="2638"/>
                <a:ext cx="57" cy="57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grpSp>
            <p:nvGrpSpPr>
              <p:cNvPr id="49" name="Group 100">
                <a:extLst>
                  <a:ext uri="{FF2B5EF4-FFF2-40B4-BE49-F238E27FC236}">
                    <a16:creationId xmlns:a16="http://schemas.microsoft.com/office/drawing/2014/main" xmlns="" id="{6205A84C-0982-4238-9159-3B2C77D877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7" y="2790"/>
                <a:ext cx="90" cy="91"/>
                <a:chOff x="2859" y="5311"/>
                <a:chExt cx="181" cy="182"/>
              </a:xfrm>
            </p:grpSpPr>
            <p:sp>
              <p:nvSpPr>
                <p:cNvPr id="50" name="Line 101">
                  <a:extLst>
                    <a:ext uri="{FF2B5EF4-FFF2-40B4-BE49-F238E27FC236}">
                      <a16:creationId xmlns:a16="http://schemas.microsoft.com/office/drawing/2014/main" xmlns="" id="{A5DA2A37-4A27-47AD-9484-361F1151FC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" name="Line 102">
                  <a:extLst>
                    <a:ext uri="{FF2B5EF4-FFF2-40B4-BE49-F238E27FC236}">
                      <a16:creationId xmlns:a16="http://schemas.microsoft.com/office/drawing/2014/main" xmlns="" id="{BA3000CC-38CC-4E61-8CED-D23C2541BF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aphicFrame>
          <p:nvGraphicFramePr>
            <p:cNvPr id="7" name="物件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835524"/>
                </p:ext>
              </p:extLst>
            </p:nvPr>
          </p:nvGraphicFramePr>
          <p:xfrm>
            <a:off x="5378925" y="3178157"/>
            <a:ext cx="240300" cy="398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方程式" r:id="rId17" imgW="266400" imgH="444240" progId="Equation.3">
                    <p:embed/>
                  </p:oleObj>
                </mc:Choice>
                <mc:Fallback>
                  <p:oleObj name="方程式" r:id="rId17" imgW="266400" imgH="4442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378925" y="3178157"/>
                          <a:ext cx="240300" cy="3984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8849744" y="3013110"/>
                <a:ext cx="10721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TW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sz="3200" b="1" dirty="0" smtClean="0">
                    <a:solidFill>
                      <a:srgbClr val="FF0000"/>
                    </a:solidFill>
                  </a:rPr>
                  <a:t>=0</a:t>
                </a:r>
                <a:endParaRPr lang="zh-TW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744" y="3013110"/>
                <a:ext cx="1072153" cy="584775"/>
              </a:xfrm>
              <a:prstGeom prst="rect">
                <a:avLst/>
              </a:prstGeom>
              <a:blipFill rotWithShape="1">
                <a:blip r:embed="rId19"/>
                <a:stretch>
                  <a:fillRect t="-14583" r="-13636" b="-322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橢圓 74"/>
          <p:cNvSpPr/>
          <p:nvPr/>
        </p:nvSpPr>
        <p:spPr>
          <a:xfrm rot="1789595">
            <a:off x="6408492" y="2888343"/>
            <a:ext cx="3053827" cy="1581223"/>
          </a:xfrm>
          <a:prstGeom prst="ellipse">
            <a:avLst/>
          </a:prstGeom>
          <a:noFill/>
          <a:ln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77" name="橢圓 76"/>
          <p:cNvSpPr/>
          <p:nvPr/>
        </p:nvSpPr>
        <p:spPr>
          <a:xfrm rot="1789595">
            <a:off x="5197173" y="5052963"/>
            <a:ext cx="3534706" cy="1202428"/>
          </a:xfrm>
          <a:prstGeom prst="ellipse">
            <a:avLst/>
          </a:prstGeom>
          <a:noFill/>
          <a:ln>
            <a:solidFill>
              <a:srgbClr val="F7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 animBg="1"/>
      <p:bldP spid="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zh-TW" dirty="0" smtClean="0"/>
                  <a:t>How to estimate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22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i="1" dirty="0" smtClean="0">
                    <a:latin typeface="Cambria Math"/>
                  </a:rPr>
                  <a:t>We hope all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>
                                  <a:latin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≥1−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But support vectors locate between margin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>
                                  <a:latin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400" i="1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/>
                        </a:rPr>
                        <m:t>≤</m:t>
                      </m:r>
                      <m:r>
                        <a:rPr lang="en-US" altLang="zh-TW" sz="24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064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97" y="3816000"/>
            <a:ext cx="6481193" cy="30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3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Binary 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6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3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3600" i="1">
                          <a:latin typeface="Cambria Math"/>
                        </a:rPr>
                        <m:t>, </m:t>
                      </m:r>
                      <m:r>
                        <a:rPr lang="en-US" altLang="zh-TW" sz="3600" i="1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TW" sz="3600" i="1">
                          <a:latin typeface="Cambria Math"/>
                        </a:rPr>
                        <m:t>𝑖</m:t>
                      </m:r>
                      <m:r>
                        <a:rPr lang="en-US" altLang="zh-TW" sz="3600" i="1">
                          <a:latin typeface="Cambria Math"/>
                        </a:rPr>
                        <m:t>, </m:t>
                      </m:r>
                      <m:r>
                        <a:rPr lang="en-US" altLang="zh-TW" sz="3600" b="1" i="1">
                          <a:latin typeface="Cambria Math"/>
                        </a:rPr>
                        <m:t>𝒙</m:t>
                      </m:r>
                      <m:r>
                        <a:rPr lang="en-US" altLang="zh-TW" sz="3600" b="1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TW" sz="3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3600" b="1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TW" sz="3600" b="1" i="1" smtClean="0">
                              <a:latin typeface="Cambria Math"/>
                              <a:ea typeface="Cambria Math"/>
                            </a:rPr>
                            <m:t>𝒅</m:t>
                          </m:r>
                        </m:sup>
                      </m:sSup>
                      <m:r>
                        <a:rPr lang="en-US" altLang="zh-TW" sz="36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TW" sz="3600" i="1">
                          <a:latin typeface="Cambria Math"/>
                        </a:rPr>
                        <m:t>𝑦</m:t>
                      </m:r>
                      <m:r>
                        <a:rPr lang="en-US" altLang="zh-TW" sz="3600" b="1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TW" sz="3600" b="1" i="1" smtClean="0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altLang="zh-TW" sz="3600" b="0" i="1" smtClean="0">
                          <a:latin typeface="Cambria Math"/>
                          <a:ea typeface="Cambria Math"/>
                        </a:rPr>
                        <m:t>+1, −1</m:t>
                      </m:r>
                      <m:r>
                        <a:rPr lang="en-US" altLang="zh-TW" sz="3600" b="1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altLang="zh-TW" sz="36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3600" dirty="0" smtClean="0"/>
                  <a:t>In Binary classification, learning algorithm is to find a function as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3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b="0" i="1" smtClean="0"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altLang="zh-TW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3600" b="0" i="1" smtClean="0">
                                    <a:latin typeface="Cambria Math"/>
                                  </a:rPr>
                                  <m:t>=+1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600" b="0" i="1" smtClean="0">
                                    <a:latin typeface="Cambria Math"/>
                                  </a:rPr>
                                  <m:t>&lt;0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3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3600" b="0" i="1" smtClean="0">
                                    <a:latin typeface="Cambria Math"/>
                                  </a:rPr>
                                  <m:t>=−1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36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/>
                        </a:rPr>
                        <m:t>𝑓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: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𝑙𝑒𝑎𝑟𝑛𝑖𝑛𝑔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𝑎𝑙𝑔𝑜𝑟𝑖𝑡h𝑚</m:t>
                      </m:r>
                    </m:oMath>
                  </m:oMathPara>
                </a14:m>
                <a:endParaRPr lang="en-US" altLang="zh-TW" sz="3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3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zh-TW" dirty="0" smtClean="0"/>
                  <a:t>How to estimate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22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/>
                            </a:rPr>
                            <m:t>−1+</m:t>
                          </m:r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=0,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/>
                        </a:rPr>
                        <m:t>&gt;0, 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TW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TW" altLang="zh-TW" sz="2400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TW" sz="2400" b="1" i="1">
                                  <a:latin typeface="Cambria Math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latin typeface="Cambria Math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=1,…,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𝑠𝑣</m:t>
                          </m:r>
                        </m:sub>
                      </m:sSub>
                    </m:oMath>
                  </m:oMathPara>
                </a14:m>
                <a:endParaRPr lang="en-US" altLang="zh-TW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endParaRPr lang="en-US" altLang="zh-TW" sz="2400" dirty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70" y="3817255"/>
            <a:ext cx="6478515" cy="304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2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Kernel Trick</a:t>
            </a:r>
            <a:endParaRPr lang="zh-TW" altLang="en-US" dirty="0"/>
          </a:p>
        </p:txBody>
      </p:sp>
      <p:pic>
        <p:nvPicPr>
          <p:cNvPr id="3076" name="Picture 4" descr="https://miro.medium.com/max/1318/1*7zZnvT1bT1Lub_gmeq9p1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5775" y="2650885"/>
            <a:ext cx="8074025" cy="400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56137" y="1593497"/>
            <a:ext cx="9284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We just introduce the linear SVM, and however, most of cases are not linear separable.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9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Kernel Trick</a:t>
            </a:r>
            <a:endParaRPr lang="zh-TW" altLang="en-US" dirty="0"/>
          </a:p>
        </p:txBody>
      </p:sp>
      <p:pic>
        <p:nvPicPr>
          <p:cNvPr id="4100" name="Picture 4" descr="https://miro.medium.com/max/1318/1*7zZnvT1bT1Lub_gmeq9p1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2" y="1802424"/>
            <a:ext cx="10810104" cy="451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786284" y="2707976"/>
                <a:ext cx="17445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/>
                        </a:rPr>
                        <m:t>𝒛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r>
                        <a:rPr lang="zh-TW" altLang="en-US" sz="2400" i="1" smtClean="0">
                          <a:latin typeface="Cambria Math"/>
                        </a:rPr>
                        <m:t>𝜙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400" b="1" i="1" smtClean="0">
                          <a:latin typeface="Cambria Math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84" y="2707976"/>
                <a:ext cx="174455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Kernel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Because it’s hard to design a nonlinear mapping (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/>
                      </a:rPr>
                      <m:t>𝜙</m:t>
                    </m:r>
                    <m:r>
                      <a:rPr lang="en-US" altLang="zh-TW" sz="2800" i="1">
                        <a:latin typeface="Cambria Math"/>
                      </a:rPr>
                      <m:t>(</m:t>
                    </m:r>
                    <m:r>
                      <a:rPr lang="en-US" altLang="zh-TW" sz="2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TW" sz="2800" dirty="0" smtClean="0"/>
                  <a:t>)), we usually use kernel function to reach the nonlinear classification.</a:t>
                </a:r>
              </a:p>
              <a:p>
                <a:pPr marL="0" indent="0">
                  <a:buNone/>
                </a:pPr>
                <a:r>
                  <a:rPr lang="en-US" altLang="zh-TW" sz="2800" b="0" dirty="0" smtClean="0"/>
                  <a:t>Kernel function: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sz="2800" i="1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800" i="1">
                            <a:latin typeface="Cambria Math"/>
                          </a:rPr>
                          <m:t>,</m:t>
                        </m:r>
                        <m:r>
                          <a:rPr lang="zh-TW" altLang="en-US" sz="2800" i="1">
                            <a:latin typeface="Cambria Math"/>
                          </a:rPr>
                          <m:t>𝜙</m:t>
                        </m:r>
                        <m:r>
                          <a:rPr lang="en-US" altLang="zh-TW" sz="2800" i="1">
                            <a:latin typeface="Cambria Math"/>
                          </a:rPr>
                          <m:t>(</m:t>
                        </m:r>
                        <m:r>
                          <a:rPr lang="en-US" altLang="zh-TW" sz="2800" i="1">
                            <a:latin typeface="Cambria Math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 smtClean="0"/>
                  <a:t>Definition:</a:t>
                </a:r>
              </a:p>
              <a:p>
                <a:pPr marL="0" indent="0">
                  <a:buNone/>
                </a:pPr>
                <a:r>
                  <a:rPr lang="en-US" altLang="zh-TW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𝑘</m:t>
                    </m:r>
                    <m:r>
                      <a:rPr lang="en-US" altLang="zh-TW" sz="2800" b="0" i="1" smtClean="0">
                        <a:latin typeface="Cambria Math"/>
                      </a:rPr>
                      <m:t>(</m:t>
                    </m:r>
                    <m:r>
                      <a:rPr lang="en-US" altLang="zh-TW" sz="2800" b="0" i="1" smtClean="0">
                        <a:latin typeface="Cambria Math"/>
                      </a:rPr>
                      <m:t>𝑥</m:t>
                    </m:r>
                    <m:r>
                      <a:rPr lang="en-US" altLang="zh-TW" sz="2800" b="0" i="1" smtClean="0">
                        <a:latin typeface="Cambria Math"/>
                      </a:rPr>
                      <m:t>,</m:t>
                    </m:r>
                    <m:r>
                      <a:rPr lang="en-US" altLang="zh-TW" sz="2800" b="0" i="1" smtClean="0">
                        <a:latin typeface="Cambria Math"/>
                      </a:rPr>
                      <m:t>𝑦</m:t>
                    </m:r>
                    <m:r>
                      <a:rPr lang="en-US" altLang="zh-TW" sz="28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sz="2800" dirty="0" smtClean="0"/>
                  <a:t>satisfies </a:t>
                </a:r>
                <a:r>
                  <a:rPr lang="en-US" altLang="zh-TW" sz="2800" dirty="0"/>
                  <a:t>Mercer’s </a:t>
                </a:r>
                <a:r>
                  <a:rPr lang="en-US" altLang="zh-TW" sz="2800" dirty="0" smtClean="0"/>
                  <a:t>condition, then this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𝑘</m:t>
                    </m:r>
                    <m:r>
                      <a:rPr lang="en-US" altLang="zh-TW" sz="2800" i="1">
                        <a:latin typeface="Cambria Math"/>
                      </a:rPr>
                      <m:t>(</m:t>
                    </m:r>
                    <m:r>
                      <a:rPr lang="en-US" altLang="zh-TW" sz="2800" i="1">
                        <a:latin typeface="Cambria Math"/>
                      </a:rPr>
                      <m:t>𝑥</m:t>
                    </m:r>
                    <m:r>
                      <a:rPr lang="en-US" altLang="zh-TW" sz="2800" i="1">
                        <a:latin typeface="Cambria Math"/>
                      </a:rPr>
                      <m:t>,</m:t>
                    </m:r>
                    <m:r>
                      <a:rPr lang="en-US" altLang="zh-TW" sz="2800" i="1">
                        <a:latin typeface="Cambria Math"/>
                      </a:rPr>
                      <m:t>𝑦</m:t>
                    </m:r>
                    <m:r>
                      <a:rPr lang="en-US" altLang="zh-TW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800" dirty="0" smtClean="0"/>
                  <a:t> is kernel function.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8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Kernel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 smtClean="0"/>
                  <a:t>In the other words,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3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32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TW" sz="3200" b="0" i="1" smtClean="0">
                              <a:latin typeface="Cambria Math"/>
                            </a:rPr>
                            <m:t>≥0</m:t>
                          </m:r>
                        </m:e>
                      </m:nary>
                    </m:oMath>
                  </m:oMathPara>
                </a14:m>
                <a:endParaRPr lang="en-US" altLang="zh-TW" sz="3200" i="1" dirty="0"/>
              </a:p>
              <a:p>
                <a:pPr marL="0" indent="0">
                  <a:buNone/>
                </a:pPr>
                <a:r>
                  <a:rPr lang="en-US" altLang="zh-TW" sz="3200" dirty="0" smtClean="0"/>
                  <a:t>Then this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sz="3200" dirty="0" smtClean="0"/>
                  <a:t> </a:t>
                </a:r>
                <a:r>
                  <a:rPr lang="en-US" altLang="zh-TW" sz="3200" dirty="0"/>
                  <a:t>satisfies Mercer’s condition</a:t>
                </a:r>
                <a:endParaRPr lang="en-US" altLang="zh-TW" sz="3200" i="1" dirty="0" smtClean="0"/>
              </a:p>
              <a:p>
                <a:pPr marL="0" indent="0">
                  <a:buNone/>
                </a:pPr>
                <a:r>
                  <a:rPr lang="en-US" altLang="zh-TW" sz="3200" dirty="0" smtClean="0"/>
                  <a:t>Kernel </a:t>
                </a:r>
                <a:r>
                  <a:rPr lang="en-US" altLang="zh-TW" sz="3200" dirty="0"/>
                  <a:t>matrix(</a:t>
                </a:r>
                <a:r>
                  <a:rPr lang="en-US" altLang="zh-TW" sz="3200" b="1" i="1" dirty="0"/>
                  <a:t>K</a:t>
                </a:r>
                <a:r>
                  <a:rPr lang="en-US" altLang="zh-TW" sz="3200" dirty="0"/>
                  <a:t>, Gram matrix</a:t>
                </a:r>
                <a:r>
                  <a:rPr lang="en-US" altLang="zh-TW" sz="3200" dirty="0" smtClean="0"/>
                  <a:t>) is a positive semi-definite, then this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TW" sz="3200" dirty="0" smtClean="0"/>
                  <a:t> is kernel function.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73" t="-2381" r="-23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7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Kernel function</a:t>
            </a:r>
            <a:endParaRPr lang="zh-TW" altLang="en-US" dirty="0"/>
          </a:p>
        </p:txBody>
      </p:sp>
      <p:pic>
        <p:nvPicPr>
          <p:cNvPr id="7170" name="Picture 2" descr="https://miro.medium.com/max/715/1*BImo3o1CobY8s3QCBF5q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9" y="2301875"/>
            <a:ext cx="10102675" cy="279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9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SVM with kernel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TW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TW" altLang="zh-TW" sz="2400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𝑻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sz="24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TW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 smtClean="0">
                                          <a:latin typeface="Cambria Math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2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b="1" i="1"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TW" altLang="en-US" sz="2400" i="1" smtClean="0">
                                      <a:latin typeface="Cambria Math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sz="2400" i="1" dirty="0" smtClean="0">
                  <a:latin typeface="Cambria Math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TW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zh-TW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sz="2400" i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2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Example for kernel function</a:t>
            </a:r>
            <a:endParaRPr lang="zh-TW" altLang="en-US" dirty="0"/>
          </a:p>
        </p:txBody>
      </p:sp>
      <p:pic>
        <p:nvPicPr>
          <p:cNvPr id="10242" name="Picture 2" descr="https://miro.medium.com/max/935/1*4pLn03Tc-tTW_6N1RLzUy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06" y="1812177"/>
            <a:ext cx="5788024" cy="469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/>
              <a:t>Example for polynomial </a:t>
            </a:r>
            <a:r>
              <a:rPr lang="en-US" altLang="zh-TW" sz="4000" dirty="0" smtClean="0"/>
              <a:t>kernel </a:t>
            </a:r>
            <a:r>
              <a:rPr lang="en-US" altLang="zh-TW" sz="4000" dirty="0"/>
              <a:t>function</a:t>
            </a:r>
            <a:endParaRPr lang="zh-TW" altLang="en-US" sz="4000" dirty="0"/>
          </a:p>
        </p:txBody>
      </p:sp>
      <p:pic>
        <p:nvPicPr>
          <p:cNvPr id="11266" name="Picture 2" descr="https://miro.medium.com/max/246/1*-RzVurwbjjPT5wqyaC2L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609" y="2306082"/>
            <a:ext cx="3634640" cy="113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8" y="3602015"/>
            <a:ext cx="6616973" cy="27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75137" y="1779479"/>
            <a:ext cx="10685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polynomial kernel function</a:t>
            </a:r>
            <a:r>
              <a:rPr lang="zh-TW" altLang="en-US" sz="2400" dirty="0"/>
              <a:t>次方項為</a:t>
            </a:r>
            <a:r>
              <a:rPr lang="en-US" altLang="zh-TW" sz="2400" dirty="0"/>
              <a:t>2</a:t>
            </a:r>
            <a:r>
              <a:rPr lang="zh-TW" altLang="en-US" sz="2400" dirty="0"/>
              <a:t>次方，截距為</a:t>
            </a:r>
            <a:r>
              <a:rPr lang="en-US" altLang="zh-TW" sz="2400" dirty="0"/>
              <a:t>0 (d=2, c=0)</a:t>
            </a:r>
            <a:r>
              <a:rPr lang="zh-TW" altLang="en-US" sz="2400" dirty="0"/>
              <a:t>的例子。</a:t>
            </a:r>
          </a:p>
        </p:txBody>
      </p:sp>
    </p:spTree>
    <p:extLst>
      <p:ext uri="{BB962C8B-B14F-4D97-AF65-F5344CB8AC3E}">
        <p14:creationId xmlns:p14="http://schemas.microsoft.com/office/powerpoint/2010/main" val="5032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/>
              <a:t>Example for polynomial kernel function</a:t>
            </a:r>
            <a:endParaRPr lang="zh-TW" altLang="en-US" sz="4000" dirty="0"/>
          </a:p>
        </p:txBody>
      </p:sp>
      <p:pic>
        <p:nvPicPr>
          <p:cNvPr id="12290" name="Picture 2" descr="https://miro.medium.com/max/1171/1*aecSIdkC172OQZhLVxKgI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119312"/>
            <a:ext cx="111537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1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Binary 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=+1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&lt;0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=−1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800" dirty="0" smtClean="0"/>
              </a:p>
              <a:p>
                <a:pPr marL="0" indent="0">
                  <a:buNone/>
                </a:pPr>
                <a:r>
                  <a:rPr lang="en-US" altLang="zh-TW" sz="2800" dirty="0" smtClean="0"/>
                  <a:t>In other aspect,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altLang="zh-TW" sz="2800" dirty="0" smtClean="0"/>
              </a:p>
              <a:p>
                <a:pPr marL="0" indent="0">
                  <a:buNone/>
                </a:pPr>
                <a:r>
                  <a:rPr lang="en-US" altLang="zh-TW" sz="2800" dirty="0"/>
                  <a:t>m</a:t>
                </a:r>
                <a:r>
                  <a:rPr lang="en-US" altLang="zh-TW" sz="2800" dirty="0" smtClean="0"/>
                  <a:t>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has a correct classification.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5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/>
              <a:t>Example for polynomial kernel function</a:t>
            </a:r>
            <a:endParaRPr lang="zh-TW" altLang="en-US" sz="4000" dirty="0"/>
          </a:p>
        </p:txBody>
      </p:sp>
      <p:pic>
        <p:nvPicPr>
          <p:cNvPr id="13314" name="Picture 2" descr="https://miro.medium.com/max/1277/1*2jRljzGkLG4u23XYKQxv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8" y="1945297"/>
            <a:ext cx="9813005" cy="477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for </a:t>
            </a:r>
            <a:r>
              <a:rPr lang="en-US" altLang="zh-TW" dirty="0" smtClean="0"/>
              <a:t>RBF kernel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Recall:  </a:t>
            </a:r>
            <a:r>
              <a:rPr lang="en-US" altLang="zh-TW" sz="2800" dirty="0"/>
              <a:t>Taylor </a:t>
            </a:r>
            <a:r>
              <a:rPr lang="en-US" altLang="zh-TW" sz="2800" dirty="0" smtClean="0"/>
              <a:t>series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In RBF, we need to use</a:t>
            </a:r>
            <a:endParaRPr lang="zh-TW" altLang="en-US" sz="2800" dirty="0"/>
          </a:p>
        </p:txBody>
      </p:sp>
      <p:pic>
        <p:nvPicPr>
          <p:cNvPr id="14338" name="Picture 2" descr="https://miro.medium.com/max/582/1*73LuSvOtIUFB0ipWeWqBx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281" y="2282214"/>
            <a:ext cx="8634869" cy="197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miro.medium.com/max/190/1*bgSOLoArfsnvE3yU2ygN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421" y="4814397"/>
            <a:ext cx="3269230" cy="14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9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for RBF kernel function</a:t>
            </a:r>
            <a:endParaRPr lang="zh-TW" altLang="en-US" dirty="0"/>
          </a:p>
        </p:txBody>
      </p:sp>
      <p:pic>
        <p:nvPicPr>
          <p:cNvPr id="15362" name="Picture 2" descr="https://miro.medium.com/max/657/1*hIXSCFIgRK_KSxSFhwKmb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55"/>
          <a:stretch/>
        </p:blipFill>
        <p:spPr bwMode="auto">
          <a:xfrm>
            <a:off x="436930" y="1920384"/>
            <a:ext cx="10484170" cy="45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657/1*hIXSCFIgRK_KSxSFhwKmb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0396" y="4271104"/>
            <a:ext cx="2738788" cy="217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for RBF kernel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 descr="https://miro.medium.com/max/309/1*HGWDDiB_RAzaSHMdLn9fQ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19" y="1802604"/>
            <a:ext cx="5254626" cy="141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s://miro.medium.com/max/590/1*yu7FW3b2ea69HioDNvO2q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4" y="3214043"/>
            <a:ext cx="8243817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for RBF kernel function</a:t>
            </a:r>
            <a:endParaRPr lang="zh-TW" altLang="en-US" dirty="0"/>
          </a:p>
        </p:txBody>
      </p:sp>
      <p:pic>
        <p:nvPicPr>
          <p:cNvPr id="17412" name="Picture 4" descr="https://miro.medium.com/max/655/1*tKqNcSBYPZQcWNc_QDXOL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797050"/>
            <a:ext cx="10360025" cy="45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9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for RBF kernel function</a:t>
            </a:r>
            <a:endParaRPr lang="zh-TW" altLang="en-US" dirty="0"/>
          </a:p>
        </p:txBody>
      </p:sp>
      <p:pic>
        <p:nvPicPr>
          <p:cNvPr id="18434" name="Picture 2" descr="https://miro.medium.com/max/648/1*qrYJs4045ukYuRtZgYUdr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4" y="1858962"/>
            <a:ext cx="8550275" cy="464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0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9787128" cy="4351337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 SVM, we still need to choice </a:t>
            </a:r>
          </a:p>
          <a:p>
            <a:pPr marL="514350" indent="-514350">
              <a:buAutoNum type="arabicPeriod"/>
            </a:pPr>
            <a:r>
              <a:rPr lang="en-US" altLang="zh-TW" sz="2800" dirty="0" smtClean="0"/>
              <a:t>C for slack variable.</a:t>
            </a:r>
          </a:p>
          <a:p>
            <a:pPr marL="514350" indent="-514350">
              <a:buAutoNum type="arabicPeriod"/>
            </a:pPr>
            <a:r>
              <a:rPr lang="en-US" altLang="zh-TW" sz="2800" dirty="0" smtClean="0"/>
              <a:t>Kernel function.</a:t>
            </a:r>
          </a:p>
          <a:p>
            <a:pPr marL="0" indent="0">
              <a:buNone/>
            </a:pPr>
            <a:r>
              <a:rPr lang="en-US" altLang="zh-TW" sz="2800" dirty="0" smtClean="0"/>
              <a:t>In empirical, RBF kernel most has better result. But there is a parameter (</a:t>
            </a:r>
            <a:r>
              <a:rPr lang="el-GR" altLang="zh-TW" sz="2800" i="1" dirty="0" smtClean="0"/>
              <a:t>σ</a:t>
            </a:r>
            <a:r>
              <a:rPr lang="en-US" altLang="zh-TW" sz="2800" dirty="0" smtClean="0"/>
              <a:t>).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Grid Search is a common trick, but </a:t>
            </a:r>
            <a:r>
              <a:rPr lang="en-US" altLang="zh-TW" sz="2800" dirty="0"/>
              <a:t>it’s time- </a:t>
            </a:r>
            <a:r>
              <a:rPr lang="en-US" altLang="zh-TW" sz="2800" dirty="0" smtClean="0"/>
              <a:t>consuming.</a:t>
            </a:r>
            <a:endParaRPr lang="zh-TW" altLang="en-US" sz="2800" dirty="0"/>
          </a:p>
        </p:txBody>
      </p:sp>
      <p:pic>
        <p:nvPicPr>
          <p:cNvPr id="4" name="Picture 2" descr="https://miro.medium.com/max/657/1*hIXSCFIgRK_KSxSFhwKmb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80" b="93486"/>
          <a:stretch/>
        </p:blipFill>
        <p:spPr bwMode="auto">
          <a:xfrm>
            <a:off x="3713530" y="4606435"/>
            <a:ext cx="4573220" cy="4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Linear classification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799992" y="1849906"/>
            <a:ext cx="9811179" cy="3941013"/>
            <a:chOff x="1797043" y="2246601"/>
            <a:chExt cx="9811179" cy="3941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0">
                  <a:extLst>
                    <a:ext uri="{FF2B5EF4-FFF2-40B4-BE49-F238E27FC236}">
                      <a16:creationId xmlns="" xmlns:a16="http://schemas.microsoft.com/office/drawing/2014/main" id="{F381F095-61CF-4CF9-89F5-DB9542C8F7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712" y="4411750"/>
                  <a:ext cx="4704510" cy="1220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TW" sz="2800" b="0" i="0" smtClean="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sz="2800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TW" sz="28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8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b="0" i="1" smtClean="0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altLang="zh-TW" sz="2800" dirty="0"/>
                </a:p>
              </p:txBody>
            </p:sp>
          </mc:Choice>
          <mc:Fallback xmlns="">
            <p:sp>
              <p:nvSpPr>
                <p:cNvPr id="6" name="Rectangle 60">
                  <a:extLst>
                    <a:ext uri="{FF2B5EF4-FFF2-40B4-BE49-F238E27FC236}">
                      <a16:creationId xmlns="" xmlns:a16="http://schemas.microsoft.com/office/drawing/2014/main" id="{F381F095-61CF-4CF9-89F5-DB9542C8F7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03712" y="4411750"/>
                  <a:ext cx="4704510" cy="122027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ine 62">
              <a:extLst>
                <a:ext uri="{FF2B5EF4-FFF2-40B4-BE49-F238E27FC236}">
                  <a16:creationId xmlns="" xmlns:a16="http://schemas.microsoft.com/office/drawing/2014/main" id="{F6334876-4C49-41F2-94D2-810766E3B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129" y="3525902"/>
              <a:ext cx="3882471" cy="1165571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1797043" y="2246601"/>
              <a:ext cx="6431867" cy="3941013"/>
              <a:chOff x="1746933" y="2120135"/>
              <a:chExt cx="6431867" cy="3941013"/>
            </a:xfrm>
          </p:grpSpPr>
          <p:grpSp>
            <p:nvGrpSpPr>
              <p:cNvPr id="9" name="Group 35">
                <a:extLst>
                  <a:ext uri="{FF2B5EF4-FFF2-40B4-BE49-F238E27FC236}">
                    <a16:creationId xmlns="" xmlns:a16="http://schemas.microsoft.com/office/drawing/2014/main" id="{9AA7F325-C661-4E44-9CF0-BAF4C6628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34286" y="3464198"/>
                <a:ext cx="239024" cy="260371"/>
                <a:chOff x="2859" y="5311"/>
                <a:chExt cx="181" cy="182"/>
              </a:xfrm>
            </p:grpSpPr>
            <p:sp>
              <p:nvSpPr>
                <p:cNvPr id="60" name="Line 36">
                  <a:extLst>
                    <a:ext uri="{FF2B5EF4-FFF2-40B4-BE49-F238E27FC236}">
                      <a16:creationId xmlns="" xmlns:a16="http://schemas.microsoft.com/office/drawing/2014/main" id="{51E5DF21-A7C3-4660-AF9A-73DD4CBF1F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63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" name="Line 37">
                  <a:extLst>
                    <a:ext uri="{FF2B5EF4-FFF2-40B4-BE49-F238E27FC236}">
                      <a16:creationId xmlns="" xmlns:a16="http://schemas.microsoft.com/office/drawing/2014/main" id="{76BAE8D8-8FC0-4E59-8240-9BA8273B8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63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" name="Group 41">
                <a:extLst>
                  <a:ext uri="{FF2B5EF4-FFF2-40B4-BE49-F238E27FC236}">
                    <a16:creationId xmlns="" xmlns:a16="http://schemas.microsoft.com/office/drawing/2014/main" id="{42E21253-D266-44CB-B144-EACF13D237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96928" y="2532055"/>
                <a:ext cx="239024" cy="260371"/>
                <a:chOff x="2859" y="5311"/>
                <a:chExt cx="181" cy="182"/>
              </a:xfrm>
            </p:grpSpPr>
            <p:sp>
              <p:nvSpPr>
                <p:cNvPr id="58" name="Line 42">
                  <a:extLst>
                    <a:ext uri="{FF2B5EF4-FFF2-40B4-BE49-F238E27FC236}">
                      <a16:creationId xmlns="" xmlns:a16="http://schemas.microsoft.com/office/drawing/2014/main" id="{DCC18A4B-C48C-49DD-8C5C-03AF845871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" name="Line 43">
                  <a:extLst>
                    <a:ext uri="{FF2B5EF4-FFF2-40B4-BE49-F238E27FC236}">
                      <a16:creationId xmlns="" xmlns:a16="http://schemas.microsoft.com/office/drawing/2014/main" id="{847B7FC0-E106-4773-8A09-995F6B6CA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" name="Group 44">
                <a:extLst>
                  <a:ext uri="{FF2B5EF4-FFF2-40B4-BE49-F238E27FC236}">
                    <a16:creationId xmlns="" xmlns:a16="http://schemas.microsoft.com/office/drawing/2014/main" id="{1BB3DE36-3B25-4374-957D-53F86DA546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9641" y="3122896"/>
                <a:ext cx="239024" cy="260371"/>
                <a:chOff x="2859" y="5311"/>
                <a:chExt cx="181" cy="182"/>
              </a:xfrm>
            </p:grpSpPr>
            <p:sp>
              <p:nvSpPr>
                <p:cNvPr id="56" name="Line 45">
                  <a:extLst>
                    <a:ext uri="{FF2B5EF4-FFF2-40B4-BE49-F238E27FC236}">
                      <a16:creationId xmlns="" xmlns:a16="http://schemas.microsoft.com/office/drawing/2014/main" id="{C7681A42-9BAC-4E70-A883-68FED4078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" name="Line 46">
                  <a:extLst>
                    <a:ext uri="{FF2B5EF4-FFF2-40B4-BE49-F238E27FC236}">
                      <a16:creationId xmlns="" xmlns:a16="http://schemas.microsoft.com/office/drawing/2014/main" id="{FC4053B0-A918-42F8-AB21-8CB4B7AFB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" name="Group 47">
                <a:extLst>
                  <a:ext uri="{FF2B5EF4-FFF2-40B4-BE49-F238E27FC236}">
                    <a16:creationId xmlns="" xmlns:a16="http://schemas.microsoft.com/office/drawing/2014/main" id="{C03666AC-E247-4CDC-A50F-702A647BCB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2294" y="2792426"/>
                <a:ext cx="239024" cy="260371"/>
                <a:chOff x="2859" y="5311"/>
                <a:chExt cx="181" cy="182"/>
              </a:xfrm>
            </p:grpSpPr>
            <p:sp>
              <p:nvSpPr>
                <p:cNvPr id="54" name="Line 48">
                  <a:extLst>
                    <a:ext uri="{FF2B5EF4-FFF2-40B4-BE49-F238E27FC236}">
                      <a16:creationId xmlns="" xmlns:a16="http://schemas.microsoft.com/office/drawing/2014/main" id="{C5C2FD9B-D55A-4312-A9ED-EB28298F1C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 dirty="0"/>
                </a:p>
              </p:txBody>
            </p:sp>
            <p:sp>
              <p:nvSpPr>
                <p:cNvPr id="55" name="Line 49">
                  <a:extLst>
                    <a:ext uri="{FF2B5EF4-FFF2-40B4-BE49-F238E27FC236}">
                      <a16:creationId xmlns="" xmlns:a16="http://schemas.microsoft.com/office/drawing/2014/main" id="{1B0F5379-15AE-4F70-8FE0-8530975C06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" name="Group 50">
                <a:extLst>
                  <a:ext uri="{FF2B5EF4-FFF2-40B4-BE49-F238E27FC236}">
                    <a16:creationId xmlns="" xmlns:a16="http://schemas.microsoft.com/office/drawing/2014/main" id="{782B0645-0CB8-432B-A70B-0CED025EF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4976" y="2801326"/>
                <a:ext cx="239024" cy="260371"/>
                <a:chOff x="2859" y="5311"/>
                <a:chExt cx="181" cy="182"/>
              </a:xfrm>
            </p:grpSpPr>
            <p:sp>
              <p:nvSpPr>
                <p:cNvPr id="52" name="Line 51">
                  <a:extLst>
                    <a:ext uri="{FF2B5EF4-FFF2-40B4-BE49-F238E27FC236}">
                      <a16:creationId xmlns="" xmlns:a16="http://schemas.microsoft.com/office/drawing/2014/main" id="{007568D2-95FB-423F-862A-5B9B262659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" name="Line 52">
                  <a:extLst>
                    <a:ext uri="{FF2B5EF4-FFF2-40B4-BE49-F238E27FC236}">
                      <a16:creationId xmlns="" xmlns:a16="http://schemas.microsoft.com/office/drawing/2014/main" id="{426AC415-D48C-43B6-B134-022966613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4" name="Oval 54">
                <a:extLst>
                  <a:ext uri="{FF2B5EF4-FFF2-40B4-BE49-F238E27FC236}">
                    <a16:creationId xmlns="" xmlns:a16="http://schemas.microsoft.com/office/drawing/2014/main" id="{D70815C7-804D-43F2-BCD0-EB1FCB50BD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39962" y="4591705"/>
                <a:ext cx="151382" cy="16308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5" name="Oval 55">
                <a:extLst>
                  <a:ext uri="{FF2B5EF4-FFF2-40B4-BE49-F238E27FC236}">
                    <a16:creationId xmlns="" xmlns:a16="http://schemas.microsoft.com/office/drawing/2014/main" id="{183E555B-7175-4212-8D40-2D67657450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79855" y="4852501"/>
                <a:ext cx="151382" cy="16308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" name="Oval 56">
                <a:extLst>
                  <a:ext uri="{FF2B5EF4-FFF2-40B4-BE49-F238E27FC236}">
                    <a16:creationId xmlns="" xmlns:a16="http://schemas.microsoft.com/office/drawing/2014/main" id="{E4EE1217-A80C-4DBB-8D6F-4826B32459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52564" y="4110015"/>
                <a:ext cx="151382" cy="16308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7" name="Oval 57">
                <a:extLst>
                  <a:ext uri="{FF2B5EF4-FFF2-40B4-BE49-F238E27FC236}">
                    <a16:creationId xmlns="" xmlns:a16="http://schemas.microsoft.com/office/drawing/2014/main" id="{55F68AA3-483B-4C51-B49F-20C7981DCF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20778" y="4273104"/>
                <a:ext cx="151382" cy="16308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8" name="Oval 58">
                <a:extLst>
                  <a:ext uri="{FF2B5EF4-FFF2-40B4-BE49-F238E27FC236}">
                    <a16:creationId xmlns="" xmlns:a16="http://schemas.microsoft.com/office/drawing/2014/main" id="{448908D6-D30F-441D-98BE-5B61C4F2C8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06197" y="3822463"/>
                <a:ext cx="151382" cy="163089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9" name="Text Box 59">
                <a:extLst>
                  <a:ext uri="{FF2B5EF4-FFF2-40B4-BE49-F238E27FC236}">
                    <a16:creationId xmlns="" xmlns:a16="http://schemas.microsoft.com/office/drawing/2014/main" id="{72C46899-BAFB-4004-8A13-CE453CC360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4922" y="4744625"/>
                <a:ext cx="1147317" cy="618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sp>
            <p:nvSpPr>
              <p:cNvPr id="20" name="Oval 65">
                <a:extLst>
                  <a:ext uri="{FF2B5EF4-FFF2-40B4-BE49-F238E27FC236}">
                    <a16:creationId xmlns="" xmlns:a16="http://schemas.microsoft.com/office/drawing/2014/main" id="{55A7272A-C11F-46B8-A149-CD41F4162D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96115" y="4110015"/>
                <a:ext cx="151382" cy="16308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1" name="Oval 66">
                <a:extLst>
                  <a:ext uri="{FF2B5EF4-FFF2-40B4-BE49-F238E27FC236}">
                    <a16:creationId xmlns="" xmlns:a16="http://schemas.microsoft.com/office/drawing/2014/main" id="{C654132D-DA28-4D12-9847-69102D5248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11004" y="4401918"/>
                <a:ext cx="151382" cy="163089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" name="Oval 69">
                <a:extLst>
                  <a:ext uri="{FF2B5EF4-FFF2-40B4-BE49-F238E27FC236}">
                    <a16:creationId xmlns="" xmlns:a16="http://schemas.microsoft.com/office/drawing/2014/main" id="{BC4A072F-6AFF-444D-98B1-76A405F514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23758" y="4895419"/>
                <a:ext cx="151382" cy="16308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" name="Oval 70">
                <a:extLst>
                  <a:ext uri="{FF2B5EF4-FFF2-40B4-BE49-F238E27FC236}">
                    <a16:creationId xmlns="" xmlns:a16="http://schemas.microsoft.com/office/drawing/2014/main" id="{1080C06A-8263-4CAB-91B5-0448D5A73B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02131" y="4689411"/>
                <a:ext cx="151382" cy="16308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grpSp>
            <p:nvGrpSpPr>
              <p:cNvPr id="24" name="Group 72">
                <a:extLst>
                  <a:ext uri="{FF2B5EF4-FFF2-40B4-BE49-F238E27FC236}">
                    <a16:creationId xmlns="" xmlns:a16="http://schemas.microsoft.com/office/drawing/2014/main" id="{A922D56A-59AA-42CA-8D9D-DF74090493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2782" y="3725181"/>
                <a:ext cx="239024" cy="260371"/>
                <a:chOff x="2859" y="5311"/>
                <a:chExt cx="181" cy="182"/>
              </a:xfrm>
            </p:grpSpPr>
            <p:sp>
              <p:nvSpPr>
                <p:cNvPr id="50" name="Line 73">
                  <a:extLst>
                    <a:ext uri="{FF2B5EF4-FFF2-40B4-BE49-F238E27FC236}">
                      <a16:creationId xmlns="" xmlns:a16="http://schemas.microsoft.com/office/drawing/2014/main" id="{84BC4FFC-FACC-4FD1-AF2C-D78DAA69A1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" name="Line 74">
                  <a:extLst>
                    <a:ext uri="{FF2B5EF4-FFF2-40B4-BE49-F238E27FC236}">
                      <a16:creationId xmlns="" xmlns:a16="http://schemas.microsoft.com/office/drawing/2014/main" id="{C7ABF723-3B02-4B21-963B-341D235A1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5" name="Group 75">
                <a:extLst>
                  <a:ext uri="{FF2B5EF4-FFF2-40B4-BE49-F238E27FC236}">
                    <a16:creationId xmlns="" xmlns:a16="http://schemas.microsoft.com/office/drawing/2014/main" id="{BCD06DD3-25A3-440E-8254-9812CD63A4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3270" y="2671141"/>
                <a:ext cx="239024" cy="260371"/>
                <a:chOff x="2859" y="5311"/>
                <a:chExt cx="181" cy="182"/>
              </a:xfrm>
            </p:grpSpPr>
            <p:sp>
              <p:nvSpPr>
                <p:cNvPr id="48" name="Line 76">
                  <a:extLst>
                    <a:ext uri="{FF2B5EF4-FFF2-40B4-BE49-F238E27FC236}">
                      <a16:creationId xmlns="" xmlns:a16="http://schemas.microsoft.com/office/drawing/2014/main" id="{F240FEEB-AD50-486E-B4B6-268E010884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" name="Line 77">
                  <a:extLst>
                    <a:ext uri="{FF2B5EF4-FFF2-40B4-BE49-F238E27FC236}">
                      <a16:creationId xmlns="" xmlns:a16="http://schemas.microsoft.com/office/drawing/2014/main" id="{80C9192A-556F-4F90-9542-9DA9544E97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6" name="Group 78">
                <a:extLst>
                  <a:ext uri="{FF2B5EF4-FFF2-40B4-BE49-F238E27FC236}">
                    <a16:creationId xmlns="" xmlns:a16="http://schemas.microsoft.com/office/drawing/2014/main" id="{536BB7BA-EFAE-4F24-82C7-890E69F3A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86695" y="3399436"/>
                <a:ext cx="239024" cy="260371"/>
                <a:chOff x="2859" y="5311"/>
                <a:chExt cx="181" cy="182"/>
              </a:xfrm>
            </p:grpSpPr>
            <p:sp>
              <p:nvSpPr>
                <p:cNvPr id="46" name="Line 79">
                  <a:extLst>
                    <a:ext uri="{FF2B5EF4-FFF2-40B4-BE49-F238E27FC236}">
                      <a16:creationId xmlns="" xmlns:a16="http://schemas.microsoft.com/office/drawing/2014/main" id="{52735BAD-347D-44D9-B010-0706EA23B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" name="Line 80">
                  <a:extLst>
                    <a:ext uri="{FF2B5EF4-FFF2-40B4-BE49-F238E27FC236}">
                      <a16:creationId xmlns="" xmlns:a16="http://schemas.microsoft.com/office/drawing/2014/main" id="{8D0B67E3-C244-4837-A448-9E83A3C24E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" name="Group 84">
                <a:extLst>
                  <a:ext uri="{FF2B5EF4-FFF2-40B4-BE49-F238E27FC236}">
                    <a16:creationId xmlns="" xmlns:a16="http://schemas.microsoft.com/office/drawing/2014/main" id="{8C440F2A-D681-47C4-B0F2-8B3DEE93DE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65" y="2929764"/>
                <a:ext cx="239024" cy="260371"/>
                <a:chOff x="2859" y="5311"/>
                <a:chExt cx="181" cy="182"/>
              </a:xfrm>
            </p:grpSpPr>
            <p:sp>
              <p:nvSpPr>
                <p:cNvPr id="44" name="Line 85">
                  <a:extLst>
                    <a:ext uri="{FF2B5EF4-FFF2-40B4-BE49-F238E27FC236}">
                      <a16:creationId xmlns="" xmlns:a16="http://schemas.microsoft.com/office/drawing/2014/main" id="{2FC567FE-9C1E-4E8E-B476-407C0E4C7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" name="Line 86">
                  <a:extLst>
                    <a:ext uri="{FF2B5EF4-FFF2-40B4-BE49-F238E27FC236}">
                      <a16:creationId xmlns="" xmlns:a16="http://schemas.microsoft.com/office/drawing/2014/main" id="{E16BC25D-51DA-4AD0-AF8F-88C27A2ECB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8" name="Text Box 90">
                <a:extLst>
                  <a:ext uri="{FF2B5EF4-FFF2-40B4-BE49-F238E27FC236}">
                    <a16:creationId xmlns="" xmlns:a16="http://schemas.microsoft.com/office/drawing/2014/main" id="{5CD7AE99-29CA-4D6E-903D-05A9CEDEE5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5652" y="5362647"/>
                <a:ext cx="1720975" cy="618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zh-TW" sz="120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en-US" altLang="zh-TW"/>
              </a:p>
            </p:txBody>
          </p:sp>
          <p:sp>
            <p:nvSpPr>
              <p:cNvPr id="29" name="Oval 99">
                <a:extLst>
                  <a:ext uri="{FF2B5EF4-FFF2-40B4-BE49-F238E27FC236}">
                    <a16:creationId xmlns="" xmlns:a16="http://schemas.microsoft.com/office/drawing/2014/main" id="{DDDE3147-2E21-4D9A-9578-CBCC88BC7E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57579" y="4305893"/>
                <a:ext cx="151382" cy="16308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 dirty="0"/>
              </a:p>
            </p:txBody>
          </p:sp>
          <p:grpSp>
            <p:nvGrpSpPr>
              <p:cNvPr id="30" name="Group 100">
                <a:extLst>
                  <a:ext uri="{FF2B5EF4-FFF2-40B4-BE49-F238E27FC236}">
                    <a16:creationId xmlns="" xmlns:a16="http://schemas.microsoft.com/office/drawing/2014/main" id="{6205A84C-0982-4238-9159-3B2C77D877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4482" y="3065948"/>
                <a:ext cx="239024" cy="260371"/>
                <a:chOff x="2859" y="5311"/>
                <a:chExt cx="181" cy="182"/>
              </a:xfrm>
            </p:grpSpPr>
            <p:sp>
              <p:nvSpPr>
                <p:cNvPr id="42" name="Line 101">
                  <a:extLst>
                    <a:ext uri="{FF2B5EF4-FFF2-40B4-BE49-F238E27FC236}">
                      <a16:creationId xmlns="" xmlns:a16="http://schemas.microsoft.com/office/drawing/2014/main" id="{A5DA2A37-4A27-47AD-9484-361F1151FC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9" y="5401"/>
                  <a:ext cx="181" cy="1"/>
                </a:xfrm>
                <a:prstGeom prst="line">
                  <a:avLst/>
                </a:prstGeom>
                <a:noFill/>
                <a:ln w="63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" name="Line 102">
                  <a:extLst>
                    <a:ext uri="{FF2B5EF4-FFF2-40B4-BE49-F238E27FC236}">
                      <a16:creationId xmlns="" xmlns:a16="http://schemas.microsoft.com/office/drawing/2014/main" id="{BA3000CC-38CC-4E61-8CED-D23C2541BF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59" y="5401"/>
                  <a:ext cx="182" cy="2"/>
                </a:xfrm>
                <a:prstGeom prst="line">
                  <a:avLst/>
                </a:prstGeom>
                <a:noFill/>
                <a:ln w="63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31" name="文字方塊 30"/>
              <p:cNvSpPr txBox="1"/>
              <p:nvPr/>
            </p:nvSpPr>
            <p:spPr>
              <a:xfrm>
                <a:off x="4069799" y="5691816"/>
                <a:ext cx="210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身高</a:t>
                </a: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1746933" y="3567933"/>
                <a:ext cx="1151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 smtClean="0"/>
                  <a:t>體重</a:t>
                </a:r>
                <a:endParaRPr lang="zh-TW" altLang="en-US" dirty="0"/>
              </a:p>
            </p:txBody>
          </p:sp>
          <p:cxnSp>
            <p:nvCxnSpPr>
              <p:cNvPr id="33" name="直線單箭頭接點 32"/>
              <p:cNvCxnSpPr/>
              <p:nvPr/>
            </p:nvCxnSpPr>
            <p:spPr>
              <a:xfrm>
                <a:off x="2717800" y="5671658"/>
                <a:ext cx="4927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2717800" y="2120135"/>
                <a:ext cx="28380" cy="3551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群組 34"/>
              <p:cNvGrpSpPr/>
              <p:nvPr/>
            </p:nvGrpSpPr>
            <p:grpSpPr>
              <a:xfrm>
                <a:off x="7266676" y="2566042"/>
                <a:ext cx="912124" cy="369332"/>
                <a:chOff x="7406376" y="2400942"/>
                <a:chExt cx="912124" cy="369332"/>
              </a:xfrm>
            </p:grpSpPr>
            <p:grpSp>
              <p:nvGrpSpPr>
                <p:cNvPr id="38" name="Group 84">
                  <a:extLst>
                    <a:ext uri="{FF2B5EF4-FFF2-40B4-BE49-F238E27FC236}">
                      <a16:creationId xmlns="" xmlns:a16="http://schemas.microsoft.com/office/drawing/2014/main" id="{8C440F2A-D681-47C4-B0F2-8B3DEE93DE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6376" y="2455422"/>
                  <a:ext cx="239024" cy="260371"/>
                  <a:chOff x="2859" y="5311"/>
                  <a:chExt cx="181" cy="182"/>
                </a:xfrm>
              </p:grpSpPr>
              <p:sp>
                <p:nvSpPr>
                  <p:cNvPr id="40" name="Line 85">
                    <a:extLst>
                      <a:ext uri="{FF2B5EF4-FFF2-40B4-BE49-F238E27FC236}">
                        <a16:creationId xmlns="" xmlns:a16="http://schemas.microsoft.com/office/drawing/2014/main" id="{2FC567FE-9C1E-4E8E-B476-407C0E4C73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59" y="5401"/>
                    <a:ext cx="181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" name="Line 86">
                    <a:extLst>
                      <a:ext uri="{FF2B5EF4-FFF2-40B4-BE49-F238E27FC236}">
                        <a16:creationId xmlns="" xmlns:a16="http://schemas.microsoft.com/office/drawing/2014/main" id="{E16BC25D-51DA-4AD0-AF8F-88C27A2ECB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60" y="5402"/>
                    <a:ext cx="18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39" name="文字方塊 38"/>
                <p:cNvSpPr txBox="1"/>
                <p:nvPr/>
              </p:nvSpPr>
              <p:spPr>
                <a:xfrm>
                  <a:off x="7645400" y="2400942"/>
                  <a:ext cx="673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/>
                    <a:t>男生</a:t>
                  </a:r>
                  <a:endParaRPr lang="zh-TW" altLang="en-US" dirty="0"/>
                </a:p>
              </p:txBody>
            </p:sp>
          </p:grpSp>
          <p:sp>
            <p:nvSpPr>
              <p:cNvPr id="36" name="Oval 65">
                <a:extLst>
                  <a:ext uri="{FF2B5EF4-FFF2-40B4-BE49-F238E27FC236}">
                    <a16:creationId xmlns="" xmlns:a16="http://schemas.microsoft.com/office/drawing/2014/main" id="{55A7272A-C11F-46B8-A149-CD41F4162D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0497" y="3122896"/>
                <a:ext cx="151382" cy="16308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7492359" y="3024379"/>
                <a:ext cx="67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女生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8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/>
              <a:t>Support vector machine (SVM)</a:t>
            </a:r>
          </a:p>
          <a:p>
            <a:r>
              <a:rPr lang="en-US" altLang="zh-TW" sz="4000" dirty="0" smtClean="0"/>
              <a:t>Wide margin</a:t>
            </a:r>
            <a:endParaRPr lang="en-US" altLang="zh-TW" sz="4000" dirty="0"/>
          </a:p>
          <a:p>
            <a:r>
              <a:rPr lang="en-US" altLang="zh-TW" sz="4000" dirty="0" smtClean="0"/>
              <a:t>Cost </a:t>
            </a:r>
            <a:r>
              <a:rPr lang="en-US" altLang="zh-TW" sz="4000" dirty="0"/>
              <a:t>function</a:t>
            </a:r>
          </a:p>
          <a:p>
            <a:r>
              <a:rPr lang="en-US" altLang="zh-TW" sz="4000" dirty="0" smtClean="0"/>
              <a:t>Slack variables</a:t>
            </a:r>
          </a:p>
          <a:p>
            <a:r>
              <a:rPr lang="en-US" altLang="zh-TW" sz="4000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6198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SVM - </a:t>
            </a:r>
            <a:r>
              <a:rPr lang="en-US" altLang="zh-TW" dirty="0"/>
              <a:t>Wide </a:t>
            </a:r>
            <a:r>
              <a:rPr lang="en-US" altLang="zh-TW" dirty="0" smtClean="0"/>
              <a:t>margin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Remember:  Classification learning algorithm is try to learn the separating line (linear or non-linear) close to training data.</a:t>
            </a:r>
            <a:endParaRPr lang="en-US" altLang="zh-TW" sz="3200" dirty="0"/>
          </a:p>
          <a:p>
            <a:pPr marL="0" indent="0">
              <a:buNone/>
            </a:pPr>
            <a:endParaRPr lang="zh-TW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121" y="3523189"/>
            <a:ext cx="5173540" cy="301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4958862" y="3798277"/>
            <a:ext cx="1354015" cy="2127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 flipV="1">
            <a:off x="4185138" y="4504782"/>
            <a:ext cx="3112477" cy="77372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4185138" y="4343400"/>
            <a:ext cx="2813539" cy="93510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SVM - Wide margin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12" y="2150696"/>
            <a:ext cx="5876925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4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SVM - Wide margin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SVM is try to find the larger margin for separating the training data in binary case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05" y="2760663"/>
            <a:ext cx="8729663" cy="409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9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佈景主題2" id="{6A969ACB-63B7-45FD-9EDF-12BA4CC97ECD}" vid="{9AA78936-7E4F-499E-95DA-1B3CED9860D5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15635</TotalTime>
  <Words>2783</Words>
  <Application>Microsoft Office PowerPoint</Application>
  <PresentationFormat>自訂</PresentationFormat>
  <Paragraphs>221</Paragraphs>
  <Slides>46</Slides>
  <Notes>6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49" baseType="lpstr">
      <vt:lpstr>佈景主題2</vt:lpstr>
      <vt:lpstr>View</vt:lpstr>
      <vt:lpstr>方程式</vt:lpstr>
      <vt:lpstr>Support Vector Machine (SVM)</vt:lpstr>
      <vt:lpstr>Binary classification</vt:lpstr>
      <vt:lpstr>Binary classification</vt:lpstr>
      <vt:lpstr>Binary classification</vt:lpstr>
      <vt:lpstr>Linear classification</vt:lpstr>
      <vt:lpstr>SVM</vt:lpstr>
      <vt:lpstr>SVM - Wide margin</vt:lpstr>
      <vt:lpstr>SVM - Wide margin</vt:lpstr>
      <vt:lpstr>SVM - Wide margin</vt:lpstr>
      <vt:lpstr>Why margin = 2/‖w‖  </vt:lpstr>
      <vt:lpstr>SVM – cost function</vt:lpstr>
      <vt:lpstr>SVM</vt:lpstr>
      <vt:lpstr>Optimization</vt:lpstr>
      <vt:lpstr>SVM</vt:lpstr>
      <vt:lpstr>Slack variables</vt:lpstr>
      <vt:lpstr>Slack variables</vt:lpstr>
      <vt:lpstr>Formula of SVM</vt:lpstr>
      <vt:lpstr>Dual Problem</vt:lpstr>
      <vt:lpstr>Dual formula</vt:lpstr>
      <vt:lpstr>Dual Optimization (1/3)</vt:lpstr>
      <vt:lpstr>Dual Optimization (2/3)</vt:lpstr>
      <vt:lpstr>Dual Optimization (3/3)</vt:lpstr>
      <vt:lpstr>Dual Optimization</vt:lpstr>
      <vt:lpstr>SVM (Dual Optimization)</vt:lpstr>
      <vt:lpstr>Quadratic Programming</vt:lpstr>
      <vt:lpstr>SVM - Quadratic Programming</vt:lpstr>
      <vt:lpstr>SVM - Quadratic Programming</vt:lpstr>
      <vt:lpstr>Support vectors</vt:lpstr>
      <vt:lpstr>How to estimate b?</vt:lpstr>
      <vt:lpstr>How to estimate b?</vt:lpstr>
      <vt:lpstr>Kernel Trick</vt:lpstr>
      <vt:lpstr>Kernel Trick</vt:lpstr>
      <vt:lpstr>Kernel function</vt:lpstr>
      <vt:lpstr>Kernel function</vt:lpstr>
      <vt:lpstr>Kernel function</vt:lpstr>
      <vt:lpstr>SVM with kernel function</vt:lpstr>
      <vt:lpstr>Example for kernel function</vt:lpstr>
      <vt:lpstr>Example for polynomial kernel function</vt:lpstr>
      <vt:lpstr>Example for polynomial kernel function</vt:lpstr>
      <vt:lpstr>Example for polynomial kernel function</vt:lpstr>
      <vt:lpstr>Example for RBF kernel function</vt:lpstr>
      <vt:lpstr>Example for RBF kernel function</vt:lpstr>
      <vt:lpstr>Example for RBF kernel function</vt:lpstr>
      <vt:lpstr>Example for RBF kernel function</vt:lpstr>
      <vt:lpstr>Example for RBF kernel function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for  Statistical /Machine Learning</dc:title>
  <dc:creator>黃志勝</dc:creator>
  <cp:lastModifiedBy>Tommy</cp:lastModifiedBy>
  <cp:revision>490</cp:revision>
  <dcterms:created xsi:type="dcterms:W3CDTF">2018-12-11T06:02:23Z</dcterms:created>
  <dcterms:modified xsi:type="dcterms:W3CDTF">2019-11-07T00:13:35Z</dcterms:modified>
</cp:coreProperties>
</file>