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3" r:id="rId2"/>
  </p:sldMasterIdLst>
  <p:notesMasterIdLst>
    <p:notesMasterId r:id="rId26"/>
  </p:notesMasterIdLst>
  <p:sldIdLst>
    <p:sldId id="256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2" r:id="rId13"/>
    <p:sldId id="463" r:id="rId14"/>
    <p:sldId id="464" r:id="rId15"/>
    <p:sldId id="468" r:id="rId16"/>
    <p:sldId id="469" r:id="rId17"/>
    <p:sldId id="470" r:id="rId18"/>
    <p:sldId id="472" r:id="rId19"/>
    <p:sldId id="471" r:id="rId20"/>
    <p:sldId id="477" r:id="rId21"/>
    <p:sldId id="476" r:id="rId22"/>
    <p:sldId id="478" r:id="rId23"/>
    <p:sldId id="479" r:id="rId24"/>
    <p:sldId id="46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A00"/>
    <a:srgbClr val="8BFE62"/>
    <a:srgbClr val="FFCD00"/>
    <a:srgbClr val="E30000"/>
    <a:srgbClr val="FFCCFF"/>
    <a:srgbClr val="FEF600"/>
    <a:srgbClr val="FE6100"/>
    <a:srgbClr val="B40D00"/>
    <a:srgbClr val="6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1" autoAdjust="0"/>
    <p:restoredTop sz="81670" autoAdjust="0"/>
  </p:normalViewPr>
  <p:slideViewPr>
    <p:cSldViewPr snapToGrid="0">
      <p:cViewPr varScale="1">
        <p:scale>
          <a:sx n="54" d="100"/>
          <a:sy n="54" d="100"/>
        </p:scale>
        <p:origin x="-98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tyimages.hk/detail/%E6%96%B0%E8%81%9E%E7%85%A7%E7%89%87/male-and-female-customers-browse-the-shopping-aisles-at-the-%E6%96%B0%E8%81%9E%E7%85%A7%E7%89%87/486212566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64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12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/>
                        </a:rPr>
                        <m:t>𝐷𝑒𝑐𝑖𝑠𝑖𝑜𝑛</m:t>
                      </m:r>
                      <m:d>
                        <m:dPr>
                          <m:ctrlPr>
                            <a:rPr lang="en-US" altLang="zh-TW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2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200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200" i="1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TW" sz="1200" i="1">
                                        <a:latin typeface="Cambria Math"/>
                                      </a:rPr>
                                      <m:t>𝑒𝑚𝑎𝑙𝑒</m:t>
                                    </m:r>
                                  </m:e>
                                  <m:e>
                                    <m:r>
                                      <a:rPr lang="en-US" altLang="zh-TW" sz="120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1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|"/>
                                            <m:endChr m:val=""/>
                                            <m:ctrlPr>
                                              <a:rPr lang="en-US" altLang="zh-TW" sz="1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1200" i="1">
                                                    <a:latin typeface="Cambria Math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  <m:t>𝑓𝑒𝑚𝑎𝑙𝑒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20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1200" i="1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  <m:t>𝑓𝑒𝑚𝑎𝑙𝑒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TW" sz="1200" i="1">
                                        <a:latin typeface="Cambria Math"/>
                                      </a:rPr>
                                      <m:t>≥</m:t>
                                    </m:r>
                                    <m:r>
                                      <a:rPr lang="en-US" altLang="zh-TW" sz="1200" i="1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1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|"/>
                                            <m:endChr m:val=""/>
                                            <m:ctrlPr>
                                              <a:rPr lang="en-US" altLang="zh-TW" sz="1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1200" i="1">
                                                    <a:latin typeface="Cambria Math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  <m:t>𝑚𝑎𝑙𝑒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20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1200" i="1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  <m:t>𝑚𝑎𝑙𝑒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zh-TW" altLang="en-US" sz="1200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1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2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altLang="zh-TW" sz="1200" i="1">
                                        <a:latin typeface="Cambria Math"/>
                                      </a:rPr>
                                      <m:t>𝑎𝑙𝑒</m:t>
                                    </m:r>
                                  </m:e>
                                  <m:e>
                                    <m:r>
                                      <a:rPr lang="en-US" altLang="zh-TW" sz="1200" i="1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1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|"/>
                                            <m:endChr m:val=""/>
                                            <m:ctrlPr>
                                              <a:rPr lang="en-US" altLang="zh-TW" sz="1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1200" i="1">
                                                    <a:latin typeface="Cambria Math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  <m:t>𝑓𝑒𝑚𝑎𝑙𝑒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20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1200" i="1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  <m:t>𝑓𝑒𝑚𝑎𝑙𝑒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TW" sz="1200" b="0" i="1" smtClean="0">
                                        <a:latin typeface="Cambria Math"/>
                                      </a:rPr>
                                      <m:t>&lt;</m:t>
                                    </m:r>
                                    <m:r>
                                      <a:rPr lang="en-US" altLang="zh-TW" sz="1200" i="1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1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|"/>
                                            <m:endChr m:val=""/>
                                            <m:ctrlPr>
                                              <a:rPr lang="en-US" altLang="zh-TW" sz="1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1200" i="1">
                                                    <a:latin typeface="Cambria Math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  <m:t>𝑚𝑎𝑙𝑒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20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sz="1200" i="1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200" i="1">
                                                    <a:latin typeface="Cambria Math"/>
                                                  </a:rPr>
                                                  <m:t>𝑚𝑎𝑙𝑒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200" i="1" dirty="0">
                  <a:latin typeface="Cambria Math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/>
                  </a:rPr>
                  <a:t>𝐷𝑒𝑐𝑖𝑠𝑖𝑜𝑛</a:t>
                </a:r>
                <a:r>
                  <a:rPr lang="en-US" altLang="zh-TW" sz="1200" i="0">
                    <a:latin typeface="Cambria Math"/>
                  </a:rPr>
                  <a:t>(𝑥)={█(■8(𝑓𝑒𝑚𝑎𝑙𝑒&amp;</a:t>
                </a:r>
                <a:r>
                  <a:rPr lang="en-US" altLang="zh-TW" sz="1200" i="0" smtClean="0">
                    <a:latin typeface="Cambria Math"/>
                  </a:rPr>
                  <a:t>𝑓</a:t>
                </a:r>
                <a:r>
                  <a:rPr lang="en-US" altLang="zh-TW" sz="1200" i="0">
                    <a:latin typeface="Cambria Math"/>
                  </a:rPr>
                  <a:t>(</a:t>
                </a:r>
                <a:r>
                  <a:rPr lang="en-US" altLang="zh-TW" sz="1200" i="0">
                    <a:latin typeface="Cambria Math"/>
                  </a:rPr>
                  <a:t>𝑥├|</a:t>
                </a:r>
                <a:r>
                  <a:rPr lang="zh-TW" altLang="en-US" sz="1200" i="0">
                    <a:latin typeface="Cambria Math"/>
                  </a:rPr>
                  <a:t>𝜇</a:t>
                </a:r>
                <a:r>
                  <a:rPr lang="en-US" altLang="zh-TW" sz="1200" i="0">
                    <a:latin typeface="Cambria Math"/>
                  </a:rPr>
                  <a:t>_𝑓𝑒𝑚𝑎𝑙𝑒,</a:t>
                </a:r>
                <a:r>
                  <a:rPr lang="zh-TW" altLang="en-US" sz="1200" i="0">
                    <a:latin typeface="Cambria Math"/>
                  </a:rPr>
                  <a:t>𝜎</a:t>
                </a:r>
                <a:r>
                  <a:rPr lang="en-US" altLang="zh-TW" sz="1200" i="0">
                    <a:latin typeface="Cambria Math"/>
                  </a:rPr>
                  <a:t>_𝑓𝑒𝑚𝑎𝑙𝑒 ┤)≥𝑓(𝑥├|</a:t>
                </a:r>
                <a:r>
                  <a:rPr lang="zh-TW" altLang="en-US" sz="1200" i="0">
                    <a:latin typeface="Cambria Math"/>
                  </a:rPr>
                  <a:t>𝜇</a:t>
                </a:r>
                <a:r>
                  <a:rPr lang="en-US" altLang="zh-TW" sz="1200" i="0">
                    <a:latin typeface="Cambria Math"/>
                  </a:rPr>
                  <a:t>_𝑚𝑎𝑙𝑒,</a:t>
                </a:r>
                <a:r>
                  <a:rPr lang="zh-TW" altLang="en-US" sz="1200" i="0">
                    <a:latin typeface="Cambria Math"/>
                  </a:rPr>
                  <a:t>𝜎</a:t>
                </a:r>
                <a:r>
                  <a:rPr lang="en-US" altLang="zh-TW" sz="1200" i="0">
                    <a:latin typeface="Cambria Math"/>
                  </a:rPr>
                  <a:t>_𝑚𝑎𝑙𝑒 ┤)</a:t>
                </a:r>
                <a:r>
                  <a:rPr lang="zh-TW" altLang="en-US" sz="1200" i="0" dirty="0">
                    <a:latin typeface="Cambria Math"/>
                  </a:rPr>
                  <a:t>"</a:t>
                </a:r>
                <a:r>
                  <a:rPr lang="zh-TW" altLang="en-US" sz="1200" i="0" dirty="0"/>
                  <a:t> </a:t>
                </a:r>
                <a:r>
                  <a:rPr lang="zh-TW" altLang="en-US" sz="1200" i="0" dirty="0">
                    <a:latin typeface="Cambria Math"/>
                  </a:rPr>
                  <a:t>" )@</a:t>
                </a:r>
                <a:r>
                  <a:rPr lang="en-US" altLang="zh-TW" sz="1200" i="0">
                    <a:latin typeface="Cambria Math"/>
                  </a:rPr>
                  <a:t>■8(𝑚𝑎𝑙𝑒&amp;𝑓(𝑥├|</a:t>
                </a:r>
                <a:r>
                  <a:rPr lang="zh-TW" altLang="en-US" sz="1200" i="0">
                    <a:latin typeface="Cambria Math"/>
                  </a:rPr>
                  <a:t>𝜇</a:t>
                </a:r>
                <a:r>
                  <a:rPr lang="en-US" altLang="zh-TW" sz="1200" i="0">
                    <a:latin typeface="Cambria Math"/>
                  </a:rPr>
                  <a:t>_𝑓𝑒𝑚𝑎𝑙𝑒,</a:t>
                </a:r>
                <a:r>
                  <a:rPr lang="zh-TW" altLang="en-US" sz="1200" i="0">
                    <a:latin typeface="Cambria Math"/>
                  </a:rPr>
                  <a:t>𝜎</a:t>
                </a:r>
                <a:r>
                  <a:rPr lang="en-US" altLang="zh-TW" sz="1200" i="0">
                    <a:latin typeface="Cambria Math"/>
                  </a:rPr>
                  <a:t>_𝑓𝑒𝑚𝑎𝑙𝑒 ┤)</a:t>
                </a:r>
                <a:r>
                  <a:rPr lang="en-US" altLang="zh-TW" sz="1200" b="0" i="0" smtClean="0">
                    <a:latin typeface="Cambria Math"/>
                  </a:rPr>
                  <a:t>&lt;</a:t>
                </a:r>
                <a:r>
                  <a:rPr lang="en-US" altLang="zh-TW" sz="1200" i="0">
                    <a:latin typeface="Cambria Math"/>
                  </a:rPr>
                  <a:t>𝑓(𝑥├|</a:t>
                </a:r>
                <a:r>
                  <a:rPr lang="zh-TW" altLang="en-US" sz="1200" i="0">
                    <a:latin typeface="Cambria Math"/>
                  </a:rPr>
                  <a:t>𝜇</a:t>
                </a:r>
                <a:r>
                  <a:rPr lang="en-US" altLang="zh-TW" sz="1200" i="0">
                    <a:latin typeface="Cambria Math"/>
                  </a:rPr>
                  <a:t>_𝑚𝑎𝑙𝑒,</a:t>
                </a:r>
                <a:r>
                  <a:rPr lang="zh-TW" altLang="en-US" sz="1200" i="0">
                    <a:latin typeface="Cambria Math"/>
                  </a:rPr>
                  <a:t>𝜎</a:t>
                </a:r>
                <a:r>
                  <a:rPr lang="en-US" altLang="zh-TW" sz="1200" i="0">
                    <a:latin typeface="Cambria Math"/>
                  </a:rPr>
                  <a:t>_𝑚𝑎𝑙𝑒 ┤) ))┤</a:t>
                </a:r>
                <a:endParaRPr lang="en-US" altLang="zh-TW" sz="1200" i="1" dirty="0">
                  <a:latin typeface="Cambria Math"/>
                </a:endParaRP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12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7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Likelihood is not probability,  t</a:t>
            </a:r>
            <a:r>
              <a:rPr lang="en-US" altLang="zh-TW" dirty="0" smtClean="0"/>
              <a:t>he area under their curves does not have to add up to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Posterior</a:t>
            </a:r>
            <a:r>
              <a:rPr lang="en-US" altLang="zh-TW" baseline="0" dirty="0" smtClean="0"/>
              <a:t> probability must be.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7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Bayes’Rule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3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sz="1200" dirty="0" smtClean="0">
              <a:hlinkClick r:id="rId3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https://www.gettyimages.hk/detail/%E6%96%B0%E8%81%9E%E7%85%A7%E7%89%87/male-and-female-customers-browse-the-shopping-aisles-at-the-%E6%96%B0%E8%81%9E%E7%85%A7%E7%89%87/486212566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88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Cambria Math"/>
              </a:rPr>
              <a:t>Gaussian classifier</a:t>
            </a:r>
          </a:p>
          <a:p>
            <a:r>
              <a:rPr lang="en-US" altLang="zh-TW" sz="1200" dirty="0" smtClean="0">
                <a:latin typeface="Cambria Math"/>
              </a:rPr>
              <a:t>linear discriminant classifier (LDC)</a:t>
            </a:r>
          </a:p>
          <a:p>
            <a:r>
              <a:rPr lang="en-US" altLang="zh-TW" sz="1200" dirty="0" smtClean="0">
                <a:latin typeface="Cambria Math"/>
              </a:rPr>
              <a:t>Quadratic density classifier (QDC)</a:t>
            </a:r>
          </a:p>
          <a:p>
            <a:r>
              <a:rPr lang="en-US" altLang="zh-TW" sz="1200" dirty="0" smtClean="0"/>
              <a:t>Maximum-likelihood Classifier (MLC)</a:t>
            </a:r>
            <a:endParaRPr lang="en-US" altLang="zh-TW" sz="1200" dirty="0" smtClean="0">
              <a:latin typeface="Cambria Math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MEC(minimum Euclidean classifier)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5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53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3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50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8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38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817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508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3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50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5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4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>
                <a:solidFill>
                  <a:schemeClr val="tx1">
                    <a:lumMod val="85000"/>
                  </a:schemeClr>
                </a:solidFill>
              </a:rPr>
              <a:t>Chih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-Sheng (Tommy) Huang</a:t>
            </a:r>
          </a:p>
          <a:p>
            <a:r>
              <a:rPr lang="en-US" altLang="zh-TW" sz="1800" dirty="0" smtClean="0">
                <a:solidFill>
                  <a:schemeClr val="tx1">
                    <a:lumMod val="85000"/>
                  </a:schemeClr>
                </a:solidFill>
              </a:rPr>
              <a:t>Chih.sheng.huang821@gmail.com</a:t>
            </a:r>
          </a:p>
        </p:txBody>
      </p:sp>
    </p:spTree>
    <p:extLst>
      <p:ext uri="{BB962C8B-B14F-4D97-AF65-F5344CB8AC3E}">
        <p14:creationId xmlns:p14="http://schemas.microsoft.com/office/powerpoint/2010/main" val="35855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Likelihood function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9" t="21875" r="28624" b="21094"/>
          <a:stretch/>
        </p:blipFill>
        <p:spPr bwMode="auto">
          <a:xfrm>
            <a:off x="6156891" y="2894875"/>
            <a:ext cx="5143714" cy="39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9762686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800" dirty="0" smtClean="0"/>
              <a:t>We can assume the histogram (density) is a Gaussian (normal)-like distribution.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800" dirty="0" smtClean="0"/>
              <a:t>That means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78806" y="3649945"/>
                <a:ext cx="4802037" cy="1952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~</m:t>
                      </m:r>
                      <m:r>
                        <a:rPr lang="en-US" altLang="zh-TW" sz="2800" i="1">
                          <a:latin typeface="Cambria Math"/>
                        </a:rPr>
                        <m:t>𝑁</m:t>
                      </m:r>
                      <m:r>
                        <a:rPr lang="en-US" altLang="zh-TW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𝑓𝑒𝑚𝑎𝑙𝑒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~</m:t>
                      </m:r>
                      <m:r>
                        <a:rPr lang="en-US" altLang="zh-TW" sz="2800" i="1">
                          <a:latin typeface="Cambria Math"/>
                        </a:rPr>
                        <m:t>𝑁</m:t>
                      </m:r>
                      <m:r>
                        <a:rPr lang="en-US" altLang="zh-TW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𝑓𝑒𝑚𝑎𝑙𝑒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𝑓𝑒𝑚𝑎𝑙𝑒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</m:e>
                          </m:d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sz="28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TW" altLang="en-US" sz="2800" i="1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TW" altLang="en-US" sz="2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6" y="3649945"/>
                <a:ext cx="4802037" cy="19526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4" t="23349" r="29723" b="20754"/>
          <a:stretch/>
        </p:blipFill>
        <p:spPr bwMode="auto">
          <a:xfrm>
            <a:off x="6132539" y="2934577"/>
            <a:ext cx="5168066" cy="3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7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Likelihood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14261" y="1874597"/>
                <a:ext cx="4802037" cy="4420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~</m:t>
                      </m:r>
                      <m:r>
                        <a:rPr lang="en-US" altLang="zh-TW" sz="2400" i="1">
                          <a:latin typeface="Cambria Math"/>
                        </a:rPr>
                        <m:t>𝑁</m:t>
                      </m:r>
                      <m:r>
                        <a:rPr lang="en-US" altLang="zh-TW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𝑓𝑒𝑚𝑎𝑙𝑒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~</m:t>
                      </m:r>
                      <m:r>
                        <a:rPr lang="en-US" altLang="zh-TW" sz="2400" i="1">
                          <a:latin typeface="Cambria Math"/>
                        </a:rPr>
                        <m:t>𝑁</m:t>
                      </m:r>
                      <m:r>
                        <a:rPr lang="en-US" altLang="zh-TW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𝑓𝑒𝑚𝑎𝑙𝑒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𝑓𝑒𝑚𝑎𝑙𝑒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</m:e>
                          </m:d>
                          <m:r>
                            <a:rPr lang="zh-TW" altLang="en-US" sz="2400" i="1">
                              <a:latin typeface="Cambria Math"/>
                            </a:rPr>
                            <m:t>𝜎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sz="24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zh-TW" altLang="en-US" sz="2400" i="1">
                              <a:latin typeface="Cambria Math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unlabeled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15% body fat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=15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𝑓𝑒𝑚𝑎𝑙𝑒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𝑓𝑒𝑚𝑎𝑙𝑒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400" b="0" i="0" smtClean="0">
                          <a:latin typeface="Cambria Math"/>
                        </a:rPr>
                        <m:t>&gt;</m:t>
                      </m:r>
                      <m:r>
                        <a:rPr lang="en-US" altLang="zh-TW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=15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𝑚𝑎𝑙𝑒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𝑚𝑎𝑙𝑒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this unlabeled </a:t>
                </a:r>
                <a:r>
                  <a:rPr lang="en-US" altLang="zh-TW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would be classify to Female.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61" y="1874597"/>
                <a:ext cx="4802037" cy="4420826"/>
              </a:xfrm>
              <a:prstGeom prst="rect">
                <a:avLst/>
              </a:prstGeom>
              <a:blipFill rotWithShape="1">
                <a:blip r:embed="rId3"/>
                <a:stretch>
                  <a:fillRect l="-2033" r="-1398" b="-2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4" t="23349" r="29723" b="20754"/>
          <a:stretch/>
        </p:blipFill>
        <p:spPr bwMode="auto">
          <a:xfrm>
            <a:off x="5957527" y="1970416"/>
            <a:ext cx="5168066" cy="3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205564" y="2176081"/>
                <a:ext cx="2910092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=15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𝑓𝑒𝑚𝑎𝑙𝑒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𝑓𝑒𝑚𝑎𝑙𝑒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64" y="2176081"/>
                <a:ext cx="2910092" cy="411331"/>
              </a:xfrm>
              <a:prstGeom prst="rect">
                <a:avLst/>
              </a:prstGeom>
              <a:blipFill rotWithShape="1">
                <a:blip r:embed="rId5"/>
                <a:stretch>
                  <a:fillRect t="-153731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7377739" y="2294826"/>
            <a:ext cx="3225292" cy="3947624"/>
            <a:chOff x="7604509" y="2142285"/>
            <a:chExt cx="3225292" cy="3947624"/>
          </a:xfrm>
        </p:grpSpPr>
        <p:sp>
          <p:nvSpPr>
            <p:cNvPr id="7" name="橢圓 6"/>
            <p:cNvSpPr/>
            <p:nvPr/>
          </p:nvSpPr>
          <p:spPr>
            <a:xfrm>
              <a:off x="7850036" y="523387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 flipH="1">
              <a:off x="7937843" y="2142285"/>
              <a:ext cx="0" cy="3106101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橢圓 10"/>
            <p:cNvSpPr/>
            <p:nvPr/>
          </p:nvSpPr>
          <p:spPr>
            <a:xfrm>
              <a:off x="7847843" y="2410843"/>
              <a:ext cx="180000" cy="180000"/>
            </a:xfrm>
            <a:prstGeom prst="ellipse">
              <a:avLst/>
            </a:prstGeom>
            <a:solidFill>
              <a:srgbClr val="F70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847843" y="4813927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7604509" y="5720577"/>
                  <a:ext cx="9370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509" y="5720577"/>
                  <a:ext cx="93705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弧形接點 14"/>
            <p:cNvCxnSpPr>
              <a:stCxn id="13" idx="0"/>
              <a:endCxn id="7" idx="5"/>
            </p:cNvCxnSpPr>
            <p:nvPr/>
          </p:nvCxnSpPr>
          <p:spPr>
            <a:xfrm rot="16200000" flipV="1">
              <a:off x="7871824" y="5519365"/>
              <a:ext cx="333065" cy="69359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弧形接點 16"/>
            <p:cNvCxnSpPr>
              <a:stCxn id="16" idx="1"/>
              <a:endCxn id="11" idx="7"/>
            </p:cNvCxnSpPr>
            <p:nvPr/>
          </p:nvCxnSpPr>
          <p:spPr>
            <a:xfrm rot="10800000" flipV="1">
              <a:off x="8001484" y="2381747"/>
              <a:ext cx="204081" cy="55456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弧形接點 19"/>
            <p:cNvCxnSpPr>
              <a:stCxn id="22" idx="1"/>
              <a:endCxn id="12" idx="7"/>
            </p:cNvCxnSpPr>
            <p:nvPr/>
          </p:nvCxnSpPr>
          <p:spPr>
            <a:xfrm rot="10800000" flipV="1">
              <a:off x="8001484" y="3013747"/>
              <a:ext cx="304807" cy="182653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306290" y="2829082"/>
                  <a:ext cx="25235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=15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𝑚𝑎𝑙𝑒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𝑚𝑎𝑙𝑒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290" y="2829082"/>
                  <a:ext cx="25235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16393" b="-1868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77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Likelihood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71585" y="1843314"/>
                <a:ext cx="10073785" cy="43513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TW" sz="2800" dirty="0" smtClean="0"/>
                  <a:t>If we get multi-features (i.e. body fat and height), how to do?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𝑏𝑜𝑑𝑦𝑓𝑎𝑡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h𝑒𝑖𝑔h𝑡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b="0" i="1" dirty="0" smtClean="0">
                  <a:latin typeface="Cambria Math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5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3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500" b="1" i="1">
                              <a:latin typeface="Cambria Math"/>
                            </a:rPr>
                            <m:t>𝒙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3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TW" altLang="en-US" sz="3000" b="1" i="1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TW" sz="35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3500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</m:d>
                      <m:r>
                        <a:rPr lang="en-US" altLang="zh-TW" sz="35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5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3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5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sz="35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altLang="zh-TW" sz="35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5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TW" sz="3500" b="0" i="1" smtClean="0">
                              <a:latin typeface="Cambria Math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en-US" altLang="zh-TW" sz="35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5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3500" i="1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</m:d>
                        </m:e>
                        <m:sup>
                          <m:r>
                            <a:rPr lang="en-US" altLang="zh-TW" sz="3500" b="0" i="1" smtClean="0">
                              <a:latin typeface="Cambria Math"/>
                            </a:rPr>
                            <m:t>−0.5</m:t>
                          </m:r>
                        </m:sup>
                      </m:sSup>
                      <m:r>
                        <a:rPr lang="en-US" altLang="zh-TW" sz="3500" b="0" i="1" smtClean="0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500" i="1">
                              <a:latin typeface="Cambria Math"/>
                            </a:rPr>
                            <m:t>−0.5</m:t>
                          </m:r>
                          <m:sSup>
                            <m:sSupPr>
                              <m:ctrlPr>
                                <a:rPr lang="en-US" altLang="zh-TW" sz="35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3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5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TW" sz="35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TW" altLang="en-US" sz="3000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35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35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3500" i="1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35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35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5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TW" sz="35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TW" altLang="en-US" sz="2600" b="1" i="1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800" i="1" dirty="0" smtClean="0">
                  <a:latin typeface="Cambria Math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TW" sz="2800" dirty="0"/>
                  <a:t>Euclidean Distance </a:t>
                </a:r>
                <a:r>
                  <a:rPr lang="en-US" altLang="zh-TW" sz="28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sz="2800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/>
                          </a:rPr>
                          <m:t>𝒙</m:t>
                        </m:r>
                        <m:r>
                          <a:rPr lang="en-US" altLang="zh-TW" sz="2800" i="1">
                            <a:latin typeface="Cambria Math"/>
                          </a:rPr>
                          <m:t>−</m:t>
                        </m:r>
                        <m:r>
                          <a:rPr lang="zh-TW" altLang="en-US" sz="2000" b="1" i="1"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TW" sz="2800" dirty="0" err="1" smtClean="0"/>
                  <a:t>Mahalanobis</a:t>
                </a:r>
                <a:r>
                  <a:rPr lang="en-US" altLang="zh-TW" sz="2800" dirty="0"/>
                  <a:t>  </a:t>
                </a:r>
                <a:r>
                  <a:rPr lang="en-US" altLang="zh-TW" sz="2800" dirty="0" smtClean="0"/>
                  <a:t>Distance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sz="2400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/>
                          </a:rPr>
                          <m:t>𝒙</m:t>
                        </m:r>
                        <m:r>
                          <a:rPr lang="en-US" altLang="zh-TW" sz="2800" i="1">
                            <a:latin typeface="Cambria Math"/>
                          </a:rPr>
                          <m:t>−</m:t>
                        </m:r>
                        <m:r>
                          <a:rPr lang="zh-TW" altLang="en-US" sz="2000" b="1" i="1"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585" y="1843314"/>
                <a:ext cx="10073785" cy="4351337"/>
              </a:xfrm>
              <a:blipFill rotWithShape="1">
                <a:blip r:embed="rId2"/>
                <a:stretch>
                  <a:fillRect l="-1028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9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Distance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568570" y="2289207"/>
                <a:ext cx="3620679" cy="1277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TW" sz="2800" dirty="0"/>
                  <a:t>Euclidean Distance </a:t>
                </a:r>
                <a:endParaRPr lang="en-US" altLang="zh-TW" sz="2800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sz="2800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/>
                          </a:rPr>
                          <m:t>𝒙</m:t>
                        </m:r>
                        <m:r>
                          <a:rPr lang="en-US" altLang="zh-TW" sz="2800" i="1">
                            <a:latin typeface="Cambria Math"/>
                          </a:rPr>
                          <m:t>−</m:t>
                        </m:r>
                        <m:r>
                          <a:rPr lang="zh-TW" altLang="en-US" sz="2800" b="1" i="1"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8570" y="2289207"/>
                <a:ext cx="3620679" cy="1277257"/>
              </a:xfrm>
              <a:blipFill rotWithShape="1">
                <a:blip r:embed="rId3"/>
                <a:stretch>
                  <a:fillRect l="-168" t="-4785" r="-35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145270" y="3709358"/>
            <a:ext cx="2160000" cy="2160000"/>
            <a:chOff x="2760453" y="3709358"/>
            <a:chExt cx="2160000" cy="2160000"/>
          </a:xfrm>
        </p:grpSpPr>
        <p:sp>
          <p:nvSpPr>
            <p:cNvPr id="4" name="橢圓 3"/>
            <p:cNvSpPr/>
            <p:nvPr/>
          </p:nvSpPr>
          <p:spPr>
            <a:xfrm>
              <a:off x="2760453" y="3709358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750453" y="4699358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119171" y="3709358"/>
            <a:ext cx="3240000" cy="2160000"/>
            <a:chOff x="5742318" y="3709358"/>
            <a:chExt cx="3240000" cy="2160000"/>
          </a:xfrm>
        </p:grpSpPr>
        <p:sp>
          <p:nvSpPr>
            <p:cNvPr id="5" name="橢圓 4"/>
            <p:cNvSpPr/>
            <p:nvPr/>
          </p:nvSpPr>
          <p:spPr>
            <a:xfrm rot="2356174">
              <a:off x="5742318" y="3709358"/>
              <a:ext cx="324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7272318" y="4699358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/>
          <p:cNvCxnSpPr>
            <a:stCxn id="6" idx="1"/>
            <a:endCxn id="23" idx="6"/>
          </p:cNvCxnSpPr>
          <p:nvPr/>
        </p:nvCxnSpPr>
        <p:spPr>
          <a:xfrm flipH="1" flipV="1">
            <a:off x="2347495" y="4307774"/>
            <a:ext cx="814135" cy="41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7"/>
            <a:endCxn id="22" idx="3"/>
          </p:cNvCxnSpPr>
          <p:nvPr/>
        </p:nvCxnSpPr>
        <p:spPr>
          <a:xfrm flipV="1">
            <a:off x="3288910" y="3953470"/>
            <a:ext cx="403335" cy="77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3665885" y="3799830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167495" y="4217774"/>
            <a:ext cx="180000" cy="18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627393" y="4147414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532907" y="4167328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801436" y="6051988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d1 = d2</a:t>
            </a:r>
            <a:endParaRPr lang="zh-TW" altLang="en-US" dirty="0"/>
          </a:p>
        </p:txBody>
      </p:sp>
      <p:cxnSp>
        <p:nvCxnSpPr>
          <p:cNvPr id="36" name="直線接點 35"/>
          <p:cNvCxnSpPr>
            <a:stCxn id="7" idx="1"/>
            <a:endCxn id="39" idx="5"/>
          </p:cNvCxnSpPr>
          <p:nvPr/>
        </p:nvCxnSpPr>
        <p:spPr>
          <a:xfrm flipH="1" flipV="1">
            <a:off x="6559664" y="3770520"/>
            <a:ext cx="1115867" cy="955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" idx="7"/>
            <a:endCxn id="38" idx="3"/>
          </p:cNvCxnSpPr>
          <p:nvPr/>
        </p:nvCxnSpPr>
        <p:spPr>
          <a:xfrm flipV="1">
            <a:off x="7802811" y="4107110"/>
            <a:ext cx="575630" cy="61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8352081" y="3953470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406024" y="3616880"/>
            <a:ext cx="180000" cy="18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947008" y="3893260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d1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806899" y="413917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d2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169986" y="611812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d1 = d2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721686" y="2298019"/>
                <a:ext cx="4092787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altLang="zh-TW" sz="2800" dirty="0"/>
                  <a:t>Mahalanobis  Distance 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sz="2800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/>
                          </a:rPr>
                          <m:t>𝒙</m:t>
                        </m:r>
                        <m:r>
                          <a:rPr lang="en-US" altLang="zh-TW" sz="2800" i="1">
                            <a:latin typeface="Cambria Math"/>
                          </a:rPr>
                          <m:t>−</m:t>
                        </m:r>
                        <m:r>
                          <a:rPr lang="zh-TW" altLang="en-US" sz="2800" b="1" i="1"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86" y="2298019"/>
                <a:ext cx="4092787" cy="1107996"/>
              </a:xfrm>
              <a:prstGeom prst="rect">
                <a:avLst/>
              </a:prstGeom>
              <a:blipFill rotWithShape="1">
                <a:blip r:embed="rId4"/>
                <a:stretch>
                  <a:fillRect l="-2683" t="-5495" r="-25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Maximum a posterior</a:t>
            </a:r>
            <a:r>
              <a:rPr lang="zh-TW" altLang="en-US" dirty="0"/>
              <a:t> </a:t>
            </a:r>
            <a:r>
              <a:rPr lang="en-US" altLang="zh-TW" dirty="0"/>
              <a:t>(MAP)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In statistics, we hope to make decision by getting a maximum posterior probability for a given </a:t>
                </a:r>
                <a:r>
                  <a:rPr lang="en-US" altLang="zh-TW" sz="3200" b="1" i="1" dirty="0"/>
                  <a:t>x</a:t>
                </a:r>
                <a:r>
                  <a:rPr lang="en-US" altLang="zh-TW" sz="3200" dirty="0"/>
                  <a:t>. </a:t>
                </a:r>
                <a:endParaRPr lang="en-US" altLang="zh-TW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/>
                          </a:rPr>
                          <m:t>𝑐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TW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32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3200" dirty="0" smtClean="0"/>
                  <a:t>: posterior probability of data </a:t>
                </a:r>
                <a:r>
                  <a:rPr lang="en-US" altLang="zh-TW" sz="3200" b="1" i="1" dirty="0" smtClean="0"/>
                  <a:t>x</a:t>
                </a:r>
                <a:r>
                  <a:rPr lang="en-US" altLang="zh-TW" sz="3200" i="1" dirty="0" smtClean="0"/>
                  <a:t> </a:t>
                </a:r>
                <a:r>
                  <a:rPr lang="en-US" altLang="zh-TW" sz="3200" dirty="0" smtClean="0"/>
                  <a:t>for class </a:t>
                </a:r>
                <a:r>
                  <a:rPr lang="en-US" altLang="zh-TW" sz="3200" i="1" dirty="0" smtClean="0"/>
                  <a:t>c</a:t>
                </a:r>
                <a:r>
                  <a:rPr lang="en-US" altLang="zh-TW" sz="3200" dirty="0" smtClean="0"/>
                  <a:t>.</a:t>
                </a:r>
                <a:endParaRPr lang="en-US" altLang="zh-TW" sz="3200" dirty="0"/>
              </a:p>
              <a:p>
                <a:r>
                  <a:rPr lang="en-US" altLang="zh-TW" sz="3200" dirty="0" smtClean="0"/>
                  <a:t>Likelihood :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b="1" i="1">
                            <a:latin typeface="Cambria Math"/>
                          </a:rPr>
                          <m:t>𝒙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TW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TW" altLang="en-US" sz="3200" i="1"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,</m:t>
                            </m:r>
                          </m:e>
                        </m:d>
                        <m:r>
                          <a:rPr lang="zh-TW" altLang="en-US" sz="3200" i="1"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zh-TW" sz="3200" dirty="0" smtClean="0"/>
                  <a:t>. Given on a parameter set, the function output for the data </a:t>
                </a:r>
                <a:r>
                  <a:rPr lang="en-US" altLang="zh-TW" sz="3200" b="1" i="1" dirty="0" smtClean="0"/>
                  <a:t>x</a:t>
                </a:r>
                <a:r>
                  <a:rPr lang="en-US" altLang="zh-TW" sz="3200" dirty="0" smtClean="0"/>
                  <a:t>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73" t="-2381" r="-28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0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Maximum a posterior</a:t>
            </a:r>
            <a:r>
              <a:rPr lang="zh-TW" altLang="en-US" dirty="0"/>
              <a:t> </a:t>
            </a:r>
            <a:r>
              <a:rPr lang="en-US" altLang="zh-TW" dirty="0"/>
              <a:t>(MAP)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9762686" cy="43513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/>
                          </a:rPr>
                          <m:t>𝑐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TW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3200" dirty="0"/>
                  <a:t>: posterior probability of data </a:t>
                </a:r>
                <a:r>
                  <a:rPr lang="en-US" altLang="zh-TW" sz="3200" b="1" i="1" dirty="0"/>
                  <a:t>x</a:t>
                </a:r>
                <a:r>
                  <a:rPr lang="en-US" altLang="zh-TW" sz="3200" i="1" dirty="0"/>
                  <a:t> </a:t>
                </a:r>
                <a:r>
                  <a:rPr lang="en-US" altLang="zh-TW" sz="3200" dirty="0"/>
                  <a:t>for class </a:t>
                </a:r>
                <a:r>
                  <a:rPr lang="en-US" altLang="zh-TW" sz="3200" i="1" dirty="0"/>
                  <a:t>c</a:t>
                </a:r>
                <a:r>
                  <a:rPr lang="en-US" altLang="zh-TW" sz="3200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sz="3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200" b="1" i="1">
                              <a:latin typeface="Cambria Math"/>
                            </a:rPr>
                            <m:t>𝒙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3200" dirty="0" smtClean="0"/>
                  <a:t>: prior probability for class </a:t>
                </a:r>
                <a:r>
                  <a:rPr lang="en-US" altLang="zh-TW" sz="3200" i="1" dirty="0" smtClean="0"/>
                  <a:t>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𝑝</m:t>
                    </m:r>
                    <m:r>
                      <a:rPr lang="en-US" altLang="zh-TW" sz="3200" i="1">
                        <a:latin typeface="Cambria Math"/>
                      </a:rPr>
                      <m:t>(</m:t>
                    </m:r>
                    <m:r>
                      <a:rPr lang="en-US" altLang="zh-TW" sz="3200" b="1" i="1">
                        <a:latin typeface="Cambria Math"/>
                      </a:rPr>
                      <m:t>𝒙</m:t>
                    </m:r>
                    <m:d>
                      <m:dPr>
                        <m:begChr m:val="|"/>
                        <m:endChr m:val=""/>
                        <m:ctrlPr>
                          <a:rPr lang="en-US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3200" dirty="0" smtClean="0"/>
                  <a:t>): likelihood function for class </a:t>
                </a:r>
                <a:r>
                  <a:rPr lang="en-US" altLang="zh-TW" sz="3200" i="1" dirty="0" smtClean="0"/>
                  <a:t>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32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TW" sz="32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sz="32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sz="3200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/>
                          </a:rPr>
                          <m:t>𝐿</m:t>
                        </m:r>
                      </m:sup>
                      <m:e>
                        <m:r>
                          <a:rPr lang="en-US" altLang="zh-TW" sz="32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3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zh-TW" sz="3200" i="1">
                        <a:latin typeface="Cambria Math"/>
                      </a:rPr>
                      <m:t>𝑝</m:t>
                    </m:r>
                    <m:r>
                      <a:rPr lang="en-US" altLang="zh-TW" sz="3200" i="1">
                        <a:latin typeface="Cambria Math"/>
                      </a:rPr>
                      <m:t>(</m:t>
                    </m:r>
                    <m:r>
                      <a:rPr lang="en-US" altLang="zh-TW" sz="3200" b="1" i="1">
                        <a:latin typeface="Cambria Math"/>
                      </a:rPr>
                      <m:t>𝒙</m:t>
                    </m:r>
                    <m:d>
                      <m:dPr>
                        <m:begChr m:val="|"/>
                        <m:endChr m:val=""/>
                        <m:ctrlPr>
                          <a:rPr lang="en-US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TW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3200" dirty="0" smtClean="0"/>
                  <a:t>: </a:t>
                </a:r>
                <a:r>
                  <a:rPr lang="en-US" altLang="zh-TW" sz="3200" dirty="0"/>
                  <a:t>normalizing constant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9762686" cy="4351337"/>
              </a:xfrm>
              <a:blipFill rotWithShape="1">
                <a:blip r:embed="rId3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Maximum a posterior</a:t>
            </a:r>
            <a:r>
              <a:rPr lang="zh-TW" altLang="en-US" dirty="0"/>
              <a:t> </a:t>
            </a:r>
            <a:r>
              <a:rPr lang="en-US" altLang="zh-TW" dirty="0"/>
              <a:t>(MAP)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How to make decision?</a:t>
            </a:r>
          </a:p>
          <a:p>
            <a:pPr marL="0" indent="0">
              <a:buNone/>
            </a:pPr>
            <a:r>
              <a:rPr lang="en-US" altLang="zh-TW" sz="3200" dirty="0" smtClean="0"/>
              <a:t>By checking the posterior probability for all class.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55831" y="3614468"/>
                <a:ext cx="5218672" cy="78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Decision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={1,2,…,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{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800" i="1">
                              <a:latin typeface="Cambria Math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31" y="3614468"/>
                <a:ext cx="5218672" cy="7879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26034" y="5166962"/>
                <a:ext cx="3611565" cy="78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={1,2,…,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{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sz="2800" i="1">
                              <a:latin typeface="Cambria Math"/>
                            </a:rPr>
                            <m:t>𝑝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/>
                            </a:rPr>
                            <m:t>𝒙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sz="2800" i="1">
                              <a:latin typeface="Cambria Math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034" y="5166962"/>
                <a:ext cx="3611565" cy="7879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下箭號 6"/>
          <p:cNvSpPr/>
          <p:nvPr/>
        </p:nvSpPr>
        <p:spPr>
          <a:xfrm>
            <a:off x="5295267" y="4573351"/>
            <a:ext cx="673100" cy="503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2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1"/>
                <a:ext cx="8595360" cy="126609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3200" dirty="0" smtClean="0"/>
                  <a:t>, in </a:t>
                </a:r>
                <a:r>
                  <a:rPr lang="en-US" altLang="zh-TW" sz="3200" dirty="0"/>
                  <a:t>C</a:t>
                </a:r>
                <a:r>
                  <a:rPr lang="en-US" altLang="zh-TW" sz="3200" dirty="0" smtClean="0"/>
                  <a:t>hinese = </a:t>
                </a:r>
                <a:r>
                  <a:rPr lang="zh-TW" altLang="en-US" sz="3200" dirty="0" smtClean="0"/>
                  <a:t>先驗機率 </a:t>
                </a:r>
                <a:r>
                  <a:rPr lang="en-US" altLang="zh-TW" sz="3200" dirty="0" smtClean="0"/>
                  <a:t>(</a:t>
                </a:r>
                <a:r>
                  <a:rPr lang="zh-TW" altLang="en-US" sz="3200" dirty="0" smtClean="0"/>
                  <a:t>在還沒有建模前，得到的先天訊息</a:t>
                </a:r>
                <a:r>
                  <a:rPr lang="en-US" altLang="zh-TW" sz="3200" dirty="0" smtClean="0"/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1"/>
                <a:ext cx="8595360" cy="1266092"/>
              </a:xfrm>
              <a:blipFill rotWithShape="1">
                <a:blip r:embed="rId3"/>
                <a:stretch>
                  <a:fillRect l="-1631" t="-8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9" y="3648647"/>
            <a:ext cx="3493477" cy="233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27192" y="6022703"/>
            <a:ext cx="267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Male : Female = </a:t>
            </a:r>
            <a:r>
              <a:rPr lang="en-US" altLang="zh-TW" dirty="0" smtClean="0"/>
              <a:t>25: 75 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730268" y="4374065"/>
            <a:ext cx="2725616" cy="962827"/>
            <a:chOff x="4413738" y="4374065"/>
            <a:chExt cx="2725616" cy="962827"/>
          </a:xfrm>
        </p:grpSpPr>
        <p:sp>
          <p:nvSpPr>
            <p:cNvPr id="5" name="向右箭號 4"/>
            <p:cNvSpPr/>
            <p:nvPr/>
          </p:nvSpPr>
          <p:spPr>
            <a:xfrm>
              <a:off x="5064369" y="4374065"/>
              <a:ext cx="1424353" cy="5099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413738" y="4875227"/>
              <a:ext cx="2725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Sample a people.</a:t>
              </a:r>
              <a:endParaRPr lang="zh-TW" altLang="en-US" sz="24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217303" y="2545265"/>
            <a:ext cx="2864887" cy="4259980"/>
            <a:chOff x="7410738" y="2545265"/>
            <a:chExt cx="2864887" cy="4259980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815" y="2545265"/>
              <a:ext cx="25050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815" y="4976445"/>
              <a:ext cx="25050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 rot="21207929">
              <a:off x="7410738" y="4160788"/>
              <a:ext cx="28648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4800" b="1" dirty="0" smtClean="0">
                  <a:solidFill>
                    <a:srgbClr val="FF0000"/>
                  </a:solidFill>
                </a:rPr>
                <a:t>Gender?</a:t>
              </a:r>
              <a:endParaRPr lang="zh-TW" altLang="en-US" sz="4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AutoShape 5" descr="「shopping mall with female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AutoShape 8" descr="「shopping mall with male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10" descr="「shopping mall with male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990210" y="4967435"/>
            <a:ext cx="10166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Male</a:t>
            </a:r>
          </a:p>
          <a:p>
            <a:pPr algn="ctr"/>
            <a:r>
              <a:rPr lang="en-US" altLang="zh-TW" sz="2800" dirty="0" smtClean="0"/>
              <a:t>25% </a:t>
            </a:r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9902285" y="2527680"/>
            <a:ext cx="14157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Female</a:t>
            </a:r>
          </a:p>
          <a:p>
            <a:pPr algn="ctr"/>
            <a:r>
              <a:rPr lang="en-US" altLang="zh-TW" sz="2800" dirty="0" smtClean="0"/>
              <a:t>75%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90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Maximum a posterior</a:t>
            </a:r>
            <a:r>
              <a:rPr lang="zh-TW" altLang="en-US" dirty="0"/>
              <a:t> </a:t>
            </a:r>
            <a:r>
              <a:rPr lang="en-US" altLang="zh-TW" dirty="0"/>
              <a:t>(MAP)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9" y="3080952"/>
            <a:ext cx="7043645" cy="355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58894" y="1727412"/>
                <a:ext cx="8742306" cy="1220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 smtClean="0"/>
                  <a:t>Posterior probability: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/>
                          </a:rPr>
                          <m:t>𝑐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800" i="1">
                            <a:latin typeface="Cambria Math"/>
                          </a:rPr>
                          <m:t>𝑝</m:t>
                        </m:r>
                        <m:r>
                          <a:rPr lang="en-US" altLang="zh-TW" sz="2800" i="1">
                            <a:latin typeface="Cambria Math"/>
                          </a:rPr>
                          <m:t>(</m:t>
                        </m:r>
                        <m:r>
                          <a:rPr lang="en-US" altLang="zh-TW" sz="2800" b="1" i="1">
                            <a:latin typeface="Cambria Math"/>
                          </a:rPr>
                          <m:t>𝒙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8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800" i="1">
                            <a:latin typeface="Cambria Math"/>
                          </a:rPr>
                          <m:t>𝑝</m:t>
                        </m:r>
                        <m:r>
                          <a:rPr lang="en-US" altLang="zh-TW" sz="2800" i="1">
                            <a:latin typeface="Cambria Math"/>
                          </a:rPr>
                          <m:t>(</m:t>
                        </m:r>
                        <m:r>
                          <a:rPr lang="en-US" altLang="zh-TW" sz="2800" b="1" i="1">
                            <a:latin typeface="Cambria Math"/>
                          </a:rPr>
                          <m:t>𝒙</m:t>
                        </m:r>
                        <m:r>
                          <a:rPr lang="en-US" altLang="zh-TW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800" dirty="0"/>
                        <m:t>Likelihood</m:t>
                      </m:r>
                      <m:r>
                        <m:rPr>
                          <m:nor/>
                        </m:rPr>
                        <a:rPr lang="en-US" altLang="zh-TW" sz="2800" dirty="0"/>
                        <m:t> : </m:t>
                      </m:r>
                      <m:r>
                        <a:rPr lang="en-US" altLang="zh-TW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𝒙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</m:e>
                          </m:d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94" y="1727412"/>
                <a:ext cx="8742306" cy="1220719"/>
              </a:xfrm>
              <a:prstGeom prst="rect">
                <a:avLst/>
              </a:prstGeom>
              <a:blipFill rotWithShape="1">
                <a:blip r:embed="rId3"/>
                <a:stretch>
                  <a:fillRect l="-1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7373816" y="2479787"/>
            <a:ext cx="354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Likelihood function</a:t>
            </a:r>
            <a:endParaRPr lang="zh-TW" altLang="en-US" sz="2000" dirty="0"/>
          </a:p>
        </p:txBody>
      </p:sp>
      <p:cxnSp>
        <p:nvCxnSpPr>
          <p:cNvPr id="7" name="弧形接點 6"/>
          <p:cNvCxnSpPr/>
          <p:nvPr/>
        </p:nvCxnSpPr>
        <p:spPr>
          <a:xfrm rot="10800000" flipV="1">
            <a:off x="7373816" y="2879897"/>
            <a:ext cx="1770184" cy="92048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8"/>
          <p:cNvCxnSpPr/>
          <p:nvPr/>
        </p:nvCxnSpPr>
        <p:spPr>
          <a:xfrm rot="10800000" flipV="1">
            <a:off x="7373816" y="4860295"/>
            <a:ext cx="1770184" cy="92048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602416" y="4391952"/>
            <a:ext cx="354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Posterior probability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89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Maximum a posterior</a:t>
            </a:r>
            <a:r>
              <a:rPr lang="zh-TW" altLang="en-US" dirty="0"/>
              <a:t> </a:t>
            </a:r>
            <a:r>
              <a:rPr lang="en-US" altLang="zh-TW" dirty="0"/>
              <a:t>(MAP)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Decision rule:</a:t>
            </a:r>
            <a:endParaRPr lang="zh-TW" altLang="en-US" sz="32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37452"/>
              </p:ext>
            </p:extLst>
          </p:nvPr>
        </p:nvGraphicFramePr>
        <p:xfrm>
          <a:off x="2111376" y="2913307"/>
          <a:ext cx="788035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方程式" r:id="rId3" imgW="3174840" imgH="838080" progId="Equation.3">
                  <p:embed/>
                </p:oleObj>
              </mc:Choice>
              <mc:Fallback>
                <p:oleObj name="方程式" r:id="rId3" imgW="3174840" imgH="83808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6" y="2913307"/>
                        <a:ext cx="7880350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38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672" y="1816100"/>
            <a:ext cx="6503271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/>
              <a:t>Identifying to which category an object belongs to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400" dirty="0" smtClean="0"/>
              <a:t>Logistic Regression</a:t>
            </a:r>
            <a:endParaRPr lang="en-US" altLang="zh-TW" sz="2400" dirty="0"/>
          </a:p>
          <a:p>
            <a:r>
              <a:rPr lang="en-US" altLang="zh-TW" sz="2400" dirty="0" smtClean="0"/>
              <a:t>Support Vector Machine</a:t>
            </a:r>
          </a:p>
          <a:p>
            <a:r>
              <a:rPr lang="en-US" altLang="zh-TW" sz="2400" dirty="0" smtClean="0"/>
              <a:t>Nearest neighbors</a:t>
            </a:r>
          </a:p>
          <a:p>
            <a:r>
              <a:rPr lang="en-US" altLang="zh-TW" sz="2400" dirty="0"/>
              <a:t>Random </a:t>
            </a:r>
            <a:r>
              <a:rPr lang="en-US" altLang="zh-TW" sz="2400" dirty="0" smtClean="0"/>
              <a:t>forest</a:t>
            </a:r>
          </a:p>
          <a:p>
            <a:r>
              <a:rPr lang="en-US" altLang="zh-TW" sz="2400" dirty="0"/>
              <a:t>Neural Network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43" y="1659098"/>
            <a:ext cx="3044226" cy="24353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08" y="4094479"/>
            <a:ext cx="3684695" cy="27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MAP with Gaussian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9552666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600" b="1" dirty="0" smtClean="0">
                <a:latin typeface="Cambria Math"/>
              </a:rPr>
              <a:t>Gaussian function</a:t>
            </a:r>
            <a:r>
              <a:rPr lang="en-US" altLang="zh-TW" sz="3600" dirty="0" smtClean="0">
                <a:latin typeface="Cambria Math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3600" b="1" dirty="0" smtClean="0">
              <a:latin typeface="Cambria Math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3600" b="1" dirty="0" smtClean="0">
              <a:latin typeface="Cambria Math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b="1" dirty="0" smtClean="0">
                <a:latin typeface="Cambria Math"/>
              </a:rPr>
              <a:t>MAP</a:t>
            </a:r>
            <a:r>
              <a:rPr lang="en-US" altLang="zh-TW" sz="3600" dirty="0" smtClean="0">
                <a:latin typeface="Cambria Math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800" i="1" dirty="0" smtClean="0">
              <a:latin typeface="Cambria Math"/>
            </a:endParaRPr>
          </a:p>
          <a:p>
            <a:pPr marL="0" indent="0">
              <a:lnSpc>
                <a:spcPct val="100000"/>
              </a:lnSpc>
              <a:buNone/>
            </a:pP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62522"/>
              </p:ext>
            </p:extLst>
          </p:nvPr>
        </p:nvGraphicFramePr>
        <p:xfrm>
          <a:off x="1358802" y="2718675"/>
          <a:ext cx="9666752" cy="75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方程式" r:id="rId3" imgW="3593880" imgH="279360" progId="Equation.3">
                  <p:embed/>
                </p:oleObj>
              </mc:Choice>
              <mc:Fallback>
                <p:oleObj name="方程式" r:id="rId3" imgW="359388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802" y="2718675"/>
                        <a:ext cx="9666752" cy="751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99138"/>
              </p:ext>
            </p:extLst>
          </p:nvPr>
        </p:nvGraphicFramePr>
        <p:xfrm>
          <a:off x="2503488" y="4933950"/>
          <a:ext cx="70278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方程式" r:id="rId5" imgW="2831760" imgH="342720" progId="Equation.3">
                  <p:embed/>
                </p:oleObj>
              </mc:Choice>
              <mc:Fallback>
                <p:oleObj name="方程式" r:id="rId5" imgW="2831760" imgH="34272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933950"/>
                        <a:ext cx="70278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84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MAP with Gaussian function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301436"/>
              </p:ext>
            </p:extLst>
          </p:nvPr>
        </p:nvGraphicFramePr>
        <p:xfrm>
          <a:off x="1776413" y="2645335"/>
          <a:ext cx="8729662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方程式" r:id="rId3" imgW="3517560" imgH="685800" progId="Equation.3">
                  <p:embed/>
                </p:oleObj>
              </mc:Choice>
              <mc:Fallback>
                <p:oleObj name="方程式" r:id="rId3" imgW="3517560" imgH="6858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645335"/>
                        <a:ext cx="8729662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03625" y="1732055"/>
            <a:ext cx="4817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Cambria Math"/>
              </a:rPr>
              <a:t>Gaussian </a:t>
            </a:r>
            <a:r>
              <a:rPr lang="en-US" altLang="zh-TW" sz="3200" dirty="0" smtClean="0">
                <a:latin typeface="Cambria Math"/>
              </a:rPr>
              <a:t>function + MAP: </a:t>
            </a:r>
          </a:p>
        </p:txBody>
      </p:sp>
    </p:spTree>
    <p:extLst>
      <p:ext uri="{BB962C8B-B14F-4D97-AF65-F5344CB8AC3E}">
        <p14:creationId xmlns:p14="http://schemas.microsoft.com/office/powerpoint/2010/main" val="367477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MAP with Gaussian function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466675"/>
              </p:ext>
            </p:extLst>
          </p:nvPr>
        </p:nvGraphicFramePr>
        <p:xfrm>
          <a:off x="1345834" y="2103071"/>
          <a:ext cx="9485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方程式" r:id="rId4" imgW="3822480" imgH="342720" progId="Equation.3">
                  <p:embed/>
                </p:oleObj>
              </mc:Choice>
              <mc:Fallback>
                <p:oleObj name="方程式" r:id="rId4" imgW="3822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834" y="2103071"/>
                        <a:ext cx="94853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26716" y="2975534"/>
            <a:ext cx="9994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Cambria Math"/>
              </a:rPr>
              <a:t>The most important term of this formula is measuring the distance between x and center of distribution</a:t>
            </a:r>
          </a:p>
        </p:txBody>
      </p:sp>
      <p:pic>
        <p:nvPicPr>
          <p:cNvPr id="4100" name="Picture 4" descr="https://miro.medium.com/max/865/1*lcBNo1CVkLElZ5Hd9NE7-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39" y="3929641"/>
            <a:ext cx="7730370" cy="281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67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800" dirty="0" smtClean="0"/>
              <a:t>We just learned model-based algorithm.</a:t>
            </a:r>
          </a:p>
          <a:p>
            <a:pPr marL="0" indent="0" algn="just">
              <a:buNone/>
            </a:pPr>
            <a:r>
              <a:rPr lang="en-US" altLang="zh-TW" sz="2800" dirty="0" smtClean="0"/>
              <a:t>Model-based: data is assumed as normal distribution. (parameters: mean vector and covariance matrix)</a:t>
            </a:r>
          </a:p>
          <a:p>
            <a:pPr marL="0" indent="0" algn="just">
              <a:buNone/>
            </a:pPr>
            <a:r>
              <a:rPr lang="en-US" altLang="zh-TW" sz="3200" b="1" dirty="0" smtClean="0"/>
              <a:t>Can we learn without model?</a:t>
            </a:r>
          </a:p>
          <a:p>
            <a:pPr marL="0" indent="0">
              <a:buNone/>
            </a:pPr>
            <a:r>
              <a:rPr lang="en-US" altLang="zh-TW" sz="2800" dirty="0" smtClean="0"/>
              <a:t>ANS: </a:t>
            </a:r>
            <a:br>
              <a:rPr lang="en-US" altLang="zh-TW" sz="2800" dirty="0" smtClean="0"/>
            </a:br>
            <a:r>
              <a:rPr lang="en-US" altLang="zh-TW" sz="2800" dirty="0" smtClean="0"/>
              <a:t>Yes. </a:t>
            </a:r>
            <a:br>
              <a:rPr lang="en-US" altLang="zh-TW" sz="2800" dirty="0" smtClean="0"/>
            </a:br>
            <a:r>
              <a:rPr lang="en-US" altLang="zh-TW" sz="2800" dirty="0" smtClean="0"/>
              <a:t>Nearest neighbors</a:t>
            </a:r>
            <a:r>
              <a:rPr lang="en-US" altLang="zh-TW" sz="2800" dirty="0"/>
              <a:t>,</a:t>
            </a:r>
            <a:r>
              <a:rPr lang="en-US" altLang="zh-TW" sz="2800" dirty="0" smtClean="0"/>
              <a:t> SVM,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7834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1" y="1828800"/>
            <a:ext cx="972818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A Very simple classification problem</a:t>
            </a:r>
          </a:p>
          <a:p>
            <a:pPr marL="0" indent="0">
              <a:buNone/>
            </a:pPr>
            <a:r>
              <a:rPr lang="en-US" altLang="zh-TW" sz="3200" dirty="0" smtClean="0"/>
              <a:t>“How to classify {male or female} by </a:t>
            </a:r>
            <a:r>
              <a:rPr lang="en-US" altLang="zh-TW" sz="3200" dirty="0"/>
              <a:t>a measured feature </a:t>
            </a:r>
            <a:r>
              <a:rPr lang="en-US" altLang="zh-TW" sz="3200" dirty="0" smtClean="0"/>
              <a:t>(body fat)?”</a:t>
            </a:r>
          </a:p>
          <a:p>
            <a:pPr marL="0" indent="0">
              <a:buNone/>
            </a:pPr>
            <a:r>
              <a:rPr lang="en-US" altLang="zh-TW" sz="3200" b="1" u="sng" dirty="0" smtClean="0"/>
              <a:t>Collected </a:t>
            </a:r>
            <a:r>
              <a:rPr lang="en-US" altLang="zh-TW" sz="3200" b="1" u="sng" dirty="0"/>
              <a:t>data (body </a:t>
            </a:r>
            <a:r>
              <a:rPr lang="en-US" altLang="zh-TW" sz="3200" b="1" u="sng" dirty="0" smtClean="0"/>
              <a:t>fat(%))</a:t>
            </a:r>
          </a:p>
          <a:p>
            <a:pPr marL="0" indent="0">
              <a:buNone/>
            </a:pPr>
            <a:r>
              <a:rPr lang="en-US" altLang="zh-TW" sz="3200" dirty="0" smtClean="0"/>
              <a:t>Female:{22, 25, 30, 33, 35}</a:t>
            </a:r>
          </a:p>
          <a:p>
            <a:pPr marL="0" indent="0">
              <a:buNone/>
            </a:pPr>
            <a:r>
              <a:rPr lang="en-US" altLang="zh-TW" sz="3200" dirty="0" smtClean="0"/>
              <a:t>Male:{ 10, 15, 20, 25, 30}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pic>
        <p:nvPicPr>
          <p:cNvPr id="1028" name="Picture 4" descr="「男生女生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05" y="3305355"/>
            <a:ext cx="3519278" cy="327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57072" y="1816100"/>
                <a:ext cx="8595360" cy="435133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400" dirty="0" smtClean="0"/>
                  <a:t>Female: {</a:t>
                </a:r>
                <a:r>
                  <a:rPr lang="en-US" altLang="zh-TW" sz="2400" dirty="0"/>
                  <a:t>22, 25, 30, 33, 35}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400" dirty="0"/>
                  <a:t>Male</a:t>
                </a:r>
                <a:r>
                  <a:rPr lang="en-US" altLang="zh-TW" sz="2400" dirty="0" smtClean="0"/>
                  <a:t>: { </a:t>
                </a:r>
                <a:r>
                  <a:rPr lang="en-US" altLang="zh-TW" sz="2400" dirty="0"/>
                  <a:t>10, 15, 20, 25, 30</a:t>
                </a:r>
                <a:r>
                  <a:rPr lang="en-US" altLang="zh-TW" sz="2400" dirty="0" smtClean="0"/>
                  <a:t>}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400" dirty="0" smtClean="0"/>
                  <a:t>The simplest way: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400" dirty="0" smtClean="0"/>
                  <a:t>Using mean value as decision rule.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2400" dirty="0"/>
                            <m:t>Mean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value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Female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) + 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Mean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value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Male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)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/>
                            </a:rPr>
                            <m:t>29+20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/>
                        </a:rPr>
                        <m:t>=24.5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TW" sz="2400" dirty="0" smtClean="0"/>
                  <a:t>Body fat&gt;24.5</a:t>
                </a:r>
                <a:r>
                  <a:rPr lang="zh-TW" altLang="en-US" sz="2400" dirty="0" smtClean="0"/>
                  <a:t> → </a:t>
                </a:r>
                <a:r>
                  <a:rPr lang="en-US" altLang="zh-TW" sz="2400" dirty="0" smtClean="0"/>
                  <a:t>Female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TW" sz="2400" dirty="0" smtClean="0"/>
                  <a:t>Body fat&lt;24.5</a:t>
                </a:r>
                <a:r>
                  <a:rPr lang="zh-TW" altLang="en-US" sz="2400" dirty="0"/>
                  <a:t> → </a:t>
                </a:r>
                <a:r>
                  <a:rPr lang="en-US" altLang="zh-TW" sz="2400" dirty="0" smtClean="0"/>
                  <a:t>Male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072" y="1816100"/>
                <a:ext cx="8595360" cy="4351337"/>
              </a:xfrm>
              <a:blipFill rotWithShape="1">
                <a:blip r:embed="rId2"/>
                <a:stretch>
                  <a:fillRect l="-1064" t="-1120" b="-43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2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Body fat</a:t>
            </a:r>
            <a:endParaRPr lang="zh-TW" altLang="en-US" dirty="0"/>
          </a:p>
        </p:txBody>
      </p:sp>
      <p:pic>
        <p:nvPicPr>
          <p:cNvPr id="2052" name="Picture 4" descr="「body fa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047" y="2166483"/>
            <a:ext cx="4320000" cy="44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body fa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7" y="2166483"/>
            <a:ext cx="4320000" cy="44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5559342" y="1817971"/>
            <a:ext cx="5671066" cy="4252777"/>
            <a:chOff x="5559342" y="1817971"/>
            <a:chExt cx="5671066" cy="42527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9" t="21875" r="28624" b="21094"/>
            <a:stretch/>
          </p:blipFill>
          <p:spPr bwMode="auto">
            <a:xfrm>
              <a:off x="5744008" y="1817971"/>
              <a:ext cx="5486400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7547953" y="5701416"/>
              <a:ext cx="1587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Body fat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16200000">
              <a:off x="4950378" y="3668480"/>
              <a:ext cx="1587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count</a:t>
              </a:r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00332" y="1828800"/>
                <a:ext cx="5227608" cy="435133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400" dirty="0" smtClean="0"/>
                  <a:t>Female </a:t>
                </a:r>
                <a:r>
                  <a:rPr lang="en-US" altLang="zh-TW" sz="2400" dirty="0"/>
                  <a:t>with 100 </a:t>
                </a:r>
                <a:r>
                  <a:rPr lang="en-US" altLang="zh-TW" sz="2400" dirty="0" smtClean="0"/>
                  <a:t>data, Male with 100 data (Body fat).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400" dirty="0" smtClean="0"/>
                  <a:t>Visualization by histogram.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400" dirty="0" smtClean="0"/>
                  <a:t>Blue: Male</a:t>
                </a:r>
                <a:endParaRPr lang="en-US" altLang="zh-TW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400" dirty="0" smtClean="0"/>
                  <a:t>Red: Female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sz="24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2400" dirty="0"/>
                            <m:t>Mean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value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Female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) + 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Mean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value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Male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)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/>
                            </a:rPr>
                            <m:t>30.79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15.35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0" smtClean="0">
                          <a:latin typeface="Cambria Math"/>
                        </a:rPr>
                        <m:t>=23.07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332" y="1828800"/>
                <a:ext cx="5227608" cy="4351337"/>
              </a:xfrm>
              <a:blipFill rotWithShape="1">
                <a:blip r:embed="rId4"/>
                <a:stretch>
                  <a:fillRect l="-1166" t="-700" r="-23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8142919" y="2053146"/>
            <a:ext cx="867895" cy="4386934"/>
            <a:chOff x="8288544" y="1972319"/>
            <a:chExt cx="867895" cy="4386934"/>
          </a:xfrm>
        </p:grpSpPr>
        <p:cxnSp>
          <p:nvCxnSpPr>
            <p:cNvPr id="6" name="直線接點 5"/>
            <p:cNvCxnSpPr/>
            <p:nvPr/>
          </p:nvCxnSpPr>
          <p:spPr>
            <a:xfrm flipH="1">
              <a:off x="8288544" y="1972319"/>
              <a:ext cx="0" cy="360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346602" y="5989921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/>
                          </a:rPr>
                          <m:t>23.07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602" y="5989921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弧形接點 8"/>
            <p:cNvCxnSpPr/>
            <p:nvPr/>
          </p:nvCxnSpPr>
          <p:spPr>
            <a:xfrm rot="16200000" flipV="1">
              <a:off x="8106813" y="5468918"/>
              <a:ext cx="760791" cy="2812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574905" y="6004925"/>
            <a:ext cx="6934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You Just learn a classification algorithm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4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97811"/>
                <a:ext cx="8595360" cy="48307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𝑏𝑎𝑏𝑦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𝑓𝑎𝑡</m:t>
                      </m:r>
                    </m:oMath>
                  </m:oMathPara>
                </a14:m>
                <a:endParaRPr lang="en-US" altLang="zh-TW" sz="2800" b="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800" b="0" i="1" smtClean="0">
                          <a:latin typeface="Cambria Math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𝑐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𝑚𝑎𝑙𝑒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𝑓𝑒𝑚𝑎𝑙𝑒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b="0" i="1" dirty="0" smtClean="0">
                  <a:latin typeface="Cambria Math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r>
                        <a:rPr lang="en-US" altLang="zh-TW" sz="2800" i="1">
                          <a:latin typeface="Cambria Math"/>
                        </a:rPr>
                        <m:t>𝑥</m:t>
                      </m:r>
                      <m:r>
                        <a:rPr lang="en-US" altLang="zh-TW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</m:oMath>
                  </m:oMathPara>
                </a14:m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𝑓𝑒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r>
                        <a:rPr lang="en-US" altLang="zh-TW" sz="2800" i="1">
                          <a:latin typeface="Cambria Math"/>
                        </a:rPr>
                        <m:t>𝑥</m:t>
                      </m:r>
                      <m:r>
                        <a:rPr lang="en-US" altLang="zh-TW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𝑓𝑒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𝑚𝑎𝑙𝑒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TW" sz="2800" dirty="0" smtClean="0"/>
                  <a:t>Decision rule: feature value(</a:t>
                </a:r>
                <a:r>
                  <a:rPr lang="en-US" altLang="zh-TW" sz="2800" i="1" dirty="0" smtClean="0"/>
                  <a:t>x</a:t>
                </a:r>
                <a:r>
                  <a:rPr lang="en-US" altLang="zh-TW" sz="2800" dirty="0"/>
                  <a:t>)</a:t>
                </a:r>
                <a:r>
                  <a:rPr lang="en-US" altLang="zh-TW" sz="2800" dirty="0" smtClean="0"/>
                  <a:t> is closed to which class, and classify this </a:t>
                </a:r>
                <a:r>
                  <a:rPr lang="en-US" altLang="zh-TW" sz="2800" i="1" dirty="0" smtClean="0"/>
                  <a:t>x</a:t>
                </a:r>
                <a:r>
                  <a:rPr lang="en-US" altLang="zh-TW" sz="2800" dirty="0" smtClean="0"/>
                  <a:t> to which class. </a:t>
                </a:r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TW" sz="2800" dirty="0"/>
                  <a:t>Decision </a:t>
                </a:r>
                <a:r>
                  <a:rPr lang="en-US" altLang="zh-TW" sz="2800" dirty="0" smtClean="0"/>
                  <a:t>rule:</a:t>
                </a:r>
                <a:r>
                  <a:rPr lang="zh-TW" altLang="en-US" sz="2800" dirty="0" smtClean="0"/>
                  <a:t> </a:t>
                </a:r>
                <a:endParaRPr lang="en-US" altLang="zh-TW" sz="2800" i="1" dirty="0" smtClean="0">
                  <a:latin typeface="Cambria Math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𝐷𝑒𝑐𝑖𝑠𝑖𝑜𝑛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𝑒𝑚𝑎𝑙𝑒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𝑚𝑎𝑙𝑒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𝑓𝑒𝑚𝑎𝑙𝑒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≥0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800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𝑎𝑙𝑒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𝑚𝑎𝑙𝑒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𝑓𝑒𝑚𝑎𝑙𝑒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&lt;</m:t>
                                    </m:r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97811"/>
                <a:ext cx="8595360" cy="4830793"/>
              </a:xfrm>
              <a:blipFill rotWithShape="1">
                <a:blip r:embed="rId2"/>
                <a:stretch>
                  <a:fillRect l="-1206" r="-16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dirty="0" smtClean="0"/>
                  <a:t>If we get multi-features (i.e. body fat and height), how to do?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𝑏𝑜𝑑𝑦𝑓𝑎𝑡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h𝑒𝑖𝑔h𝑡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i="1" dirty="0" smtClean="0">
                  <a:latin typeface="Cambria Math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800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800" i="1">
                          <a:latin typeface="Cambria Math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8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𝑏𝑜𝑑𝑦𝑓𝑎𝑡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8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h𝑒𝑖𝑔h𝑡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, </m:t>
                      </m:r>
                      <m:r>
                        <a:rPr lang="en-US" altLang="zh-TW" sz="2800" i="1">
                          <a:latin typeface="Cambria Math"/>
                        </a:rPr>
                        <m:t>𝑐</m:t>
                      </m:r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𝑚𝑎𝑙𝑒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𝑓𝑒𝑚𝑎𝑙𝑒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r>
                        <a:rPr lang="en-US" altLang="zh-TW" sz="2800" b="1" i="1">
                          <a:latin typeface="Cambria Math"/>
                        </a:rPr>
                        <m:t>𝒙</m:t>
                      </m:r>
                      <m:r>
                        <a:rPr lang="en-US" altLang="zh-TW" sz="2800" i="1">
                          <a:latin typeface="Cambria Math"/>
                        </a:rPr>
                        <m:t>−</m:t>
                      </m:r>
                      <m:r>
                        <a:rPr lang="zh-TW" altLang="en-US" sz="2800" b="1" i="1">
                          <a:latin typeface="Cambria Math"/>
                        </a:rPr>
                        <m:t>𝝁</m:t>
                      </m:r>
                      <m:r>
                        <a:rPr lang="en-US" altLang="zh-TW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𝑏𝑜𝑑𝑦𝑓𝑎𝑡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𝑏𝑜𝑑𝑦𝑓𝑎𝑡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h𝑒𝑖𝑔h𝑡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h𝑒𝑖𝑔h𝑡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TW" sz="2800" dirty="0" smtClean="0"/>
                  <a:t>We can’t make decision with an array.</a:t>
                </a:r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8" t="-1821" b="-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5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r>
                        <a:rPr lang="en-US" altLang="zh-TW" sz="2800" b="1" i="1">
                          <a:latin typeface="Cambria Math"/>
                        </a:rPr>
                        <m:t>𝒙</m:t>
                      </m:r>
                      <m:r>
                        <a:rPr lang="en-US" altLang="zh-TW" sz="2800" i="1">
                          <a:latin typeface="Cambria Math"/>
                        </a:rPr>
                        <m:t>−</m:t>
                      </m:r>
                      <m:r>
                        <a:rPr lang="zh-TW" altLang="en-US" sz="2800" b="1" i="1">
                          <a:latin typeface="Cambria Math"/>
                        </a:rPr>
                        <m:t>𝝁</m:t>
                      </m:r>
                      <m:r>
                        <a:rPr lang="en-US" altLang="zh-TW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𝑏𝑜𝑑𝑦𝑓𝑎𝑡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𝑏𝑜𝑑𝑦𝑓𝑎𝑡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h𝑒𝑖𝑔h𝑡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h𝑒𝑖𝑔h𝑡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TW" sz="2800" dirty="0" smtClean="0"/>
                  <a:t>Quantification (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/>
                      </a:rPr>
                      <m:t>𝒙</m:t>
                    </m:r>
                    <m:r>
                      <a:rPr lang="en-US" altLang="zh-TW" sz="2800" b="0" i="1" smtClean="0">
                        <a:latin typeface="Cambria Math"/>
                      </a:rPr>
                      <m:t>, </m:t>
                    </m:r>
                    <m:r>
                      <a:rPr lang="zh-TW" altLang="en-US" sz="2800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altLang="zh-TW" sz="2800" dirty="0"/>
                  <a:t>)</a:t>
                </a:r>
                <a:endParaRPr lang="en-US" altLang="zh-TW" sz="2800" dirty="0" smtClean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800" dirty="0" smtClean="0"/>
                  <a:t>Euclidean Distance (L2-norm)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800" dirty="0" err="1"/>
                  <a:t>Mahalanobis</a:t>
                </a:r>
                <a:r>
                  <a:rPr lang="en-US" altLang="zh-TW" sz="2800" dirty="0"/>
                  <a:t> </a:t>
                </a:r>
                <a:r>
                  <a:rPr lang="en-US" altLang="zh-TW" sz="2800" dirty="0" smtClean="0"/>
                  <a:t> Distance</a:t>
                </a:r>
                <a:endParaRPr lang="en-US" altLang="zh-TW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1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14451</TotalTime>
  <Words>1342</Words>
  <Application>Microsoft Office PowerPoint</Application>
  <PresentationFormat>自訂</PresentationFormat>
  <Paragraphs>154</Paragraphs>
  <Slides>23</Slides>
  <Notes>9</Notes>
  <HiddenSlides>1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佈景主題2</vt:lpstr>
      <vt:lpstr>View</vt:lpstr>
      <vt:lpstr>方程式</vt:lpstr>
      <vt:lpstr>Classification</vt:lpstr>
      <vt:lpstr>Classification</vt:lpstr>
      <vt:lpstr>Classification</vt:lpstr>
      <vt:lpstr>Classification</vt:lpstr>
      <vt:lpstr>Body fat</vt:lpstr>
      <vt:lpstr>Classification</vt:lpstr>
      <vt:lpstr>Classification</vt:lpstr>
      <vt:lpstr>Classification</vt:lpstr>
      <vt:lpstr>Classification</vt:lpstr>
      <vt:lpstr>Likelihood function</vt:lpstr>
      <vt:lpstr>Likelihood function</vt:lpstr>
      <vt:lpstr>Likelihood function</vt:lpstr>
      <vt:lpstr>Distance</vt:lpstr>
      <vt:lpstr>Maximum a posterior (MAP)</vt:lpstr>
      <vt:lpstr>Maximum a posterior (MAP)</vt:lpstr>
      <vt:lpstr>Maximum a posterior (MAP)</vt:lpstr>
      <vt:lpstr>Prior probability</vt:lpstr>
      <vt:lpstr>Maximum a posterior (MAP)</vt:lpstr>
      <vt:lpstr>Maximum a posterior (MAP)</vt:lpstr>
      <vt:lpstr>MAP with Gaussian function</vt:lpstr>
      <vt:lpstr>MAP with Gaussian function</vt:lpstr>
      <vt:lpstr>MAP with Gaussian function</vt:lpstr>
      <vt:lpstr>Classification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for  Statistical /Machine Learning</dc:title>
  <dc:creator>黃志勝</dc:creator>
  <cp:lastModifiedBy>Tommy</cp:lastModifiedBy>
  <cp:revision>464</cp:revision>
  <dcterms:created xsi:type="dcterms:W3CDTF">2018-12-11T06:02:23Z</dcterms:created>
  <dcterms:modified xsi:type="dcterms:W3CDTF">2019-11-07T00:07:54Z</dcterms:modified>
</cp:coreProperties>
</file>