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91" r:id="rId3"/>
    <p:sldId id="260" r:id="rId4"/>
    <p:sldId id="259" r:id="rId5"/>
    <p:sldId id="257" r:id="rId6"/>
    <p:sldId id="258" r:id="rId7"/>
    <p:sldId id="263" r:id="rId8"/>
    <p:sldId id="264" r:id="rId9"/>
    <p:sldId id="266" r:id="rId10"/>
    <p:sldId id="271" r:id="rId11"/>
    <p:sldId id="267" r:id="rId12"/>
    <p:sldId id="261" r:id="rId13"/>
    <p:sldId id="265" r:id="rId14"/>
    <p:sldId id="300" r:id="rId15"/>
    <p:sldId id="270" r:id="rId16"/>
    <p:sldId id="262" r:id="rId17"/>
    <p:sldId id="269" r:id="rId18"/>
    <p:sldId id="268" r:id="rId19"/>
    <p:sldId id="276" r:id="rId20"/>
    <p:sldId id="292" r:id="rId21"/>
    <p:sldId id="295" r:id="rId22"/>
    <p:sldId id="307" r:id="rId23"/>
    <p:sldId id="308" r:id="rId24"/>
    <p:sldId id="306" r:id="rId25"/>
    <p:sldId id="309" r:id="rId26"/>
    <p:sldId id="310" r:id="rId27"/>
    <p:sldId id="301" r:id="rId28"/>
    <p:sldId id="272" r:id="rId29"/>
    <p:sldId id="273" r:id="rId30"/>
    <p:sldId id="274" r:id="rId31"/>
    <p:sldId id="275" r:id="rId32"/>
    <p:sldId id="281" r:id="rId33"/>
    <p:sldId id="296" r:id="rId34"/>
    <p:sldId id="304" r:id="rId35"/>
    <p:sldId id="297" r:id="rId36"/>
    <p:sldId id="302" r:id="rId37"/>
    <p:sldId id="277" r:id="rId38"/>
    <p:sldId id="287" r:id="rId39"/>
    <p:sldId id="278" r:id="rId40"/>
    <p:sldId id="280" r:id="rId41"/>
    <p:sldId id="305" r:id="rId42"/>
    <p:sldId id="298" r:id="rId43"/>
    <p:sldId id="282" r:id="rId44"/>
    <p:sldId id="289" r:id="rId45"/>
    <p:sldId id="283" r:id="rId46"/>
    <p:sldId id="311" r:id="rId47"/>
    <p:sldId id="284" r:id="rId48"/>
    <p:sldId id="299" r:id="rId49"/>
    <p:sldId id="285"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景平 滕" initials="景平" lastIdx="1" clrIdx="0">
    <p:extLst>
      <p:ext uri="{19B8F6BF-5375-455C-9EA6-DF929625EA0E}">
        <p15:presenceInfo xmlns:p15="http://schemas.microsoft.com/office/powerpoint/2012/main" userId="d722f6c9548fc6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4" autoAdjust="0"/>
  </p:normalViewPr>
  <p:slideViewPr>
    <p:cSldViewPr snapToGrid="0">
      <p:cViewPr varScale="1">
        <p:scale>
          <a:sx n="52" d="100"/>
          <a:sy n="52" d="100"/>
        </p:scale>
        <p:origin x="1228"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F7331-FF41-4AFD-B9F0-512625E001B7}" type="datetimeFigureOut">
              <a:rPr lang="zh-TW" altLang="en-US" smtClean="0"/>
              <a:t>2019/10/2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A1054-2CF0-462B-9146-9A1D9AA432DB}" type="slidenum">
              <a:rPr lang="zh-TW" altLang="en-US" smtClean="0"/>
              <a:t>‹#›</a:t>
            </a:fld>
            <a:endParaRPr lang="zh-TW" altLang="en-US"/>
          </a:p>
        </p:txBody>
      </p:sp>
    </p:spTree>
    <p:extLst>
      <p:ext uri="{BB962C8B-B14F-4D97-AF65-F5344CB8AC3E}">
        <p14:creationId xmlns:p14="http://schemas.microsoft.com/office/powerpoint/2010/main" val="302228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vision.csee.wvu.edu/~doretto/publications/yaoD10cvpr.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aperweekly.site/papers/notes/13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quora.com/What-are-the-advantages-of-using-sparse-representation-in-machine-learning-especially-in-deep-learning-models"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en.wikipedia.org/wiki/Split_networks" TargetMode="External"/><Relationship Id="rId4" Type="http://schemas.openxmlformats.org/officeDocument/2006/relationships/hyperlink" Target="https://arxiv.org/pdf/1706.07446.pdf"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rxiv.org/pdf/1505.07818.pdf"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arxiv.org/pdf/1409.7495.pdf" TargetMode="External"/><Relationship Id="rId4" Type="http://schemas.openxmlformats.org/officeDocument/2006/relationships/hyperlink" Target="https://www.52cv.net/?p=373"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zpascal.net/cvpr2017/Tzeng_Adversarial_Discriminative_Domain_CVPR_2017_paper.pdf"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vision.stanford.edu/pdf/luo2017nips.pdf" TargetMode="External"/><Relationship Id="rId4" Type="http://schemas.openxmlformats.org/officeDocument/2006/relationships/hyperlink" Target="https://arxiv.org/pdf/1705.10667.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a:t>
            </a:fld>
            <a:endParaRPr lang="zh-TW" altLang="en-US"/>
          </a:p>
        </p:txBody>
      </p:sp>
    </p:spTree>
    <p:extLst>
      <p:ext uri="{BB962C8B-B14F-4D97-AF65-F5344CB8AC3E}">
        <p14:creationId xmlns:p14="http://schemas.microsoft.com/office/powerpoint/2010/main" val="132177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Adaptive Boosting</a:t>
            </a:r>
          </a:p>
          <a:p>
            <a:r>
              <a:rPr lang="zh-TW" altLang="en-US" dirty="0" smtClean="0"/>
              <a:t>初始化訓練數據的權值分佈。</a:t>
            </a:r>
            <a:endParaRPr lang="en-US" altLang="zh-TW" dirty="0" smtClean="0"/>
          </a:p>
          <a:p>
            <a:r>
              <a:rPr lang="zh-TW" altLang="en-US" dirty="0" smtClean="0"/>
              <a:t>如果有</a:t>
            </a:r>
            <a:r>
              <a:rPr lang="en-US" altLang="zh-TW" dirty="0" smtClean="0"/>
              <a:t>N</a:t>
            </a:r>
            <a:r>
              <a:rPr lang="zh-TW" altLang="en-US" dirty="0" smtClean="0"/>
              <a:t>個樣本，則每一個訓練樣本最開始時都被賦予相同的權值：</a:t>
            </a:r>
            <a:r>
              <a:rPr lang="en-US" altLang="zh-TW" dirty="0" smtClean="0"/>
              <a:t>1/N</a:t>
            </a:r>
            <a:r>
              <a:rPr lang="zh-TW" altLang="en-US" dirty="0" smtClean="0"/>
              <a:t>。</a:t>
            </a:r>
            <a:endParaRPr lang="en-US" altLang="zh-TW" dirty="0" smtClean="0"/>
          </a:p>
          <a:p>
            <a:endParaRPr lang="zh-TW" altLang="en-US" dirty="0" smtClean="0"/>
          </a:p>
          <a:p>
            <a:r>
              <a:rPr lang="zh-TW" altLang="en-US" dirty="0" smtClean="0"/>
              <a:t>訓練弱分類器。</a:t>
            </a:r>
            <a:endParaRPr lang="en-US" altLang="zh-TW" dirty="0" smtClean="0"/>
          </a:p>
          <a:p>
            <a:r>
              <a:rPr lang="zh-TW" altLang="en-US" dirty="0" smtClean="0"/>
              <a:t>具體訓練過程中，如果某個樣本點已經被準確地分類，那麼在構造下一個訓練集中，它的權值就被降低；相反，如果某個樣本點沒有被準確地分類，那麼它的權值就得到提高。然後，權值更新過的樣本集被用於訓練下一個分類器，整個訓練過程如此迭代地進行下去。</a:t>
            </a:r>
            <a:endParaRPr lang="en-US" altLang="zh-TW" dirty="0" smtClean="0"/>
          </a:p>
          <a:p>
            <a:endParaRPr lang="zh-TW" altLang="en-US" dirty="0" smtClean="0"/>
          </a:p>
          <a:p>
            <a:r>
              <a:rPr lang="zh-TW" altLang="en-US" dirty="0" smtClean="0"/>
              <a:t>將各個訓練得到的弱分類器組合成強分類器。</a:t>
            </a:r>
            <a:endParaRPr lang="en-US" altLang="zh-TW" dirty="0" smtClean="0"/>
          </a:p>
          <a:p>
            <a:r>
              <a:rPr lang="zh-TW" altLang="en-US" dirty="0" smtClean="0"/>
              <a:t>各個弱分類器的訓練過程結束後，加大分類誤差率小的弱分類器的權重，使其在最終的分類函數中起著較大的決定作用，而降低分類誤差率大的弱分類器的權重，使其在最終的分類函數中起著較小的決定作用。換言之，誤差率低的弱分類器在最終分類器中佔的權重較大，否則較小。</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19</a:t>
            </a:fld>
            <a:endParaRPr lang="zh-TW" altLang="en-US"/>
          </a:p>
        </p:txBody>
      </p:sp>
    </p:spTree>
    <p:extLst>
      <p:ext uri="{BB962C8B-B14F-4D97-AF65-F5344CB8AC3E}">
        <p14:creationId xmlns:p14="http://schemas.microsoft.com/office/powerpoint/2010/main" val="3161996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如果某個樣本點</a:t>
            </a:r>
            <a:r>
              <a:rPr lang="zh-TW" altLang="en-US" b="1" u="sng" dirty="0" smtClean="0">
                <a:solidFill>
                  <a:srgbClr val="FF0000"/>
                </a:solidFill>
              </a:rPr>
              <a:t>未</a:t>
            </a:r>
            <a:r>
              <a:rPr lang="zh-TW" altLang="en-US" dirty="0" smtClean="0"/>
              <a:t>被準確地分類，在建構下一個訓練集中，它的權值就被提升，這點和</a:t>
            </a:r>
            <a:r>
              <a:rPr lang="en-US" altLang="zh-TW" dirty="0" err="1" smtClean="0"/>
              <a:t>adaboost</a:t>
            </a:r>
            <a:r>
              <a:rPr lang="zh-TW" altLang="en-US" dirty="0" smtClean="0"/>
              <a:t>是一樣的。</a:t>
            </a:r>
            <a:endParaRPr lang="en-US" altLang="zh-TW" dirty="0" smtClean="0"/>
          </a:p>
          <a:p>
            <a:r>
              <a:rPr lang="en-US" altLang="zh-TW" dirty="0" smtClean="0"/>
              <a:t>2.</a:t>
            </a:r>
            <a:r>
              <a:rPr lang="zh-TW" altLang="en-US" dirty="0" smtClean="0"/>
              <a:t>如果輔助數據集中的一個樣本被錯誤的分類了，我們認為這個樣本對於目標數據是很不同的，我們就降低這個數據在樣本中所佔的權重，降低這個樣本在分類器中所佔的比重</a:t>
            </a:r>
            <a:r>
              <a:rPr lang="en-US" altLang="zh-TW" dirty="0" smtClean="0"/>
              <a:t>(</a:t>
            </a:r>
            <a:r>
              <a:rPr lang="zh-TW" altLang="en-US" dirty="0" smtClean="0"/>
              <a:t>排除掉被錯誤分類的樣本</a:t>
            </a:r>
            <a:r>
              <a:rPr lang="en-US" altLang="zh-TW" dirty="0" smtClean="0"/>
              <a:t>)</a:t>
            </a:r>
          </a:p>
          <a:p>
            <a:r>
              <a:rPr lang="zh-TW" altLang="en-US" dirty="0" smtClean="0"/>
              <a:t>那麼我們就可以降低這個數據的權重。具體來說，就是給數據乘上一個</a:t>
            </a:r>
            <a:r>
              <a:rPr lang="en-US" altLang="zh-TW" dirty="0" smtClean="0"/>
              <a:t>,</a:t>
            </a:r>
            <a:r>
              <a:rPr lang="zh-TW" altLang="en-US" dirty="0" smtClean="0"/>
              <a:t>其中的值在</a:t>
            </a:r>
            <a:r>
              <a:rPr lang="en-US" altLang="zh-TW" dirty="0" smtClean="0"/>
              <a:t>0</a:t>
            </a:r>
            <a:r>
              <a:rPr lang="zh-TW" altLang="en-US" dirty="0" smtClean="0"/>
              <a:t>到</a:t>
            </a:r>
            <a:r>
              <a:rPr lang="en-US" altLang="zh-TW" dirty="0" smtClean="0"/>
              <a:t>1</a:t>
            </a:r>
            <a:r>
              <a:rPr lang="zh-TW" altLang="en-US" dirty="0" smtClean="0"/>
              <a:t>之間，所以在下一輪的迭代中，被誤分類的樣本就會比上一輪少影響分類模型一些</a:t>
            </a:r>
            <a:endParaRPr lang="en-US" altLang="zh-TW" dirty="0" smtClean="0"/>
          </a:p>
          <a:p>
            <a:r>
              <a:rPr lang="en-US" altLang="zh-TW" dirty="0" smtClean="0"/>
              <a:t>3.</a:t>
            </a:r>
            <a:r>
              <a:rPr lang="zh-TW" altLang="en-US" dirty="0" smtClean="0"/>
              <a:t> </a:t>
            </a:r>
            <a:r>
              <a:rPr lang="en-US" altLang="zh-TW" dirty="0" err="1" smtClean="0"/>
              <a:t>TrAdaBoost</a:t>
            </a:r>
            <a:r>
              <a:rPr lang="zh-TW" altLang="en-US" dirty="0" smtClean="0"/>
              <a:t>算法在源數據和輔助數據具有很多的相似性的時候可以取得很好效果。</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20</a:t>
            </a:fld>
            <a:endParaRPr lang="zh-TW" altLang="en-US"/>
          </a:p>
        </p:txBody>
      </p:sp>
    </p:spTree>
    <p:extLst>
      <p:ext uri="{BB962C8B-B14F-4D97-AF65-F5344CB8AC3E}">
        <p14:creationId xmlns:p14="http://schemas.microsoft.com/office/powerpoint/2010/main" val="268637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是一種快速算法，可以促進對新目標域的快速再訓練。</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下方參考論文有提供演算法的邏輯</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Algorithm 1: </a:t>
            </a:r>
            <a:r>
              <a:rPr lang="en-US" altLang="zh-TW" dirty="0" err="1" smtClean="0"/>
              <a:t>MultiSourceTrAdaBoost</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Algorithm 2: Phase-I of </a:t>
            </a:r>
            <a:r>
              <a:rPr lang="en-US" altLang="zh-TW" dirty="0" err="1" smtClean="0"/>
              <a:t>TaskTrAdaBoost</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Algorithm 3: Phase-II of </a:t>
            </a:r>
            <a:r>
              <a:rPr lang="en-US" altLang="zh-TW" dirty="0" err="1" smtClean="0"/>
              <a:t>TaskTrAdaBoost</a:t>
            </a:r>
            <a:endParaRPr lang="zh-TW" altLang="en-US" dirty="0" smtClean="0"/>
          </a:p>
          <a:p>
            <a:r>
              <a:rPr lang="en-US" altLang="zh-TW" dirty="0" smtClean="0">
                <a:hlinkClick r:id="rId3"/>
              </a:rPr>
              <a:t>http://vision.csee.wvu.edu/~doretto/publications/yaoD10cvpr.pdf</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21</a:t>
            </a:fld>
            <a:endParaRPr lang="zh-TW" altLang="en-US"/>
          </a:p>
        </p:txBody>
      </p:sp>
    </p:spTree>
    <p:extLst>
      <p:ext uri="{BB962C8B-B14F-4D97-AF65-F5344CB8AC3E}">
        <p14:creationId xmlns:p14="http://schemas.microsoft.com/office/powerpoint/2010/main" val="132391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微軟正黑體" panose="020B0604030504040204" pitchFamily="34" charset="-120"/>
                <a:ea typeface="微軟正黑體" panose="020B0604030504040204" pitchFamily="34" charset="-120"/>
              </a:rPr>
              <a:t>主要解決</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改良</a:t>
            </a:r>
            <a:r>
              <a:rPr lang="en-US" altLang="zh-TW" sz="1400" dirty="0" err="1" smtClean="0">
                <a:latin typeface="微軟正黑體" panose="020B0604030504040204" pitchFamily="34" charset="-120"/>
                <a:ea typeface="微軟正黑體" panose="020B0604030504040204" pitchFamily="34" charset="-120"/>
              </a:rPr>
              <a:t>TrAdaBoost</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latin typeface="微軟正黑體" panose="020B0604030504040204" pitchFamily="34" charset="-120"/>
                <a:ea typeface="微軟正黑體" panose="020B0604030504040204" pitchFamily="34" charset="-120"/>
              </a:rPr>
              <a:t>TrAdaBoost</a:t>
            </a:r>
            <a:r>
              <a:rPr lang="zh-TW" altLang="en-US" sz="1400" dirty="0" smtClean="0">
                <a:latin typeface="微軟正黑體" panose="020B0604030504040204" pitchFamily="34" charset="-120"/>
                <a:ea typeface="微軟正黑體" panose="020B0604030504040204" pitchFamily="34" charset="-120"/>
              </a:rPr>
              <a:t>當</a:t>
            </a:r>
            <a:r>
              <a:rPr lang="en-US" altLang="zh-TW" sz="1400" dirty="0" smtClean="0">
                <a:latin typeface="微軟正黑體" panose="020B0604030504040204" pitchFamily="34" charset="-120"/>
                <a:ea typeface="微軟正黑體" panose="020B0604030504040204" pitchFamily="34" charset="-120"/>
              </a:rPr>
              <a:t>source Task</a:t>
            </a:r>
            <a:r>
              <a:rPr lang="zh-TW" altLang="en-US" sz="1400" dirty="0" smtClean="0">
                <a:latin typeface="微軟正黑體" panose="020B0604030504040204" pitchFamily="34" charset="-120"/>
                <a:ea typeface="微軟正黑體" panose="020B0604030504040204" pitchFamily="34" charset="-120"/>
              </a:rPr>
              <a:t>的大小遠大於</a:t>
            </a:r>
            <a:r>
              <a:rPr lang="en-US" altLang="zh-TW" sz="1400" dirty="0" smtClean="0">
                <a:latin typeface="微軟正黑體" panose="020B0604030504040204" pitchFamily="34" charset="-120"/>
                <a:ea typeface="微軟正黑體" panose="020B0604030504040204" pitchFamily="34" charset="-120"/>
              </a:rPr>
              <a:t>target Task</a:t>
            </a:r>
            <a:r>
              <a:rPr lang="zh-TW" altLang="en-US" sz="1400" dirty="0" smtClean="0">
                <a:latin typeface="微軟正黑體" panose="020B0604030504040204" pitchFamily="34" charset="-120"/>
                <a:ea typeface="微軟正黑體" panose="020B0604030504040204" pitchFamily="34" charset="-120"/>
              </a:rPr>
              <a:t>時</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多次迭代加權過後目標域的樣本權重會過度偏向未被分類的樣本</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正確分類後的會被調低權重</a:t>
            </a:r>
            <a:r>
              <a:rPr lang="en-US" altLang="zh-TW" sz="1400" dirty="0" smtClean="0">
                <a:latin typeface="微軟正黑體" panose="020B0604030504040204" pitchFamily="34" charset="-120"/>
                <a:ea typeface="微軟正黑體" panose="020B0604030504040204" pitchFamily="34" charset="-12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微軟正黑體" panose="020B0604030504040204" pitchFamily="34" charset="-120"/>
                <a:ea typeface="微軟正黑體" panose="020B0604030504040204" pitchFamily="34" charset="-120"/>
              </a:rPr>
              <a:t>TrAdaBoost.R2</a:t>
            </a:r>
            <a:r>
              <a:rPr lang="zh-TW" altLang="en-US" sz="1400" dirty="0" smtClean="0">
                <a:latin typeface="微軟正黑體" panose="020B0604030504040204" pitchFamily="34" charset="-120"/>
                <a:ea typeface="微軟正黑體" panose="020B0604030504040204" pitchFamily="34" charset="-120"/>
              </a:rPr>
              <a:t>可將實例權重調整為兩個階段。</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微軟正黑體" panose="020B0604030504040204" pitchFamily="34" charset="-120"/>
                <a:ea typeface="微軟正黑體" panose="020B0604030504040204" pitchFamily="34" charset="-120"/>
              </a:rPr>
              <a:t>第一階段</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源域數據權重會向下調整到平衡點（通過交叉驗證確定）</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微軟正黑體" panose="020B0604030504040204" pitchFamily="34" charset="-120"/>
                <a:ea typeface="微軟正黑體" panose="020B0604030504040204" pitchFamily="34" charset="-120"/>
              </a:rPr>
              <a:t>第二階段</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停止調整源域的數據</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改成調整目標域的數據</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微軟正黑體" panose="020B0604030504040204" pitchFamily="34" charset="-120"/>
                <a:ea typeface="微軟正黑體" panose="020B0604030504040204" pitchFamily="34" charset="-120"/>
              </a:rPr>
              <a:t>參考論文提供演算法</a:t>
            </a:r>
            <a:r>
              <a:rPr lang="en-US" altLang="zh-TW" sz="1400" dirty="0" smtClean="0">
                <a:latin typeface="微軟正黑體" panose="020B0604030504040204" pitchFamily="34" charset="-120"/>
                <a:ea typeface="微軟正黑體" panose="020B0604030504040204" pitchFamily="34" charset="-12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Algorithm 1 AdaBoost.R2 (Drucker, 1997)</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Algorithm 2 Transfer Stacking</a:t>
            </a:r>
            <a:endParaRPr lang="en-US" altLang="zh-TW" sz="1400"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latin typeface="微軟正黑體" panose="020B0604030504040204" pitchFamily="34" charset="-120"/>
                <a:ea typeface="微軟正黑體" panose="020B0604030504040204" pitchFamily="34" charset="-120"/>
              </a:rPr>
              <a:t>Algorithm 3 Two-stage TrAdaBoost.R2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mn-ea"/>
              <a:ea typeface="+mn-ea"/>
            </a:endParaRPr>
          </a:p>
          <a:p>
            <a:r>
              <a:rPr lang="en-US" altLang="zh-TW" dirty="0" smtClean="0">
                <a:latin typeface="+mn-ea"/>
                <a:ea typeface="+mn-ea"/>
              </a:rPr>
              <a:t>1</a:t>
            </a:r>
            <a:r>
              <a:rPr lang="zh-TW" altLang="en-US" dirty="0" smtClean="0">
                <a:latin typeface="+mn-ea"/>
                <a:ea typeface="+mn-ea"/>
              </a:rPr>
              <a:t>當</a:t>
            </a:r>
            <a:r>
              <a:rPr lang="en-US" altLang="zh-TW" dirty="0" smtClean="0">
                <a:latin typeface="+mn-ea"/>
                <a:ea typeface="+mn-ea"/>
              </a:rPr>
              <a:t>source Task</a:t>
            </a:r>
            <a:r>
              <a:rPr lang="zh-TW" altLang="en-US" dirty="0" smtClean="0">
                <a:latin typeface="+mn-ea"/>
                <a:ea typeface="+mn-ea"/>
              </a:rPr>
              <a:t>的大小遠大於</a:t>
            </a:r>
            <a:r>
              <a:rPr lang="en-US" altLang="zh-TW" dirty="0" smtClean="0">
                <a:latin typeface="+mn-ea"/>
                <a:ea typeface="+mn-ea"/>
              </a:rPr>
              <a:t>target Task</a:t>
            </a:r>
            <a:r>
              <a:rPr lang="zh-TW" altLang="en-US" dirty="0" smtClean="0">
                <a:latin typeface="+mn-ea"/>
                <a:ea typeface="+mn-ea"/>
              </a:rPr>
              <a:t>時，目標實例的總權重可能要經過許多次迭代才能接近源實例的總權重，這時目標數據的權重可能會嚴重偏斜</a:t>
            </a:r>
            <a:r>
              <a:rPr lang="en-US" altLang="zh-TW" dirty="0" smtClean="0">
                <a:latin typeface="+mn-ea"/>
                <a:ea typeface="+mn-ea"/>
              </a:rPr>
              <a:t>–</a:t>
            </a:r>
            <a:r>
              <a:rPr lang="zh-TW" altLang="en-US" dirty="0" smtClean="0">
                <a:latin typeface="+mn-ea"/>
                <a:ea typeface="+mn-ea"/>
              </a:rPr>
              <a:t>與源數據離群或最不相似的那些目標實例可能代表了大多數權重。</a:t>
            </a:r>
            <a:endParaRPr lang="en-US" altLang="zh-TW" dirty="0" smtClean="0">
              <a:latin typeface="+mn-ea"/>
              <a:ea typeface="+mn-ea"/>
            </a:endParaRPr>
          </a:p>
          <a:p>
            <a:r>
              <a:rPr lang="en-US" altLang="zh-TW" dirty="0" smtClean="0">
                <a:latin typeface="+mn-ea"/>
                <a:ea typeface="+mn-ea"/>
              </a:rPr>
              <a:t>2</a:t>
            </a:r>
            <a:r>
              <a:rPr lang="zh-TW" altLang="en-US" dirty="0" smtClean="0">
                <a:latin typeface="+mn-ea"/>
                <a:ea typeface="+mn-ea"/>
              </a:rPr>
              <a:t>甚至那些代表目標概念的源實例最終會將其權重降低為零。原因是使用</a:t>
            </a:r>
            <a:r>
              <a:rPr lang="en-US" altLang="zh-TW" dirty="0" smtClean="0">
                <a:latin typeface="+mn-ea"/>
                <a:ea typeface="+mn-ea"/>
              </a:rPr>
              <a:t>AdaBoost.R2</a:t>
            </a:r>
            <a:r>
              <a:rPr lang="zh-TW" altLang="en-US" dirty="0" smtClean="0">
                <a:latin typeface="+mn-ea"/>
                <a:ea typeface="+mn-ea"/>
              </a:rPr>
              <a:t>中的調整錯誤方案。</a:t>
            </a:r>
            <a:endParaRPr lang="en-US" altLang="zh-TW" dirty="0" smtClean="0">
              <a:latin typeface="+mn-ea"/>
              <a:ea typeface="+mn-ea"/>
            </a:endParaRPr>
          </a:p>
          <a:p>
            <a:r>
              <a:rPr lang="zh-TW" altLang="en-US" dirty="0" smtClean="0">
                <a:latin typeface="+mn-ea"/>
                <a:ea typeface="+mn-ea"/>
              </a:rPr>
              <a:t>相對於</a:t>
            </a:r>
            <a:r>
              <a:rPr lang="en-US" altLang="zh-TW" dirty="0" smtClean="0">
                <a:latin typeface="+mn-ea"/>
                <a:ea typeface="+mn-ea"/>
              </a:rPr>
              <a:t>TrAdaBoost.R2</a:t>
            </a:r>
            <a:r>
              <a:rPr lang="zh-TW" altLang="en-US" dirty="0" smtClean="0">
                <a:latin typeface="+mn-ea"/>
                <a:ea typeface="+mn-ea"/>
              </a:rPr>
              <a:t>，通常在</a:t>
            </a:r>
            <a:r>
              <a:rPr lang="en-US" altLang="zh-TW" dirty="0" smtClean="0">
                <a:latin typeface="+mn-ea"/>
                <a:ea typeface="+mn-ea"/>
              </a:rPr>
              <a:t>TrAdaBoost.R2</a:t>
            </a:r>
            <a:r>
              <a:rPr lang="zh-TW" altLang="en-US" dirty="0" smtClean="0">
                <a:latin typeface="+mn-ea"/>
                <a:ea typeface="+mn-ea"/>
              </a:rPr>
              <a:t>中對相關源實例進行正確分類並且不會降低其權重，即使很小的錯誤也會導致權重的降低。 </a:t>
            </a:r>
            <a:endParaRPr lang="en-US" altLang="zh-TW" dirty="0" smtClean="0">
              <a:latin typeface="+mn-ea"/>
              <a:ea typeface="+mn-ea"/>
            </a:endParaRPr>
          </a:p>
          <a:p>
            <a:r>
              <a:rPr lang="en-US" altLang="zh-TW" dirty="0" smtClean="0">
                <a:latin typeface="+mn-ea"/>
                <a:ea typeface="+mn-ea"/>
              </a:rPr>
              <a:t>TrAdaBoost.R2</a:t>
            </a:r>
            <a:r>
              <a:rPr lang="zh-TW" altLang="en-US" dirty="0" smtClean="0">
                <a:latin typeface="+mn-ea"/>
                <a:ea typeface="+mn-ea"/>
              </a:rPr>
              <a:t>僅使用在增強迭代的最後一半期間生成的假設這一事實加劇了此問題。</a:t>
            </a:r>
            <a:endParaRPr lang="en-US" altLang="zh-TW" dirty="0" smtClean="0">
              <a:latin typeface="+mn-ea"/>
              <a:ea typeface="+mn-ea"/>
            </a:endParaRPr>
          </a:p>
          <a:p>
            <a:r>
              <a:rPr lang="zh-TW" altLang="en-US" dirty="0" smtClean="0">
                <a:latin typeface="+mn-ea"/>
                <a:ea typeface="+mn-ea"/>
              </a:rPr>
              <a:t>我們設計了一個版本</a:t>
            </a:r>
            <a:r>
              <a:rPr lang="en-US" altLang="zh-TW" dirty="0" smtClean="0">
                <a:latin typeface="+mn-ea"/>
                <a:ea typeface="+mn-ea"/>
              </a:rPr>
              <a:t>TrAdaBoost.R2</a:t>
            </a:r>
            <a:r>
              <a:rPr lang="zh-TW" altLang="en-US" dirty="0" smtClean="0">
                <a:latin typeface="+mn-ea"/>
                <a:ea typeface="+mn-ea"/>
              </a:rPr>
              <a:t>可將實例權重調整為兩個階段。</a:t>
            </a:r>
            <a:endParaRPr lang="en-US" altLang="zh-TW" dirty="0" smtClean="0">
              <a:latin typeface="+mn-ea"/>
              <a:ea typeface="+mn-ea"/>
            </a:endParaRPr>
          </a:p>
          <a:p>
            <a:r>
              <a:rPr lang="zh-TW" altLang="en-US" dirty="0" smtClean="0">
                <a:latin typeface="+mn-ea"/>
                <a:ea typeface="+mn-ea"/>
              </a:rPr>
              <a:t>在第一階段，源實例的權重逐漸向下調整直到達到某個點（通過交叉驗證確定）。</a:t>
            </a:r>
            <a:endParaRPr lang="en-US" altLang="zh-TW" dirty="0" smtClean="0">
              <a:latin typeface="+mn-ea"/>
              <a:ea typeface="+mn-ea"/>
            </a:endParaRPr>
          </a:p>
          <a:p>
            <a:r>
              <a:rPr lang="zh-TW" altLang="en-US" dirty="0" smtClean="0">
                <a:latin typeface="+mn-ea"/>
                <a:ea typeface="+mn-ea"/>
              </a:rPr>
              <a:t>在第二階段，停止所有源實例的權重而目標實例的權重更新為</a:t>
            </a:r>
          </a:p>
          <a:p>
            <a:r>
              <a:rPr lang="zh-TW" altLang="en-US" dirty="0" smtClean="0">
                <a:latin typeface="+mn-ea"/>
                <a:ea typeface="+mn-ea"/>
              </a:rPr>
              <a:t>在</a:t>
            </a:r>
            <a:r>
              <a:rPr lang="en-US" altLang="zh-TW" dirty="0" smtClean="0">
                <a:latin typeface="+mn-ea"/>
                <a:ea typeface="+mn-ea"/>
              </a:rPr>
              <a:t>AdaBoost.R2</a:t>
            </a:r>
            <a:r>
              <a:rPr lang="zh-TW" altLang="en-US" dirty="0" smtClean="0">
                <a:latin typeface="+mn-ea"/>
                <a:ea typeface="+mn-ea"/>
              </a:rPr>
              <a:t>中正常。僅存儲在第二階段生成的假設，並用於確定結果模型的輸出。</a:t>
            </a:r>
            <a:endParaRPr lang="en-US" altLang="zh-TW" dirty="0" smtClean="0">
              <a:latin typeface="+mn-ea"/>
              <a:ea typeface="+mn-ea"/>
            </a:endParaRPr>
          </a:p>
          <a:p>
            <a:r>
              <a:rPr lang="zh-TW" altLang="en-US" dirty="0" smtClean="0">
                <a:latin typeface="+mn-ea"/>
                <a:ea typeface="+mn-ea"/>
              </a:rPr>
              <a:t>我們稱這個算法兩階段的</a:t>
            </a:r>
            <a:r>
              <a:rPr lang="en-US" altLang="zh-TW" dirty="0" smtClean="0">
                <a:latin typeface="+mn-ea"/>
                <a:ea typeface="+mn-ea"/>
              </a:rPr>
              <a:t>TrAdaBoost.R2</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22</a:t>
            </a:fld>
            <a:endParaRPr lang="zh-TW" altLang="en-US"/>
          </a:p>
        </p:txBody>
      </p:sp>
    </p:spTree>
    <p:extLst>
      <p:ext uri="{BB962C8B-B14F-4D97-AF65-F5344CB8AC3E}">
        <p14:creationId xmlns:p14="http://schemas.microsoft.com/office/powerpoint/2010/main" val="196345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smtClean="0"/>
              <a:t>主要</a:t>
            </a:r>
            <a:r>
              <a:rPr lang="en-US" altLang="zh-TW" b="0" dirty="0" smtClean="0"/>
              <a:t>:</a:t>
            </a:r>
            <a:r>
              <a:rPr lang="zh-TW" altLang="en-US" b="0" dirty="0" smtClean="0"/>
              <a:t>提出新域適應方法</a:t>
            </a:r>
            <a:r>
              <a:rPr lang="en-US" altLang="zh-TW" b="0" dirty="0" smtClean="0"/>
              <a:t>,</a:t>
            </a:r>
            <a:r>
              <a:rPr lang="zh-TW" altLang="en-US" b="0" dirty="0" smtClean="0"/>
              <a:t>因為在</a:t>
            </a:r>
            <a:r>
              <a:rPr lang="en-US" altLang="zh-TW" b="0" dirty="0" smtClean="0"/>
              <a:t>DS</a:t>
            </a:r>
            <a:r>
              <a:rPr lang="zh-TW" altLang="en-US" b="0" dirty="0" smtClean="0"/>
              <a:t>中具有良好性能的分類器可能會導致</a:t>
            </a:r>
            <a:r>
              <a:rPr lang="en-US" altLang="zh-TW" b="0" dirty="0" smtClean="0"/>
              <a:t>DT</a:t>
            </a:r>
            <a:r>
              <a:rPr lang="zh-TW" altLang="en-US" b="0" dirty="0" smtClean="0"/>
              <a:t>的結果較差。</a:t>
            </a:r>
            <a:endParaRPr lang="en-US" altLang="zh-TW" b="0" dirty="0" smtClean="0"/>
          </a:p>
          <a:p>
            <a:r>
              <a:rPr lang="en-US" altLang="zh-TW" b="0" dirty="0" smtClean="0"/>
              <a:t>(</a:t>
            </a:r>
            <a:r>
              <a:rPr lang="zh-TW" altLang="en-US" b="0" dirty="0" smtClean="0"/>
              <a:t>當在一個域是性能好的分類器</a:t>
            </a:r>
            <a:r>
              <a:rPr lang="en-US" altLang="zh-TW" b="0" dirty="0" smtClean="0"/>
              <a:t>,</a:t>
            </a:r>
            <a:r>
              <a:rPr lang="zh-TW" altLang="en-US" b="0" dirty="0" smtClean="0"/>
              <a:t>代表已經能區分該域特徵</a:t>
            </a:r>
            <a:r>
              <a:rPr lang="en-US" altLang="zh-TW" b="0" dirty="0" smtClean="0"/>
              <a:t>,</a:t>
            </a:r>
            <a:r>
              <a:rPr lang="zh-TW" altLang="en-US" b="0" dirty="0" smtClean="0"/>
              <a:t>若使用在不同域新物件的新特徵 無法確切分辨到任何一類</a:t>
            </a:r>
            <a:r>
              <a:rPr lang="en-US" altLang="zh-TW"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t>在這裡，我們嘗試測量</a:t>
            </a:r>
            <a:r>
              <a:rPr lang="en-US" altLang="zh-TW" b="0" dirty="0" smtClean="0"/>
              <a:t>DS</a:t>
            </a:r>
            <a:r>
              <a:rPr lang="zh-TW" altLang="en-US" b="0" dirty="0" smtClean="0"/>
              <a:t>和</a:t>
            </a:r>
            <a:r>
              <a:rPr lang="en-US" altLang="zh-TW" b="0" dirty="0" smtClean="0"/>
              <a:t>DT</a:t>
            </a:r>
            <a:r>
              <a:rPr lang="zh-TW" altLang="en-US" b="0" dirty="0" smtClean="0"/>
              <a:t>的距離，並使其盡可能小。</a:t>
            </a:r>
            <a:endParaRPr lang="en-US" altLang="zh-TW" dirty="0" smtClean="0"/>
          </a:p>
          <a:p>
            <a:endParaRPr lang="en-US" altLang="zh-TW" dirty="0" smtClean="0"/>
          </a:p>
          <a:p>
            <a:endParaRPr lang="en-US" altLang="zh-TW" dirty="0" smtClean="0"/>
          </a:p>
          <a:p>
            <a:r>
              <a:rPr lang="zh-TW" altLang="en-US" dirty="0" smtClean="0"/>
              <a:t>在</a:t>
            </a:r>
            <a:r>
              <a:rPr lang="en-US" altLang="zh-TW" dirty="0" smtClean="0"/>
              <a:t>[24]</a:t>
            </a:r>
            <a:r>
              <a:rPr lang="zh-TW" altLang="en-US" dirty="0" smtClean="0"/>
              <a:t>論文中，提出一種新穎的域自適應方法，</a:t>
            </a:r>
            <a:r>
              <a:rPr lang="zh-TW" altLang="en-US" u="sng" dirty="0" smtClean="0"/>
              <a:t>以通過特徵和實例選擇來解決跨域分類問題。</a:t>
            </a:r>
            <a:endParaRPr lang="en-US" altLang="zh-TW" u="sng" dirty="0" smtClean="0"/>
          </a:p>
          <a:p>
            <a:r>
              <a:rPr lang="zh-TW" altLang="en-US" u="sng" dirty="0" smtClean="0"/>
              <a:t>域適應的一般假設是，邊際密度</a:t>
            </a:r>
            <a:r>
              <a:rPr lang="en-US" altLang="zh-TW" u="sng" dirty="0" smtClean="0"/>
              <a:t>P</a:t>
            </a:r>
            <a:r>
              <a:rPr lang="zh-TW" altLang="en-US" u="sng" dirty="0" smtClean="0"/>
              <a:t>（</a:t>
            </a:r>
            <a:r>
              <a:rPr lang="en-US" altLang="zh-TW" u="sng" dirty="0" err="1" smtClean="0"/>
              <a:t>xS</a:t>
            </a:r>
            <a:r>
              <a:rPr lang="zh-TW" altLang="en-US" u="sng" dirty="0" smtClean="0"/>
              <a:t>）和</a:t>
            </a:r>
            <a:r>
              <a:rPr lang="en-US" altLang="zh-TW" u="sng" dirty="0" smtClean="0"/>
              <a:t>P</a:t>
            </a:r>
            <a:r>
              <a:rPr lang="zh-TW" altLang="en-US" u="sng" dirty="0" smtClean="0"/>
              <a:t>（</a:t>
            </a:r>
            <a:r>
              <a:rPr lang="en-US" altLang="zh-TW" u="sng" dirty="0" err="1" smtClean="0"/>
              <a:t>xT</a:t>
            </a:r>
            <a:r>
              <a:rPr lang="zh-TW" altLang="en-US" u="sng" dirty="0" smtClean="0"/>
              <a:t>）非常不同。這是導致分類性能低下的關鍵原因，</a:t>
            </a:r>
            <a:endParaRPr lang="en-US" altLang="zh-TW" u="sng" dirty="0" smtClean="0"/>
          </a:p>
          <a:p>
            <a:r>
              <a:rPr lang="zh-TW" altLang="en-US" b="1" dirty="0" smtClean="0"/>
              <a:t>因為在</a:t>
            </a:r>
            <a:r>
              <a:rPr lang="en-US" altLang="zh-TW" b="1" dirty="0" smtClean="0"/>
              <a:t>DS</a:t>
            </a:r>
            <a:r>
              <a:rPr lang="zh-TW" altLang="en-US" b="1" dirty="0" smtClean="0"/>
              <a:t>中具有良好性能的分類器可能會導致</a:t>
            </a:r>
            <a:r>
              <a:rPr lang="en-US" altLang="zh-TW" b="1" dirty="0" smtClean="0"/>
              <a:t>DT</a:t>
            </a:r>
            <a:r>
              <a:rPr lang="zh-TW" altLang="en-US" b="1" dirty="0" smtClean="0"/>
              <a:t>的結果較差。在這裡，我們嘗試測量</a:t>
            </a:r>
            <a:r>
              <a:rPr lang="en-US" altLang="zh-TW" b="1" dirty="0" smtClean="0"/>
              <a:t>DS</a:t>
            </a:r>
            <a:r>
              <a:rPr lang="zh-TW" altLang="en-US" b="1" dirty="0" smtClean="0"/>
              <a:t>和</a:t>
            </a:r>
            <a:r>
              <a:rPr lang="en-US" altLang="zh-TW" b="1" dirty="0" smtClean="0"/>
              <a:t>DT</a:t>
            </a:r>
            <a:r>
              <a:rPr lang="zh-TW" altLang="en-US" b="1" dirty="0" smtClean="0"/>
              <a:t>的距離</a:t>
            </a:r>
            <a:endParaRPr lang="en-US" altLang="zh-TW" b="1" dirty="0" smtClean="0"/>
          </a:p>
          <a:p>
            <a:r>
              <a:rPr lang="zh-TW" altLang="en-US" b="1" dirty="0" smtClean="0"/>
              <a:t>，並使其盡可能小。</a:t>
            </a:r>
            <a:r>
              <a:rPr lang="zh-TW" altLang="en-US" dirty="0" smtClean="0"/>
              <a:t>另一方面，具有不同類別之間概率分佈的主要差異的特徵更可能有助於我們對測試數據</a:t>
            </a:r>
            <a:endParaRPr lang="en-US" altLang="zh-TW" dirty="0" smtClean="0"/>
          </a:p>
          <a:p>
            <a:r>
              <a:rPr lang="zh-TW" altLang="en-US" dirty="0" smtClean="0"/>
              <a:t>進行分類。因此，我們還考慮了要素標籤在類標籤之間分佈的差異。此處的主要思想是從</a:t>
            </a:r>
            <a:r>
              <a:rPr lang="en-US" altLang="zh-TW" dirty="0" smtClean="0"/>
              <a:t>DS</a:t>
            </a:r>
            <a:r>
              <a:rPr lang="zh-TW" altLang="en-US" dirty="0" smtClean="0"/>
              <a:t>中選擇具有出色的</a:t>
            </a:r>
            <a:endParaRPr lang="en-US" altLang="zh-TW" dirty="0" smtClean="0"/>
          </a:p>
          <a:p>
            <a:r>
              <a:rPr lang="zh-TW" altLang="en-US" dirty="0" smtClean="0"/>
              <a:t>分類功能的特徵，並使</a:t>
            </a:r>
            <a:r>
              <a:rPr lang="en-US" altLang="zh-TW" dirty="0" smtClean="0"/>
              <a:t>DS</a:t>
            </a:r>
            <a:r>
              <a:rPr lang="zh-TW" altLang="en-US" dirty="0" smtClean="0"/>
              <a:t>和</a:t>
            </a:r>
            <a:r>
              <a:rPr lang="en-US" altLang="zh-TW" dirty="0" smtClean="0"/>
              <a:t>DT</a:t>
            </a:r>
            <a:r>
              <a:rPr lang="zh-TW" altLang="en-US" dirty="0" smtClean="0"/>
              <a:t>的分佈盡可能相似。通過這種方式，我們可以假定對</a:t>
            </a:r>
            <a:r>
              <a:rPr lang="en-US" altLang="zh-TW" dirty="0" smtClean="0"/>
              <a:t>DS</a:t>
            </a:r>
            <a:r>
              <a:rPr lang="zh-TW" altLang="en-US" dirty="0" smtClean="0"/>
              <a:t>中的實例有用的功能也可以</a:t>
            </a:r>
            <a:endParaRPr lang="en-US" altLang="zh-TW" dirty="0" smtClean="0"/>
          </a:p>
          <a:p>
            <a:r>
              <a:rPr lang="zh-TW" altLang="en-US" dirty="0" smtClean="0"/>
              <a:t>對</a:t>
            </a:r>
            <a:r>
              <a:rPr lang="en-US" altLang="zh-TW" dirty="0" smtClean="0"/>
              <a:t>DT</a:t>
            </a:r>
            <a:r>
              <a:rPr lang="zh-TW" altLang="en-US" dirty="0" smtClean="0"/>
              <a:t>進行分類。這可以通過特徵和實例加權來實現。 </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23</a:t>
            </a:fld>
            <a:endParaRPr lang="zh-TW" altLang="en-US"/>
          </a:p>
        </p:txBody>
      </p:sp>
    </p:spTree>
    <p:extLst>
      <p:ext uri="{BB962C8B-B14F-4D97-AF65-F5344CB8AC3E}">
        <p14:creationId xmlns:p14="http://schemas.microsoft.com/office/powerpoint/2010/main" val="276622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[10]</a:t>
            </a:r>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使用</a:t>
            </a:r>
            <a:r>
              <a:rPr lang="en-US" altLang="zh-TW" sz="1200" b="0" i="0" u="none" strike="noStrike" kern="1200" baseline="0" dirty="0" err="1" smtClean="0">
                <a:solidFill>
                  <a:schemeClr val="tx1"/>
                </a:solidFill>
                <a:latin typeface="+mn-lt"/>
                <a:ea typeface="+mn-ea"/>
                <a:cs typeface="+mn-cs"/>
              </a:rPr>
              <a:t>TrAdaBoost</a:t>
            </a:r>
            <a:r>
              <a:rPr lang="zh-TW" altLang="en-US" sz="1200" b="0" i="0" u="none" strike="noStrike" kern="1200" baseline="0" dirty="0" smtClean="0">
                <a:solidFill>
                  <a:schemeClr val="tx1"/>
                </a:solidFill>
                <a:latin typeface="+mn-lt"/>
                <a:ea typeface="+mn-ea"/>
                <a:cs typeface="+mn-cs"/>
              </a:rPr>
              <a:t>將不同區域</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篩選出區域之間差異較大的特徵，另一個是使用增強型</a:t>
            </a:r>
            <a:r>
              <a:rPr lang="en-US" altLang="zh-TW" sz="1200" b="0" i="0" u="none" strike="noStrike" kern="1200" baseline="0" dirty="0" err="1" smtClean="0">
                <a:solidFill>
                  <a:schemeClr val="tx1"/>
                </a:solidFill>
                <a:latin typeface="+mn-lt"/>
                <a:ea typeface="+mn-ea"/>
                <a:cs typeface="+mn-cs"/>
              </a:rPr>
              <a:t>TrAdaBoost</a:t>
            </a:r>
            <a:r>
              <a:rPr lang="zh-TW" altLang="en-US" sz="1200" b="0" i="0" u="none" strike="noStrike" kern="1200" baseline="0" dirty="0" smtClean="0">
                <a:solidFill>
                  <a:schemeClr val="tx1"/>
                </a:solidFill>
                <a:latin typeface="+mn-lt"/>
                <a:ea typeface="+mn-ea"/>
                <a:cs typeface="+mn-cs"/>
              </a:rPr>
              <a:t>進行實例傳輸，其目的是減少區域收集的薄切片圖像之間的差異。</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根據從</a:t>
            </a:r>
            <a:r>
              <a:rPr lang="zh-TW" altLang="en-US" sz="1200" b="1" i="0" u="none" strike="noStrike" kern="1200" baseline="0" dirty="0" smtClean="0">
                <a:solidFill>
                  <a:schemeClr val="tx1"/>
                </a:solidFill>
                <a:latin typeface="+mn-lt"/>
                <a:ea typeface="+mn-ea"/>
                <a:cs typeface="+mn-cs"/>
              </a:rPr>
              <a:t>西藏四個地區拍攝的砂岩圖像進行實驗</a:t>
            </a:r>
            <a:r>
              <a:rPr lang="zh-TW" altLang="en-US" sz="1200" b="0" i="0" u="none" strike="noStrike" kern="1200" baseline="0" dirty="0" smtClean="0">
                <a:solidFill>
                  <a:schemeClr val="tx1"/>
                </a:solidFill>
                <a:latin typeface="+mn-lt"/>
                <a:ea typeface="+mn-ea"/>
                <a:cs typeface="+mn-cs"/>
              </a:rPr>
              <a:t>，以研究</a:t>
            </a:r>
            <a:r>
              <a:rPr lang="en-US" altLang="zh-TW" sz="1200" b="0" i="0" u="none" strike="noStrike" kern="1200" baseline="0" dirty="0" err="1" smtClean="0">
                <a:solidFill>
                  <a:schemeClr val="tx1"/>
                </a:solidFill>
                <a:latin typeface="+mn-lt"/>
                <a:ea typeface="+mn-ea"/>
                <a:cs typeface="+mn-cs"/>
              </a:rPr>
              <a:t>Festra</a:t>
            </a:r>
            <a:r>
              <a:rPr lang="zh-TW" altLang="en-US" sz="1200" b="0" i="0" u="none" strike="noStrike" kern="1200" baseline="0" dirty="0" smtClean="0">
                <a:solidFill>
                  <a:schemeClr val="tx1"/>
                </a:solidFill>
                <a:latin typeface="+mn-lt"/>
                <a:ea typeface="+mn-ea"/>
                <a:cs typeface="+mn-cs"/>
              </a:rPr>
              <a:t>的性能。實驗結果證明了</a:t>
            </a:r>
            <a:r>
              <a:rPr lang="en-US" altLang="zh-TW" sz="1200" b="0" i="0" u="none" strike="noStrike" kern="1200" baseline="0" dirty="0" err="1" smtClean="0">
                <a:solidFill>
                  <a:schemeClr val="tx1"/>
                </a:solidFill>
                <a:latin typeface="+mn-lt"/>
                <a:ea typeface="+mn-ea"/>
                <a:cs typeface="+mn-cs"/>
              </a:rPr>
              <a:t>Festra</a:t>
            </a:r>
            <a:r>
              <a:rPr lang="zh-TW" altLang="en-US" sz="1200" b="0" i="0" u="none" strike="noStrike" kern="1200" baseline="0" dirty="0" smtClean="0">
                <a:solidFill>
                  <a:schemeClr val="tx1"/>
                </a:solidFill>
                <a:latin typeface="+mn-lt"/>
                <a:ea typeface="+mn-ea"/>
                <a:cs typeface="+mn-cs"/>
              </a:rPr>
              <a:t>的有效性和有效性，</a:t>
            </a:r>
            <a:r>
              <a:rPr lang="en-US" altLang="zh-TW" sz="1200" b="0" i="0" u="none" strike="noStrike" kern="1200" baseline="0" dirty="0" err="1" smtClean="0">
                <a:solidFill>
                  <a:schemeClr val="tx1"/>
                </a:solidFill>
                <a:latin typeface="+mn-lt"/>
                <a:ea typeface="+mn-ea"/>
                <a:cs typeface="+mn-cs"/>
              </a:rPr>
              <a:t>Festra</a:t>
            </a:r>
            <a:r>
              <a:rPr lang="zh-TW" altLang="en-US" sz="1200" b="0" i="0" u="none" strike="noStrike" kern="1200" baseline="0" dirty="0" smtClean="0">
                <a:solidFill>
                  <a:schemeClr val="tx1"/>
                </a:solidFill>
                <a:latin typeface="+mn-lt"/>
                <a:ea typeface="+mn-ea"/>
                <a:cs typeface="+mn-cs"/>
              </a:rPr>
              <a:t>在所有四個區域都提供了競爭性的預測性能，很少有適合現場使用的目標實例。</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a:t>
            </a:r>
            <a:r>
              <a:rPr lang="en-US" altLang="zh-TW" sz="1200" b="0" i="0" u="none" strike="noStrike" kern="1200" baseline="0" dirty="0" err="1" smtClean="0">
                <a:solidFill>
                  <a:schemeClr val="tx1"/>
                </a:solidFill>
                <a:latin typeface="+mn-lt"/>
                <a:ea typeface="+mn-ea"/>
                <a:cs typeface="+mn-cs"/>
              </a:rPr>
              <a:t>Festra</a:t>
            </a:r>
            <a:r>
              <a:rPr lang="zh-TW" altLang="en-US" sz="1200" b="0" i="0" u="none" strike="noStrike" kern="1200" baseline="0" dirty="0" smtClean="0">
                <a:solidFill>
                  <a:schemeClr val="tx1"/>
                </a:solidFill>
                <a:latin typeface="+mn-lt"/>
                <a:ea typeface="+mn-ea"/>
                <a:cs typeface="+mn-cs"/>
              </a:rPr>
              <a:t>是種處理砂石分類的方法</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附圖是電子書上的解釋   參考電子書</a:t>
            </a:r>
            <a:r>
              <a:rPr lang="en-US" altLang="zh-TW" sz="1200" b="0" i="0" u="none" strike="noStrike" kern="1200" baseline="0" dirty="0" smtClean="0">
                <a:solidFill>
                  <a:schemeClr val="tx1"/>
                </a:solidFill>
                <a:latin typeface="+mn-lt"/>
                <a:ea typeface="+mn-ea"/>
                <a:cs typeface="+mn-cs"/>
              </a:rPr>
              <a:t>:</a:t>
            </a:r>
            <a:r>
              <a:rPr lang="en-US" altLang="zh-TW" sz="1200" b="0" i="0" kern="1200" dirty="0" smtClean="0">
                <a:solidFill>
                  <a:schemeClr val="tx1"/>
                </a:solidFill>
                <a:effectLst/>
                <a:latin typeface="+mn-lt"/>
                <a:ea typeface="+mn-ea"/>
                <a:cs typeface="+mn-cs"/>
              </a:rPr>
              <a:t>Software Engineering and Methodology for Emerging Domains:</a:t>
            </a:r>
            <a:r>
              <a:rPr lang="en-US" altLang="zh-TW" sz="1200" b="0" i="0" u="none" strike="noStrike" kern="1200" baseline="0" dirty="0" smtClean="0">
                <a:solidFill>
                  <a:schemeClr val="tx1"/>
                </a:solidFill>
                <a:latin typeface="+mn-lt"/>
                <a:ea typeface="+mn-ea"/>
                <a:cs typeface="+mn-cs"/>
              </a:rPr>
              <a:t>)</a:t>
            </a: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[10]</a:t>
            </a:r>
            <a:r>
              <a:rPr lang="zh-TW" altLang="en-US" sz="1200" b="0" i="0" u="none" strike="noStrike" kern="1200" baseline="0" dirty="0" smtClean="0">
                <a:solidFill>
                  <a:schemeClr val="tx1"/>
                </a:solidFill>
                <a:latin typeface="+mn-lt"/>
                <a:ea typeface="+mn-ea"/>
                <a:cs typeface="+mn-cs"/>
              </a:rPr>
              <a:t>提議增強的</a:t>
            </a:r>
            <a:r>
              <a:rPr lang="en-US" altLang="zh-TW" sz="1200" b="0" i="0" u="none" strike="noStrike" kern="1200" baseline="0" dirty="0" err="1" smtClean="0">
                <a:solidFill>
                  <a:schemeClr val="tx1"/>
                </a:solidFill>
                <a:latin typeface="+mn-lt"/>
                <a:ea typeface="+mn-ea"/>
                <a:cs typeface="+mn-cs"/>
              </a:rPr>
              <a:t>TrAdaBoost</a:t>
            </a:r>
            <a:r>
              <a:rPr lang="zh-TW" altLang="en-US" sz="1200" b="0" i="0" u="none" strike="noStrike" kern="1200" baseline="0" dirty="0" smtClean="0">
                <a:solidFill>
                  <a:schemeClr val="tx1"/>
                </a:solidFill>
                <a:latin typeface="+mn-lt"/>
                <a:ea typeface="+mn-ea"/>
                <a:cs typeface="+mn-cs"/>
              </a:rPr>
              <a:t>處理區域間砂岩顯微圖像分類問題。</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[26]</a:t>
            </a:r>
            <a:r>
              <a:rPr lang="zh-TW" altLang="en-US" sz="1200" b="0" i="0" u="none" strike="noStrike" kern="1200" baseline="0" dirty="0" smtClean="0">
                <a:solidFill>
                  <a:schemeClr val="tx1"/>
                </a:solidFill>
                <a:latin typeface="+mn-lt"/>
                <a:ea typeface="+mn-ea"/>
                <a:cs typeface="+mn-cs"/>
              </a:rPr>
              <a:t>提出了一個度量轉移學習框架學習實例權重和並行兩個不同域的距離</a:t>
            </a:r>
            <a:r>
              <a:rPr lang="zh-TW" altLang="en-US" dirty="0" smtClean="0"/>
              <a:t>，</a:t>
            </a:r>
            <a:r>
              <a:rPr lang="zh-TW" altLang="en-US" sz="1200" b="0" i="0" u="none" strike="noStrike" kern="1200" baseline="0" dirty="0" smtClean="0">
                <a:solidFill>
                  <a:schemeClr val="tx1"/>
                </a:solidFill>
                <a:latin typeface="+mn-lt"/>
                <a:ea typeface="+mn-ea"/>
                <a:cs typeface="+mn-cs"/>
              </a:rPr>
              <a:t>框架使跨域的知識轉移更有效。</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[11]</a:t>
            </a:r>
            <a:r>
              <a:rPr lang="zh-TW" altLang="en-US" sz="1200" b="0" i="0" u="none" strike="noStrike" kern="1200" baseline="0" dirty="0" smtClean="0">
                <a:solidFill>
                  <a:schemeClr val="tx1"/>
                </a:solidFill>
                <a:latin typeface="+mn-lt"/>
                <a:ea typeface="+mn-ea"/>
                <a:cs typeface="+mn-cs"/>
              </a:rPr>
              <a:t>將集合轉移學習引入可以利用的深度神經網絡來自源域的實例。</a:t>
            </a:r>
            <a:endParaRPr lang="zh-TW" altLang="en-US" dirty="0" smtClean="0"/>
          </a:p>
          <a:p>
            <a:endParaRPr lang="en-US" altLang="zh-TW" sz="1200" b="0" i="0" u="none" strike="noStrike"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24</a:t>
            </a:fld>
            <a:endParaRPr lang="zh-TW" altLang="en-US"/>
          </a:p>
        </p:txBody>
      </p:sp>
    </p:spTree>
    <p:extLst>
      <p:ext uri="{BB962C8B-B14F-4D97-AF65-F5344CB8AC3E}">
        <p14:creationId xmlns:p14="http://schemas.microsoft.com/office/powerpoint/2010/main" val="311513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[26]</a:t>
            </a:r>
            <a:r>
              <a:rPr lang="zh-TW" altLang="en-US" dirty="0" smtClean="0"/>
              <a:t>主要內容</a:t>
            </a:r>
            <a:r>
              <a:rPr lang="en-US" altLang="zh-TW" dirty="0" smtClean="0"/>
              <a:t>:</a:t>
            </a:r>
            <a:r>
              <a:rPr lang="zh-TW" altLang="en-US" dirty="0" smtClean="0"/>
              <a:t>提出轉移學習框架</a:t>
            </a:r>
            <a:r>
              <a:rPr lang="en-US" altLang="zh-TW" dirty="0" smtClean="0"/>
              <a:t>,</a:t>
            </a:r>
            <a:r>
              <a:rPr lang="zh-TW" altLang="en-US" dirty="0" smtClean="0"/>
              <a:t>以解決分類即回歸問題</a:t>
            </a:r>
            <a:endParaRPr lang="en-US" altLang="zh-TW" dirty="0" smtClean="0"/>
          </a:p>
          <a:p>
            <a:endParaRPr lang="en-US" altLang="zh-TW" dirty="0" smtClean="0"/>
          </a:p>
          <a:p>
            <a:endParaRPr lang="en-US" altLang="zh-TW" dirty="0" smtClean="0"/>
          </a:p>
          <a:p>
            <a:r>
              <a:rPr lang="zh-TW" altLang="en-US" dirty="0" smtClean="0"/>
              <a:t>在本文中，我們提出了一個度量轉移學習框架（</a:t>
            </a:r>
            <a:r>
              <a:rPr lang="en-US" altLang="zh-TW" dirty="0" smtClean="0"/>
              <a:t>MTLF</a:t>
            </a:r>
            <a:r>
              <a:rPr lang="zh-TW" altLang="en-US" dirty="0" smtClean="0"/>
              <a:t>），以解決統一框架中的分類和回歸問題。</a:t>
            </a:r>
            <a:endParaRPr lang="en-US" altLang="zh-TW" dirty="0" smtClean="0"/>
          </a:p>
          <a:p>
            <a:r>
              <a:rPr lang="zh-TW" altLang="en-US" dirty="0" smtClean="0"/>
              <a:t>通過基於馬哈拉諾比斯距離而不是歐幾里得距離定義目標函數，</a:t>
            </a:r>
            <a:r>
              <a:rPr lang="en-US" altLang="zh-TW" dirty="0" smtClean="0"/>
              <a:t>MTLF</a:t>
            </a:r>
            <a:r>
              <a:rPr lang="zh-TW" altLang="en-US" dirty="0" smtClean="0"/>
              <a:t>可以更有效地保存和利用具有相似</a:t>
            </a:r>
            <a:r>
              <a:rPr lang="en-US" altLang="zh-TW" dirty="0" smtClean="0"/>
              <a:t>/</a:t>
            </a:r>
            <a:r>
              <a:rPr lang="zh-TW" altLang="en-US" dirty="0" smtClean="0"/>
              <a:t>相似標籤的不同領域實例之間的固有幾何信息。</a:t>
            </a:r>
            <a:endParaRPr lang="en-US" altLang="zh-TW" dirty="0" smtClean="0"/>
          </a:p>
          <a:p>
            <a:r>
              <a:rPr lang="zh-TW" altLang="en-US" dirty="0" smtClean="0"/>
              <a:t>憑藉這些優勢，</a:t>
            </a:r>
            <a:r>
              <a:rPr lang="en-US" altLang="zh-TW" dirty="0" smtClean="0"/>
              <a:t>MTLF</a:t>
            </a:r>
            <a:r>
              <a:rPr lang="zh-TW" altLang="en-US" dirty="0" smtClean="0"/>
              <a:t>可以使目標域的類間距離最大化並使類內距離最小化。</a:t>
            </a:r>
            <a:endParaRPr lang="en-US" altLang="zh-TW" dirty="0" smtClean="0"/>
          </a:p>
          <a:p>
            <a:r>
              <a:rPr lang="en-US" altLang="zh-TW" dirty="0" smtClean="0"/>
              <a:t>MTLF</a:t>
            </a:r>
            <a:r>
              <a:rPr lang="zh-TW" altLang="en-US" dirty="0" smtClean="0"/>
              <a:t>參考文章</a:t>
            </a:r>
            <a:r>
              <a:rPr lang="en-US" altLang="zh-TW" dirty="0" smtClean="0"/>
              <a:t>:</a:t>
            </a:r>
            <a:r>
              <a:rPr lang="en-US" altLang="zh-TW" dirty="0" smtClean="0">
                <a:hlinkClick r:id="rId3"/>
              </a:rPr>
              <a:t>http://www.paperweekly.site/papers/notes/130</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25</a:t>
            </a:fld>
            <a:endParaRPr lang="zh-TW" altLang="en-US"/>
          </a:p>
        </p:txBody>
      </p:sp>
    </p:spTree>
    <p:extLst>
      <p:ext uri="{BB962C8B-B14F-4D97-AF65-F5344CB8AC3E}">
        <p14:creationId xmlns:p14="http://schemas.microsoft.com/office/powerpoint/2010/main" val="233173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[11]</a:t>
            </a:r>
            <a:r>
              <a:rPr lang="zh-TW" altLang="en-US" dirty="0" smtClean="0"/>
              <a:t>主要內容</a:t>
            </a:r>
            <a:r>
              <a:rPr lang="en-US" altLang="zh-TW" dirty="0" smtClean="0"/>
              <a:t>:</a:t>
            </a:r>
            <a:r>
              <a:rPr lang="zh-TW" altLang="en-US" dirty="0" smtClean="0"/>
              <a:t>提出</a:t>
            </a:r>
            <a:r>
              <a:rPr lang="en-US" altLang="zh-TW" dirty="0" err="1" smtClean="0"/>
              <a:t>TrResampling</a:t>
            </a:r>
            <a:r>
              <a:rPr lang="zh-TW" altLang="en-US" dirty="0" smtClean="0"/>
              <a:t>用於遷移學習的加權重採樣方法，在每次迭代中對源域中權重較大的數據進行重新採樣，</a:t>
            </a:r>
            <a:endParaRPr lang="en-US" altLang="zh-TW" dirty="0" smtClean="0"/>
          </a:p>
          <a:p>
            <a:r>
              <a:rPr lang="zh-TW" altLang="en-US" dirty="0" smtClean="0"/>
              <a:t>然後使用</a:t>
            </a:r>
            <a:r>
              <a:rPr lang="en-US" altLang="zh-TW" dirty="0" err="1" smtClean="0"/>
              <a:t>TrAdaBoost</a:t>
            </a:r>
            <a:r>
              <a:rPr lang="zh-TW" altLang="en-US" dirty="0" smtClean="0"/>
              <a:t>算法調整源數據和目標數據的權重。</a:t>
            </a:r>
            <a:endParaRPr lang="en-US" altLang="zh-TW" dirty="0" smtClean="0"/>
          </a:p>
          <a:p>
            <a:endParaRPr lang="en-US" altLang="zh-TW" dirty="0" smtClean="0"/>
          </a:p>
          <a:p>
            <a:r>
              <a:rPr lang="zh-TW" altLang="en-US" dirty="0" smtClean="0"/>
              <a:t>為了證明集成學習策略在轉移學習中很有用，我們設計了一個集成的轉移學習框架，該框架將套袋，</a:t>
            </a:r>
            <a:r>
              <a:rPr lang="en-US" altLang="zh-TW" dirty="0" err="1" smtClean="0"/>
              <a:t>MultiBoosting</a:t>
            </a:r>
            <a:r>
              <a:rPr lang="zh-TW" altLang="en-US" dirty="0" smtClean="0"/>
              <a:t>和加權重採樣與</a:t>
            </a:r>
            <a:r>
              <a:rPr lang="en-US" altLang="zh-TW" dirty="0" err="1" smtClean="0"/>
              <a:t>TrAdaBoost</a:t>
            </a:r>
            <a:r>
              <a:rPr lang="zh-TW" altLang="en-US" dirty="0" smtClean="0"/>
              <a:t>相結合。本文提出了一種基於加權重採樣的轉移學習算法，該算法對源域中的有用數據進行重採樣，並將其與目標域中的標記數據進行組合，然後經過多次迭代，對合併後的數據進行分類。</a:t>
            </a:r>
            <a:endParaRPr lang="en-US" altLang="zh-TW" dirty="0" smtClean="0"/>
          </a:p>
          <a:p>
            <a:r>
              <a:rPr lang="zh-TW" altLang="en-US" dirty="0" smtClean="0"/>
              <a:t>提供演算法</a:t>
            </a:r>
            <a:r>
              <a:rPr lang="en-US" altLang="zh-TW" dirty="0" smtClean="0"/>
              <a:t>:</a:t>
            </a:r>
          </a:p>
          <a:p>
            <a:r>
              <a:rPr lang="en-US" altLang="zh-TW" dirty="0" smtClean="0"/>
              <a:t>Algorithm 1 Weighted-Resampling Framework</a:t>
            </a:r>
          </a:p>
          <a:p>
            <a:r>
              <a:rPr lang="en-US" altLang="zh-TW" dirty="0" smtClean="0"/>
              <a:t>Algorithm 2 </a:t>
            </a:r>
            <a:r>
              <a:rPr lang="en-US" altLang="zh-TW" dirty="0" err="1" smtClean="0"/>
              <a:t>TrResampling</a:t>
            </a:r>
            <a:r>
              <a:rPr lang="en-US" altLang="zh-TW" dirty="0" smtClean="0"/>
              <a:t> Framework</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26</a:t>
            </a:fld>
            <a:endParaRPr lang="zh-TW" altLang="en-US"/>
          </a:p>
        </p:txBody>
      </p:sp>
    </p:spTree>
    <p:extLst>
      <p:ext uri="{BB962C8B-B14F-4D97-AF65-F5344CB8AC3E}">
        <p14:creationId xmlns:p14="http://schemas.microsoft.com/office/powerpoint/2010/main" val="2958442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Mapping-based</a:t>
            </a:r>
            <a:r>
              <a:rPr lang="zh-TW" altLang="en-US" dirty="0" smtClean="0"/>
              <a:t>的深度轉移學習是指從</a:t>
            </a:r>
            <a:r>
              <a:rPr lang="en-US" altLang="zh-TW" dirty="0" smtClean="0"/>
              <a:t>source Domain</a:t>
            </a:r>
            <a:r>
              <a:rPr lang="zh-TW" altLang="en-US" dirty="0" smtClean="0"/>
              <a:t>和</a:t>
            </a:r>
            <a:r>
              <a:rPr lang="en-US" altLang="zh-TW" dirty="0" smtClean="0"/>
              <a:t>target Domain</a:t>
            </a:r>
            <a:r>
              <a:rPr lang="zh-TW" altLang="en-US" dirty="0" smtClean="0"/>
              <a:t>映射到新的數據空間</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新的數據空間會與兩個域較相似，適合使用神經網路訓練</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Times New Roman" panose="02020603050405020304" pitchFamily="18" charset="0"/>
                <a:cs typeface="Times New Roman" panose="02020603050405020304" pitchFamily="18" charset="0"/>
              </a:rPr>
              <a:t>補充</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深度網路訓練</a:t>
            </a:r>
            <a:r>
              <a:rPr lang="zh-TW" altLang="en-US" dirty="0" smtClean="0"/>
              <a:t>，透過特徵提取來判別數據，而新的數據集合較</a:t>
            </a:r>
            <a:r>
              <a:rPr lang="en-US" altLang="zh-TW" dirty="0" smtClean="0"/>
              <a:t>source Domain</a:t>
            </a:r>
            <a:r>
              <a:rPr lang="zh-TW" altLang="en-US" dirty="0" smtClean="0"/>
              <a:t>和</a:t>
            </a:r>
            <a:r>
              <a:rPr lang="en-US" altLang="zh-TW" dirty="0" smtClean="0"/>
              <a:t>target Domain</a:t>
            </a:r>
            <a:r>
              <a:rPr lang="zh-TW" altLang="en-US" dirty="0" smtClean="0"/>
              <a:t>中的集合都大，故較適合深度網路學習</a:t>
            </a:r>
            <a:endParaRPr lang="zh-TW" altLang="en-US"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28</a:t>
            </a:fld>
            <a:endParaRPr lang="zh-TW" altLang="en-US"/>
          </a:p>
        </p:txBody>
      </p:sp>
    </p:spTree>
    <p:extLst>
      <p:ext uri="{BB962C8B-B14F-4D97-AF65-F5344CB8AC3E}">
        <p14:creationId xmlns:p14="http://schemas.microsoft.com/office/powerpoint/2010/main" val="1303560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來自</a:t>
            </a:r>
            <a:r>
              <a:rPr lang="en-US" altLang="zh-TW" dirty="0" smtClean="0"/>
              <a:t>source Domain</a:t>
            </a:r>
            <a:r>
              <a:rPr lang="zh-TW" altLang="en-US" dirty="0" smtClean="0"/>
              <a:t>和</a:t>
            </a:r>
            <a:r>
              <a:rPr lang="en-US" altLang="zh-TW" dirty="0" smtClean="0"/>
              <a:t>target Domain</a:t>
            </a:r>
            <a:r>
              <a:rPr lang="zh-TW" altLang="en-US" dirty="0" smtClean="0"/>
              <a:t>的集合，映射到具有更多的新數據空間</a:t>
            </a:r>
            <a:endParaRPr lang="en-US" altLang="zh-TW" dirty="0" smtClean="0"/>
          </a:p>
          <a:p>
            <a:r>
              <a:rPr lang="zh-TW" altLang="en-US" dirty="0" smtClean="0"/>
              <a:t>新的數據集會有自己的空間</a:t>
            </a:r>
            <a:endParaRPr lang="en-US" altLang="zh-TW" dirty="0" smtClean="0"/>
          </a:p>
          <a:p>
            <a:r>
              <a:rPr lang="zh-TW" altLang="en-US" dirty="0" smtClean="0"/>
              <a:t>將新數據空間中的所有實例都視為神經元的訓練集</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29</a:t>
            </a:fld>
            <a:endParaRPr lang="zh-TW" altLang="en-US"/>
          </a:p>
        </p:txBody>
      </p:sp>
    </p:spTree>
    <p:extLst>
      <p:ext uri="{BB962C8B-B14F-4D97-AF65-F5344CB8AC3E}">
        <p14:creationId xmlns:p14="http://schemas.microsoft.com/office/powerpoint/2010/main" val="409824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這篇論文主要的貢獻是把</a:t>
            </a:r>
            <a:r>
              <a:rPr lang="en-US" altLang="zh-TW" dirty="0" smtClean="0"/>
              <a:t>deep</a:t>
            </a:r>
            <a:r>
              <a:rPr lang="en-US" altLang="zh-TW" baseline="0" dirty="0" smtClean="0"/>
              <a:t> transfer learning</a:t>
            </a:r>
            <a:r>
              <a:rPr lang="zh-TW" altLang="en-US" baseline="0" dirty="0" smtClean="0"/>
              <a:t>分成四個部分</a:t>
            </a:r>
            <a:endParaRPr lang="en-US" altLang="zh-TW" baseline="0" dirty="0" smtClean="0"/>
          </a:p>
          <a:p>
            <a:r>
              <a:rPr lang="zh-TW" altLang="en-US" dirty="0" smtClean="0"/>
              <a:t>並且定義這四種的草圖及標準模型</a:t>
            </a:r>
            <a:endParaRPr lang="en-US" altLang="zh-TW" dirty="0" smtClean="0"/>
          </a:p>
          <a:p>
            <a:r>
              <a:rPr lang="en-US" altLang="zh-TW" dirty="0" smtClean="0"/>
              <a:t>1.</a:t>
            </a:r>
            <a:r>
              <a:rPr lang="zh-TW" altLang="en-US" dirty="0" smtClean="0"/>
              <a:t>基於實例</a:t>
            </a:r>
            <a:endParaRPr lang="en-US" altLang="zh-TW" dirty="0" smtClean="0"/>
          </a:p>
          <a:p>
            <a:r>
              <a:rPr lang="en-US" altLang="zh-TW" dirty="0" smtClean="0"/>
              <a:t>2.</a:t>
            </a:r>
            <a:r>
              <a:rPr lang="zh-TW" altLang="en-US" dirty="0" smtClean="0"/>
              <a:t>基於映射</a:t>
            </a:r>
            <a:endParaRPr lang="en-US" altLang="zh-TW" dirty="0" smtClean="0"/>
          </a:p>
          <a:p>
            <a:r>
              <a:rPr lang="en-US" altLang="zh-TW" dirty="0" smtClean="0"/>
              <a:t>3.</a:t>
            </a:r>
            <a:r>
              <a:rPr lang="zh-TW" altLang="en-US" dirty="0" smtClean="0"/>
              <a:t>基於網路</a:t>
            </a:r>
            <a:endParaRPr lang="en-US" altLang="zh-TW" dirty="0" smtClean="0"/>
          </a:p>
          <a:p>
            <a:r>
              <a:rPr lang="en-US" altLang="zh-TW" dirty="0" smtClean="0"/>
              <a:t>4.</a:t>
            </a:r>
            <a:r>
              <a:rPr lang="zh-TW" altLang="en-US" dirty="0" smtClean="0"/>
              <a:t>基於對抗網路</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a:t>
            </a:fld>
            <a:endParaRPr lang="zh-TW" altLang="en-US"/>
          </a:p>
        </p:txBody>
      </p:sp>
    </p:spTree>
    <p:extLst>
      <p:ext uri="{BB962C8B-B14F-4D97-AF65-F5344CB8AC3E}">
        <p14:creationId xmlns:p14="http://schemas.microsoft.com/office/powerpoint/2010/main" val="3702678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產生</a:t>
            </a:r>
            <a:r>
              <a:rPr lang="zh-TW" altLang="en-US" u="sng" dirty="0" smtClean="0"/>
              <a:t>新的數據集合</a:t>
            </a:r>
            <a:r>
              <a:rPr lang="zh-TW" altLang="en-US" dirty="0" smtClean="0"/>
              <a:t>，提供給神經網路的訓練集合</a:t>
            </a:r>
            <a:r>
              <a:rPr lang="zh-TW" altLang="en-US" u="sng" dirty="0" smtClean="0">
                <a:latin typeface="Times New Roman" panose="02020603050405020304" pitchFamily="18" charset="0"/>
                <a:cs typeface="Times New Roman" panose="02020603050405020304" pitchFamily="18" charset="0"/>
              </a:rPr>
              <a:t>協助預測函數</a:t>
            </a:r>
            <a:r>
              <a:rPr lang="en-US" altLang="zh-TW" u="sng" dirty="0" err="1" smtClean="0"/>
              <a:t>fT</a:t>
            </a:r>
            <a:r>
              <a:rPr lang="en-US" altLang="zh-TW" u="sng" dirty="0" smtClean="0"/>
              <a:t>()</a:t>
            </a:r>
            <a:r>
              <a:rPr lang="zh-TW" altLang="en-US" u="sng" dirty="0" smtClean="0">
                <a:latin typeface="Times New Roman" panose="02020603050405020304" pitchFamily="18" charset="0"/>
                <a:cs typeface="Times New Roman" panose="02020603050405020304" pitchFamily="18" charset="0"/>
              </a:rPr>
              <a:t>的學習</a:t>
            </a:r>
            <a:r>
              <a:rPr lang="zh-TW" altLang="en-US" dirty="0" smtClean="0">
                <a:latin typeface="Times New Roman" panose="02020603050405020304" pitchFamily="18" charset="0"/>
                <a:cs typeface="Times New Roman" panose="02020603050405020304" pitchFamily="18" charset="0"/>
              </a:rPr>
              <a:t>。</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30</a:t>
            </a:fld>
            <a:endParaRPr lang="zh-TW" altLang="en-US"/>
          </a:p>
        </p:txBody>
      </p:sp>
    </p:spTree>
    <p:extLst>
      <p:ext uri="{BB962C8B-B14F-4D97-AF65-F5344CB8AC3E}">
        <p14:creationId xmlns:p14="http://schemas.microsoft.com/office/powerpoint/2010/main" val="1373137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Times New Roman" panose="02020603050405020304" pitchFamily="18" charset="0"/>
                <a:cs typeface="Times New Roman" panose="02020603050405020304" pitchFamily="18" charset="0"/>
              </a:rPr>
              <a:t>由</a:t>
            </a:r>
            <a:r>
              <a:rPr lang="en-US" altLang="zh-TW" dirty="0" smtClean="0">
                <a:latin typeface="Times New Roman" panose="02020603050405020304" pitchFamily="18" charset="0"/>
                <a:cs typeface="Times New Roman" panose="02020603050405020304" pitchFamily="18" charset="0"/>
              </a:rPr>
              <a:t>[18]</a:t>
            </a:r>
            <a:r>
              <a:rPr lang="zh-TW" altLang="en-US" dirty="0" smtClean="0">
                <a:latin typeface="Times New Roman" panose="02020603050405020304" pitchFamily="18" charset="0"/>
                <a:cs typeface="Times New Roman" panose="02020603050405020304" pitchFamily="18" charset="0"/>
              </a:rPr>
              <a:t>引入的轉移成分分析（</a:t>
            </a:r>
            <a:r>
              <a:rPr lang="en-US" altLang="zh-TW" dirty="0" smtClean="0">
                <a:latin typeface="Times New Roman" panose="02020603050405020304" pitchFamily="18" charset="0"/>
                <a:cs typeface="Times New Roman" panose="02020603050405020304" pitchFamily="18" charset="0"/>
              </a:rPr>
              <a:t>TCA</a:t>
            </a:r>
            <a:r>
              <a:rPr lang="zh-TW" altLang="en-US" dirty="0" smtClean="0">
                <a:latin typeface="Times New Roman" panose="02020603050405020304" pitchFamily="18" charset="0"/>
                <a:cs typeface="Times New Roman" panose="02020603050405020304" pitchFamily="18" charset="0"/>
              </a:rPr>
              <a:t>），將</a:t>
            </a:r>
            <a:r>
              <a:rPr lang="en-US" altLang="zh-TW" dirty="0" smtClean="0">
                <a:latin typeface="Times New Roman" panose="02020603050405020304" pitchFamily="18" charset="0"/>
                <a:cs typeface="Times New Roman" panose="02020603050405020304" pitchFamily="18" charset="0"/>
              </a:rPr>
              <a:t>TCA</a:t>
            </a:r>
            <a:r>
              <a:rPr lang="zh-TW" altLang="en-US" dirty="0" smtClean="0">
                <a:latin typeface="Times New Roman" panose="02020603050405020304" pitchFamily="18" charset="0"/>
                <a:cs typeface="Times New Roman" panose="02020603050405020304" pitchFamily="18" charset="0"/>
              </a:rPr>
              <a:t>方法擴展到深度神經網絡。</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[23]</a:t>
            </a:r>
            <a:r>
              <a:rPr lang="zh-TW" altLang="en-US" dirty="0" smtClean="0">
                <a:latin typeface="Times New Roman" panose="02020603050405020304" pitchFamily="18" charset="0"/>
                <a:cs typeface="Times New Roman" panose="02020603050405020304" pitchFamily="18" charset="0"/>
              </a:rPr>
              <a:t>將</a:t>
            </a:r>
            <a:r>
              <a:rPr lang="en-US" altLang="zh-TW" dirty="0" smtClean="0">
                <a:latin typeface="Times New Roman" panose="02020603050405020304" pitchFamily="18" charset="0"/>
                <a:cs typeface="Times New Roman" panose="02020603050405020304" pitchFamily="18" charset="0"/>
              </a:rPr>
              <a:t>MMD</a:t>
            </a:r>
            <a:r>
              <a:rPr lang="zh-TW" altLang="en-US" dirty="0" smtClean="0">
                <a:latin typeface="Times New Roman" panose="02020603050405020304" pitchFamily="18" charset="0"/>
                <a:cs typeface="Times New Roman" panose="02020603050405020304" pitchFamily="18" charset="0"/>
              </a:rPr>
              <a:t>應用在比較深度神經網絡中的分佈，適應層和額外的域損失，以學習具有語義意義和域不變性的表示。</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[12]</a:t>
            </a:r>
            <a:r>
              <a:rPr lang="zh-TW" altLang="en-US" dirty="0" smtClean="0">
                <a:latin typeface="Times New Roman" panose="02020603050405020304" pitchFamily="18" charset="0"/>
                <a:cs typeface="Times New Roman" panose="02020603050405020304" pitchFamily="18" charset="0"/>
              </a:rPr>
              <a:t>通過用</a:t>
            </a:r>
            <a:r>
              <a:rPr lang="en-US" altLang="zh-TW" dirty="0" smtClean="0">
                <a:latin typeface="Times New Roman" panose="02020603050405020304" pitchFamily="18" charset="0"/>
                <a:cs typeface="Times New Roman" panose="02020603050405020304" pitchFamily="18" charset="0"/>
              </a:rPr>
              <a:t>[8]</a:t>
            </a:r>
            <a:r>
              <a:rPr lang="zh-TW" altLang="en-US" dirty="0" smtClean="0">
                <a:latin typeface="Times New Roman" panose="02020603050405020304" pitchFamily="18" charset="0"/>
                <a:cs typeface="Times New Roman" panose="02020603050405020304" pitchFamily="18" charset="0"/>
              </a:rPr>
              <a:t>提出的多核內變量</a:t>
            </a:r>
            <a:r>
              <a:rPr lang="en-US" altLang="zh-TW" dirty="0" smtClean="0">
                <a:latin typeface="Times New Roman" panose="02020603050405020304" pitchFamily="18" charset="0"/>
                <a:cs typeface="Times New Roman" panose="02020603050405020304" pitchFamily="18" charset="0"/>
              </a:rPr>
              <a:t>MMD</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MK-MMD</a:t>
            </a:r>
            <a:r>
              <a:rPr lang="zh-TW" altLang="en-US" dirty="0" smtClean="0">
                <a:latin typeface="Times New Roman" panose="02020603050405020304" pitchFamily="18" charset="0"/>
                <a:cs typeface="Times New Roman" panose="02020603050405020304" pitchFamily="18" charset="0"/>
              </a:rPr>
              <a:t>）距離代替</a:t>
            </a:r>
            <a:r>
              <a:rPr lang="en-US" altLang="zh-TW" dirty="0" smtClean="0">
                <a:latin typeface="Times New Roman" panose="02020603050405020304" pitchFamily="18" charset="0"/>
                <a:cs typeface="Times New Roman" panose="02020603050405020304" pitchFamily="18" charset="0"/>
              </a:rPr>
              <a:t>MMD</a:t>
            </a:r>
            <a:r>
              <a:rPr lang="zh-TW" altLang="en-US" dirty="0" smtClean="0">
                <a:latin typeface="Times New Roman" panose="02020603050405020304" pitchFamily="18" charset="0"/>
                <a:cs typeface="Times New Roman" panose="02020603050405020304" pitchFamily="18" charset="0"/>
              </a:rPr>
              <a:t>距離改進了以前的工作。</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[14]</a:t>
            </a:r>
            <a:r>
              <a:rPr lang="zh-TW" altLang="en-US" dirty="0" smtClean="0">
                <a:latin typeface="Times New Roman" panose="02020603050405020304" pitchFamily="18" charset="0"/>
                <a:cs typeface="Times New Roman" panose="02020603050405020304" pitchFamily="18" charset="0"/>
              </a:rPr>
              <a:t>提出聯合最大平均差異（</a:t>
            </a:r>
            <a:r>
              <a:rPr lang="en-US" altLang="zh-TW" dirty="0" smtClean="0">
                <a:latin typeface="Times New Roman" panose="02020603050405020304" pitchFamily="18" charset="0"/>
                <a:cs typeface="Times New Roman" panose="02020603050405020304" pitchFamily="18" charset="0"/>
              </a:rPr>
              <a:t>JMMD</a:t>
            </a:r>
            <a:r>
              <a:rPr lang="zh-TW" altLang="en-US" dirty="0" smtClean="0">
                <a:latin typeface="Times New Roman" panose="02020603050405020304" pitchFamily="18" charset="0"/>
                <a:cs typeface="Times New Roman" panose="02020603050405020304" pitchFamily="18" charset="0"/>
              </a:rPr>
              <a:t>）來衡量不同域的關係分配。</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t>[2]</a:t>
            </a:r>
            <a:r>
              <a:rPr lang="zh-TW" altLang="en-US" sz="1200" b="0" i="0" u="none" strike="noStrike" kern="1200" baseline="0" dirty="0" smtClean="0">
                <a:solidFill>
                  <a:schemeClr val="tx1"/>
                </a:solidFill>
                <a:latin typeface="+mn-lt"/>
                <a:ea typeface="+mn-ea"/>
                <a:cs typeface="+mn-cs"/>
              </a:rPr>
              <a:t>提出的</a:t>
            </a:r>
            <a:r>
              <a:rPr lang="en-US" altLang="zh-TW" sz="1200" b="0" i="0" u="none" strike="noStrike" kern="1200" baseline="0" dirty="0" smtClean="0">
                <a:solidFill>
                  <a:schemeClr val="tx1"/>
                </a:solidFill>
                <a:latin typeface="+mn-lt"/>
                <a:ea typeface="+mn-ea"/>
                <a:cs typeface="+mn-cs"/>
              </a:rPr>
              <a:t>Wasserstein</a:t>
            </a:r>
            <a:r>
              <a:rPr lang="zh-TW" altLang="en-US" sz="1200" b="0" i="0" u="none" strike="noStrike" kern="1200" baseline="0" dirty="0" smtClean="0">
                <a:solidFill>
                  <a:schemeClr val="tx1"/>
                </a:solidFill>
                <a:latin typeface="+mn-lt"/>
                <a:ea typeface="+mn-ea"/>
                <a:cs typeface="+mn-cs"/>
              </a:rPr>
              <a:t>距離可以是用域的新距離測量法以找到更好的映射。</a:t>
            </a:r>
            <a:endParaRPr lang="en-US" altLang="zh-TW" dirty="0" smtClean="0"/>
          </a:p>
          <a:p>
            <a:r>
              <a:rPr lang="zh-TW" altLang="en-US" dirty="0" smtClean="0"/>
              <a:t>我們介紹了一種我們認為</a:t>
            </a:r>
            <a:r>
              <a:rPr lang="en-US" altLang="zh-TW" dirty="0" smtClean="0"/>
              <a:t>WGAN</a:t>
            </a:r>
            <a:r>
              <a:rPr lang="zh-TW" altLang="en-US" dirty="0" smtClean="0"/>
              <a:t>的算法，它是傳統</a:t>
            </a:r>
            <a:r>
              <a:rPr lang="en-US" altLang="zh-TW" dirty="0" smtClean="0"/>
              <a:t>GAN</a:t>
            </a:r>
            <a:r>
              <a:rPr lang="zh-TW" altLang="en-US" dirty="0" smtClean="0"/>
              <a:t>訓練的替代方法。 在這個新模型中，我們證明了我們可以提高學習的穩定性，擺脫模式崩潰等問題，並提供有意義的學習曲線，可用於調試和超參數搜索。</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31</a:t>
            </a:fld>
            <a:endParaRPr lang="zh-TW" altLang="en-US"/>
          </a:p>
        </p:txBody>
      </p:sp>
    </p:spTree>
    <p:extLst>
      <p:ext uri="{BB962C8B-B14F-4D97-AF65-F5344CB8AC3E}">
        <p14:creationId xmlns:p14="http://schemas.microsoft.com/office/powerpoint/2010/main" val="190799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TCA</a:t>
            </a:r>
            <a:r>
              <a:rPr lang="zh-TW" altLang="en-US" dirty="0" smtClean="0"/>
              <a:t>學習所有域的公共遷移成分（即</a:t>
            </a:r>
            <a:r>
              <a:rPr lang="zh-TW" altLang="en-US" b="1" dirty="0" smtClean="0"/>
              <a:t>不會引起域間分佈變化</a:t>
            </a:r>
            <a:r>
              <a:rPr lang="zh-TW" altLang="en-US" dirty="0" smtClean="0"/>
              <a:t>及</a:t>
            </a:r>
            <a:r>
              <a:rPr lang="zh-TW" altLang="en-US" b="1" dirty="0" smtClean="0"/>
              <a:t>保持原始數據固有結構的成分</a:t>
            </a:r>
            <a:r>
              <a:rPr lang="zh-TW" altLang="en-US" dirty="0" smtClean="0"/>
              <a:t>）</a:t>
            </a:r>
            <a:r>
              <a:rPr lang="zh-TW" altLang="en-US" dirty="0" smtClean="0">
                <a:latin typeface="Times New Roman" panose="02020603050405020304" pitchFamily="18" charset="0"/>
                <a:cs typeface="Times New Roman" panose="02020603050405020304" pitchFamily="18" charset="0"/>
              </a:rPr>
              <a:t>，</a:t>
            </a:r>
            <a:r>
              <a:rPr lang="zh-TW" altLang="en-US" dirty="0" smtClean="0"/>
              <a:t>使不同域在投影後的新空間中分佈差異減少</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32</a:t>
            </a:fld>
            <a:endParaRPr lang="zh-TW" altLang="en-US"/>
          </a:p>
        </p:txBody>
      </p:sp>
    </p:spTree>
    <p:extLst>
      <p:ext uri="{BB962C8B-B14F-4D97-AF65-F5344CB8AC3E}">
        <p14:creationId xmlns:p14="http://schemas.microsoft.com/office/powerpoint/2010/main" val="2380700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最大均值差異（</a:t>
            </a:r>
            <a:r>
              <a:rPr lang="en-US" altLang="zh-TW" dirty="0" smtClean="0"/>
              <a:t>MMD</a:t>
            </a:r>
            <a:r>
              <a:rPr lang="zh-TW" altLang="en-US" dirty="0" smtClean="0"/>
              <a:t>）</a:t>
            </a:r>
            <a:endParaRPr lang="en-US" altLang="zh-TW" dirty="0" smtClean="0"/>
          </a:p>
          <a:p>
            <a:r>
              <a:rPr lang="zh-TW" altLang="en-US" dirty="0" smtClean="0"/>
              <a:t>作為測量在源域和目標域的分佈之間的差異度量</a:t>
            </a:r>
            <a:endParaRPr lang="en-US" altLang="zh-TW" dirty="0" smtClean="0"/>
          </a:p>
          <a:p>
            <a:r>
              <a:rPr lang="en-US" altLang="zh-TW" dirty="0" smtClean="0"/>
              <a:t>1.</a:t>
            </a:r>
            <a:r>
              <a:rPr lang="zh-TW" altLang="en-US" dirty="0" smtClean="0"/>
              <a:t>映射函數</a:t>
            </a:r>
            <a:endParaRPr lang="en-US" altLang="zh-TW" dirty="0" smtClean="0"/>
          </a:p>
          <a:p>
            <a:r>
              <a:rPr lang="en-US" altLang="zh-TW" dirty="0" smtClean="0"/>
              <a:t>2.</a:t>
            </a:r>
            <a:r>
              <a:rPr lang="zh-TW" altLang="en-US" dirty="0" smtClean="0"/>
              <a:t>為兩種分佈的樣本</a:t>
            </a:r>
            <a:r>
              <a:rPr lang="en-US" altLang="zh-TW" dirty="0" smtClean="0"/>
              <a:t>(</a:t>
            </a:r>
            <a:r>
              <a:rPr lang="en-US" altLang="zh-CN" sz="1200" dirty="0" err="1" smtClean="0">
                <a:latin typeface="Times New Roman" panose="02020603050405020304" pitchFamily="18" charset="0"/>
                <a:cs typeface="Times New Roman" panose="02020603050405020304" pitchFamily="18" charset="0"/>
              </a:rPr>
              <a:t>Xs</a:t>
            </a:r>
            <a:r>
              <a:rPr lang="en-US" altLang="zh-CN" sz="1200" dirty="0" smtClean="0">
                <a:latin typeface="Times New Roman" panose="02020603050405020304" pitchFamily="18" charset="0"/>
                <a:cs typeface="Times New Roman" panose="02020603050405020304" pitchFamily="18" charset="0"/>
              </a:rPr>
              <a:t> ,</a:t>
            </a:r>
            <a:r>
              <a:rPr lang="en-US" altLang="zh-CN" sz="1200" dirty="0" err="1" smtClean="0">
                <a:latin typeface="Times New Roman" panose="02020603050405020304" pitchFamily="18" charset="0"/>
                <a:cs typeface="Times New Roman" panose="02020603050405020304" pitchFamily="18" charset="0"/>
              </a:rPr>
              <a:t>Xt</a:t>
            </a:r>
            <a:r>
              <a:rPr lang="en-US" altLang="zh-TW" sz="1200" dirty="0" smtClean="0">
                <a:latin typeface="Times New Roman" panose="02020603050405020304" pitchFamily="18" charset="0"/>
                <a:cs typeface="Times New Roman" panose="02020603050405020304" pitchFamily="18" charset="0"/>
              </a:rPr>
              <a:t> </a:t>
            </a:r>
            <a:r>
              <a:rPr lang="en-US" altLang="zh-TW" dirty="0" smtClean="0"/>
              <a:t>)</a:t>
            </a:r>
          </a:p>
          <a:p>
            <a:r>
              <a:rPr lang="en-US" altLang="zh-TW" dirty="0" smtClean="0"/>
              <a:t>[23</a:t>
            </a:r>
            <a:r>
              <a:rPr lang="zh-TW" altLang="en-US" dirty="0" smtClean="0"/>
              <a:t>的引用</a:t>
            </a:r>
            <a:r>
              <a:rPr lang="en-US" altLang="zh-TW" dirty="0" smtClean="0"/>
              <a:t>][14]</a:t>
            </a:r>
            <a:r>
              <a:rPr lang="zh-TW" altLang="en-US" dirty="0" smtClean="0"/>
              <a:t>主要研究</a:t>
            </a:r>
            <a:r>
              <a:rPr lang="en-US" altLang="zh-TW" dirty="0" smtClean="0"/>
              <a:t>MMD</a:t>
            </a:r>
            <a:r>
              <a:rPr lang="zh-TW" altLang="en-US" dirty="0" smtClean="0"/>
              <a:t>正則化是否確實可以改善判別性能</a:t>
            </a:r>
            <a:r>
              <a:rPr lang="en-US" altLang="zh-TW" dirty="0" smtClean="0"/>
              <a:t>(</a:t>
            </a:r>
            <a:r>
              <a:rPr lang="zh-TW" altLang="en-US" dirty="0" smtClean="0"/>
              <a:t>改善損失函數</a:t>
            </a:r>
            <a:r>
              <a:rPr lang="en-US" altLang="zh-TW" dirty="0" smtClean="0"/>
              <a:t>)</a:t>
            </a:r>
          </a:p>
          <a:p>
            <a:r>
              <a:rPr lang="zh-TW" altLang="en-US" dirty="0" smtClean="0"/>
              <a:t>結論</a:t>
            </a:r>
            <a:r>
              <a:rPr lang="en-US" altLang="zh-TW" dirty="0" smtClean="0"/>
              <a:t>MMD</a:t>
            </a:r>
            <a:r>
              <a:rPr lang="zh-TW" altLang="en-US" dirty="0" smtClean="0"/>
              <a:t>正規化有效。</a:t>
            </a:r>
            <a:endParaRPr lang="en-US" altLang="zh-TW" dirty="0" smtClean="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33</a:t>
            </a:fld>
            <a:endParaRPr lang="zh-TW" altLang="en-US"/>
          </a:p>
        </p:txBody>
      </p:sp>
    </p:spTree>
    <p:extLst>
      <p:ext uri="{BB962C8B-B14F-4D97-AF65-F5344CB8AC3E}">
        <p14:creationId xmlns:p14="http://schemas.microsoft.com/office/powerpoint/2010/main" val="4084905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我們希望最小化域之間的距離，我們需要一個能夠表示分類器性能的函數。</a:t>
            </a:r>
            <a:endParaRPr lang="en-US" altLang="zh-TW" dirty="0" smtClean="0"/>
          </a:p>
          <a:p>
            <a:r>
              <a:rPr lang="zh-TW" altLang="en-US" dirty="0" smtClean="0"/>
              <a:t>滿足這兩個標準的一種方法是減少損失：</a:t>
            </a:r>
            <a:endParaRPr lang="en-US" altLang="zh-TW" dirty="0" smtClean="0"/>
          </a:p>
          <a:p>
            <a:r>
              <a:rPr lang="zh-TW" altLang="en-US" dirty="0" smtClean="0"/>
              <a:t>這個函數是</a:t>
            </a:r>
            <a:r>
              <a:rPr lang="en-US" altLang="zh-TW" dirty="0" smtClean="0"/>
              <a:t>L</a:t>
            </a:r>
          </a:p>
          <a:p>
            <a:pPr algn="l"/>
            <a:r>
              <a:rPr lang="en-US" altLang="zh-TW" dirty="0" smtClean="0">
                <a:latin typeface="Times New Roman" panose="02020603050405020304" pitchFamily="18" charset="0"/>
                <a:cs typeface="Times New Roman" panose="02020603050405020304" pitchFamily="18" charset="0"/>
              </a:rPr>
              <a:t>L</a:t>
            </a:r>
            <a:r>
              <a:rPr lang="zh-TW" altLang="en-US" dirty="0" smtClean="0">
                <a:latin typeface="Times New Roman" panose="02020603050405020304" pitchFamily="18" charset="0"/>
                <a:cs typeface="Times New Roman" panose="02020603050405020304" pitchFamily="18" charset="0"/>
              </a:rPr>
              <a:t>涵蓋了兩個函數</a:t>
            </a:r>
            <a:r>
              <a:rPr lang="en-US" altLang="zh-TW" dirty="0" smtClean="0"/>
              <a:t>LC</a:t>
            </a:r>
            <a:r>
              <a:rPr lang="zh-TW" altLang="en-US" dirty="0" smtClean="0"/>
              <a:t>（</a:t>
            </a:r>
            <a:r>
              <a:rPr lang="en-US" altLang="zh-TW" dirty="0" smtClean="0"/>
              <a:t>XL</a:t>
            </a:r>
            <a:r>
              <a:rPr lang="zh-TW" altLang="en-US" dirty="0" smtClean="0"/>
              <a:t>，</a:t>
            </a:r>
            <a:r>
              <a:rPr lang="en-US" altLang="zh-TW" dirty="0" smtClean="0"/>
              <a:t>y</a:t>
            </a:r>
            <a:r>
              <a:rPr lang="zh-TW" altLang="en-US" dirty="0" smtClean="0"/>
              <a:t>）</a:t>
            </a:r>
            <a:r>
              <a:rPr lang="en-US" altLang="zh-TW" dirty="0" smtClean="0"/>
              <a:t>,XL</a:t>
            </a:r>
            <a:r>
              <a:rPr lang="zh-TW" altLang="en-US" dirty="0" smtClean="0"/>
              <a:t>表示可用標籤數據上的分類損失</a:t>
            </a:r>
            <a:r>
              <a:rPr lang="en-US" altLang="zh-TW" dirty="0" smtClean="0"/>
              <a:t>(</a:t>
            </a:r>
            <a:r>
              <a:rPr lang="zh-TW" altLang="en-US" dirty="0" smtClean="0"/>
              <a:t>我認為是分類上各類的比率和實際上分類的關係</a:t>
            </a:r>
            <a:r>
              <a:rPr lang="en-US" altLang="zh-TW" dirty="0" smtClean="0"/>
              <a:t>)</a:t>
            </a:r>
            <a:r>
              <a:rPr lang="zh-TW" altLang="en-US" dirty="0" smtClean="0"/>
              <a:t>，以及標記正確的</a:t>
            </a:r>
            <a:r>
              <a:rPr lang="en-US" altLang="zh-TW" dirty="0" smtClean="0"/>
              <a:t>y</a:t>
            </a:r>
          </a:p>
          <a:p>
            <a:pPr algn="l"/>
            <a:r>
              <a:rPr lang="en-US" altLang="zh-TW" dirty="0" smtClean="0"/>
              <a:t>LC</a:t>
            </a:r>
            <a:r>
              <a:rPr lang="zh-TW" altLang="en-US" dirty="0" smtClean="0"/>
              <a:t>（</a:t>
            </a:r>
            <a:r>
              <a:rPr lang="en-US" altLang="zh-TW" dirty="0" smtClean="0"/>
              <a:t>XL</a:t>
            </a:r>
            <a:r>
              <a:rPr lang="zh-TW" altLang="en-US" dirty="0" smtClean="0"/>
              <a:t>，</a:t>
            </a:r>
            <a:r>
              <a:rPr lang="en-US" altLang="zh-TW" dirty="0" smtClean="0"/>
              <a:t>y</a:t>
            </a:r>
            <a:r>
              <a:rPr lang="zh-TW" altLang="en-US" dirty="0" smtClean="0"/>
              <a:t>）用來表示分類器性能</a:t>
            </a:r>
            <a:endParaRPr lang="en-US" altLang="zh-TW" dirty="0" smtClean="0">
              <a:latin typeface="Times New Roman" panose="02020603050405020304" pitchFamily="18" charset="0"/>
              <a:cs typeface="Times New Roman" panose="02020603050405020304" pitchFamily="18" charset="0"/>
            </a:endParaRPr>
          </a:p>
          <a:p>
            <a:pPr algn="l"/>
            <a:r>
              <a:rPr lang="en-US" altLang="zh-TW" dirty="0" smtClean="0"/>
              <a:t>MMD</a:t>
            </a:r>
            <a:r>
              <a:rPr lang="zh-TW" altLang="en-US" dirty="0" smtClean="0"/>
              <a:t>（</a:t>
            </a:r>
            <a:r>
              <a:rPr lang="en-US" altLang="zh-TW" dirty="0" smtClean="0"/>
              <a:t>XS</a:t>
            </a:r>
            <a:r>
              <a:rPr lang="zh-TW" altLang="en-US" dirty="0" smtClean="0"/>
              <a:t>，</a:t>
            </a:r>
            <a:r>
              <a:rPr lang="en-US" altLang="zh-TW" dirty="0" smtClean="0"/>
              <a:t>XT</a:t>
            </a:r>
            <a:r>
              <a:rPr lang="zh-TW" altLang="en-US" dirty="0" smtClean="0"/>
              <a:t>）表示源域和目標域之間的距離。</a:t>
            </a:r>
            <a:endParaRPr lang="en-US" altLang="zh-TW" dirty="0" smtClean="0"/>
          </a:p>
          <a:p>
            <a:pPr algn="l"/>
            <a:r>
              <a:rPr lang="zh-TW" altLang="en-US" dirty="0" smtClean="0"/>
              <a:t>這裡的</a:t>
            </a:r>
            <a:r>
              <a:rPr lang="en-US" altLang="zh-TW" dirty="0" smtClean="0"/>
              <a:t>λ</a:t>
            </a:r>
            <a:r>
              <a:rPr lang="zh-TW" altLang="en-US" dirty="0" smtClean="0"/>
              <a:t>是為了加大</a:t>
            </a:r>
            <a:r>
              <a:rPr lang="en-US" altLang="zh-TW" dirty="0" smtClean="0"/>
              <a:t>mmd</a:t>
            </a:r>
            <a:r>
              <a:rPr lang="zh-TW" altLang="en-US" dirty="0" smtClean="0"/>
              <a:t>的權重使它對</a:t>
            </a:r>
            <a:r>
              <a:rPr lang="en-US" altLang="zh-TW" dirty="0" smtClean="0"/>
              <a:t>loss</a:t>
            </a:r>
            <a:r>
              <a:rPr lang="zh-TW" altLang="en-US" dirty="0" smtClean="0"/>
              <a:t> </a:t>
            </a:r>
            <a:r>
              <a:rPr lang="en-US" altLang="zh-TW" dirty="0" smtClean="0"/>
              <a:t>function</a:t>
            </a:r>
            <a:r>
              <a:rPr lang="zh-TW" altLang="en-US" dirty="0" smtClean="0"/>
              <a:t>的影響變大或變小</a:t>
            </a:r>
            <a:endParaRPr lang="en-US" altLang="zh-TW" dirty="0" smtClean="0"/>
          </a:p>
          <a:p>
            <a:pPr algn="l"/>
            <a:r>
              <a:rPr lang="en-US" altLang="zh-TW" dirty="0" smtClean="0"/>
              <a:t>λ</a:t>
            </a:r>
            <a:r>
              <a:rPr lang="zh-TW" altLang="en-US" dirty="0" smtClean="0"/>
              <a:t>決定</a:t>
            </a:r>
            <a:r>
              <a:rPr lang="en-US" altLang="zh-TW" dirty="0" smtClean="0"/>
              <a:t>mmd</a:t>
            </a:r>
            <a:r>
              <a:rPr lang="zh-TW" altLang="en-US" dirty="0" smtClean="0"/>
              <a:t>的值所佔的權重。</a:t>
            </a:r>
          </a:p>
          <a:p>
            <a:r>
              <a:rPr lang="zh-TW" altLang="en-US" dirty="0" smtClean="0"/>
              <a:t>使用</a:t>
            </a:r>
            <a:r>
              <a:rPr lang="en-US" altLang="zh-TW" dirty="0" smtClean="0"/>
              <a:t>MMD</a:t>
            </a:r>
            <a:r>
              <a:rPr lang="zh-TW" altLang="en-US" dirty="0" smtClean="0"/>
              <a:t>來最小化域分佈距離。以及採取的網絡是訓練以最小化</a:t>
            </a:r>
            <a:r>
              <a:rPr lang="en-US" altLang="zh-TW" dirty="0" smtClean="0"/>
              <a:t>LC</a:t>
            </a:r>
            <a:r>
              <a:rPr lang="zh-TW" altLang="en-US" dirty="0" smtClean="0"/>
              <a:t>，最後得到最小的損失函數</a:t>
            </a: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34</a:t>
            </a:fld>
            <a:endParaRPr lang="zh-TW" altLang="en-US"/>
          </a:p>
        </p:txBody>
      </p:sp>
    </p:spTree>
    <p:extLst>
      <p:ext uri="{BB962C8B-B14F-4D97-AF65-F5344CB8AC3E}">
        <p14:creationId xmlns:p14="http://schemas.microsoft.com/office/powerpoint/2010/main" val="66633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用來測量不同域的聯合分佈問題</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提出聯合最大平均差異（</a:t>
            </a:r>
            <a:r>
              <a:rPr lang="en-US" altLang="zh-TW" sz="1200" b="0" i="0" u="none" strike="noStrike" kern="1200" baseline="0" dirty="0" smtClean="0">
                <a:solidFill>
                  <a:schemeClr val="tx1"/>
                </a:solidFill>
                <a:latin typeface="+mn-lt"/>
                <a:ea typeface="+mn-ea"/>
                <a:cs typeface="+mn-cs"/>
              </a:rPr>
              <a:t>JMMD</a:t>
            </a:r>
            <a:r>
              <a:rPr lang="zh-TW" altLang="en-US" sz="1200" b="0" i="0" u="none" strike="noStrike" kern="1200" baseline="0" dirty="0" smtClean="0">
                <a:solidFill>
                  <a:schemeClr val="tx1"/>
                </a:solidFill>
                <a:latin typeface="+mn-lt"/>
                <a:ea typeface="+mn-ea"/>
                <a:cs typeface="+mn-cs"/>
              </a:rPr>
              <a:t>）來測量聯合不同域的分配。</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因為沒有可以測量聯合分佈</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數個域的共同分佈</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定義</a:t>
            </a:r>
            <a:r>
              <a:rPr lang="en-US" altLang="zh-TW" sz="1200" b="0" i="0" u="none" strike="noStrike" kern="1200" baseline="0" dirty="0" smtClean="0">
                <a:solidFill>
                  <a:schemeClr val="tx1"/>
                </a:solidFill>
                <a:latin typeface="+mn-lt"/>
                <a:ea typeface="+mn-ea"/>
                <a:cs typeface="+mn-cs"/>
              </a:rPr>
              <a:t>MMD</a:t>
            </a:r>
          </a:p>
          <a:p>
            <a:r>
              <a:rPr lang="zh-TW" altLang="en-US" sz="1200" b="0" i="0" u="none" strike="noStrike" kern="1200" baseline="0" dirty="0" smtClean="0">
                <a:solidFill>
                  <a:schemeClr val="tx1"/>
                </a:solidFill>
                <a:latin typeface="+mn-lt"/>
                <a:ea typeface="+mn-ea"/>
                <a:cs typeface="+mn-cs"/>
              </a:rPr>
              <a:t>因為之前使用</a:t>
            </a:r>
            <a:r>
              <a:rPr lang="en-US" altLang="zh-TW" sz="1200" b="0" i="0" u="none" strike="noStrike" kern="1200" baseline="0" dirty="0" smtClean="0">
                <a:solidFill>
                  <a:schemeClr val="tx1"/>
                </a:solidFill>
                <a:latin typeface="+mn-lt"/>
                <a:ea typeface="+mn-ea"/>
                <a:cs typeface="+mn-cs"/>
              </a:rPr>
              <a:t>mmd</a:t>
            </a:r>
            <a:r>
              <a:rPr lang="zh-TW" altLang="en-US" sz="1200" b="0" i="0" u="none" strike="noStrike" kern="1200" baseline="0" dirty="0" smtClean="0">
                <a:solidFill>
                  <a:schemeClr val="tx1"/>
                </a:solidFill>
                <a:latin typeface="+mn-lt"/>
                <a:ea typeface="+mn-ea"/>
                <a:cs typeface="+mn-cs"/>
              </a:rPr>
              <a:t>來聯合數個域的適應不易操作和比對。</a:t>
            </a:r>
          </a:p>
          <a:p>
            <a:r>
              <a:rPr lang="zh-TW" altLang="en-US" sz="1200" b="0" i="0" u="none" strike="noStrike" kern="1200" baseline="0" dirty="0" smtClean="0">
                <a:solidFill>
                  <a:schemeClr val="tx1"/>
                </a:solidFill>
                <a:latin typeface="+mn-lt"/>
                <a:ea typeface="+mn-ea"/>
                <a:cs typeface="+mn-cs"/>
              </a:rPr>
              <a:t>依照</a:t>
            </a:r>
            <a:r>
              <a:rPr lang="en-US" altLang="zh-TW" sz="1200" b="0" i="0" u="none" strike="noStrike" kern="1200" baseline="0" dirty="0" smtClean="0">
                <a:solidFill>
                  <a:schemeClr val="tx1"/>
                </a:solidFill>
                <a:latin typeface="+mn-lt"/>
                <a:ea typeface="+mn-ea"/>
                <a:cs typeface="+mn-cs"/>
              </a:rPr>
              <a:t>MMD</a:t>
            </a:r>
            <a:r>
              <a:rPr lang="zh-TW" altLang="en-US" sz="1200" b="0" i="0" u="none" strike="noStrike" kern="1200" baseline="0" dirty="0" smtClean="0">
                <a:solidFill>
                  <a:schemeClr val="tx1"/>
                </a:solidFill>
                <a:latin typeface="+mn-lt"/>
                <a:ea typeface="+mn-ea"/>
                <a:cs typeface="+mn-cs"/>
              </a:rPr>
              <a:t>的優點，我們使用聯合分佈的希爾伯特空間</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嵌入</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 來測量兩個領域聯合分佈差異</a:t>
            </a:r>
            <a:endParaRPr lang="en-US" altLang="zh-TW" sz="1200" b="0" i="0" u="none" strike="noStrike" kern="1200" baseline="0" dirty="0" smtClean="0">
              <a:solidFill>
                <a:schemeClr val="tx1"/>
              </a:solidFill>
              <a:latin typeface="+mn-lt"/>
              <a:ea typeface="+mn-ea"/>
              <a:cs typeface="+mn-cs"/>
            </a:endParaRPr>
          </a:p>
          <a:p>
            <a:endParaRPr lang="zh-TW" altLang="en-US" sz="1200" b="0" i="0" u="none" strike="noStrike"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35</a:t>
            </a:fld>
            <a:endParaRPr lang="zh-TW" altLang="en-US"/>
          </a:p>
        </p:txBody>
      </p:sp>
    </p:spTree>
    <p:extLst>
      <p:ext uri="{BB962C8B-B14F-4D97-AF65-F5344CB8AC3E}">
        <p14:creationId xmlns:p14="http://schemas.microsoft.com/office/powerpoint/2010/main" val="3965100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Network-based</a:t>
            </a:r>
            <a:r>
              <a:rPr lang="zh-TW" altLang="en-US" dirty="0" smtClean="0">
                <a:latin typeface="Times New Roman" panose="02020603050405020304" pitchFamily="18" charset="0"/>
                <a:cs typeface="Times New Roman" panose="02020603050405020304" pitchFamily="18" charset="0"/>
              </a:rPr>
              <a:t>深度轉移學習是將之前在</a:t>
            </a:r>
            <a:r>
              <a:rPr lang="en-US" altLang="zh-TW" dirty="0" smtClean="0">
                <a:latin typeface="Times New Roman" panose="02020603050405020304" pitchFamily="18" charset="0"/>
                <a:cs typeface="Times New Roman" panose="02020603050405020304" pitchFamily="18" charset="0"/>
              </a:rPr>
              <a:t>source Domain</a:t>
            </a:r>
            <a:r>
              <a:rPr lang="zh-TW" altLang="en-US" dirty="0" smtClean="0">
                <a:latin typeface="Times New Roman" panose="02020603050405020304" pitchFamily="18" charset="0"/>
                <a:cs typeface="Times New Roman" panose="02020603050405020304" pitchFamily="18" charset="0"/>
              </a:rPr>
              <a:t>中預先訓練過的神經網路再次使用，包括其網絡結構和連接參數，將其轉換為</a:t>
            </a:r>
            <a:r>
              <a:rPr lang="en-US" altLang="zh-TW" dirty="0" smtClean="0">
                <a:latin typeface="Times New Roman" panose="02020603050405020304" pitchFamily="18" charset="0"/>
                <a:cs typeface="Times New Roman" panose="02020603050405020304" pitchFamily="18" charset="0"/>
              </a:rPr>
              <a:t>target Domain</a:t>
            </a:r>
            <a:r>
              <a:rPr lang="zh-TW" altLang="en-US" dirty="0" smtClean="0">
                <a:latin typeface="Times New Roman" panose="02020603050405020304" pitchFamily="18" charset="0"/>
                <a:cs typeface="Times New Roman" panose="02020603050405020304" pitchFamily="18" charset="0"/>
              </a:rPr>
              <a:t>中使用的深度神經網絡的一部分。</a:t>
            </a:r>
          </a:p>
          <a:p>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基於“神經網絡類似於的假設人腦的處理機制”，它是一個迭代和連續的抽象過程。可以將網絡的前層視為特徵提取，</a:t>
            </a:r>
            <a:r>
              <a:rPr lang="zh-TW" altLang="en-US" u="sng" dirty="0" smtClean="0">
                <a:latin typeface="Times New Roman" panose="02020603050405020304" pitchFamily="18" charset="0"/>
                <a:cs typeface="Times New Roman" panose="02020603050405020304" pitchFamily="18" charset="0"/>
              </a:rPr>
              <a:t>提取的功能是多功能的</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37</a:t>
            </a:fld>
            <a:endParaRPr lang="zh-TW" altLang="en-US"/>
          </a:p>
        </p:txBody>
      </p:sp>
    </p:spTree>
    <p:extLst>
      <p:ext uri="{BB962C8B-B14F-4D97-AF65-F5344CB8AC3E}">
        <p14:creationId xmlns:p14="http://schemas.microsoft.com/office/powerpoint/2010/main" val="210277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Times New Roman" panose="02020603050405020304" pitchFamily="18" charset="0"/>
                <a:cs typeface="Times New Roman" panose="02020603050405020304" pitchFamily="18" charset="0"/>
              </a:rPr>
              <a:t>補充</a:t>
            </a:r>
            <a:r>
              <a:rPr lang="en-US" altLang="zh-TW" dirty="0" smtClean="0">
                <a:latin typeface="Times New Roman" panose="02020603050405020304" pitchFamily="18" charset="0"/>
                <a:cs typeface="Times New Roman" panose="02020603050405020304" pitchFamily="18" charset="0"/>
              </a:rPr>
              <a:t>:</a:t>
            </a:r>
          </a:p>
          <a:p>
            <a:r>
              <a:rPr lang="zh-TW" altLang="en-US" dirty="0" smtClean="0">
                <a:latin typeface="Times New Roman" panose="02020603050405020304" pitchFamily="18" charset="0"/>
                <a:cs typeface="Times New Roman" panose="02020603050405020304" pitchFamily="18" charset="0"/>
              </a:rPr>
              <a:t>以</a:t>
            </a:r>
            <a:r>
              <a:rPr lang="en-US" altLang="zh-TW" dirty="0" smtClean="0">
                <a:latin typeface="Times New Roman" panose="02020603050405020304" pitchFamily="18" charset="0"/>
                <a:cs typeface="Times New Roman" panose="02020603050405020304" pitchFamily="18" charset="0"/>
              </a:rPr>
              <a:t>CNN</a:t>
            </a:r>
            <a:r>
              <a:rPr lang="zh-TW" altLang="en-US" dirty="0" smtClean="0">
                <a:latin typeface="Times New Roman" panose="02020603050405020304" pitchFamily="18" charset="0"/>
                <a:cs typeface="Times New Roman" panose="02020603050405020304" pitchFamily="18" charset="0"/>
              </a:rPr>
              <a:t>的架構為例，組成</a:t>
            </a:r>
            <a:r>
              <a:rPr lang="en-US" altLang="zh-TW" dirty="0" smtClean="0">
                <a:latin typeface="Times New Roman" panose="02020603050405020304" pitchFamily="18" charset="0"/>
                <a:cs typeface="Times New Roman" panose="02020603050405020304" pitchFamily="18" charset="0"/>
              </a:rPr>
              <a:t>CNN</a:t>
            </a:r>
            <a:r>
              <a:rPr lang="zh-TW" altLang="en-US" dirty="0" smtClean="0">
                <a:latin typeface="Times New Roman" panose="02020603050405020304" pitchFamily="18" charset="0"/>
                <a:cs typeface="Times New Roman" panose="02020603050405020304" pitchFamily="18" charset="0"/>
              </a:rPr>
              <a:t>的</a:t>
            </a:r>
            <a:r>
              <a:rPr lang="en-US" altLang="zh-TW" dirty="0" smtClean="0">
                <a:latin typeface="Times New Roman" panose="02020603050405020304" pitchFamily="18" charset="0"/>
                <a:cs typeface="Times New Roman" panose="02020603050405020304" pitchFamily="18" charset="0"/>
              </a:rPr>
              <a:t>3</a:t>
            </a:r>
            <a:r>
              <a:rPr lang="zh-TW" altLang="en-US" dirty="0" smtClean="0">
                <a:latin typeface="Times New Roman" panose="02020603050405020304" pitchFamily="18" charset="0"/>
                <a:cs typeface="Times New Roman" panose="02020603050405020304" pitchFamily="18" charset="0"/>
              </a:rPr>
              <a:t>個部分為</a:t>
            </a:r>
            <a:r>
              <a:rPr lang="en-US" altLang="zh-TW" dirty="0" smtClean="0">
                <a:latin typeface="Times New Roman" panose="02020603050405020304" pitchFamily="18" charset="0"/>
                <a:cs typeface="Times New Roman" panose="02020603050405020304" pitchFamily="18" charset="0"/>
              </a:rPr>
              <a:t>Convolution Layer(</a:t>
            </a:r>
            <a:r>
              <a:rPr lang="zh-TW" altLang="en-US" dirty="0" smtClean="0">
                <a:latin typeface="Times New Roman" panose="02020603050405020304" pitchFamily="18" charset="0"/>
                <a:cs typeface="Times New Roman" panose="02020603050405020304" pitchFamily="18" charset="0"/>
              </a:rPr>
              <a:t>卷積層</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 Pooling Layer (</a:t>
            </a:r>
            <a:r>
              <a:rPr lang="zh-TW" altLang="en-US" dirty="0" smtClean="0">
                <a:latin typeface="Times New Roman" panose="02020603050405020304" pitchFamily="18" charset="0"/>
                <a:cs typeface="Times New Roman" panose="02020603050405020304" pitchFamily="18" charset="0"/>
              </a:rPr>
              <a:t>池化層</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和</a:t>
            </a:r>
            <a:r>
              <a:rPr lang="en-US" altLang="zh-TW" dirty="0" smtClean="0">
                <a:latin typeface="Times New Roman" panose="02020603050405020304" pitchFamily="18" charset="0"/>
                <a:cs typeface="Times New Roman" panose="02020603050405020304" pitchFamily="18" charset="0"/>
              </a:rPr>
              <a:t>Fully Connected Layer (</a:t>
            </a:r>
            <a:r>
              <a:rPr lang="zh-TW" altLang="en-US" dirty="0" smtClean="0">
                <a:latin typeface="Times New Roman" panose="02020603050405020304" pitchFamily="18" charset="0"/>
                <a:cs typeface="Times New Roman" panose="02020603050405020304" pitchFamily="18" charset="0"/>
              </a:rPr>
              <a:t>全連接層</a:t>
            </a:r>
            <a:r>
              <a:rPr lang="en-US" altLang="zh-TW" dirty="0" smtClean="0">
                <a:latin typeface="Times New Roman" panose="02020603050405020304" pitchFamily="18" charset="0"/>
                <a:cs typeface="Times New Roman" panose="02020603050405020304" pitchFamily="18" charset="0"/>
              </a:rPr>
              <a:t>)</a:t>
            </a:r>
          </a:p>
          <a:p>
            <a:r>
              <a:rPr lang="zh-TW" altLang="en-US" u="sng" dirty="0" smtClean="0">
                <a:latin typeface="Times New Roman" panose="02020603050405020304" pitchFamily="18" charset="0"/>
                <a:cs typeface="Times New Roman" panose="02020603050405020304" pitchFamily="18" charset="0"/>
              </a:rPr>
              <a:t>卷積層的作用是特徵映射，池化層的作用是擷取映射後的目標特徵</a:t>
            </a:r>
            <a:r>
              <a:rPr lang="zh-TW" altLang="en-US" dirty="0" smtClean="0">
                <a:latin typeface="Times New Roman" panose="02020603050405020304" pitchFamily="18" charset="0"/>
                <a:cs typeface="Times New Roman" panose="02020603050405020304" pitchFamily="18" charset="0"/>
              </a:rPr>
              <a:t>，最後再由全連接層找出可能的結果。</a:t>
            </a:r>
            <a:endParaRPr lang="en-US" altLang="zh-TW" dirty="0" smtClean="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38</a:t>
            </a:fld>
            <a:endParaRPr lang="zh-TW" altLang="en-US"/>
          </a:p>
        </p:txBody>
      </p:sp>
    </p:spTree>
    <p:extLst>
      <p:ext uri="{BB962C8B-B14F-4D97-AF65-F5344CB8AC3E}">
        <p14:creationId xmlns:p14="http://schemas.microsoft.com/office/powerpoint/2010/main" val="3154350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因為在</a:t>
            </a:r>
            <a:r>
              <a:rPr lang="en-US" altLang="zh-TW" dirty="0" smtClean="0">
                <a:latin typeface="Times New Roman" panose="02020603050405020304" pitchFamily="18" charset="0"/>
                <a:cs typeface="Times New Roman" panose="02020603050405020304" pitchFamily="18" charset="0"/>
              </a:rPr>
              <a:t>source Domain</a:t>
            </a:r>
            <a:r>
              <a:rPr lang="zh-TW" altLang="en-US" dirty="0" smtClean="0">
                <a:latin typeface="Times New Roman" panose="02020603050405020304" pitchFamily="18" charset="0"/>
                <a:cs typeface="Times New Roman" panose="02020603050405020304" pitchFamily="18" charset="0"/>
              </a:rPr>
              <a:t>中神經</a:t>
            </a:r>
            <a:r>
              <a:rPr lang="zh-TW" altLang="en-US" dirty="0" smtClean="0"/>
              <a:t>網絡經過訓練後具有大規模訓練數據集，在將</a:t>
            </a:r>
            <a:r>
              <a:rPr lang="en-US" altLang="zh-TW" dirty="0" smtClean="0">
                <a:latin typeface="Times New Roman" panose="02020603050405020304" pitchFamily="18" charset="0"/>
                <a:cs typeface="Times New Roman" panose="02020603050405020304" pitchFamily="18" charset="0"/>
              </a:rPr>
              <a:t>source Domain</a:t>
            </a:r>
            <a:r>
              <a:rPr lang="zh-TW" altLang="en-US" dirty="0" smtClean="0">
                <a:latin typeface="Times New Roman" panose="02020603050405020304" pitchFamily="18" charset="0"/>
                <a:cs typeface="Times New Roman" panose="02020603050405020304" pitchFamily="18" charset="0"/>
              </a:rPr>
              <a:t>中</a:t>
            </a:r>
            <a:r>
              <a:rPr lang="zh-TW" altLang="en-US" dirty="0" smtClean="0"/>
              <a:t>預訓練的部分神經網路轉移為</a:t>
            </a:r>
            <a:r>
              <a:rPr lang="en-US" altLang="zh-TW" dirty="0" smtClean="0">
                <a:latin typeface="Times New Roman" panose="02020603050405020304" pitchFamily="18" charset="0"/>
                <a:cs typeface="Times New Roman" panose="02020603050405020304" pitchFamily="18" charset="0"/>
              </a:rPr>
              <a:t>target Domain</a:t>
            </a:r>
            <a:r>
              <a:rPr lang="zh-TW" altLang="en-US" dirty="0" smtClean="0"/>
              <a:t>的新神經網路的一部分</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r>
              <a:rPr lang="zh-TW" altLang="en-US" dirty="0" smtClean="0"/>
              <a:t>再進行微調生成新的子神經網路。</a:t>
            </a:r>
            <a:endParaRPr lang="en-US" altLang="zh-TW" dirty="0" smtClean="0"/>
          </a:p>
          <a:p>
            <a:r>
              <a:rPr lang="zh-TW" altLang="en-US" dirty="0" smtClean="0"/>
              <a:t>可以透過微調變成新的子神經網路是因為神經網路的前層是特徵提取的功能</a:t>
            </a:r>
            <a:endParaRPr lang="en-US" altLang="zh-TW" dirty="0" smtClean="0"/>
          </a:p>
          <a:p>
            <a:r>
              <a:rPr lang="zh-TW" altLang="en-US" dirty="0" smtClean="0"/>
              <a:t>而這些特徵提取功能是可以重複使用的</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39</a:t>
            </a:fld>
            <a:endParaRPr lang="zh-TW" altLang="en-US"/>
          </a:p>
        </p:txBody>
      </p:sp>
    </p:spTree>
    <p:extLst>
      <p:ext uri="{BB962C8B-B14F-4D97-AF65-F5344CB8AC3E}">
        <p14:creationId xmlns:p14="http://schemas.microsoft.com/office/powerpoint/2010/main" val="1694870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[9]</a:t>
            </a:r>
            <a:r>
              <a:rPr lang="zh-TW" altLang="en-US" sz="1200" b="0" i="0" u="none" strike="noStrike" kern="1200" baseline="0" dirty="0" smtClean="0">
                <a:solidFill>
                  <a:schemeClr val="tx1"/>
                </a:solidFill>
                <a:latin typeface="+mn-lt"/>
                <a:ea typeface="+mn-ea"/>
                <a:cs typeface="+mn-cs"/>
              </a:rPr>
              <a:t>應用在語言</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將語意辨識分成兩個神經網路</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前層</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判別詞性的部分</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不同語言不同特徵</a:t>
            </a:r>
            <a:r>
              <a:rPr lang="en-US" altLang="zh-TW" sz="1200" b="0" i="0" u="none" strike="noStrike" kern="1200" baseline="0" dirty="0" smtClean="0">
                <a:solidFill>
                  <a:schemeClr val="tx1"/>
                </a:solidFill>
                <a:latin typeface="+mn-lt"/>
                <a:ea typeface="+mn-ea"/>
                <a:cs typeface="+mn-cs"/>
              </a:rPr>
              <a:t>)</a:t>
            </a:r>
          </a:p>
          <a:p>
            <a:r>
              <a:rPr lang="zh-TW" altLang="en-US" sz="1200" b="0" i="0" u="none" strike="noStrike" kern="1200" baseline="0" dirty="0" smtClean="0">
                <a:solidFill>
                  <a:schemeClr val="tx1"/>
                </a:solidFill>
                <a:latin typeface="+mn-lt"/>
                <a:ea typeface="+mn-ea"/>
                <a:cs typeface="+mn-cs"/>
              </a:rPr>
              <a:t>後層</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將語言間文法使用的部分作微調</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可以轉移的部分</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 </a:t>
            </a:r>
            <a:endParaRPr lang="en-US" altLang="zh-TW" sz="1200" b="0" i="0" u="none" strike="noStrike" kern="1200" baseline="0" dirty="0" smtClean="0">
              <a:solidFill>
                <a:schemeClr val="tx1"/>
              </a:solidFill>
              <a:latin typeface="+mn-lt"/>
              <a:ea typeface="+mn-ea"/>
              <a:cs typeface="+mn-cs"/>
            </a:endParaRPr>
          </a:p>
          <a:p>
            <a:r>
              <a:rPr lang="zh-TW" altLang="en-US" sz="1200" b="0" i="0" kern="1200" dirty="0" smtClean="0">
                <a:solidFill>
                  <a:schemeClr val="tx1"/>
                </a:solidFill>
                <a:effectLst/>
                <a:latin typeface="+mn-lt"/>
                <a:ea typeface="+mn-ea"/>
                <a:cs typeface="+mn-cs"/>
              </a:rPr>
              <a:t>中英文說：我 吃 飯。 主詞</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動詞</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受詞：</a:t>
            </a:r>
            <a:r>
              <a:rPr lang="en-US" altLang="zh-TW" sz="1200" b="0" i="0" kern="1200" dirty="0" smtClean="0">
                <a:solidFill>
                  <a:schemeClr val="tx1"/>
                </a:solidFill>
                <a:effectLst/>
                <a:latin typeface="+mn-lt"/>
                <a:ea typeface="+mn-ea"/>
                <a:cs typeface="+mn-cs"/>
              </a:rPr>
              <a:t>SVO</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日文說：    我 飯 吃。主詞</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受詞</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動詞：</a:t>
            </a:r>
            <a:r>
              <a:rPr lang="en-US" altLang="zh-TW" sz="1200" b="0" i="0" kern="1200" dirty="0" smtClean="0">
                <a:solidFill>
                  <a:schemeClr val="tx1"/>
                </a:solidFill>
                <a:effectLst/>
                <a:latin typeface="+mn-lt"/>
                <a:ea typeface="+mn-ea"/>
                <a:cs typeface="+mn-cs"/>
              </a:rPr>
              <a:t>SOV</a:t>
            </a:r>
            <a:endParaRPr lang="zh-TW" altLang="en-US" sz="1200" b="0" i="0" kern="1200" dirty="0" smtClean="0">
              <a:solidFill>
                <a:schemeClr val="tx1"/>
              </a:solidFill>
              <a:effectLst/>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[9]</a:t>
            </a:r>
            <a:r>
              <a:rPr lang="zh-TW" altLang="en-US" sz="1200" b="0" i="0" u="none" strike="noStrike" kern="1200" baseline="0" dirty="0" smtClean="0">
                <a:solidFill>
                  <a:schemeClr val="tx1"/>
                </a:solidFill>
                <a:latin typeface="+mn-lt"/>
                <a:ea typeface="+mn-ea"/>
                <a:cs typeface="+mn-cs"/>
              </a:rPr>
              <a:t>將網絡分為兩部分，前者是與語言無關的部分特徵變換</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我認為是詞的特徵判別詞性的部分</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，最後一層是語言相對分類器。</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語言獨立的特徵變換可以在多語言之間傳遞。</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9. Huang, J.T., Li, J., Yu, D., Deng, L., Gong, Y.: Cross-language knowledge transfer</a:t>
            </a:r>
          </a:p>
          <a:p>
            <a:r>
              <a:rPr lang="en-US" altLang="zh-TW" sz="1200" b="0" i="0" u="none" strike="noStrike" kern="1200" baseline="0" dirty="0" smtClean="0">
                <a:solidFill>
                  <a:schemeClr val="tx1"/>
                </a:solidFill>
                <a:latin typeface="+mn-lt"/>
                <a:ea typeface="+mn-ea"/>
                <a:cs typeface="+mn-cs"/>
              </a:rPr>
              <a:t>using multilingual deep neural network with shared hidden layers. In: Acoustics,</a:t>
            </a:r>
          </a:p>
          <a:p>
            <a:r>
              <a:rPr lang="en-US" altLang="zh-TW" sz="1200" b="0" i="0" u="none" strike="noStrike" kern="1200" baseline="0" dirty="0" smtClean="0">
                <a:solidFill>
                  <a:schemeClr val="tx1"/>
                </a:solidFill>
                <a:latin typeface="+mn-lt"/>
                <a:ea typeface="+mn-ea"/>
                <a:cs typeface="+mn-cs"/>
              </a:rPr>
              <a:t>Speech and Signal Processing (ICASSP), 2013 IEEE International Conference on.</a:t>
            </a:r>
          </a:p>
          <a:p>
            <a:r>
              <a:rPr lang="en-US" altLang="zh-TW" sz="1200" b="0" i="0" u="none" strike="noStrike" kern="1200" baseline="0" dirty="0" smtClean="0">
                <a:solidFill>
                  <a:schemeClr val="tx1"/>
                </a:solidFill>
                <a:latin typeface="+mn-lt"/>
                <a:ea typeface="+mn-ea"/>
                <a:cs typeface="+mn-cs"/>
              </a:rPr>
              <a:t>pp. 7304{7308. IEEE (2013)</a:t>
            </a:r>
          </a:p>
          <a:p>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[17]</a:t>
            </a:r>
            <a:r>
              <a:rPr lang="zh-TW" altLang="en-US" sz="1200" b="0" i="0" u="none" strike="noStrike" kern="1200" baseline="0" dirty="0" smtClean="0">
                <a:solidFill>
                  <a:schemeClr val="tx1"/>
                </a:solidFill>
                <a:latin typeface="+mn-lt"/>
                <a:ea typeface="+mn-ea"/>
                <a:cs typeface="+mn-cs"/>
              </a:rPr>
              <a:t>應用在圖片</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將訓練過用來辨識圖片的網路</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用來訓練不同物品</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取共同特徵提取的神經網路</a:t>
            </a:r>
            <a:r>
              <a:rPr lang="en-US" altLang="zh-TW" sz="1200" b="0" i="0" u="none" strike="noStrike" kern="1200" baseline="0" dirty="0" smtClean="0">
                <a:solidFill>
                  <a:schemeClr val="tx1"/>
                </a:solidFill>
                <a:latin typeface="+mn-lt"/>
                <a:ea typeface="+mn-ea"/>
                <a:cs typeface="+mn-cs"/>
              </a:rPr>
              <a:t>)</a:t>
            </a:r>
          </a:p>
          <a:p>
            <a:r>
              <a:rPr lang="en-US" altLang="zh-TW" sz="1200" b="0" i="0" u="none" strike="noStrike" kern="1200" baseline="0" dirty="0" smtClean="0">
                <a:solidFill>
                  <a:schemeClr val="tx1"/>
                </a:solidFill>
                <a:latin typeface="+mn-lt"/>
                <a:ea typeface="+mn-ea"/>
                <a:cs typeface="+mn-cs"/>
              </a:rPr>
              <a:t>[17]</a:t>
            </a:r>
          </a:p>
          <a:p>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重新使用由</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在</a:t>
            </a:r>
            <a:r>
              <a:rPr lang="en-US" altLang="zh-TW" sz="1200" b="0" i="0" u="none" strike="noStrike" kern="1200" baseline="0" dirty="0" smtClean="0">
                <a:solidFill>
                  <a:schemeClr val="tx1"/>
                </a:solidFill>
                <a:latin typeface="+mn-lt"/>
                <a:ea typeface="+mn-ea"/>
                <a:cs typeface="+mn-cs"/>
              </a:rPr>
              <a:t>ImageNet</a:t>
            </a:r>
            <a:r>
              <a:rPr lang="zh-TW" altLang="en-US" sz="1200" b="0" i="0" u="none" strike="noStrike" kern="1200" baseline="0" dirty="0" smtClean="0">
                <a:solidFill>
                  <a:schemeClr val="tx1"/>
                </a:solidFill>
                <a:latin typeface="+mn-lt"/>
                <a:ea typeface="+mn-ea"/>
                <a:cs typeface="+mn-cs"/>
              </a:rPr>
              <a:t>數據集上訓練的前層來計算其他數據集中圖像的中間圖像，</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受過訓練</a:t>
            </a:r>
          </a:p>
          <a:p>
            <a:r>
              <a:rPr lang="zh-TW" altLang="en-US" sz="1200" b="0" i="0" u="none" strike="noStrike" kern="1200" baseline="0" dirty="0" smtClean="0">
                <a:solidFill>
                  <a:schemeClr val="tx1"/>
                </a:solidFill>
                <a:latin typeface="+mn-lt"/>
                <a:ea typeface="+mn-ea"/>
                <a:cs typeface="+mn-cs"/>
              </a:rPr>
              <a:t>學習可以有效地轉移到其他視覺的圖像具有有限數量的訓練數據的識別任務。</a:t>
            </a:r>
            <a:r>
              <a:rPr lang="en-US" altLang="zh-TW" sz="1200" b="0" i="0" u="none" strike="noStrike" kern="1200" baseline="0" dirty="0" smtClean="0">
                <a:solidFill>
                  <a:schemeClr val="tx1"/>
                </a:solidFill>
                <a:latin typeface="+mn-lt"/>
                <a:ea typeface="+mn-ea"/>
                <a:cs typeface="+mn-cs"/>
              </a:rPr>
              <a:t>)</a:t>
            </a:r>
          </a:p>
          <a:p>
            <a:r>
              <a:rPr lang="zh-TW" altLang="en-US" sz="1200" b="0" i="0" u="none" strike="noStrike" kern="1200" baseline="0" dirty="0" smtClean="0">
                <a:solidFill>
                  <a:schemeClr val="tx1"/>
                </a:solidFill>
                <a:latin typeface="+mn-lt"/>
                <a:ea typeface="+mn-ea"/>
                <a:cs typeface="+mn-cs"/>
              </a:rPr>
              <a:t>主要意思就是透過已經受到</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訓練過的特徵再次使用</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例如</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這個就是貓的形體但是現在目標域的數據沒辦法多到使模型完整擷取貓的特徵</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找使用過的</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來提供貓的特徵</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[15]</a:t>
            </a:r>
            <a:r>
              <a:rPr lang="zh-TW" altLang="en-US" sz="1200" b="0" i="0" u="none" strike="noStrike" kern="1200" baseline="0" dirty="0" smtClean="0">
                <a:solidFill>
                  <a:schemeClr val="tx1"/>
                </a:solidFill>
                <a:latin typeface="+mn-lt"/>
                <a:ea typeface="+mn-ea"/>
                <a:cs typeface="+mn-cs"/>
              </a:rPr>
              <a:t>我們提出了一種深度網絡中的域適應的新方法，</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baseline="0" dirty="0" smtClean="0">
                <a:solidFill>
                  <a:schemeClr val="tx1"/>
                </a:solidFill>
                <a:latin typeface="+mn-lt"/>
                <a:ea typeface="+mn-ea"/>
                <a:cs typeface="+mn-cs"/>
              </a:rPr>
              <a:t>該方法可以共同學習自適應分類器</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baseline="0" dirty="0" smtClean="0">
                <a:solidFill>
                  <a:schemeClr val="tx1"/>
                </a:solidFill>
                <a:latin typeface="+mn-lt"/>
                <a:ea typeface="+mn-ea"/>
                <a:cs typeface="+mn-cs"/>
              </a:rPr>
              <a:t>和可轉移的特徵。</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來自源域中標記數據和目標域中未標記的數據</a:t>
            </a:r>
            <a:r>
              <a:rPr lang="en-US" altLang="zh-TW" sz="1200" b="0" i="0" u="none" strike="noStrike" kern="1200" baseline="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補充</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適應分類</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系統在其運行期間需要適應</a:t>
            </a:r>
          </a:p>
          <a:p>
            <a:r>
              <a:rPr lang="zh-TW" altLang="en-US" sz="1200" b="0" i="0" u="none" strike="noStrike" kern="1200" baseline="0" dirty="0" smtClean="0">
                <a:solidFill>
                  <a:schemeClr val="tx1"/>
                </a:solidFill>
                <a:latin typeface="+mn-lt"/>
                <a:ea typeface="+mn-ea"/>
                <a:cs typeface="+mn-cs"/>
              </a:rPr>
              <a:t>適應是指讓神經網路能夠識別有價值的存在的機制</a:t>
            </a:r>
          </a:p>
          <a:p>
            <a:r>
              <a:rPr lang="zh-TW" altLang="en-US" sz="1200" b="0" i="0" u="none" strike="noStrike" kern="1200" baseline="0" dirty="0" smtClean="0">
                <a:solidFill>
                  <a:schemeClr val="tx1"/>
                </a:solidFill>
                <a:latin typeface="+mn-lt"/>
                <a:ea typeface="+mn-ea"/>
                <a:cs typeface="+mn-cs"/>
              </a:rPr>
              <a:t>將信息並更新配置分類器的知識庫</a:t>
            </a:r>
          </a:p>
          <a:p>
            <a:endParaRPr lang="zh-TW" altLang="en-US" sz="1200" b="0" i="0" u="none" strike="noStrike"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40</a:t>
            </a:fld>
            <a:endParaRPr lang="zh-TW" altLang="en-US"/>
          </a:p>
        </p:txBody>
      </p:sp>
    </p:spTree>
    <p:extLst>
      <p:ext uri="{BB962C8B-B14F-4D97-AF65-F5344CB8AC3E}">
        <p14:creationId xmlns:p14="http://schemas.microsoft.com/office/powerpoint/2010/main" val="373321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a:t>
            </a:fld>
            <a:endParaRPr lang="zh-TW" altLang="en-US"/>
          </a:p>
        </p:txBody>
      </p:sp>
    </p:spTree>
    <p:extLst>
      <p:ext uri="{BB962C8B-B14F-4D97-AF65-F5344CB8AC3E}">
        <p14:creationId xmlns:p14="http://schemas.microsoft.com/office/powerpoint/2010/main" val="4101131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Times New Roman" panose="02020603050405020304" pitchFamily="18" charset="0"/>
                <a:cs typeface="Times New Roman" panose="02020603050405020304" pitchFamily="18" charset="0"/>
              </a:rPr>
              <a:t>[30]</a:t>
            </a:r>
            <a:r>
              <a:rPr lang="zh-TW" altLang="en-US" dirty="0" smtClean="0">
                <a:latin typeface="Times New Roman" panose="02020603050405020304" pitchFamily="18" charset="0"/>
                <a:cs typeface="Times New Roman" panose="02020603050405020304" pitchFamily="18" charset="0"/>
              </a:rPr>
              <a:t>主要內容</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應用在</a:t>
            </a:r>
            <a:r>
              <a:rPr lang="en-US" altLang="zh-TW" dirty="0" smtClean="0">
                <a:latin typeface="Times New Roman" panose="02020603050405020304" pitchFamily="18" charset="0"/>
                <a:cs typeface="Times New Roman" panose="02020603050405020304" pitchFamily="18" charset="0"/>
              </a:rPr>
              <a:t>DNN</a:t>
            </a:r>
            <a:r>
              <a:rPr lang="zh-TW" altLang="en-US" dirty="0" smtClean="0">
                <a:latin typeface="Times New Roman" panose="02020603050405020304" pitchFamily="18" charset="0"/>
                <a:cs typeface="Times New Roman" panose="02020603050405020304" pitchFamily="18" charset="0"/>
              </a:rPr>
              <a:t>中同時學習域適應和深度特徵。</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[3]</a:t>
            </a:r>
            <a:r>
              <a:rPr lang="zh-TW" altLang="en-US" dirty="0" smtClean="0">
                <a:latin typeface="Times New Roman" panose="02020603050405020304" pitchFamily="18" charset="0"/>
                <a:cs typeface="Times New Roman" panose="02020603050405020304" pitchFamily="18" charset="0"/>
              </a:rPr>
              <a:t>主要內容</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中</a:t>
            </a:r>
            <a:r>
              <a:rPr lang="zh-TW" altLang="en-US" dirty="0" smtClean="0"/>
              <a:t>提出了一種新的</a:t>
            </a:r>
            <a:r>
              <a:rPr lang="zh-TW" altLang="en-US" b="1" dirty="0" smtClean="0"/>
              <a:t>多尺度卷積稀疏編碼方法。</a:t>
            </a:r>
            <a:endParaRPr lang="en-US" altLang="zh-TW" b="1" dirty="0" smtClean="0"/>
          </a:p>
          <a:p>
            <a:r>
              <a:rPr lang="zh-TW" altLang="en-US" dirty="0" smtClean="0"/>
              <a:t>該方法可以以一種聯合訓練的方式自動學習不同尺度的濾波器，</a:t>
            </a:r>
            <a:endParaRPr lang="en-US" altLang="zh-TW" dirty="0" smtClean="0"/>
          </a:p>
          <a:p>
            <a:r>
              <a:rPr lang="zh-TW" altLang="en-US" dirty="0" smtClean="0"/>
              <a:t>並為學習可轉移的基礎知識提供無監督的解決方案，並將其微調到目標任務。</a:t>
            </a:r>
            <a:endParaRPr lang="en-US" altLang="zh-TW" dirty="0" smtClean="0"/>
          </a:p>
          <a:p>
            <a:endParaRPr lang="en-US" altLang="zh-TW" dirty="0" smtClean="0"/>
          </a:p>
          <a:p>
            <a:r>
              <a:rPr lang="zh-TW" altLang="en-US" dirty="0" smtClean="0"/>
              <a:t>稀疏編碼</a:t>
            </a:r>
            <a:r>
              <a:rPr lang="en-US" altLang="zh-TW" dirty="0" smtClean="0"/>
              <a:t>:</a:t>
            </a:r>
            <a:r>
              <a:rPr lang="zh-TW" altLang="en-US" sz="1200" b="0" i="0" kern="1200" dirty="0" smtClean="0">
                <a:solidFill>
                  <a:schemeClr val="tx1"/>
                </a:solidFill>
                <a:effectLst/>
                <a:latin typeface="+mn-lt"/>
                <a:ea typeface="+mn-ea"/>
                <a:cs typeface="+mn-cs"/>
              </a:rPr>
              <a:t>概念大致上是用線性組組合出原始資料的方法，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在許多領域諸如信號處理、圖像處理、信號重建、音訊分類等都有其使用的痕跡。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參考網址</a:t>
            </a:r>
            <a:r>
              <a:rPr lang="en-US" altLang="zh-TW" sz="1200" b="0" i="0" kern="1200" dirty="0" smtClean="0">
                <a:solidFill>
                  <a:schemeClr val="tx1"/>
                </a:solidFill>
                <a:effectLst/>
                <a:latin typeface="+mn-lt"/>
                <a:ea typeface="+mn-ea"/>
                <a:cs typeface="+mn-cs"/>
              </a:rPr>
              <a:t>:</a:t>
            </a:r>
            <a:r>
              <a:rPr lang="en-US" altLang="zh-TW" dirty="0" smtClean="0">
                <a:hlinkClick r:id="rId3"/>
              </a:rPr>
              <a:t>https://www.quora.com/What-are-the-advantages-of-using-sparse-representation-in-machine-learning-especially-in-deep-learning-models</a:t>
            </a:r>
            <a:endParaRPr lang="en-US" altLang="zh-TW" dirty="0" smtClean="0"/>
          </a:p>
          <a:p>
            <a:endParaRPr lang="en-US" altLang="zh-TW" dirty="0" smtClean="0"/>
          </a:p>
          <a:p>
            <a:r>
              <a:rPr lang="en-US" altLang="zh-TW" dirty="0" smtClean="0"/>
              <a:t>[6]</a:t>
            </a:r>
            <a:r>
              <a:rPr lang="zh-TW" altLang="en-US" dirty="0" smtClean="0"/>
              <a:t>主要內容</a:t>
            </a:r>
            <a:r>
              <a:rPr lang="en-US" altLang="zh-TW" dirty="0" smtClean="0"/>
              <a:t>:</a:t>
            </a:r>
            <a:r>
              <a:rPr lang="zh-TW" altLang="en-US" dirty="0" smtClean="0"/>
              <a:t>運用轉移學習  將識別物體的任務學到的知識轉移到</a:t>
            </a:r>
            <a:r>
              <a:rPr lang="zh-TW" altLang="en-US" sz="1200" b="0" i="0" u="none" strike="noStrike" kern="1200" baseline="0" dirty="0" smtClean="0">
                <a:solidFill>
                  <a:schemeClr val="tx1"/>
                </a:solidFill>
                <a:latin typeface="+mn-lt"/>
                <a:ea typeface="+mn-ea"/>
                <a:cs typeface="+mn-cs"/>
              </a:rPr>
              <a:t>多重引力波信號探測器的</a:t>
            </a:r>
            <a:r>
              <a:rPr lang="zh-TW" altLang="en-US" dirty="0" smtClean="0"/>
              <a:t>故障分類器</a:t>
            </a:r>
            <a:endParaRPr lang="en-US" altLang="zh-TW" dirty="0" smtClean="0"/>
          </a:p>
          <a:p>
            <a:r>
              <a:rPr lang="zh-TW" altLang="en-US" dirty="0" smtClean="0"/>
              <a:t>應用深度轉移學習將知識從現實世界的物體識別任務轉移到</a:t>
            </a:r>
            <a:r>
              <a:rPr lang="zh-TW" altLang="en-US" sz="1200" b="0" i="0" u="none" strike="noStrike" kern="1200" baseline="0" dirty="0" smtClean="0">
                <a:solidFill>
                  <a:schemeClr val="tx1"/>
                </a:solidFill>
                <a:latin typeface="+mn-lt"/>
                <a:ea typeface="+mn-ea"/>
                <a:cs typeface="+mn-cs"/>
              </a:rPr>
              <a:t>多重引力波信號探測器的</a:t>
            </a:r>
            <a:r>
              <a:rPr lang="zh-TW" altLang="en-US" dirty="0" smtClean="0"/>
              <a:t>故障分類器</a:t>
            </a:r>
            <a:r>
              <a:rPr lang="zh-TW" altLang="en-US" sz="1200" b="0" i="0" u="none" strike="noStrike" kern="1200" baseline="0" dirty="0" smtClean="0">
                <a:solidFill>
                  <a:schemeClr val="tx1"/>
                </a:solidFill>
                <a:latin typeface="+mn-lt"/>
                <a:ea typeface="+mn-ea"/>
                <a:cs typeface="+mn-cs"/>
              </a:rPr>
              <a:t>。</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也經證明訓練時間顯著縮短與傳統方法和所需的努力相比 ，</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將預先訓練好的最新</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的權重對所有神經網路層的微調相結合，我們可以進一步提高精度</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dirty="0" smtClean="0">
                <a:hlinkClick r:id="rId4"/>
              </a:rPr>
              <a:t>https://arxiv.org/pdf/1706.07446.pdf</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[28]</a:t>
            </a:r>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提出網路結構和可轉移性的關係提出以下兩點</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1.</a:t>
            </a:r>
            <a:r>
              <a:rPr lang="zh-TW" altLang="en-US" sz="1200" b="0" i="0" u="none" strike="noStrike" kern="1200" baseline="0" dirty="0" smtClean="0">
                <a:solidFill>
                  <a:schemeClr val="tx1"/>
                </a:solidFill>
                <a:latin typeface="+mn-lt"/>
                <a:ea typeface="+mn-ea"/>
                <a:cs typeface="+mn-cs"/>
              </a:rPr>
              <a:t>神經元對其原始任務的專業化</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分越細</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會降地目標任務的性能</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2. .</a:t>
            </a:r>
            <a:r>
              <a:rPr lang="zh-TW" altLang="en-US" sz="1200" b="0" i="0" u="none" strike="noStrike" kern="1200" baseline="0" dirty="0" smtClean="0">
                <a:solidFill>
                  <a:schemeClr val="tx1"/>
                </a:solidFill>
                <a:latin typeface="+mn-lt"/>
                <a:ea typeface="+mn-ea"/>
                <a:cs typeface="+mn-cs"/>
              </a:rPr>
              <a:t>分裂網絡</a:t>
            </a:r>
            <a:r>
              <a:rPr lang="en-US" altLang="zh-TW" sz="1200" b="0" i="0" u="none" strike="noStrike" kern="1200" baseline="0" dirty="0" smtClean="0">
                <a:solidFill>
                  <a:schemeClr val="tx1"/>
                </a:solidFill>
                <a:latin typeface="+mn-lt"/>
                <a:ea typeface="+mn-ea"/>
                <a:cs typeface="+mn-cs"/>
              </a:rPr>
              <a:t>(splitting networks)</a:t>
            </a:r>
            <a:r>
              <a:rPr lang="zh-TW" altLang="en-US" sz="1200" b="0" i="0" u="none" strike="noStrike" kern="1200" baseline="0" dirty="0" smtClean="0">
                <a:solidFill>
                  <a:schemeClr val="tx1"/>
                </a:solidFill>
                <a:latin typeface="+mn-lt"/>
                <a:ea typeface="+mn-ea"/>
                <a:cs typeface="+mn-cs"/>
              </a:rPr>
              <a:t>在共同適應神經元之間相關的優化神經元很困難</a:t>
            </a:r>
            <a:endParaRPr lang="en-US" altLang="zh-TW"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baseline="0" dirty="0" smtClean="0">
                <a:solidFill>
                  <a:schemeClr val="tx1"/>
                </a:solidFill>
                <a:latin typeface="+mn-lt"/>
                <a:ea typeface="+mn-ea"/>
                <a:cs typeface="+mn-cs"/>
              </a:rPr>
              <a:t>splitting </a:t>
            </a:r>
            <a:r>
              <a:rPr lang="en-US" altLang="zh-TW" sz="1200" b="0" i="0" u="none" strike="noStrike" kern="1200" baseline="0" dirty="0" err="1" smtClean="0">
                <a:solidFill>
                  <a:schemeClr val="tx1"/>
                </a:solidFill>
                <a:latin typeface="+mn-lt"/>
                <a:ea typeface="+mn-ea"/>
                <a:cs typeface="+mn-cs"/>
              </a:rPr>
              <a:t>networks:</a:t>
            </a:r>
            <a:r>
              <a:rPr lang="en-US" altLang="zh-TW" dirty="0" err="1" smtClean="0">
                <a:hlinkClick r:id="rId5"/>
              </a:rPr>
              <a:t>https</a:t>
            </a:r>
            <a:r>
              <a:rPr lang="en-US" altLang="zh-TW" dirty="0" smtClean="0">
                <a:hlinkClick r:id="rId5"/>
              </a:rPr>
              <a:t>://en.wikipedia.org/wiki/Split_networks</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指出了網絡結構和可轉移性之間的關係。</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它證明了部分模型不影響域內準確性但影響可轉移性。</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在文中，我們通過實驗量化深度卷積神經網絡的每層神經元的一般性與特異性</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並提出兩點可能造成的面影響</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a:t>
            </a:r>
            <a:r>
              <a:rPr lang="zh-TW" altLang="en-US" sz="1200" b="0" i="0" u="none" strike="noStrike" kern="1200" baseline="0" dirty="0" smtClean="0">
                <a:solidFill>
                  <a:schemeClr val="tx1"/>
                </a:solidFill>
                <a:latin typeface="+mn-lt"/>
                <a:ea typeface="+mn-ea"/>
                <a:cs typeface="+mn-cs"/>
              </a:rPr>
              <a:t>神經元對其原始任務的專業化</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分越細</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會降地目標任務的性能</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(source domain</a:t>
            </a:r>
            <a:r>
              <a:rPr lang="zh-TW" altLang="en-US" sz="1200" b="0" i="0" u="none" strike="noStrike" kern="1200" baseline="0" dirty="0" smtClean="0">
                <a:solidFill>
                  <a:schemeClr val="tx1"/>
                </a:solidFill>
                <a:latin typeface="+mn-lt"/>
                <a:ea typeface="+mn-ea"/>
                <a:cs typeface="+mn-cs"/>
              </a:rPr>
              <a:t>的任務區分的較專業 </a:t>
            </a:r>
            <a:r>
              <a:rPr lang="en-US" altLang="zh-TW" sz="1200" b="0" i="0" u="none" strike="noStrike" kern="1200" baseline="0" dirty="0" smtClean="0">
                <a:solidFill>
                  <a:schemeClr val="tx1"/>
                </a:solidFill>
                <a:latin typeface="+mn-lt"/>
                <a:ea typeface="+mn-ea"/>
                <a:cs typeface="+mn-cs"/>
              </a:rPr>
              <a:t>target</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domain</a:t>
            </a:r>
            <a:r>
              <a:rPr lang="zh-TW" altLang="en-US" sz="1200" b="0" i="0" u="none" strike="noStrike" kern="1200" baseline="0" dirty="0" smtClean="0">
                <a:solidFill>
                  <a:schemeClr val="tx1"/>
                </a:solidFill>
                <a:latin typeface="+mn-lt"/>
                <a:ea typeface="+mn-ea"/>
                <a:cs typeface="+mn-cs"/>
              </a:rPr>
              <a:t>的目標任務處理效果較不好</a:t>
            </a:r>
            <a:r>
              <a:rPr lang="en-US" altLang="zh-TW" sz="1200" b="0" i="0" u="none" strike="noStrike" kern="1200" baseline="0" dirty="0" smtClean="0">
                <a:solidFill>
                  <a:schemeClr val="tx1"/>
                </a:solidFill>
                <a:latin typeface="+mn-lt"/>
                <a:ea typeface="+mn-ea"/>
                <a:cs typeface="+mn-cs"/>
              </a:rPr>
              <a:t>)</a:t>
            </a:r>
          </a:p>
          <a:p>
            <a:r>
              <a:rPr lang="en-US" altLang="zh-TW" sz="1200" b="0" i="0" u="none" strike="noStrike" kern="1200" baseline="0" dirty="0" smtClean="0">
                <a:solidFill>
                  <a:schemeClr val="tx1"/>
                </a:solidFill>
                <a:latin typeface="+mn-lt"/>
                <a:ea typeface="+mn-ea"/>
                <a:cs typeface="+mn-cs"/>
              </a:rPr>
              <a:t>2.(</a:t>
            </a:r>
            <a:r>
              <a:rPr lang="zh-TW" altLang="en-US" sz="1200" b="0" i="0" u="none" strike="noStrike" kern="1200" baseline="0" dirty="0" smtClean="0">
                <a:solidFill>
                  <a:schemeClr val="tx1"/>
                </a:solidFill>
                <a:latin typeface="+mn-lt"/>
                <a:ea typeface="+mn-ea"/>
                <a:cs typeface="+mn-cs"/>
              </a:rPr>
              <a:t>分裂</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網絡在共同適應神經元之間相關的優化神經元很困難</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它指出哪些功能可以在深層網絡和哪種類型的網絡中傳輸更適合轉移。</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鑑於</a:t>
            </a:r>
            <a:r>
              <a:rPr lang="en-US" altLang="zh-TW" sz="1200" b="0" i="0" u="none" strike="noStrike" kern="1200" baseline="0" dirty="0" err="1" smtClean="0">
                <a:solidFill>
                  <a:schemeClr val="tx1"/>
                </a:solidFill>
                <a:latin typeface="+mn-lt"/>
                <a:ea typeface="+mn-ea"/>
                <a:cs typeface="+mn-cs"/>
              </a:rPr>
              <a:t>LeNet</a:t>
            </a:r>
            <a:r>
              <a:rPr lang="zh-TW" altLang="en-US" sz="1200" b="0" i="0" u="none" strike="noStrike" kern="1200" baseline="0" dirty="0" smtClean="0">
                <a:solidFill>
                  <a:schemeClr val="tx1"/>
                </a:solidFill>
                <a:latin typeface="+mn-lt"/>
                <a:ea typeface="+mn-ea"/>
                <a:cs typeface="+mn-cs"/>
              </a:rPr>
              <a:t>，</a:t>
            </a:r>
            <a:r>
              <a:rPr lang="en-US" altLang="zh-TW" sz="1200" b="0" i="0" u="none" strike="noStrike" kern="1200" baseline="0" dirty="0" err="1" smtClean="0">
                <a:solidFill>
                  <a:schemeClr val="tx1"/>
                </a:solidFill>
                <a:latin typeface="+mn-lt"/>
                <a:ea typeface="+mn-ea"/>
                <a:cs typeface="+mn-cs"/>
              </a:rPr>
              <a:t>AlexNet</a:t>
            </a:r>
            <a:r>
              <a:rPr lang="zh-TW" altLang="en-US" sz="1200" b="0" i="0" u="none" strike="noStrike" kern="1200" baseline="0" dirty="0" smtClean="0">
                <a:solidFill>
                  <a:schemeClr val="tx1"/>
                </a:solidFill>
                <a:latin typeface="+mn-lt"/>
                <a:ea typeface="+mn-ea"/>
                <a:cs typeface="+mn-cs"/>
              </a:rPr>
              <a:t>，</a:t>
            </a:r>
            <a:r>
              <a:rPr lang="en-US" altLang="zh-TW" sz="1200" b="0" i="0" u="none" strike="noStrike" kern="1200" baseline="0" dirty="0" smtClean="0">
                <a:solidFill>
                  <a:schemeClr val="tx1"/>
                </a:solidFill>
                <a:latin typeface="+mn-lt"/>
                <a:ea typeface="+mn-ea"/>
                <a:cs typeface="+mn-cs"/>
              </a:rPr>
              <a:t>VGG</a:t>
            </a:r>
            <a:r>
              <a:rPr lang="zh-TW" altLang="en-US" sz="1200" b="0" i="0" u="none" strike="noStrike" kern="1200" baseline="0" dirty="0" smtClean="0">
                <a:solidFill>
                  <a:schemeClr val="tx1"/>
                </a:solidFill>
                <a:latin typeface="+mn-lt"/>
                <a:ea typeface="+mn-ea"/>
                <a:cs typeface="+mn-cs"/>
              </a:rPr>
              <a:t>的結論，從一開始，</a:t>
            </a:r>
            <a:r>
              <a:rPr lang="en-US" altLang="zh-TW" sz="1200" b="0" i="0" u="none" strike="noStrike" kern="1200" baseline="0" dirty="0" err="1" smtClean="0">
                <a:solidFill>
                  <a:schemeClr val="tx1"/>
                </a:solidFill>
                <a:latin typeface="+mn-lt"/>
                <a:ea typeface="+mn-ea"/>
                <a:cs typeface="+mn-cs"/>
              </a:rPr>
              <a:t>ResNet</a:t>
            </a:r>
            <a:r>
              <a:rPr lang="zh-TW" altLang="en-US" sz="1200" b="0" i="0" u="none" strike="noStrike" kern="1200" baseline="0" dirty="0" smtClean="0">
                <a:solidFill>
                  <a:schemeClr val="tx1"/>
                </a:solidFill>
                <a:latin typeface="+mn-lt"/>
                <a:ea typeface="+mn-ea"/>
                <a:cs typeface="+mn-cs"/>
              </a:rPr>
              <a:t>就是基於網絡的深度轉移學習的良好選擇。</a:t>
            </a:r>
            <a:endParaRPr lang="en-US" altLang="zh-TW" sz="1200" b="0" i="0" u="none" strike="noStrike" kern="1200" baseline="0" dirty="0" smtClean="0">
              <a:solidFill>
                <a:schemeClr val="tx1"/>
              </a:solidFill>
              <a:latin typeface="+mn-lt"/>
              <a:ea typeface="+mn-ea"/>
              <a:cs typeface="+mn-cs"/>
            </a:endParaRPr>
          </a:p>
          <a:p>
            <a:endParaRPr lang="zh-TW" altLang="en-US" sz="1200" b="0" i="0" u="none" strike="noStrike"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41</a:t>
            </a:fld>
            <a:endParaRPr lang="zh-TW" altLang="en-US"/>
          </a:p>
        </p:txBody>
      </p:sp>
    </p:spTree>
    <p:extLst>
      <p:ext uri="{BB962C8B-B14F-4D97-AF65-F5344CB8AC3E}">
        <p14:creationId xmlns:p14="http://schemas.microsoft.com/office/powerpoint/2010/main" val="1049550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Times New Roman" panose="02020603050405020304" pitchFamily="18" charset="0"/>
                <a:cs typeface="Times New Roman" panose="02020603050405020304" pitchFamily="18" charset="0"/>
              </a:rPr>
              <a:t>Adversarial-based</a:t>
            </a:r>
            <a:r>
              <a:rPr lang="zh-TW" altLang="en-US" dirty="0" smtClean="0">
                <a:latin typeface="Times New Roman" panose="02020603050405020304" pitchFamily="18" charset="0"/>
                <a:cs typeface="Times New Roman" panose="02020603050405020304" pitchFamily="18" charset="0"/>
              </a:rPr>
              <a:t>轉移學習 先備知識</a:t>
            </a:r>
            <a:r>
              <a:rPr lang="zh-TW" altLang="en-US" dirty="0" smtClean="0"/>
              <a:t>首先，先了解對抗式學習</a:t>
            </a:r>
            <a:r>
              <a:rPr lang="en-US" altLang="zh-TW" dirty="0" smtClean="0"/>
              <a:t>(Adversarial training)</a:t>
            </a:r>
            <a:r>
              <a:rPr lang="zh-TW" altLang="en-US" dirty="0" smtClean="0"/>
              <a:t>，以</a:t>
            </a:r>
            <a:r>
              <a:rPr lang="en-US" altLang="zh-TW" dirty="0" smtClean="0"/>
              <a:t>GAN</a:t>
            </a:r>
            <a:r>
              <a:rPr lang="zh-TW" altLang="en-US" dirty="0" smtClean="0"/>
              <a:t>來介紹</a:t>
            </a:r>
            <a:endParaRPr lang="en-US" altLang="zh-TW" dirty="0" smtClean="0"/>
          </a:p>
          <a:p>
            <a:r>
              <a:rPr lang="en-US" altLang="zh-TW" dirty="0" smtClean="0"/>
              <a:t>GAN(Generative Adversarial Networks)</a:t>
            </a:r>
            <a:r>
              <a:rPr lang="zh-TW" altLang="en-US" dirty="0" smtClean="0"/>
              <a:t>，</a:t>
            </a:r>
            <a:r>
              <a:rPr lang="en-US" altLang="zh-TW" dirty="0" smtClean="0"/>
              <a:t>GAN</a:t>
            </a:r>
            <a:r>
              <a:rPr lang="zh-TW" altLang="en-US" dirty="0" smtClean="0"/>
              <a:t>中進行對抗學習模型的訓練時，要建立生成器（</a:t>
            </a:r>
            <a:r>
              <a:rPr lang="en-US" altLang="zh-TW" dirty="0" smtClean="0"/>
              <a:t>Generator</a:t>
            </a:r>
            <a:r>
              <a:rPr lang="zh-TW" altLang="en-US" dirty="0" smtClean="0"/>
              <a:t>）和判別器（</a:t>
            </a:r>
            <a:r>
              <a:rPr lang="en-US" altLang="zh-TW" dirty="0" smtClean="0"/>
              <a:t>Discriminator</a:t>
            </a:r>
            <a:r>
              <a:rPr lang="zh-TW" altLang="en-US" dirty="0" smtClean="0"/>
              <a:t>）這</a:t>
            </a:r>
            <a:r>
              <a:rPr lang="en-US" altLang="zh-TW" dirty="0" smtClean="0"/>
              <a:t>2</a:t>
            </a:r>
            <a:r>
              <a:rPr lang="zh-TW" altLang="en-US" dirty="0" smtClean="0"/>
              <a:t>套不同用途的神經網路，這</a:t>
            </a:r>
            <a:r>
              <a:rPr lang="en-US" altLang="zh-TW" dirty="0" smtClean="0"/>
              <a:t>2</a:t>
            </a:r>
            <a:r>
              <a:rPr lang="zh-TW" altLang="en-US" dirty="0" smtClean="0"/>
              <a:t>個網路是相互競爭的關係。</a:t>
            </a:r>
            <a:endParaRPr lang="en-US" altLang="zh-TW" dirty="0" smtClean="0"/>
          </a:p>
          <a:p>
            <a:r>
              <a:rPr lang="zh-TW" altLang="en-US" dirty="0" smtClean="0"/>
              <a:t>生成器隨機地從訓練集中挑選真實數據和雜訊（</a:t>
            </a:r>
            <a:r>
              <a:rPr lang="en-US" altLang="zh-TW" dirty="0" smtClean="0"/>
              <a:t>Random Noise</a:t>
            </a:r>
            <a:r>
              <a:rPr lang="zh-TW" altLang="en-US" dirty="0" smtClean="0"/>
              <a:t>），來產生新的訓練樣本，判別器再用與真實數據比對的方式，判斷出數據的真實性，如此一來，生成器與判別器可以交互學習，自動優化預測能力。</a:t>
            </a:r>
            <a:endParaRPr lang="en-US" altLang="zh-TW" dirty="0" smtClean="0"/>
          </a:p>
          <a:p>
            <a:r>
              <a:rPr lang="zh-TW" altLang="en-US" dirty="0" smtClean="0"/>
              <a:t>生成器會產生越來越接近真實的樣本</a:t>
            </a:r>
            <a:r>
              <a:rPr lang="en-US" altLang="zh-TW" dirty="0" smtClean="0"/>
              <a:t>, </a:t>
            </a:r>
            <a:r>
              <a:rPr lang="zh-TW" altLang="en-US" dirty="0" smtClean="0"/>
              <a:t>判別器也會越明確判別數據中特徵</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43</a:t>
            </a:fld>
            <a:endParaRPr lang="zh-TW" altLang="en-US"/>
          </a:p>
        </p:txBody>
      </p:sp>
    </p:spTree>
    <p:extLst>
      <p:ext uri="{BB962C8B-B14F-4D97-AF65-F5344CB8AC3E}">
        <p14:creationId xmlns:p14="http://schemas.microsoft.com/office/powerpoint/2010/main" val="2952940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網絡的前面層被視為特徵提取器。兩個域中提取特徵並將它們輸入到對抗層。</a:t>
            </a:r>
            <a:endParaRPr lang="en-US" altLang="zh-TW" dirty="0" smtClean="0"/>
          </a:p>
          <a:p>
            <a:r>
              <a:rPr lang="zh-TW" altLang="en-US" dirty="0" smtClean="0"/>
              <a:t>對抗層試圖區分特徵的來源。如果對抗網絡的表現很差，則意味著兩種類型的特徵之間存在細微差別，可遷移性更好</a:t>
            </a:r>
            <a:endParaRPr lang="en-US" altLang="zh-TW" dirty="0" smtClean="0"/>
          </a:p>
          <a:p>
            <a:endParaRPr lang="en-US" altLang="zh-TW" dirty="0" smtClean="0"/>
          </a:p>
          <a:p>
            <a:endParaRPr lang="en-US" altLang="zh-TW" dirty="0" smtClean="0"/>
          </a:p>
          <a:p>
            <a:r>
              <a:rPr lang="zh-TW" altLang="en-US" dirty="0" smtClean="0"/>
              <a:t>會個別提取</a:t>
            </a:r>
            <a:r>
              <a:rPr lang="en-US" altLang="zh-TW" dirty="0" smtClean="0"/>
              <a:t>source Domain</a:t>
            </a:r>
            <a:r>
              <a:rPr lang="zh-TW" altLang="en-US" dirty="0" smtClean="0"/>
              <a:t>和</a:t>
            </a:r>
            <a:r>
              <a:rPr lang="en-US" altLang="zh-TW" dirty="0" smtClean="0"/>
              <a:t>target Domain</a:t>
            </a:r>
            <a:r>
              <a:rPr lang="zh-TW" altLang="en-US" dirty="0" smtClean="0"/>
              <a:t>中的神經網路發送到對抗層。對抗層嘗式區分特徵的本質。</a:t>
            </a:r>
            <a:endParaRPr lang="en-US" altLang="zh-TW" dirty="0" smtClean="0"/>
          </a:p>
          <a:p>
            <a:r>
              <a:rPr lang="zh-TW" altLang="en-US" dirty="0" smtClean="0"/>
              <a:t>若對抗性網絡的性能較差</a:t>
            </a:r>
            <a:r>
              <a:rPr lang="en-US" altLang="zh-TW" dirty="0" smtClean="0"/>
              <a:t>(</a:t>
            </a:r>
            <a:r>
              <a:rPr lang="zh-TW" altLang="en-US" dirty="0" smtClean="0"/>
              <a:t>表示兩組特徵較相似</a:t>
            </a:r>
            <a:r>
              <a:rPr lang="en-US" altLang="zh-TW" dirty="0" smtClean="0"/>
              <a:t>)</a:t>
            </a:r>
            <a:r>
              <a:rPr lang="zh-TW" altLang="en-US" dirty="0" smtClean="0"/>
              <a:t>，則意味著兩種類型的功能之間存在細微差別，</a:t>
            </a:r>
            <a:endParaRPr lang="en-US" altLang="zh-TW" dirty="0" smtClean="0"/>
          </a:p>
          <a:p>
            <a:r>
              <a:rPr lang="zh-TW" altLang="en-US" dirty="0" smtClean="0"/>
              <a:t>轉換效果更好</a:t>
            </a:r>
            <a:r>
              <a:rPr lang="en-US" altLang="zh-TW" dirty="0" smtClean="0"/>
              <a:t>(</a:t>
            </a:r>
            <a:r>
              <a:rPr lang="zh-TW" altLang="en-US" dirty="0" smtClean="0"/>
              <a:t>兩個域較相似</a:t>
            </a:r>
            <a:r>
              <a:rPr lang="en-US" altLang="zh-TW" dirty="0" smtClean="0"/>
              <a:t>)</a:t>
            </a:r>
            <a:r>
              <a:rPr lang="zh-TW" altLang="en-US" dirty="0" smtClean="0"/>
              <a:t>。</a:t>
            </a:r>
            <a:endParaRPr lang="en-US" altLang="zh-TW" dirty="0" smtClean="0"/>
          </a:p>
          <a:p>
            <a:endParaRPr lang="en-US" altLang="zh-TW" dirty="0" smtClean="0"/>
          </a:p>
          <a:p>
            <a:r>
              <a:rPr lang="zh-TW" altLang="en-US" dirty="0" smtClean="0"/>
              <a:t>啟發的對抗技術，以找到適用於源域和目標域的可遷移特徵。它基於這個假設：</a:t>
            </a:r>
            <a:endParaRPr lang="en-US" altLang="zh-TW" dirty="0" smtClean="0"/>
          </a:p>
          <a:p>
            <a:r>
              <a:rPr lang="zh-TW" altLang="en-US" dirty="0" smtClean="0"/>
              <a:t>「為了有效遷移，良好的特徵應該以提供辨判別力為主要學習任務，並且在源域和目標域之間不可區分</a:t>
            </a:r>
            <a:r>
              <a:rPr lang="en-US" altLang="zh-TW" dirty="0" smtClean="0"/>
              <a:t>(</a:t>
            </a:r>
            <a:r>
              <a:rPr lang="zh-TW" altLang="en-US" dirty="0" smtClean="0"/>
              <a:t>特徵在兩個域一樣</a:t>
            </a:r>
            <a:r>
              <a:rPr lang="en-US" altLang="zh-TW" dirty="0" smtClean="0"/>
              <a:t>)</a:t>
            </a:r>
            <a:r>
              <a:rPr lang="zh-TW" altLang="en-US" dirty="0" smtClean="0"/>
              <a:t>。</a:t>
            </a:r>
            <a:endParaRPr lang="en-US" altLang="zh-TW" dirty="0" smtClean="0"/>
          </a:p>
          <a:p>
            <a:r>
              <a:rPr lang="zh-TW" altLang="en-US" dirty="0" smtClean="0"/>
              <a:t>在對抗式訓練過程中，將考慮對抗層的性能以迫使遷移網絡發現更多具有可遷移性的通用特徵。</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44</a:t>
            </a:fld>
            <a:endParaRPr lang="zh-TW" altLang="en-US"/>
          </a:p>
        </p:txBody>
      </p:sp>
    </p:spTree>
    <p:extLst>
      <p:ext uri="{BB962C8B-B14F-4D97-AF65-F5344CB8AC3E}">
        <p14:creationId xmlns:p14="http://schemas.microsoft.com/office/powerpoint/2010/main" val="3640819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直接將數據集合建立成兩組神經網路，下圖中</a:t>
            </a:r>
            <a:r>
              <a:rPr lang="en-US" altLang="zh-TW" dirty="0" smtClean="0"/>
              <a:t>source Domain</a:t>
            </a:r>
            <a:r>
              <a:rPr lang="zh-TW" altLang="en-US" dirty="0" smtClean="0"/>
              <a:t>和</a:t>
            </a:r>
            <a:r>
              <a:rPr lang="en-US" altLang="zh-TW" dirty="0" smtClean="0"/>
              <a:t>target Domain</a:t>
            </a:r>
            <a:r>
              <a:rPr lang="zh-TW" altLang="en-US" dirty="0" smtClean="0"/>
              <a:t>是指放在同個層內</a:t>
            </a:r>
            <a:r>
              <a:rPr lang="en-US" altLang="zh-TW" dirty="0" smtClean="0"/>
              <a:t>(</a:t>
            </a:r>
            <a:r>
              <a:rPr lang="zh-TW" altLang="en-US" dirty="0" smtClean="0"/>
              <a:t>同作用</a:t>
            </a:r>
            <a:r>
              <a:rPr lang="en-US" altLang="zh-TW" dirty="0" smtClean="0"/>
              <a:t>)</a:t>
            </a:r>
            <a:r>
              <a:rPr lang="zh-TW" altLang="en-US" dirty="0" smtClean="0"/>
              <a:t>   仍是不同的數據集合。</a:t>
            </a:r>
            <a:endParaRPr lang="en-US" altLang="zh-TW" dirty="0" smtClean="0"/>
          </a:p>
          <a:p>
            <a:r>
              <a:rPr lang="zh-TW" altLang="en-US" dirty="0" smtClean="0"/>
              <a:t>透過前段特徵提取後最後再將成果發送到對抗層。</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45</a:t>
            </a:fld>
            <a:endParaRPr lang="zh-TW" altLang="en-US"/>
          </a:p>
        </p:txBody>
      </p:sp>
    </p:spTree>
    <p:extLst>
      <p:ext uri="{BB962C8B-B14F-4D97-AF65-F5344CB8AC3E}">
        <p14:creationId xmlns:p14="http://schemas.microsoft.com/office/powerpoint/2010/main" val="3943429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46</a:t>
            </a:fld>
            <a:endParaRPr lang="zh-TW" altLang="en-US"/>
          </a:p>
        </p:txBody>
      </p:sp>
    </p:spTree>
    <p:extLst>
      <p:ext uri="{BB962C8B-B14F-4D97-AF65-F5344CB8AC3E}">
        <p14:creationId xmlns:p14="http://schemas.microsoft.com/office/powerpoint/2010/main" val="558976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將來自</a:t>
            </a:r>
            <a:r>
              <a:rPr lang="en-US" altLang="zh-TW" dirty="0" smtClean="0"/>
              <a:t>source Domain</a:t>
            </a:r>
            <a:r>
              <a:rPr lang="zh-TW" altLang="en-US" dirty="0" smtClean="0"/>
              <a:t>和</a:t>
            </a:r>
            <a:r>
              <a:rPr lang="en-US" altLang="zh-TW" dirty="0" smtClean="0"/>
              <a:t>target Domain</a:t>
            </a:r>
            <a:r>
              <a:rPr lang="zh-TW" altLang="en-US" dirty="0" smtClean="0"/>
              <a:t>的神經網路，</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透過對抗式訓練在訓練過程中，對抗層的作用是找出兩個神經網絡更多的可轉移特徵。</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47</a:t>
            </a:fld>
            <a:endParaRPr lang="zh-TW" altLang="en-US"/>
          </a:p>
        </p:txBody>
      </p:sp>
    </p:spTree>
    <p:extLst>
      <p:ext uri="{BB962C8B-B14F-4D97-AF65-F5344CB8AC3E}">
        <p14:creationId xmlns:p14="http://schemas.microsoft.com/office/powerpoint/2010/main" val="3337087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[1] </a:t>
            </a:r>
            <a:r>
              <a:rPr lang="zh-TW" altLang="en-US" sz="1200" b="0" i="0" u="none" strike="noStrike" kern="1200" baseline="0" dirty="0" smtClean="0">
                <a:solidFill>
                  <a:schemeClr val="tx1"/>
                </a:solidFill>
                <a:latin typeface="+mn-lt"/>
                <a:ea typeface="+mn-ea"/>
                <a:cs typeface="+mn-cs"/>
              </a:rPr>
              <a:t>                                               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通過在損失函數中使用域自適應正則化項，引入對抗</a:t>
            </a:r>
            <a:r>
              <a:rPr lang="zh-TW" altLang="en-US" sz="1200" b="0" i="0" u="none" strike="noStrike" kern="1200" baseline="0" dirty="0" smtClean="0">
                <a:solidFill>
                  <a:schemeClr val="tx1"/>
                </a:solidFill>
                <a:latin typeface="+mn-lt"/>
                <a:ea typeface="+mn-ea"/>
                <a:cs typeface="+mn-cs"/>
              </a:rPr>
              <a:t>技術來遷移域適應的知識。</a:t>
            </a:r>
            <a:endParaRPr lang="en-US" altLang="zh-TW" sz="1200" b="0"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結論</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提出了</a:t>
            </a:r>
            <a:r>
              <a:rPr lang="zh-TW" altLang="en-US" sz="1200" b="1" i="0" u="none" strike="noStrike" kern="1200" baseline="0" dirty="0" smtClean="0">
                <a:solidFill>
                  <a:schemeClr val="tx1"/>
                </a:solidFill>
                <a:latin typeface="+mn-lt"/>
                <a:ea typeface="+mn-ea"/>
                <a:cs typeface="+mn-cs"/>
              </a:rPr>
              <a:t>一種前</a:t>
            </a:r>
            <a:r>
              <a:rPr lang="zh-TW" altLang="en-US" sz="1200" b="1" i="0" u="none" strike="noStrike" kern="1200" baseline="0" dirty="0" smtClean="0">
                <a:solidFill>
                  <a:schemeClr val="tx1"/>
                </a:solidFill>
                <a:latin typeface="+mn-lt"/>
                <a:ea typeface="+mn-ea"/>
                <a:cs typeface="+mn-cs"/>
              </a:rPr>
              <a:t>饋神經網絡域自適應的新方法，該方法允許基於源域中的大量</a:t>
            </a:r>
            <a:r>
              <a:rPr lang="en-US" altLang="zh-TW" sz="1200" b="1" i="0" u="none" strike="noStrike" kern="1200" baseline="0" dirty="0" smtClean="0">
                <a:solidFill>
                  <a:schemeClr val="tx1"/>
                </a:solidFill>
                <a:latin typeface="+mn-lt"/>
                <a:ea typeface="+mn-ea"/>
                <a:cs typeface="+mn-cs"/>
              </a:rPr>
              <a:t>label</a:t>
            </a:r>
            <a:r>
              <a:rPr lang="zh-TW" altLang="en-US" sz="1200" b="1" i="0" u="none" strike="noStrike" kern="1200" baseline="0" dirty="0" smtClean="0">
                <a:solidFill>
                  <a:schemeClr val="tx1"/>
                </a:solidFill>
                <a:latin typeface="+mn-lt"/>
                <a:ea typeface="+mn-ea"/>
                <a:cs typeface="+mn-cs"/>
              </a:rPr>
              <a:t>過數據和目標域中的大量未</a:t>
            </a:r>
            <a:r>
              <a:rPr lang="en-US" altLang="zh-TW" sz="1200" b="1" i="0" u="none" strike="noStrike" kern="1200" baseline="0" dirty="0" smtClean="0">
                <a:solidFill>
                  <a:schemeClr val="tx1"/>
                </a:solidFill>
                <a:latin typeface="+mn-lt"/>
                <a:ea typeface="+mn-ea"/>
                <a:cs typeface="+mn-cs"/>
              </a:rPr>
              <a:t>label</a:t>
            </a:r>
            <a:r>
              <a:rPr lang="zh-TW" altLang="en-US" sz="1200" b="1" i="0" u="none" strike="noStrike" kern="1200" baseline="0" dirty="0" smtClean="0">
                <a:solidFill>
                  <a:schemeClr val="tx1"/>
                </a:solidFill>
                <a:latin typeface="+mn-lt"/>
                <a:ea typeface="+mn-ea"/>
                <a:cs typeface="+mn-cs"/>
              </a:rPr>
              <a:t>數據進行大規模訓練。</a:t>
            </a:r>
            <a:endParaRPr lang="en-US" altLang="zh-TW" sz="1200" b="1"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與許多以前的淺層和深層</a:t>
            </a:r>
            <a:r>
              <a:rPr lang="en-US" altLang="zh-TW" sz="1200" b="0" i="0" u="none" strike="noStrike" kern="1200" baseline="0" dirty="0" smtClean="0">
                <a:solidFill>
                  <a:schemeClr val="tx1"/>
                </a:solidFill>
                <a:latin typeface="+mn-lt"/>
                <a:ea typeface="+mn-ea"/>
                <a:cs typeface="+mn-cs"/>
              </a:rPr>
              <a:t>DA(domain adaptation)</a:t>
            </a:r>
            <a:r>
              <a:rPr lang="zh-TW" altLang="en-US" sz="1200" b="0" i="0" u="none" strike="noStrike" kern="1200" baseline="0" dirty="0" smtClean="0">
                <a:solidFill>
                  <a:schemeClr val="tx1"/>
                </a:solidFill>
                <a:latin typeface="+mn-lt"/>
                <a:ea typeface="+mn-ea"/>
                <a:cs typeface="+mn-cs"/>
              </a:rPr>
              <a:t>技術類似，通過對齊兩個域中的特徵分佈來實現自適應。但是，與以前的方法不同，對齊是通過標準的反向傳播訓練來完成的。</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sz="1200" b="0" i="0" u="none" strike="noStrike" kern="1200" baseline="0" dirty="0" smtClean="0">
                <a:solidFill>
                  <a:schemeClr val="tx1"/>
                </a:solidFill>
                <a:latin typeface="+mn-lt"/>
                <a:ea typeface="+mn-ea"/>
                <a:cs typeface="+mn-cs"/>
              </a:rPr>
              <a:t>:</a:t>
            </a:r>
            <a:r>
              <a:rPr lang="en-US" altLang="zh-TW" dirty="0" smtClean="0">
                <a:hlinkClick r:id="rId3"/>
              </a:rPr>
              <a:t>https://arxiv.org/pdf/1505.07818.pdf</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域適應參考</a:t>
            </a:r>
            <a:r>
              <a:rPr lang="en-US" altLang="zh-TW" sz="1200" b="0" i="0" u="none" strike="noStrike" kern="1200" baseline="0" dirty="0" smtClean="0">
                <a:solidFill>
                  <a:schemeClr val="tx1"/>
                </a:solidFill>
                <a:latin typeface="+mn-lt"/>
                <a:ea typeface="+mn-ea"/>
                <a:cs typeface="+mn-cs"/>
              </a:rPr>
              <a:t>:</a:t>
            </a:r>
            <a:r>
              <a:rPr lang="en-US" altLang="zh-TW" dirty="0" smtClean="0">
                <a:hlinkClick r:id="rId4"/>
              </a:rPr>
              <a:t>https://www.52cv.net/?p=373</a:t>
            </a:r>
            <a:endParaRPr lang="en-US" altLang="zh-TW" dirty="0" smtClean="0"/>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baseline="0" dirty="0" smtClean="0">
                <a:solidFill>
                  <a:schemeClr val="tx1"/>
                </a:solidFill>
                <a:latin typeface="+mn-lt"/>
                <a:ea typeface="+mn-ea"/>
                <a:cs typeface="+mn-cs"/>
              </a:rPr>
              <a:t>結論</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提出了一種對抗訓練方法，通過</a:t>
            </a:r>
            <a:r>
              <a:rPr lang="zh-TW" altLang="en-US" sz="1200" b="1" i="0" u="none" strike="noStrike" kern="1200" baseline="0" dirty="0" smtClean="0">
                <a:solidFill>
                  <a:schemeClr val="tx1"/>
                </a:solidFill>
                <a:latin typeface="+mn-lt"/>
                <a:ea typeface="+mn-ea"/>
                <a:cs typeface="+mn-cs"/>
              </a:rPr>
              <a:t>增加幾個標準層</a:t>
            </a:r>
            <a:r>
              <a:rPr lang="zh-TW" altLang="en-US" sz="1200" b="0" i="0" u="none" strike="noStrike" kern="1200" baseline="0" dirty="0" smtClean="0">
                <a:solidFill>
                  <a:schemeClr val="tx1"/>
                </a:solidFill>
                <a:latin typeface="+mn-lt"/>
                <a:ea typeface="+mn-ea"/>
                <a:cs typeface="+mn-cs"/>
              </a:rPr>
              <a:t>和一個簡單的</a:t>
            </a:r>
            <a:r>
              <a:rPr lang="zh-TW" altLang="en-US" sz="1200" b="1" i="0" u="none" strike="noStrike" kern="1200" baseline="0" dirty="0" smtClean="0">
                <a:solidFill>
                  <a:schemeClr val="tx1"/>
                </a:solidFill>
                <a:latin typeface="+mn-lt"/>
                <a:ea typeface="+mn-ea"/>
                <a:cs typeface="+mn-cs"/>
              </a:rPr>
              <a:t>新梯度翻轉層</a:t>
            </a:r>
            <a:r>
              <a:rPr lang="zh-TW" altLang="en-US" sz="1200" b="0" i="0" u="none" strike="noStrike" kern="1200" baseline="0" dirty="0" smtClean="0">
                <a:solidFill>
                  <a:schemeClr val="tx1"/>
                </a:solidFill>
                <a:latin typeface="+mn-lt"/>
                <a:ea typeface="+mn-ea"/>
                <a:cs typeface="+mn-cs"/>
              </a:rPr>
              <a:t>，梯度反轉</a:t>
            </a:r>
            <a:r>
              <a:rPr lang="zh-TW" altLang="en-US" sz="1200" b="1" i="0" u="none" strike="noStrike" kern="1200" baseline="0" dirty="0" smtClean="0">
                <a:solidFill>
                  <a:schemeClr val="tx1"/>
                </a:solidFill>
                <a:latin typeface="+mn-lt"/>
                <a:ea typeface="+mn-ea"/>
                <a:cs typeface="+mn-cs"/>
              </a:rPr>
              <a:t>可確保使兩個域上的特徵分佈相似</a:t>
            </a:r>
            <a:r>
              <a:rPr lang="zh-TW" altLang="en-US" sz="1200" b="0" i="0" u="none" strike="noStrike" kern="1200" baseline="0" dirty="0" smtClean="0">
                <a:solidFill>
                  <a:schemeClr val="tx1"/>
                </a:solidFill>
                <a:latin typeface="+mn-lt"/>
                <a:ea typeface="+mn-ea"/>
                <a:cs typeface="+mn-cs"/>
              </a:rPr>
              <a:t>。</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使其適用於大多數前饋神經模型。</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sz="1200" b="0" i="0" u="none" strike="noStrike" kern="1200" baseline="0" dirty="0" smtClean="0">
                <a:solidFill>
                  <a:schemeClr val="tx1"/>
                </a:solidFill>
                <a:latin typeface="+mn-lt"/>
                <a:ea typeface="+mn-ea"/>
                <a:cs typeface="+mn-cs"/>
              </a:rPr>
              <a:t>:</a:t>
            </a:r>
            <a:r>
              <a:rPr lang="en-US" altLang="zh-TW" dirty="0" smtClean="0">
                <a:hlinkClick r:id="rId5"/>
              </a:rPr>
              <a:t>https://arxiv.org/pdf/1409.7495.pdf</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[21]</a:t>
            </a:r>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 </a:t>
            </a:r>
            <a:r>
              <a:rPr lang="zh-TW" altLang="en-US" sz="1200" b="0" i="0" u="none" strike="noStrike" kern="1200" baseline="0" dirty="0" smtClean="0">
                <a:solidFill>
                  <a:schemeClr val="tx1"/>
                </a:solidFill>
                <a:latin typeface="+mn-lt"/>
                <a:ea typeface="+mn-ea"/>
                <a:cs typeface="+mn-cs"/>
              </a:rPr>
              <a:t>為稀疏標記的目標域數據提出了一種方法遷移同時跨域和跨任務的知識。</a:t>
            </a:r>
            <a:endParaRPr lang="en-US" altLang="zh-TW" sz="1200" b="0"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結論</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提出了一種</a:t>
            </a:r>
            <a:r>
              <a:rPr lang="en-US" altLang="zh-TW" sz="1200" b="1" i="0" u="none" strike="noStrike" kern="1200" baseline="0" dirty="0" smtClean="0">
                <a:solidFill>
                  <a:schemeClr val="tx1"/>
                </a:solidFill>
                <a:latin typeface="+mn-lt"/>
                <a:ea typeface="+mn-ea"/>
                <a:cs typeface="+mn-cs"/>
              </a:rPr>
              <a:t>CNN</a:t>
            </a:r>
            <a:r>
              <a:rPr lang="zh-TW" altLang="en-US" sz="1200" b="1" i="0" u="none" strike="noStrike" kern="1200" baseline="0" dirty="0" smtClean="0">
                <a:solidFill>
                  <a:schemeClr val="tx1"/>
                </a:solidFill>
                <a:latin typeface="+mn-lt"/>
                <a:ea typeface="+mn-ea"/>
                <a:cs typeface="+mn-cs"/>
              </a:rPr>
              <a:t>架構，該</a:t>
            </a:r>
            <a:r>
              <a:rPr lang="zh-TW" altLang="en-US" sz="1200" b="1" i="0" u="none" strike="noStrike" kern="1200" baseline="0" dirty="0" smtClean="0">
                <a:solidFill>
                  <a:schemeClr val="tx1"/>
                </a:solidFill>
                <a:latin typeface="+mn-lt"/>
                <a:ea typeface="+mn-ea"/>
                <a:cs typeface="+mn-cs"/>
              </a:rPr>
              <a:t>架構</a:t>
            </a:r>
            <a:endParaRPr lang="zh-TW" altLang="en-US" sz="1200" b="1"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適合用於標籤有限的數據或沒有標籤數據的新域的目標類別上。</a:t>
            </a:r>
            <a:endParaRPr lang="en-US" altLang="zh-TW" sz="1200" b="1" i="0" u="none" strike="noStrike"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48</a:t>
            </a:fld>
            <a:endParaRPr lang="zh-TW" altLang="en-US"/>
          </a:p>
        </p:txBody>
      </p:sp>
    </p:spTree>
    <p:extLst>
      <p:ext uri="{BB962C8B-B14F-4D97-AF65-F5344CB8AC3E}">
        <p14:creationId xmlns:p14="http://schemas.microsoft.com/office/powerpoint/2010/main" val="1774456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[22] </a:t>
            </a:r>
            <a:r>
              <a:rPr lang="zh-TW" altLang="en-US" sz="1200" b="0" i="0" u="none" strike="noStrike" kern="1200" baseline="0" dirty="0" smtClean="0">
                <a:solidFill>
                  <a:schemeClr val="tx1"/>
                </a:solidFill>
                <a:latin typeface="+mn-lt"/>
                <a:ea typeface="+mn-ea"/>
                <a:cs typeface="+mn-cs"/>
              </a:rPr>
              <a:t>主要內容</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提出了一種新的 </a:t>
            </a:r>
            <a:r>
              <a:rPr lang="en-US" altLang="zh-TW" sz="1200" b="1" i="0" u="none" strike="noStrike" kern="1200" baseline="0" dirty="0" smtClean="0">
                <a:solidFill>
                  <a:schemeClr val="tx1"/>
                </a:solidFill>
                <a:latin typeface="+mn-lt"/>
                <a:ea typeface="+mn-ea"/>
                <a:cs typeface="+mn-cs"/>
              </a:rPr>
              <a:t>GAN </a:t>
            </a:r>
            <a:r>
              <a:rPr lang="zh-TW" altLang="en-US" sz="1200" b="1" i="0" u="none" strike="noStrike" kern="1200" baseline="0" dirty="0" smtClean="0">
                <a:solidFill>
                  <a:schemeClr val="tx1"/>
                </a:solidFill>
                <a:latin typeface="+mn-lt"/>
                <a:ea typeface="+mn-ea"/>
                <a:cs typeface="+mn-cs"/>
              </a:rPr>
              <a:t>損失，並將判別模型與新的域自適應方法相結合。</a:t>
            </a:r>
            <a:endParaRPr lang="en-US" altLang="zh-TW" sz="1200" b="1"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結論</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儘管存在域移位或數據集偏差，它們也可以提高識別度：</a:t>
            </a:r>
            <a:endParaRPr lang="en-US" altLang="zh-TW" sz="1200" b="1"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針對無監督域自適應的對抗方法減少了訓練域和測試域分佈之間的差異。</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sz="1200" b="0" i="0" u="none" strike="noStrike" kern="1200" baseline="0" dirty="0" smtClean="0">
                <a:solidFill>
                  <a:schemeClr val="tx1"/>
                </a:solidFill>
                <a:latin typeface="+mn-lt"/>
                <a:ea typeface="+mn-ea"/>
                <a:cs typeface="+mn-cs"/>
              </a:rPr>
              <a:t>:</a:t>
            </a:r>
            <a:r>
              <a:rPr lang="en-US" altLang="zh-TW" dirty="0" smtClean="0">
                <a:hlinkClick r:id="rId3"/>
              </a:rPr>
              <a:t>https://zpascal.net/cvpr2017/Tzeng_Adversarial_Discriminative_Domain_CVPR_2017_paper.pdf</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[13] </a:t>
            </a:r>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提出一個隨機多線性對抗網絡，其利用多個特徵層和基於隨機多線性對抗的分類器層來實現深度網絡和判別對抗適應網絡。</a:t>
            </a:r>
            <a:endParaRPr lang="en-US" altLang="zh-TW" sz="1200" b="0"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結論</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本文介紹了條件域對抗網絡（</a:t>
            </a:r>
            <a:r>
              <a:rPr lang="en-US" altLang="zh-TW" sz="1200" b="1" i="0" u="none" strike="noStrike" kern="1200" baseline="0" dirty="0" smtClean="0">
                <a:solidFill>
                  <a:schemeClr val="tx1"/>
                </a:solidFill>
                <a:latin typeface="+mn-lt"/>
                <a:ea typeface="+mn-ea"/>
                <a:cs typeface="+mn-cs"/>
              </a:rPr>
              <a:t>CDAN</a:t>
            </a:r>
            <a:r>
              <a:rPr lang="zh-TW" altLang="en-US" sz="1200" b="1" i="0" u="none" strike="noStrike" kern="1200" baseline="0" dirty="0" smtClean="0">
                <a:solidFill>
                  <a:schemeClr val="tx1"/>
                </a:solidFill>
                <a:latin typeface="+mn-lt"/>
                <a:ea typeface="+mn-ea"/>
                <a:cs typeface="+mn-cs"/>
              </a:rPr>
              <a:t>），一種具有多峰分佈的域自適應新方法。 </a:t>
            </a:r>
            <a:endParaRPr lang="en-US" altLang="zh-TW" sz="1200" b="1"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與以前的對抗適應方法僅在整個域中匹配特徵表示而容易出現匹配不足的情況不同，</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所提出的方法進一步根據區分性信息對對抗域進行適應以實現</a:t>
            </a:r>
          </a:p>
          <a:p>
            <a:r>
              <a:rPr lang="zh-TW" altLang="en-US" sz="1200" b="0" i="0" u="none" strike="noStrike" kern="1200" baseline="0" dirty="0" smtClean="0">
                <a:solidFill>
                  <a:schemeClr val="tx1"/>
                </a:solidFill>
                <a:latin typeface="+mn-lt"/>
                <a:ea typeface="+mn-ea"/>
                <a:cs typeface="+mn-cs"/>
              </a:rPr>
              <a:t>多峰分佈的對齊。 實驗驗證了該方法的有效性。</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sz="1200" b="0" i="0" u="none" strike="noStrike" kern="1200" baseline="0" dirty="0" smtClean="0">
                <a:solidFill>
                  <a:schemeClr val="tx1"/>
                </a:solidFill>
                <a:latin typeface="+mn-lt"/>
                <a:ea typeface="+mn-ea"/>
                <a:cs typeface="+mn-cs"/>
              </a:rPr>
              <a:t>:</a:t>
            </a:r>
            <a:r>
              <a:rPr lang="en-US" altLang="zh-TW" dirty="0" smtClean="0">
                <a:hlinkClick r:id="rId4"/>
              </a:rPr>
              <a:t>https://arxiv.org/pdf/1705.10667.pdf</a:t>
            </a:r>
            <a:endParaRPr lang="en-US" altLang="zh-TW" sz="1200" b="0" i="0" u="none" strike="noStrike" kern="1200" baseline="0" dirty="0" smtClean="0">
              <a:solidFill>
                <a:schemeClr val="tx1"/>
              </a:solidFill>
              <a:latin typeface="+mn-lt"/>
              <a:ea typeface="+mn-ea"/>
              <a:cs typeface="+mn-cs"/>
            </a:endParaRP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[16] </a:t>
            </a:r>
            <a:r>
              <a:rPr lang="zh-TW" altLang="en-US" sz="1200" b="0" i="0" u="none" strike="noStrike" kern="1200" baseline="0" dirty="0" smtClean="0">
                <a:solidFill>
                  <a:schemeClr val="tx1"/>
                </a:solidFill>
                <a:latin typeface="+mn-lt"/>
                <a:ea typeface="+mn-ea"/>
                <a:cs typeface="+mn-cs"/>
              </a:rPr>
              <a:t>主要內容</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利用域對抗性損失，並使用基於度量學習的方法將嵌入泛化到新任務，以在深度遷移學習中找到更易處理的特徵。</a:t>
            </a:r>
            <a:endParaRPr lang="en-US" altLang="zh-TW" sz="1200" b="0" i="0" u="none" strike="noStrike" kern="1200" baseline="0" dirty="0" smtClean="0">
              <a:solidFill>
                <a:schemeClr val="tx1"/>
              </a:solidFill>
              <a:latin typeface="+mn-lt"/>
              <a:ea typeface="+mn-ea"/>
              <a:cs typeface="+mn-cs"/>
            </a:endParaRPr>
          </a:p>
          <a:p>
            <a:r>
              <a:rPr lang="zh-TW" altLang="en-US" sz="1200" b="1" i="0" u="none" strike="noStrike" kern="1200" baseline="0" dirty="0" smtClean="0">
                <a:solidFill>
                  <a:schemeClr val="tx1"/>
                </a:solidFill>
                <a:latin typeface="+mn-lt"/>
                <a:ea typeface="+mn-ea"/>
                <a:cs typeface="+mn-cs"/>
              </a:rPr>
              <a:t>結論</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在本文中，我們提出了一種以高效數據的方式學習可在不同領域和任務之間轉移的表示的方法。</a:t>
            </a:r>
            <a:endParaRPr lang="en-US" altLang="zh-TW" sz="1200" b="1"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 共同培訓該框架，以最大程度地減少領域轉移，將知識轉移到新任務中以及從大量未標記的數據中學習。 </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與流行的微調方法相比，我們表現出了卓越的性能。 我們希望在以後的工作中繼續改進該方法。</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參考論文</a:t>
            </a:r>
            <a:r>
              <a:rPr lang="en-US" altLang="zh-TW" sz="1200" b="0" i="0" u="none" strike="noStrike" kern="1200" baseline="0" dirty="0" smtClean="0">
                <a:solidFill>
                  <a:schemeClr val="tx1"/>
                </a:solidFill>
                <a:latin typeface="+mn-lt"/>
                <a:ea typeface="+mn-ea"/>
                <a:cs typeface="+mn-cs"/>
              </a:rPr>
              <a:t>:</a:t>
            </a:r>
            <a:r>
              <a:rPr lang="en-US" altLang="zh-TW" dirty="0" smtClean="0">
                <a:hlinkClick r:id="rId5"/>
              </a:rPr>
              <a:t>http://vision.stanford.edu/pdf/luo2017nips.pdf</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49</a:t>
            </a:fld>
            <a:endParaRPr lang="zh-TW" altLang="en-US"/>
          </a:p>
        </p:txBody>
      </p:sp>
    </p:spTree>
    <p:extLst>
      <p:ext uri="{BB962C8B-B14F-4D97-AF65-F5344CB8AC3E}">
        <p14:creationId xmlns:p14="http://schemas.microsoft.com/office/powerpoint/2010/main" val="161770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11</a:t>
            </a:fld>
            <a:endParaRPr lang="zh-TW" altLang="en-US"/>
          </a:p>
        </p:txBody>
      </p:sp>
    </p:spTree>
    <p:extLst>
      <p:ext uri="{BB962C8B-B14F-4D97-AF65-F5344CB8AC3E}">
        <p14:creationId xmlns:p14="http://schemas.microsoft.com/office/powerpoint/2010/main" val="294683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基於實例</a:t>
            </a:r>
            <a:r>
              <a:rPr lang="en-US" altLang="zh-TW" dirty="0" smtClean="0"/>
              <a:t>:</a:t>
            </a:r>
            <a:r>
              <a:rPr lang="zh-TW" altLang="en-US" dirty="0" smtClean="0"/>
              <a:t>使用 </a:t>
            </a:r>
            <a:r>
              <a:rPr lang="en-US" altLang="zh-TW" dirty="0" smtClean="0"/>
              <a:t>source</a:t>
            </a:r>
            <a:r>
              <a:rPr lang="zh-TW" altLang="en-US" dirty="0" smtClean="0"/>
              <a:t>域的實例來加權產生新訓練集</a:t>
            </a:r>
            <a:endParaRPr lang="en-US" altLang="zh-TW" dirty="0" smtClean="0"/>
          </a:p>
          <a:p>
            <a:r>
              <a:rPr lang="en-US" altLang="zh-TW" dirty="0" smtClean="0"/>
              <a:t>2.</a:t>
            </a:r>
            <a:r>
              <a:rPr lang="zh-TW" altLang="en-US" dirty="0" smtClean="0"/>
              <a:t>基於映射</a:t>
            </a:r>
            <a:r>
              <a:rPr lang="en-US" altLang="zh-TW" dirty="0" smtClean="0"/>
              <a:t>:</a:t>
            </a:r>
            <a:r>
              <a:rPr lang="zh-TW" altLang="en-US" dirty="0" smtClean="0"/>
              <a:t>從</a:t>
            </a:r>
            <a:r>
              <a:rPr lang="en-US" altLang="zh-TW" dirty="0" err="1" smtClean="0"/>
              <a:t>sourcr</a:t>
            </a:r>
            <a:r>
              <a:rPr lang="zh-TW" altLang="en-US" dirty="0" smtClean="0"/>
              <a:t>域和</a:t>
            </a:r>
            <a:r>
              <a:rPr lang="en-US" altLang="zh-TW" dirty="0" smtClean="0"/>
              <a:t>target</a:t>
            </a:r>
            <a:r>
              <a:rPr lang="zh-TW" altLang="en-US" dirty="0" smtClean="0"/>
              <a:t>域 共同映射到新的空間 此新空間集合涵蓋兩個域的集合 也較兩個域相似 </a:t>
            </a:r>
            <a:endParaRPr lang="en-US" altLang="zh-TW" dirty="0" smtClean="0"/>
          </a:p>
          <a:p>
            <a:r>
              <a:rPr lang="en-US" altLang="zh-TW" dirty="0" smtClean="0"/>
              <a:t>3.</a:t>
            </a:r>
            <a:r>
              <a:rPr lang="zh-TW" altLang="en-US" dirty="0" smtClean="0"/>
              <a:t>基於網路</a:t>
            </a:r>
            <a:r>
              <a:rPr lang="en-US" altLang="zh-TW" dirty="0" smtClean="0"/>
              <a:t>:</a:t>
            </a:r>
            <a:r>
              <a:rPr lang="zh-TW" altLang="en-US" dirty="0" smtClean="0"/>
              <a:t>使用訓練過的神經網路</a:t>
            </a:r>
            <a:r>
              <a:rPr lang="en-US" altLang="zh-TW" dirty="0" smtClean="0"/>
              <a:t>(</a:t>
            </a:r>
            <a:r>
              <a:rPr lang="zh-TW" altLang="en-US" dirty="0" smtClean="0"/>
              <a:t>例如</a:t>
            </a:r>
            <a:r>
              <a:rPr lang="en-US" altLang="zh-TW" dirty="0" smtClean="0"/>
              <a:t>:</a:t>
            </a:r>
            <a:r>
              <a:rPr lang="zh-TW" altLang="en-US" dirty="0" smtClean="0"/>
              <a:t>已經</a:t>
            </a:r>
            <a:r>
              <a:rPr lang="en-US" altLang="zh-TW" dirty="0" smtClean="0"/>
              <a:t>label</a:t>
            </a:r>
            <a:r>
              <a:rPr lang="zh-TW" altLang="en-US" dirty="0" smtClean="0"/>
              <a:t>過物品的神經網路</a:t>
            </a:r>
            <a:r>
              <a:rPr lang="en-US" altLang="zh-TW" dirty="0" smtClean="0"/>
              <a:t>)</a:t>
            </a:r>
            <a:r>
              <a:rPr lang="zh-TW" altLang="en-US" dirty="0" smtClean="0"/>
              <a:t> 來縮短訓練新域的時間</a:t>
            </a:r>
            <a:endParaRPr lang="en-US" altLang="zh-TW" dirty="0" smtClean="0"/>
          </a:p>
          <a:p>
            <a:r>
              <a:rPr lang="en-US" altLang="zh-TW" dirty="0" smtClean="0"/>
              <a:t>4.</a:t>
            </a:r>
            <a:r>
              <a:rPr lang="zh-TW" altLang="en-US" dirty="0" smtClean="0"/>
              <a:t>基於對抗網路</a:t>
            </a:r>
            <a:r>
              <a:rPr lang="en-US" altLang="zh-TW" dirty="0" smtClean="0"/>
              <a:t>:</a:t>
            </a:r>
            <a:r>
              <a:rPr lang="zh-TW" altLang="en-US" dirty="0" smtClean="0"/>
              <a:t>將兩個神經網路 透過對抗式訓練 來優化神經網路</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13</a:t>
            </a:fld>
            <a:endParaRPr lang="zh-TW" altLang="en-US"/>
          </a:p>
        </p:txBody>
      </p:sp>
    </p:spTree>
    <p:extLst>
      <p:ext uri="{BB962C8B-B14F-4D97-AF65-F5344CB8AC3E}">
        <p14:creationId xmlns:p14="http://schemas.microsoft.com/office/powerpoint/2010/main" val="162228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Times New Roman" panose="02020603050405020304" pitchFamily="18" charset="0"/>
                <a:cs typeface="Times New Roman" panose="02020603050405020304" pitchFamily="18" charset="0"/>
              </a:rPr>
              <a:t>Instances-based</a:t>
            </a:r>
            <a:r>
              <a:rPr lang="zh-TW" altLang="en-US" dirty="0" smtClean="0"/>
              <a:t>的深度轉移學習是指使用特定的權重調整，挑出從</a:t>
            </a:r>
            <a:r>
              <a:rPr lang="en-US" altLang="zh-TW" dirty="0" smtClean="0"/>
              <a:t>source Domain</a:t>
            </a:r>
            <a:r>
              <a:rPr lang="zh-TW" altLang="en-US" dirty="0" smtClean="0"/>
              <a:t>和</a:t>
            </a:r>
            <a:r>
              <a:rPr lang="en-US" altLang="zh-TW" dirty="0" smtClean="0"/>
              <a:t>target Domain</a:t>
            </a:r>
            <a:r>
              <a:rPr lang="zh-TW" altLang="en-US" dirty="0" smtClean="0"/>
              <a:t>交集部分，透過調整適當的權重值來到</a:t>
            </a:r>
            <a:r>
              <a:rPr lang="en-US" altLang="zh-TW" dirty="0" smtClean="0"/>
              <a:t>target Domain</a:t>
            </a:r>
            <a:r>
              <a:rPr lang="zh-TW" altLang="en-US" dirty="0" smtClean="0"/>
              <a:t>中的訓練集合。</a:t>
            </a:r>
            <a:endParaRPr lang="en-US" altLang="zh-TW" dirty="0" smtClean="0"/>
          </a:p>
          <a:p>
            <a:r>
              <a:rPr lang="en-US" altLang="zh-TW" dirty="0" smtClean="0"/>
              <a:t>source Domain</a:t>
            </a:r>
            <a:r>
              <a:rPr lang="zh-TW" altLang="en-US" dirty="0" smtClean="0"/>
              <a:t>和</a:t>
            </a:r>
            <a:r>
              <a:rPr lang="en-US" altLang="zh-TW" dirty="0" smtClean="0"/>
              <a:t>target Domain</a:t>
            </a:r>
            <a:r>
              <a:rPr lang="zh-TW" altLang="en-US" dirty="0" smtClean="0"/>
              <a:t>屬於不同域中， 兩域中仍可能有相同的參數。</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15</a:t>
            </a:fld>
            <a:endParaRPr lang="zh-TW" altLang="en-US"/>
          </a:p>
        </p:txBody>
      </p:sp>
    </p:spTree>
    <p:extLst>
      <p:ext uri="{BB962C8B-B14F-4D97-AF65-F5344CB8AC3E}">
        <p14:creationId xmlns:p14="http://schemas.microsoft.com/office/powerpoint/2010/main" val="248960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smtClean="0">
                <a:latin typeface="Times New Roman" panose="02020603050405020304" pitchFamily="18" charset="0"/>
                <a:cs typeface="Times New Roman" panose="02020603050405020304" pitchFamily="18" charset="0"/>
              </a:rPr>
              <a:t>Instances-based</a:t>
            </a:r>
            <a:r>
              <a:rPr lang="zh-TW" altLang="en-US" dirty="0" smtClean="0"/>
              <a:t>的深度轉移學習的草圖。</a:t>
            </a:r>
            <a:endParaRPr lang="en-US" altLang="zh-TW" dirty="0" smtClean="0"/>
          </a:p>
          <a:p>
            <a:r>
              <a:rPr lang="zh-TW" altLang="en-US" dirty="0" smtClean="0"/>
              <a:t>藍色為</a:t>
            </a:r>
            <a:r>
              <a:rPr lang="en-US" altLang="zh-TW" dirty="0" smtClean="0"/>
              <a:t>source Domain</a:t>
            </a:r>
            <a:r>
              <a:rPr lang="zh-TW" altLang="en-US" dirty="0" smtClean="0"/>
              <a:t>綠色為</a:t>
            </a:r>
            <a:r>
              <a:rPr lang="en-US" altLang="zh-TW" dirty="0" smtClean="0"/>
              <a:t>target Domain</a:t>
            </a:r>
            <a:r>
              <a:rPr lang="zh-TW" altLang="en-US" dirty="0" smtClean="0">
                <a:latin typeface="新細明體" panose="02020500000000000000" pitchFamily="18" charset="-120"/>
              </a:rPr>
              <a:t>，</a:t>
            </a:r>
            <a:r>
              <a:rPr lang="zh-TW" altLang="en-US" dirty="0" smtClean="0"/>
              <a:t>淺藍色是</a:t>
            </a:r>
            <a:r>
              <a:rPr lang="en-US" altLang="zh-TW" dirty="0" smtClean="0"/>
              <a:t>source Domain</a:t>
            </a:r>
            <a:r>
              <a:rPr lang="zh-TW" altLang="en-US" dirty="0" smtClean="0"/>
              <a:t>中與</a:t>
            </a:r>
            <a:r>
              <a:rPr lang="en-US" altLang="zh-TW" dirty="0" smtClean="0"/>
              <a:t>target Domain</a:t>
            </a:r>
            <a:r>
              <a:rPr lang="zh-TW" altLang="en-US" dirty="0" smtClean="0"/>
              <a:t>不相似的顏色從訓練數據集中排除</a:t>
            </a:r>
            <a:r>
              <a:rPr lang="en-US" altLang="zh-TW" dirty="0" smtClean="0"/>
              <a:t>; source Domain</a:t>
            </a:r>
            <a:r>
              <a:rPr lang="zh-TW" altLang="en-US" dirty="0" smtClean="0"/>
              <a:t>中暗藍色的子集合與</a:t>
            </a:r>
            <a:r>
              <a:rPr lang="en-US" altLang="zh-TW" dirty="0" smtClean="0"/>
              <a:t>target Domain</a:t>
            </a:r>
            <a:r>
              <a:rPr lang="zh-TW" altLang="en-US" dirty="0" smtClean="0"/>
              <a:t>部分相似</a:t>
            </a:r>
            <a:r>
              <a:rPr lang="zh-TW" altLang="en-US" dirty="0" smtClean="0">
                <a:latin typeface="新細明體" panose="02020500000000000000" pitchFamily="18" charset="-120"/>
              </a:rPr>
              <a:t>，</a:t>
            </a:r>
            <a:r>
              <a:rPr lang="zh-TW" altLang="en-US" dirty="0" smtClean="0"/>
              <a:t>則在訓練集合會調整成適當的權重</a:t>
            </a:r>
            <a:r>
              <a:rPr lang="zh-TW" altLang="en-US" dirty="0" smtClean="0">
                <a:latin typeface="新細明體" panose="02020500000000000000" pitchFamily="18" charset="-120"/>
              </a:rPr>
              <a:t>， 再進入神經網路做訓練</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16</a:t>
            </a:fld>
            <a:endParaRPr lang="zh-TW" altLang="en-US"/>
          </a:p>
        </p:txBody>
      </p:sp>
    </p:spTree>
    <p:extLst>
      <p:ext uri="{BB962C8B-B14F-4D97-AF65-F5344CB8AC3E}">
        <p14:creationId xmlns:p14="http://schemas.microsoft.com/office/powerpoint/2010/main" val="402788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目標域的組成類似於源域的重新分配</a:t>
            </a:r>
            <a:r>
              <a:rPr lang="zh-TW" altLang="en-US" dirty="0" smtClean="0">
                <a:latin typeface="新細明體" panose="02020500000000000000" pitchFamily="18" charset="-120"/>
                <a:ea typeface="新細明體" panose="02020500000000000000" pitchFamily="18" charset="-120"/>
              </a:rPr>
              <a:t>，</a:t>
            </a:r>
            <a:r>
              <a:rPr lang="zh-TW" altLang="en-US" dirty="0" smtClean="0">
                <a:latin typeface="+mn-lt"/>
                <a:cs typeface="+mn-cs"/>
              </a:rPr>
              <a:t>藉由</a:t>
            </a:r>
            <a:r>
              <a:rPr lang="zh-TW" altLang="en-US" dirty="0" smtClean="0"/>
              <a:t>使用交集的實例</a:t>
            </a:r>
            <a:r>
              <a:rPr lang="zh-TW" altLang="en-US" u="sng" dirty="0" smtClean="0"/>
              <a:t>重新加權</a:t>
            </a:r>
            <a:endParaRPr lang="en-US" altLang="zh-TW" dirty="0" smtClean="0"/>
          </a:p>
          <a:p>
            <a:r>
              <a:rPr lang="zh-TW" altLang="en-US" dirty="0" smtClean="0"/>
              <a:t>提供給神經網路的訓練集合涵蓋目標域所有集合</a:t>
            </a:r>
            <a:r>
              <a:rPr lang="zh-TW" altLang="en-US" dirty="0" smtClean="0">
                <a:latin typeface="新細明體" panose="02020500000000000000" pitchFamily="18" charset="-120"/>
                <a:ea typeface="+mn-ea"/>
              </a:rPr>
              <a:t>，目標域又有和源域重疊的部分會加權，</a:t>
            </a:r>
            <a:r>
              <a:rPr lang="zh-TW" altLang="en-US" u="sng" dirty="0" smtClean="0">
                <a:latin typeface="Times New Roman" panose="02020603050405020304" pitchFamily="18" charset="0"/>
                <a:cs typeface="Times New Roman" panose="02020603050405020304" pitchFamily="18" charset="0"/>
              </a:rPr>
              <a:t>協助預測函數</a:t>
            </a:r>
            <a:r>
              <a:rPr lang="en-US" altLang="zh-TW" u="sng" dirty="0" err="1" smtClean="0"/>
              <a:t>fT</a:t>
            </a:r>
            <a:r>
              <a:rPr lang="en-US" altLang="zh-TW" u="sng" dirty="0" smtClean="0"/>
              <a:t>()</a:t>
            </a:r>
            <a:r>
              <a:rPr lang="zh-TW" altLang="en-US" u="sng" dirty="0" smtClean="0">
                <a:latin typeface="Times New Roman" panose="02020603050405020304" pitchFamily="18" charset="0"/>
                <a:cs typeface="Times New Roman" panose="02020603050405020304" pitchFamily="18" charset="0"/>
              </a:rPr>
              <a:t>的學習</a:t>
            </a:r>
            <a:r>
              <a:rPr lang="zh-TW" altLang="en-US" dirty="0" smtClean="0">
                <a:latin typeface="Times New Roman" panose="02020603050405020304" pitchFamily="18" charset="0"/>
                <a:cs typeface="Times New Roman" panose="02020603050405020304" pitchFamily="18" charset="0"/>
              </a:rPr>
              <a:t>。</a:t>
            </a:r>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17</a:t>
            </a:fld>
            <a:endParaRPr lang="zh-TW" altLang="en-US"/>
          </a:p>
        </p:txBody>
      </p:sp>
    </p:spTree>
    <p:extLst>
      <p:ext uri="{BB962C8B-B14F-4D97-AF65-F5344CB8AC3E}">
        <p14:creationId xmlns:p14="http://schemas.microsoft.com/office/powerpoint/2010/main" val="320648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en-US" altLang="zh-TW" dirty="0" err="1" smtClean="0"/>
              <a:t>TrAdaBoost</a:t>
            </a:r>
            <a:r>
              <a:rPr lang="zh-TW" altLang="en-US" dirty="0" smtClean="0"/>
              <a:t>法</a:t>
            </a:r>
            <a:r>
              <a:rPr lang="en-US" altLang="zh-TW" dirty="0" smtClean="0"/>
              <a:t>:</a:t>
            </a:r>
            <a:r>
              <a:rPr lang="zh-TW" altLang="en-US" dirty="0" smtClean="0"/>
              <a:t>使用</a:t>
            </a:r>
            <a:r>
              <a:rPr lang="en-US" altLang="zh-TW" dirty="0" err="1" smtClean="0"/>
              <a:t>AdaBoost</a:t>
            </a:r>
            <a:r>
              <a:rPr lang="zh-TW" altLang="en-US" dirty="0" smtClean="0"/>
              <a:t>的方法來過濾與源域中與目標域不同的集合，</a:t>
            </a:r>
            <a:r>
              <a:rPr lang="en-US" altLang="zh-TW" dirty="0" err="1" smtClean="0"/>
              <a:t>TrAdaBoost</a:t>
            </a:r>
            <a:r>
              <a:rPr lang="en-US" altLang="zh-TW" dirty="0" smtClean="0"/>
              <a:t> </a:t>
            </a:r>
            <a:r>
              <a:rPr lang="zh-TW" altLang="en-US" dirty="0" smtClean="0"/>
              <a:t>會針對錯誤的分類有其他處理動作。</a:t>
            </a:r>
            <a:endParaRPr lang="en-US" altLang="zh-TW" dirty="0" smtClean="0"/>
          </a:p>
          <a:p>
            <a:r>
              <a:rPr lang="en-US" altLang="zh-TW" dirty="0" smtClean="0"/>
              <a:t>2. </a:t>
            </a:r>
            <a:r>
              <a:rPr lang="en-US" altLang="zh-TW" dirty="0" err="1" smtClean="0"/>
              <a:t>TaskTrAdaBoost</a:t>
            </a:r>
            <a:r>
              <a:rPr lang="zh-TW" altLang="en-US" dirty="0" smtClean="0"/>
              <a:t>法</a:t>
            </a:r>
            <a:r>
              <a:rPr lang="en-US" altLang="zh-TW" dirty="0" smtClean="0"/>
              <a:t>: </a:t>
            </a:r>
            <a:r>
              <a:rPr lang="zh-TW" altLang="en-US" dirty="0" smtClean="0"/>
              <a:t>由</a:t>
            </a:r>
            <a:r>
              <a:rPr lang="en-US" altLang="zh-TW" dirty="0" smtClean="0"/>
              <a:t>[27]</a:t>
            </a:r>
            <a:r>
              <a:rPr lang="zh-TW" altLang="en-US" dirty="0" smtClean="0"/>
              <a:t>提出可以促進快速再訓練，是針對分類問題而設計的。</a:t>
            </a:r>
            <a:endParaRPr lang="en-US" altLang="zh-TW" dirty="0" smtClean="0"/>
          </a:p>
          <a:p>
            <a:r>
              <a:rPr lang="en-US" altLang="zh-TW" dirty="0" smtClean="0"/>
              <a:t>3. ExpBoost.R2</a:t>
            </a:r>
            <a:r>
              <a:rPr lang="zh-TW" altLang="en-US" dirty="0" smtClean="0"/>
              <a:t>和</a:t>
            </a:r>
            <a:r>
              <a:rPr lang="en-US" altLang="zh-TW" dirty="0" smtClean="0"/>
              <a:t>TrAdaBoost.R2</a:t>
            </a:r>
            <a:r>
              <a:rPr lang="zh-TW" altLang="en-US" dirty="0" smtClean="0"/>
              <a:t>法</a:t>
            </a:r>
            <a:r>
              <a:rPr lang="en-US" altLang="zh-TW" dirty="0" smtClean="0"/>
              <a:t>:</a:t>
            </a:r>
            <a:r>
              <a:rPr lang="zh-TW" altLang="en-US" dirty="0" smtClean="0"/>
              <a:t>用於覆蓋回歸問題，由</a:t>
            </a:r>
            <a:endParaRPr lang="en-US" altLang="zh-TW" dirty="0" smtClean="0"/>
          </a:p>
          <a:p>
            <a:r>
              <a:rPr lang="en-US" altLang="zh-TW" dirty="0" smtClean="0"/>
              <a:t>[24]</a:t>
            </a:r>
            <a:r>
              <a:rPr lang="zh-TW" altLang="en-US" dirty="0" smtClean="0"/>
              <a:t>提出的雙權重域適應（</a:t>
            </a:r>
            <a:r>
              <a:rPr lang="en-US" altLang="zh-TW" dirty="0" smtClean="0"/>
              <a:t> Bi-Weighting </a:t>
            </a:r>
            <a:r>
              <a:rPr lang="zh-TW" altLang="en-US" dirty="0" smtClean="0"/>
              <a:t>）可以將兩個域的特徵空間投影進入公共坐標系，然後從源域分配適當的實例權重。</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1A1054-2CF0-462B-9146-9A1D9AA432DB}" type="slidenum">
              <a:rPr lang="zh-TW" altLang="en-US" smtClean="0"/>
              <a:t>18</a:t>
            </a:fld>
            <a:endParaRPr lang="zh-TW" altLang="en-US"/>
          </a:p>
        </p:txBody>
      </p:sp>
    </p:spTree>
    <p:extLst>
      <p:ext uri="{BB962C8B-B14F-4D97-AF65-F5344CB8AC3E}">
        <p14:creationId xmlns:p14="http://schemas.microsoft.com/office/powerpoint/2010/main" val="259557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92BE50A-D90F-42C3-8535-B12A99E456F6}"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177803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EE7C350-9BA6-4C07-9312-8B2FFA8BA592}"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7650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9D4B2A8-81F2-4087-ABB4-AC2A2EF8A841}"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CD41-7E54-494F-BB61-BAD907C5AB0F}"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237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D629551-EDF0-4C5D-9487-AB8A77DF6F00}"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155651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3B153A76-91B3-4777-872E-944F090C97BA}"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CD41-7E54-494F-BB61-BAD907C5AB0F}"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51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2A90FB9-4D13-4A32-9F11-1953F620C3E4}"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06487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858C136-3C5D-48CB-9B60-0FF75A09C3B6}"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53008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8FC539D-E475-49A6-A8E7-BBEAD76C9AB3}"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3222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DF2C97-2234-437E-955C-61B32FF61A5C}"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402312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E3DB2D3D-4F0F-414F-8769-4387DDDB8999}" type="datetime1">
              <a:rPr lang="zh-TW" altLang="en-US" smtClean="0"/>
              <a:t>2019/10/2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31602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8FDF7D7-252E-4D95-AD0F-1A3AE13DE1D9}"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5640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AB39764-4D17-4E2E-BC82-FECEDE76E0E8}" type="datetime1">
              <a:rPr lang="zh-TW" altLang="en-US" smtClean="0"/>
              <a:t>2019/10/2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8819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31FEF43-0B96-4D86-BB2E-409E4D5296EA}" type="datetime1">
              <a:rPr lang="zh-TW" altLang="en-US" smtClean="0"/>
              <a:t>2019/10/2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162152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EB93D-6807-404F-9323-407B432F336D}" type="datetime1">
              <a:rPr lang="zh-TW" altLang="en-US" smtClean="0"/>
              <a:t>2019/10/2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44623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988825C-2D91-4BBE-B8D1-7E13D6AC1B75}"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21066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94E63D8-6A1A-4F0F-9CDD-335D7994AEEE}" type="datetime1">
              <a:rPr lang="zh-TW" altLang="en-US" smtClean="0"/>
              <a:t>2019/10/2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171948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3800F6-4F0D-4CEF-970B-EA2A8B1F1305}" type="datetime1">
              <a:rPr lang="zh-TW" altLang="en-US" smtClean="0"/>
              <a:t>2019/10/2</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CCCD41-7E54-494F-BB61-BAD907C5AB0F}" type="slidenum">
              <a:rPr lang="zh-TW" altLang="en-US" smtClean="0"/>
              <a:t>‹#›</a:t>
            </a:fld>
            <a:endParaRPr lang="zh-TW" altLang="en-US"/>
          </a:p>
        </p:txBody>
      </p:sp>
    </p:spTree>
    <p:extLst>
      <p:ext uri="{BB962C8B-B14F-4D97-AF65-F5344CB8AC3E}">
        <p14:creationId xmlns:p14="http://schemas.microsoft.com/office/powerpoint/2010/main" val="3550157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v_JULY_v/article/details/4071879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v_JULY_v/article/details/4071879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blog.csdn.net/Augster/article/details/53039489"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utexas.edu/~dpardoe/papers/ICML10.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zhuanlan.zhihu.com/p/6060505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edium.com/jameslearningnote/%E8%B3%87%E6%96%99%E5%88%86%E6%9E%90-%E6%A9%9F%E5%99%A8%E5%AD%B8%E7%BF%92-%E7%AC%AC5-1%E8%AC%9B-%E5%8D%B7%E7%A9%8D%E7%A5%9E%E7%B6%93%E7%B6%B2%E7%B5%A1%E4%BB%8B%E7%B4%B9-convolutional-neural-network-4f8249d65d4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quora.com/What-are-the-advantages-of-using-sparse-representation-in-machine-learning-especially-in-deep-learning-model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43051" y="1257300"/>
            <a:ext cx="9824402" cy="2262781"/>
          </a:xfrm>
        </p:spPr>
        <p:txBody>
          <a:bodyPr>
            <a:normAutofit fontScale="90000"/>
          </a:bodyPr>
          <a:lstStyle/>
          <a:p>
            <a:r>
              <a:rPr lang="zh-TW" altLang="en-US" dirty="0">
                <a:latin typeface="Times New Roman" panose="02020603050405020304" pitchFamily="18" charset="0"/>
                <a:cs typeface="Times New Roman" panose="02020603050405020304" pitchFamily="18" charset="0"/>
              </a:rPr>
              <a:t/>
            </a:r>
            <a:br>
              <a:rPr lang="zh-TW" altLang="en-US"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 Survey on Deep Transfer </a:t>
            </a:r>
            <a:r>
              <a:rPr lang="en-US" altLang="zh-TW" dirty="0" smtClean="0">
                <a:latin typeface="Times New Roman" panose="02020603050405020304" pitchFamily="18" charset="0"/>
                <a:cs typeface="Times New Roman" panose="02020603050405020304" pitchFamily="18" charset="0"/>
              </a:rPr>
              <a:t>Learning</a:t>
            </a:r>
            <a:r>
              <a:rPr lang="zh-TW" altLang="en-US"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lstStyle/>
          <a:p>
            <a:r>
              <a:rPr lang="en-US" altLang="zh-TW" dirty="0">
                <a:latin typeface="Times New Roman" panose="02020603050405020304" pitchFamily="18" charset="0"/>
                <a:cs typeface="Times New Roman" panose="02020603050405020304" pitchFamily="18" charset="0"/>
              </a:rPr>
              <a:t>Department of Computer Science and Technology, Tsinghua University</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a:t>
            </a:fld>
            <a:endParaRPr lang="zh-TW" altLang="en-US"/>
          </a:p>
        </p:txBody>
      </p:sp>
    </p:spTree>
    <p:extLst>
      <p:ext uri="{BB962C8B-B14F-4D97-AF65-F5344CB8AC3E}">
        <p14:creationId xmlns:p14="http://schemas.microsoft.com/office/powerpoint/2010/main" val="427056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The purpose of transfer learning</a:t>
            </a:r>
            <a:endParaRPr lang="zh-TW" altLang="en-US" dirty="0">
              <a:latin typeface="Times New Roman" panose="02020603050405020304" pitchFamily="18" charset="0"/>
              <a:cs typeface="Times New Roman" panose="02020603050405020304" pitchFamily="18" charset="0"/>
            </a:endParaRPr>
          </a:p>
        </p:txBody>
      </p:sp>
      <p:sp>
        <p:nvSpPr>
          <p:cNvPr id="5" name="內容版面配置區 4"/>
          <p:cNvSpPr>
            <a:spLocks noGrp="1"/>
          </p:cNvSpPr>
          <p:nvPr>
            <p:ph idx="1"/>
          </p:nvPr>
        </p:nvSpPr>
        <p:spPr/>
        <p:txBody>
          <a:bodyPr/>
          <a:lstStyle/>
          <a:p>
            <a:r>
              <a:rPr lang="zh-TW" altLang="en-US" dirty="0" smtClean="0">
                <a:latin typeface="Times New Roman" panose="02020603050405020304" pitchFamily="18" charset="0"/>
                <a:cs typeface="Times New Roman" panose="02020603050405020304" pitchFamily="18" charset="0"/>
              </a:rPr>
              <a:t>給定 </a:t>
            </a:r>
            <a:r>
              <a:rPr lang="en-US" altLang="zh-TW" dirty="0" smtClean="0">
                <a:latin typeface="Times New Roman" panose="02020603050405020304" pitchFamily="18" charset="0"/>
                <a:cs typeface="Times New Roman" panose="02020603050405020304" pitchFamily="18" charset="0"/>
              </a:rPr>
              <a:t>Ds</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Ts</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Dt </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Tt</a:t>
            </a:r>
            <a:r>
              <a:rPr lang="zh-TW" altLang="en-US" dirty="0" smtClean="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利用給</a:t>
            </a:r>
            <a:r>
              <a:rPr lang="zh-TW" altLang="en-US" dirty="0">
                <a:latin typeface="Times New Roman" panose="02020603050405020304" pitchFamily="18" charset="0"/>
                <a:cs typeface="Times New Roman" panose="02020603050405020304" pitchFamily="18" charset="0"/>
              </a:rPr>
              <a:t>定源</a:t>
            </a:r>
            <a:r>
              <a:rPr lang="zh-TW" altLang="en-US" dirty="0" smtClean="0">
                <a:latin typeface="Times New Roman" panose="02020603050405020304" pitchFamily="18" charset="0"/>
                <a:cs typeface="Times New Roman" panose="02020603050405020304" pitchFamily="18" charset="0"/>
              </a:rPr>
              <a:t>域</a:t>
            </a:r>
            <a:r>
              <a:rPr lang="en-US" altLang="zh-TW" dirty="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Ds)</a:t>
            </a:r>
            <a:r>
              <a:rPr lang="zh-TW" altLang="en-US" dirty="0" smtClean="0">
                <a:latin typeface="Times New Roman" panose="02020603050405020304" pitchFamily="18" charset="0"/>
                <a:cs typeface="Times New Roman" panose="02020603050405020304" pitchFamily="18" charset="0"/>
              </a:rPr>
              <a:t>和源域中的學習</a:t>
            </a:r>
            <a:r>
              <a:rPr lang="zh-TW" altLang="en-US" dirty="0">
                <a:latin typeface="Times New Roman" panose="02020603050405020304" pitchFamily="18" charset="0"/>
                <a:cs typeface="Times New Roman" panose="02020603050405020304" pitchFamily="18" charset="0"/>
              </a:rPr>
              <a:t>任務</a:t>
            </a:r>
            <a:r>
              <a:rPr lang="en-US" altLang="zh-TW" dirty="0" err="1" smtClean="0">
                <a:latin typeface="Times New Roman" panose="02020603050405020304" pitchFamily="18" charset="0"/>
                <a:cs typeface="Times New Roman" panose="02020603050405020304" pitchFamily="18" charset="0"/>
              </a:rPr>
              <a:t>Ts</a:t>
            </a:r>
            <a:r>
              <a:rPr lang="zh-TW" altLang="en-US" dirty="0" smtClean="0">
                <a:latin typeface="Times New Roman" panose="02020603050405020304" pitchFamily="18" charset="0"/>
                <a:cs typeface="Times New Roman" panose="02020603050405020304" pitchFamily="18" charset="0"/>
              </a:rPr>
              <a:t>，以及目標域</a:t>
            </a:r>
            <a:r>
              <a:rPr lang="en-US" altLang="zh-TW" dirty="0" smtClean="0">
                <a:latin typeface="Times New Roman" panose="02020603050405020304" pitchFamily="18" charset="0"/>
                <a:cs typeface="Times New Roman" panose="02020603050405020304" pitchFamily="18" charset="0"/>
              </a:rPr>
              <a:t>(Dt)</a:t>
            </a:r>
            <a:r>
              <a:rPr lang="zh-TW" altLang="en-US" dirty="0" smtClean="0">
                <a:latin typeface="Times New Roman" panose="02020603050405020304" pitchFamily="18" charset="0"/>
                <a:cs typeface="Times New Roman" panose="02020603050405020304" pitchFamily="18" charset="0"/>
              </a:rPr>
              <a:t>和目標域中的學習</a:t>
            </a:r>
            <a:r>
              <a:rPr lang="zh-TW" altLang="en-US" dirty="0">
                <a:latin typeface="Times New Roman" panose="02020603050405020304" pitchFamily="18" charset="0"/>
                <a:cs typeface="Times New Roman" panose="02020603050405020304" pitchFamily="18" charset="0"/>
              </a:rPr>
              <a:t>任務</a:t>
            </a:r>
            <a:r>
              <a:rPr lang="en-US" altLang="zh-TW" dirty="0" smtClean="0">
                <a:latin typeface="Times New Roman" panose="02020603050405020304" pitchFamily="18" charset="0"/>
                <a:cs typeface="Times New Roman" panose="02020603050405020304" pitchFamily="18" charset="0"/>
              </a:rPr>
              <a:t>Tt</a:t>
            </a:r>
            <a:endParaRPr lang="en-US" altLang="zh-TW" dirty="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轉移學習</a:t>
            </a:r>
            <a:r>
              <a:rPr lang="zh-TW" altLang="en-US" dirty="0">
                <a:latin typeface="Times New Roman" panose="02020603050405020304" pitchFamily="18" charset="0"/>
                <a:cs typeface="Times New Roman" panose="02020603050405020304" pitchFamily="18" charset="0"/>
              </a:rPr>
              <a:t>指</a:t>
            </a:r>
            <a:r>
              <a:rPr lang="zh-TW" altLang="en-US" dirty="0" smtClean="0">
                <a:latin typeface="Times New Roman" panose="02020603050405020304" pitchFamily="18" charset="0"/>
                <a:cs typeface="Times New Roman" panose="02020603050405020304" pitchFamily="18" charset="0"/>
              </a:rPr>
              <a:t>在利用</a:t>
            </a:r>
            <a:r>
              <a:rPr lang="en-US" altLang="zh-TW" dirty="0" smtClean="0">
                <a:latin typeface="Times New Roman" panose="02020603050405020304" pitchFamily="18" charset="0"/>
                <a:cs typeface="Times New Roman" panose="02020603050405020304" pitchFamily="18" charset="0"/>
              </a:rPr>
              <a:t>Ds</a:t>
            </a:r>
            <a:r>
              <a:rPr lang="zh-TW" altLang="en-US" dirty="0" smtClean="0">
                <a:latin typeface="Times New Roman" panose="02020603050405020304" pitchFamily="18" charset="0"/>
                <a:cs typeface="Times New Roman" panose="02020603050405020304" pitchFamily="18" charset="0"/>
              </a:rPr>
              <a:t>在解決任務</a:t>
            </a:r>
            <a:r>
              <a:rPr lang="en-US" altLang="zh-TW" dirty="0" err="1" smtClean="0">
                <a:latin typeface="Times New Roman" panose="02020603050405020304" pitchFamily="18" charset="0"/>
                <a:cs typeface="Times New Roman" panose="02020603050405020304" pitchFamily="18" charset="0"/>
              </a:rPr>
              <a:t>Ts</a:t>
            </a:r>
            <a:r>
              <a:rPr lang="zh-TW" altLang="en-US" dirty="0" smtClean="0">
                <a:latin typeface="Times New Roman" panose="02020603050405020304" pitchFamily="18" charset="0"/>
                <a:cs typeface="Times New Roman" panose="02020603050405020304" pitchFamily="18" charset="0"/>
              </a:rPr>
              <a:t>中的知識</a:t>
            </a:r>
            <a:r>
              <a:rPr lang="zh-TW" altLang="en-US" dirty="0" smtClean="0">
                <a:latin typeface="新細明體" panose="02020500000000000000" pitchFamily="18" charset="-120"/>
                <a:ea typeface="新細明體" panose="02020500000000000000" pitchFamily="18" charset="-12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幫助改善</a:t>
            </a:r>
            <a:r>
              <a:rPr lang="en-US" altLang="zh-TW" dirty="0">
                <a:latin typeface="Times New Roman" panose="02020603050405020304" pitchFamily="18" charset="0"/>
                <a:cs typeface="Times New Roman" panose="02020603050405020304" pitchFamily="18" charset="0"/>
              </a:rPr>
              <a:t>T</a:t>
            </a:r>
            <a:r>
              <a:rPr lang="en-US" altLang="zh-TW" dirty="0" smtClean="0">
                <a:latin typeface="Times New Roman" panose="02020603050405020304" pitchFamily="18" charset="0"/>
                <a:cs typeface="Times New Roman" panose="02020603050405020304" pitchFamily="18" charset="0"/>
              </a:rPr>
              <a:t>t</a:t>
            </a:r>
            <a:r>
              <a:rPr lang="zh-TW" altLang="en-US" dirty="0" smtClean="0">
                <a:latin typeface="Times New Roman" panose="02020603050405020304" pitchFamily="18" charset="0"/>
                <a:cs typeface="Times New Roman" panose="02020603050405020304" pitchFamily="18" charset="0"/>
              </a:rPr>
              <a:t>中</a:t>
            </a:r>
            <a:r>
              <a:rPr lang="zh-TW" altLang="en-US" dirty="0">
                <a:latin typeface="Times New Roman" panose="02020603050405020304" pitchFamily="18" charset="0"/>
                <a:cs typeface="Times New Roman" panose="02020603050405020304" pitchFamily="18" charset="0"/>
              </a:rPr>
              <a:t>目標預測</a:t>
            </a:r>
            <a:r>
              <a:rPr lang="zh-TW" altLang="en-US" dirty="0" smtClean="0">
                <a:latin typeface="Times New Roman" panose="02020603050405020304" pitchFamily="18" charset="0"/>
                <a:cs typeface="Times New Roman" panose="02020603050405020304" pitchFamily="18" charset="0"/>
              </a:rPr>
              <a:t>函數</a:t>
            </a:r>
            <a:r>
              <a:rPr lang="en-US" altLang="zh-TW" dirty="0" err="1" smtClean="0"/>
              <a:t>fT</a:t>
            </a:r>
            <a:r>
              <a:rPr lang="en-US" altLang="zh-TW" dirty="0" smtClean="0"/>
              <a:t>()</a:t>
            </a:r>
            <a:r>
              <a:rPr lang="zh-TW" altLang="en-US" dirty="0" smtClean="0"/>
              <a:t>性能</a:t>
            </a:r>
            <a:r>
              <a:rPr lang="zh-TW" altLang="en-US" dirty="0" smtClean="0">
                <a:latin typeface="Times New Roman" panose="02020603050405020304" pitchFamily="18" charset="0"/>
                <a:cs typeface="Times New Roman" panose="02020603050405020304" pitchFamily="18" charset="0"/>
              </a:rPr>
              <a:t>的學習</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10</a:t>
            </a:fld>
            <a:endParaRPr lang="zh-TW" altLang="en-US"/>
          </a:p>
        </p:txBody>
      </p:sp>
    </p:spTree>
    <p:extLst>
      <p:ext uri="{BB962C8B-B14F-4D97-AF65-F5344CB8AC3E}">
        <p14:creationId xmlns:p14="http://schemas.microsoft.com/office/powerpoint/2010/main" val="3598137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內容版面配置區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9387" y="1027906"/>
            <a:ext cx="7844516" cy="4854680"/>
          </a:xfrm>
        </p:spPr>
      </p:pic>
      <p:sp>
        <p:nvSpPr>
          <p:cNvPr id="14" name="文字方塊 13"/>
          <p:cNvSpPr txBox="1"/>
          <p:nvPr/>
        </p:nvSpPr>
        <p:spPr>
          <a:xfrm>
            <a:off x="3417004" y="4032975"/>
            <a:ext cx="1578543" cy="707886"/>
          </a:xfrm>
          <a:prstGeom prst="rect">
            <a:avLst/>
          </a:prstGeom>
          <a:noFill/>
        </p:spPr>
        <p:txBody>
          <a:bodyPr wrap="square" rtlCol="0">
            <a:spAutoFit/>
          </a:bodyPr>
          <a:lstStyle/>
          <a:p>
            <a:r>
              <a:rPr lang="en-US" altLang="zh-TW" sz="4000" dirty="0" smtClean="0">
                <a:solidFill>
                  <a:srgbClr val="FF0000"/>
                </a:solidFill>
              </a:rPr>
              <a:t>D</a:t>
            </a:r>
            <a:r>
              <a:rPr lang="en-US" altLang="zh-TW" sz="4000" dirty="0">
                <a:solidFill>
                  <a:srgbClr val="FF0000"/>
                </a:solidFill>
              </a:rPr>
              <a:t>t</a:t>
            </a:r>
            <a:endParaRPr lang="zh-TW" altLang="en-US" sz="4000" dirty="0">
              <a:solidFill>
                <a:srgbClr val="FF0000"/>
              </a:solidFill>
            </a:endParaRPr>
          </a:p>
        </p:txBody>
      </p:sp>
      <p:sp>
        <p:nvSpPr>
          <p:cNvPr id="15" name="文字方塊 14"/>
          <p:cNvSpPr txBox="1"/>
          <p:nvPr/>
        </p:nvSpPr>
        <p:spPr>
          <a:xfrm>
            <a:off x="6853187" y="4169996"/>
            <a:ext cx="1578543" cy="707886"/>
          </a:xfrm>
          <a:prstGeom prst="rect">
            <a:avLst/>
          </a:prstGeom>
          <a:noFill/>
        </p:spPr>
        <p:txBody>
          <a:bodyPr wrap="square" rtlCol="0">
            <a:spAutoFit/>
          </a:bodyPr>
          <a:lstStyle/>
          <a:p>
            <a:r>
              <a:rPr lang="en-US" altLang="zh-TW" sz="4000" dirty="0" smtClean="0">
                <a:solidFill>
                  <a:srgbClr val="FF0000"/>
                </a:solidFill>
              </a:rPr>
              <a:t>Tt</a:t>
            </a:r>
            <a:endParaRPr lang="zh-TW" altLang="en-US" sz="2400" dirty="0">
              <a:solidFill>
                <a:srgbClr val="FF0000"/>
              </a:solidFill>
            </a:endParaRPr>
          </a:p>
        </p:txBody>
      </p:sp>
      <p:sp>
        <p:nvSpPr>
          <p:cNvPr id="16" name="文字方塊 15"/>
          <p:cNvSpPr txBox="1"/>
          <p:nvPr/>
        </p:nvSpPr>
        <p:spPr>
          <a:xfrm>
            <a:off x="6853187" y="1999526"/>
            <a:ext cx="1578543" cy="707886"/>
          </a:xfrm>
          <a:prstGeom prst="rect">
            <a:avLst/>
          </a:prstGeom>
          <a:noFill/>
        </p:spPr>
        <p:txBody>
          <a:bodyPr wrap="square" rtlCol="0">
            <a:spAutoFit/>
          </a:bodyPr>
          <a:lstStyle/>
          <a:p>
            <a:r>
              <a:rPr lang="en-US" altLang="zh-TW" sz="4000" dirty="0" err="1">
                <a:solidFill>
                  <a:srgbClr val="FF0000"/>
                </a:solidFill>
              </a:rPr>
              <a:t>T</a:t>
            </a:r>
            <a:r>
              <a:rPr lang="en-US" altLang="zh-TW" sz="4000" dirty="0" err="1" smtClean="0">
                <a:solidFill>
                  <a:srgbClr val="FF0000"/>
                </a:solidFill>
              </a:rPr>
              <a:t>s</a:t>
            </a:r>
            <a:endParaRPr lang="zh-TW" altLang="en-US" sz="4000" dirty="0">
              <a:solidFill>
                <a:srgbClr val="FF0000"/>
              </a:solidFill>
            </a:endParaRPr>
          </a:p>
        </p:txBody>
      </p:sp>
      <p:sp>
        <p:nvSpPr>
          <p:cNvPr id="17" name="文字方塊 16"/>
          <p:cNvSpPr txBox="1"/>
          <p:nvPr/>
        </p:nvSpPr>
        <p:spPr>
          <a:xfrm>
            <a:off x="3417003" y="1870754"/>
            <a:ext cx="1578543" cy="707886"/>
          </a:xfrm>
          <a:prstGeom prst="rect">
            <a:avLst/>
          </a:prstGeom>
          <a:noFill/>
        </p:spPr>
        <p:txBody>
          <a:bodyPr wrap="square" rtlCol="0">
            <a:spAutoFit/>
          </a:bodyPr>
          <a:lstStyle/>
          <a:p>
            <a:r>
              <a:rPr lang="en-US" altLang="zh-TW" sz="4000" dirty="0" smtClean="0">
                <a:solidFill>
                  <a:srgbClr val="FF0000"/>
                </a:solidFill>
              </a:rPr>
              <a:t>Ds</a:t>
            </a:r>
            <a:endParaRPr lang="zh-TW" altLang="en-US" sz="4000" dirty="0">
              <a:solidFill>
                <a:srgbClr val="FF0000"/>
              </a:solidFill>
            </a:endParaRPr>
          </a:p>
        </p:txBody>
      </p:sp>
      <p:sp>
        <p:nvSpPr>
          <p:cNvPr id="20" name="文字方塊 19"/>
          <p:cNvSpPr txBox="1"/>
          <p:nvPr/>
        </p:nvSpPr>
        <p:spPr>
          <a:xfrm>
            <a:off x="3189162" y="2406591"/>
            <a:ext cx="2363640" cy="369332"/>
          </a:xfrm>
          <a:prstGeom prst="rect">
            <a:avLst/>
          </a:prstGeom>
          <a:noFill/>
        </p:spPr>
        <p:txBody>
          <a:bodyPr wrap="square" rtlCol="0">
            <a:spAutoFit/>
          </a:bodyPr>
          <a:lstStyle/>
          <a:p>
            <a:r>
              <a:rPr lang="en-US" altLang="zh-TW" dirty="0" smtClean="0">
                <a:solidFill>
                  <a:srgbClr val="FF0000"/>
                </a:solidFill>
              </a:rPr>
              <a:t>(Data set)</a:t>
            </a:r>
            <a:endParaRPr lang="zh-TW" altLang="en-US" dirty="0">
              <a:solidFill>
                <a:srgbClr val="FF0000"/>
              </a:solidFill>
            </a:endParaRPr>
          </a:p>
        </p:txBody>
      </p:sp>
      <p:sp>
        <p:nvSpPr>
          <p:cNvPr id="21" name="文字方塊 20"/>
          <p:cNvSpPr txBox="1"/>
          <p:nvPr/>
        </p:nvSpPr>
        <p:spPr>
          <a:xfrm>
            <a:off x="3111193" y="4556195"/>
            <a:ext cx="2325161" cy="646331"/>
          </a:xfrm>
          <a:prstGeom prst="rect">
            <a:avLst/>
          </a:prstGeom>
          <a:noFill/>
        </p:spPr>
        <p:txBody>
          <a:bodyPr wrap="square" rtlCol="0">
            <a:spAutoFit/>
          </a:bodyPr>
          <a:lstStyle/>
          <a:p>
            <a:r>
              <a:rPr lang="en-US" altLang="zh-TW" dirty="0">
                <a:solidFill>
                  <a:srgbClr val="FF0000"/>
                </a:solidFill>
              </a:rPr>
              <a:t>(Data set)</a:t>
            </a:r>
            <a:endParaRPr lang="zh-TW" altLang="en-US" dirty="0">
              <a:solidFill>
                <a:srgbClr val="FF0000"/>
              </a:solidFill>
            </a:endParaRPr>
          </a:p>
          <a:p>
            <a:endParaRPr lang="zh-TW" altLang="en-US" dirty="0">
              <a:solidFill>
                <a:srgbClr val="FF0000"/>
              </a:solidFill>
            </a:endParaRPr>
          </a:p>
        </p:txBody>
      </p:sp>
      <p:sp>
        <p:nvSpPr>
          <p:cNvPr id="22" name="文字方塊 21"/>
          <p:cNvSpPr txBox="1"/>
          <p:nvPr/>
        </p:nvSpPr>
        <p:spPr>
          <a:xfrm>
            <a:off x="7375814" y="4339273"/>
            <a:ext cx="1299436" cy="369332"/>
          </a:xfrm>
          <a:prstGeom prst="rect">
            <a:avLst/>
          </a:prstGeom>
          <a:noFill/>
        </p:spPr>
        <p:txBody>
          <a:bodyPr wrap="square" rtlCol="0">
            <a:spAutoFit/>
          </a:bodyPr>
          <a:lstStyle/>
          <a:p>
            <a:r>
              <a:rPr lang="en-US" altLang="zh-TW" dirty="0" err="1" smtClean="0">
                <a:solidFill>
                  <a:srgbClr val="FF0000"/>
                </a:solidFill>
              </a:rPr>
              <a:t>fT</a:t>
            </a:r>
            <a:r>
              <a:rPr lang="en-US" altLang="zh-TW" dirty="0" smtClean="0">
                <a:solidFill>
                  <a:srgbClr val="FF0000"/>
                </a:solidFill>
              </a:rPr>
              <a:t>()</a:t>
            </a:r>
            <a:endParaRPr lang="zh-TW" altLang="en-US" dirty="0">
              <a:solidFill>
                <a:srgbClr val="FF0000"/>
              </a:solidFill>
            </a:endParaRPr>
          </a:p>
        </p:txBody>
      </p:sp>
      <p:sp>
        <p:nvSpPr>
          <p:cNvPr id="3" name="投影片編號版面配置區 2"/>
          <p:cNvSpPr>
            <a:spLocks noGrp="1"/>
          </p:cNvSpPr>
          <p:nvPr>
            <p:ph type="sldNum" sz="quarter" idx="12"/>
          </p:nvPr>
        </p:nvSpPr>
        <p:spPr/>
        <p:txBody>
          <a:bodyPr/>
          <a:lstStyle/>
          <a:p>
            <a:fld id="{36CCCD41-7E54-494F-BB61-BAD907C5AB0F}" type="slidenum">
              <a:rPr lang="zh-TW" altLang="en-US" smtClean="0"/>
              <a:t>11</a:t>
            </a:fld>
            <a:endParaRPr lang="zh-TW" altLang="en-US"/>
          </a:p>
        </p:txBody>
      </p:sp>
    </p:spTree>
    <p:extLst>
      <p:ext uri="{BB962C8B-B14F-4D97-AF65-F5344CB8AC3E}">
        <p14:creationId xmlns:p14="http://schemas.microsoft.com/office/powerpoint/2010/main" val="2608322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Principle </a:t>
            </a:r>
            <a:r>
              <a:rPr lang="en-US" altLang="zh-TW" sz="4000" dirty="0" smtClean="0">
                <a:latin typeface="Times New Roman" panose="02020603050405020304" pitchFamily="18" charset="0"/>
                <a:cs typeface="Times New Roman" panose="02020603050405020304" pitchFamily="18" charset="0"/>
              </a:rPr>
              <a:t>of </a:t>
            </a:r>
            <a:r>
              <a:rPr lang="en-US" altLang="zh-TW" sz="4000" dirty="0">
                <a:latin typeface="Times New Roman" panose="02020603050405020304" pitchFamily="18" charset="0"/>
                <a:cs typeface="Times New Roman" panose="02020603050405020304" pitchFamily="18" charset="0"/>
              </a:rPr>
              <a:t>deep </a:t>
            </a:r>
            <a:r>
              <a:rPr lang="en-US" altLang="zh-TW" sz="4000" dirty="0" smtClean="0">
                <a:latin typeface="Times New Roman" panose="02020603050405020304" pitchFamily="18" charset="0"/>
                <a:cs typeface="Times New Roman" panose="02020603050405020304" pitchFamily="18" charset="0"/>
              </a:rPr>
              <a:t>transfer learning</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It is important to </a:t>
            </a:r>
            <a:r>
              <a:rPr lang="en-US" altLang="zh-TW" dirty="0" smtClean="0">
                <a:latin typeface="Times New Roman" panose="02020603050405020304" pitchFamily="18" charset="0"/>
                <a:cs typeface="Times New Roman" panose="02020603050405020304" pitchFamily="18" charset="0"/>
              </a:rPr>
              <a:t>find </a:t>
            </a:r>
            <a:r>
              <a:rPr lang="en-US" altLang="zh-TW" dirty="0">
                <a:latin typeface="Times New Roman" panose="02020603050405020304" pitchFamily="18" charset="0"/>
                <a:cs typeface="Times New Roman" panose="02020603050405020304" pitchFamily="18" charset="0"/>
              </a:rPr>
              <a:t>how to </a:t>
            </a:r>
            <a:r>
              <a:rPr lang="en-US" altLang="zh-TW" dirty="0" smtClean="0">
                <a:latin typeface="Times New Roman" panose="02020603050405020304" pitchFamily="18" charset="0"/>
                <a:cs typeface="Times New Roman" panose="02020603050405020304" pitchFamily="18" charset="0"/>
              </a:rPr>
              <a:t>effectively </a:t>
            </a:r>
            <a:r>
              <a:rPr lang="en-US" altLang="zh-TW" dirty="0">
                <a:latin typeface="Times New Roman" panose="02020603050405020304" pitchFamily="18" charset="0"/>
                <a:cs typeface="Times New Roman" panose="02020603050405020304" pitchFamily="18" charset="0"/>
              </a:rPr>
              <a:t>transfer </a:t>
            </a:r>
            <a:r>
              <a:rPr lang="en-US" altLang="zh-TW" dirty="0" smtClean="0">
                <a:latin typeface="Times New Roman" panose="02020603050405020304" pitchFamily="18" charset="0"/>
                <a:cs typeface="Times New Roman" panose="02020603050405020304" pitchFamily="18" charset="0"/>
              </a:rPr>
              <a:t>knowledge by </a:t>
            </a:r>
            <a:r>
              <a:rPr lang="en-US" altLang="zh-TW" dirty="0">
                <a:latin typeface="Times New Roman" panose="02020603050405020304" pitchFamily="18" charset="0"/>
                <a:cs typeface="Times New Roman" panose="02020603050405020304" pitchFamily="18" charset="0"/>
              </a:rPr>
              <a:t>deep neural </a:t>
            </a:r>
            <a:r>
              <a:rPr lang="en-US" altLang="zh-TW" dirty="0" smtClean="0">
                <a:latin typeface="Times New Roman" panose="02020603050405020304" pitchFamily="18" charset="0"/>
                <a:cs typeface="Times New Roman" panose="02020603050405020304" pitchFamily="18" charset="0"/>
              </a:rPr>
              <a:t>network</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Source Domain : </a:t>
            </a:r>
            <a:r>
              <a:rPr lang="zh-TW" altLang="en-US" dirty="0">
                <a:latin typeface="Times New Roman" panose="02020603050405020304" pitchFamily="18" charset="0"/>
                <a:cs typeface="Times New Roman" panose="02020603050405020304" pitchFamily="18" charset="0"/>
              </a:rPr>
              <a:t>已存在的知識或已學習到的</a:t>
            </a:r>
            <a:r>
              <a:rPr lang="zh-TW" altLang="en-US" dirty="0" smtClean="0">
                <a:latin typeface="Times New Roman" panose="02020603050405020304" pitchFamily="18" charset="0"/>
                <a:cs typeface="Times New Roman" panose="02020603050405020304" pitchFamily="18" charset="0"/>
              </a:rPr>
              <a:t>領域</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Target </a:t>
            </a:r>
            <a:r>
              <a:rPr lang="en-US" altLang="zh-TW" dirty="0">
                <a:latin typeface="Times New Roman" panose="02020603050405020304" pitchFamily="18" charset="0"/>
                <a:cs typeface="Times New Roman" panose="02020603050405020304" pitchFamily="18" charset="0"/>
              </a:rPr>
              <a:t>Domain : </a:t>
            </a:r>
            <a:r>
              <a:rPr lang="zh-TW" altLang="en-US" dirty="0">
                <a:latin typeface="Times New Roman" panose="02020603050405020304" pitchFamily="18" charset="0"/>
                <a:cs typeface="Times New Roman" panose="02020603050405020304" pitchFamily="18" charset="0"/>
              </a:rPr>
              <a:t>欲進行學習、訓練的領域</a:t>
            </a:r>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12</a:t>
            </a:fld>
            <a:endParaRPr lang="zh-TW" altLang="en-US"/>
          </a:p>
        </p:txBody>
      </p:sp>
    </p:spTree>
    <p:extLst>
      <p:ext uri="{BB962C8B-B14F-4D97-AF65-F5344CB8AC3E}">
        <p14:creationId xmlns:p14="http://schemas.microsoft.com/office/powerpoint/2010/main" val="408871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12481" y="480628"/>
            <a:ext cx="10874829" cy="1325563"/>
          </a:xfrm>
        </p:spPr>
        <p:txBody>
          <a:bodyPr>
            <a:normAutofit/>
          </a:bodyPr>
          <a:lstStyle/>
          <a:p>
            <a:r>
              <a:rPr lang="en-US" altLang="zh-TW" sz="4000" dirty="0">
                <a:latin typeface="Times New Roman" panose="02020603050405020304" pitchFamily="18" charset="0"/>
                <a:cs typeface="Times New Roman" panose="02020603050405020304" pitchFamily="18" charset="0"/>
              </a:rPr>
              <a:t>F</a:t>
            </a:r>
            <a:r>
              <a:rPr lang="en-US" altLang="zh-TW" sz="4000" dirty="0" smtClean="0">
                <a:latin typeface="Times New Roman" panose="02020603050405020304" pitchFamily="18" charset="0"/>
                <a:cs typeface="Times New Roman" panose="02020603050405020304" pitchFamily="18" charset="0"/>
              </a:rPr>
              <a:t>our categories of </a:t>
            </a:r>
            <a:r>
              <a:rPr lang="en-US" altLang="zh-TW" sz="4000" dirty="0">
                <a:latin typeface="Times New Roman" panose="02020603050405020304" pitchFamily="18" charset="0"/>
                <a:cs typeface="Times New Roman" panose="02020603050405020304" pitchFamily="18" charset="0"/>
              </a:rPr>
              <a:t>Deep transfer learning </a:t>
            </a:r>
            <a:endParaRPr lang="zh-TW" altLang="en-US" sz="4000" dirty="0">
              <a:latin typeface="Times New Roman" panose="02020603050405020304" pitchFamily="18" charset="0"/>
              <a:cs typeface="Times New Roman" panose="02020603050405020304" pitchFamily="18" charset="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211066084"/>
              </p:ext>
            </p:extLst>
          </p:nvPr>
        </p:nvGraphicFramePr>
        <p:xfrm>
          <a:off x="2117576" y="1589148"/>
          <a:ext cx="8915400" cy="4648200"/>
        </p:xfrm>
        <a:graphic>
          <a:graphicData uri="http://schemas.openxmlformats.org/drawingml/2006/table">
            <a:tbl>
              <a:tblPr firstRow="1" bandRow="1">
                <a:tableStyleId>{5C22544A-7EE6-4342-B048-85BDC9FD1C3A}</a:tableStyleId>
              </a:tblPr>
              <a:tblGrid>
                <a:gridCol w="2286222"/>
                <a:gridCol w="6629178"/>
              </a:tblGrid>
              <a:tr h="370840">
                <a:tc>
                  <a:txBody>
                    <a:bodyPr/>
                    <a:lstStyle/>
                    <a:p>
                      <a:r>
                        <a:rPr lang="en-US" altLang="zh-TW" sz="2500" dirty="0" smtClean="0">
                          <a:solidFill>
                            <a:schemeClr val="tx1"/>
                          </a:solidFill>
                        </a:rPr>
                        <a:t>Approach category</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dirty="0" smtClean="0">
                          <a:solidFill>
                            <a:schemeClr val="tx1"/>
                          </a:solidFill>
                        </a:rPr>
                        <a:t>Brief description</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TW" sz="2500" dirty="0" smtClean="0">
                          <a:latin typeface="Times New Roman" panose="02020603050405020304" pitchFamily="18" charset="0"/>
                          <a:cs typeface="Times New Roman" panose="02020603050405020304" pitchFamily="18" charset="0"/>
                        </a:rPr>
                        <a:t>Instances-based</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0" i="0" u="none" strike="noStrike" kern="1200" baseline="0" dirty="0" smtClean="0">
                          <a:solidFill>
                            <a:schemeClr val="dk1"/>
                          </a:solidFill>
                          <a:latin typeface="+mn-lt"/>
                          <a:ea typeface="+mn-ea"/>
                          <a:cs typeface="+mn-cs"/>
                        </a:rPr>
                        <a:t>Utilize instances in source domain by appropriate weight.</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TW" sz="2500" dirty="0" smtClean="0">
                          <a:latin typeface="Times New Roman" panose="02020603050405020304" pitchFamily="18" charset="0"/>
                          <a:cs typeface="Times New Roman" panose="02020603050405020304" pitchFamily="18" charset="0"/>
                        </a:rPr>
                        <a:t>Mapping-based</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0" i="0" u="none" strike="noStrike" kern="1200" baseline="0" dirty="0" smtClean="0">
                          <a:solidFill>
                            <a:schemeClr val="dk1"/>
                          </a:solidFill>
                          <a:latin typeface="+mn-lt"/>
                          <a:ea typeface="+mn-ea"/>
                          <a:cs typeface="+mn-cs"/>
                        </a:rPr>
                        <a:t>Mapping instances from two domains into a new data space with better similarity.</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817">
                <a:tc>
                  <a:txBody>
                    <a:bodyPr/>
                    <a:lstStyle/>
                    <a:p>
                      <a:r>
                        <a:rPr lang="en-US" altLang="zh-TW" sz="2500" dirty="0" smtClean="0">
                          <a:latin typeface="Times New Roman" panose="02020603050405020304" pitchFamily="18" charset="0"/>
                          <a:cs typeface="Times New Roman" panose="02020603050405020304" pitchFamily="18" charset="0"/>
                        </a:rPr>
                        <a:t>Network-based</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0" i="0" u="none" strike="noStrike" kern="1200" baseline="0" dirty="0" smtClean="0">
                          <a:solidFill>
                            <a:schemeClr val="dk1"/>
                          </a:solidFill>
                          <a:latin typeface="+mn-lt"/>
                          <a:ea typeface="+mn-ea"/>
                          <a:cs typeface="+mn-cs"/>
                        </a:rPr>
                        <a:t>Reuse the partial of network pre-trained </a:t>
                      </a:r>
                      <a:r>
                        <a:rPr lang="en-US" altLang="zh-TW" sz="2500" b="0" i="0" u="none" strike="noStrike" kern="1200" baseline="0" dirty="0" err="1" smtClean="0">
                          <a:solidFill>
                            <a:schemeClr val="dk1"/>
                          </a:solidFill>
                          <a:latin typeface="+mn-lt"/>
                          <a:ea typeface="+mn-ea"/>
                          <a:cs typeface="+mn-cs"/>
                        </a:rPr>
                        <a:t>inthe</a:t>
                      </a:r>
                      <a:r>
                        <a:rPr lang="en-US" altLang="zh-TW" sz="2500" b="0" i="0" u="none" strike="noStrike" kern="1200" baseline="0" dirty="0" smtClean="0">
                          <a:solidFill>
                            <a:schemeClr val="dk1"/>
                          </a:solidFill>
                          <a:latin typeface="+mn-lt"/>
                          <a:ea typeface="+mn-ea"/>
                          <a:cs typeface="+mn-cs"/>
                        </a:rPr>
                        <a:t> source domain.</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TW" sz="2500" dirty="0" smtClean="0">
                          <a:latin typeface="Times New Roman" panose="02020603050405020304" pitchFamily="18" charset="0"/>
                          <a:cs typeface="Times New Roman" panose="02020603050405020304" pitchFamily="18" charset="0"/>
                        </a:rPr>
                        <a:t>Adversarial-based</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500" b="0" i="0" u="none" strike="noStrike" kern="1200" baseline="0" dirty="0" smtClean="0">
                          <a:solidFill>
                            <a:schemeClr val="dk1"/>
                          </a:solidFill>
                          <a:latin typeface="+mn-lt"/>
                          <a:ea typeface="+mn-ea"/>
                          <a:cs typeface="+mn-cs"/>
                        </a:rPr>
                        <a:t>Use adversarial technology to </a:t>
                      </a:r>
                      <a:r>
                        <a:rPr lang="en-US" altLang="zh-TW" sz="2500" b="0" i="0" u="none" strike="noStrike" kern="1200" baseline="0" dirty="0" err="1" smtClean="0">
                          <a:solidFill>
                            <a:schemeClr val="dk1"/>
                          </a:solidFill>
                          <a:latin typeface="+mn-lt"/>
                          <a:ea typeface="+mn-ea"/>
                          <a:cs typeface="+mn-cs"/>
                        </a:rPr>
                        <a:t>nd</a:t>
                      </a:r>
                      <a:r>
                        <a:rPr lang="en-US" altLang="zh-TW" sz="2500" b="0" i="0" u="none" strike="noStrike" kern="1200" baseline="0" dirty="0" smtClean="0">
                          <a:solidFill>
                            <a:schemeClr val="dk1"/>
                          </a:solidFill>
                          <a:latin typeface="+mn-lt"/>
                          <a:ea typeface="+mn-ea"/>
                          <a:cs typeface="+mn-cs"/>
                        </a:rPr>
                        <a:t> transferable features that both suitable for two domains.</a:t>
                      </a:r>
                      <a:endParaRPr lang="zh-TW" altLang="en-US" sz="2500" dirty="0">
                        <a:solidFill>
                          <a:schemeClr val="tx1"/>
                        </a:solidFill>
                      </a:endParaRPr>
                    </a:p>
                  </a:txBody>
                  <a:tcPr marL="77525" marR="77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投影片編號版面配置區 2"/>
          <p:cNvSpPr>
            <a:spLocks noGrp="1"/>
          </p:cNvSpPr>
          <p:nvPr>
            <p:ph type="sldNum" sz="quarter" idx="12"/>
          </p:nvPr>
        </p:nvSpPr>
        <p:spPr/>
        <p:txBody>
          <a:bodyPr/>
          <a:lstStyle/>
          <a:p>
            <a:fld id="{36CCCD41-7E54-494F-BB61-BAD907C5AB0F}" type="slidenum">
              <a:rPr lang="zh-TW" altLang="en-US" smtClean="0"/>
              <a:t>13</a:t>
            </a:fld>
            <a:endParaRPr lang="zh-TW" altLang="en-US"/>
          </a:p>
        </p:txBody>
      </p:sp>
    </p:spTree>
    <p:extLst>
      <p:ext uri="{BB962C8B-B14F-4D97-AF65-F5344CB8AC3E}">
        <p14:creationId xmlns:p14="http://schemas.microsoft.com/office/powerpoint/2010/main" val="987523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Introduction of Instances-based</a:t>
            </a:r>
            <a:r>
              <a:rPr lang="zh-TW" altLang="en-US" sz="4000" dirty="0">
                <a:latin typeface="Times New Roman" panose="02020603050405020304" pitchFamily="18" charset="0"/>
                <a:cs typeface="Times New Roman" panose="02020603050405020304" pitchFamily="18" charset="0"/>
              </a:rPr>
              <a:t> </a:t>
            </a:r>
          </a:p>
        </p:txBody>
      </p:sp>
      <p:pic>
        <p:nvPicPr>
          <p:cNvPr id="5" name="內容版面配置區 3"/>
          <p:cNvPicPr>
            <a:picLocks noGrp="1" noChangeAspect="1"/>
          </p:cNvPicPr>
          <p:nvPr>
            <p:ph idx="1"/>
          </p:nvPr>
        </p:nvPicPr>
        <p:blipFill>
          <a:blip r:embed="rId2"/>
          <a:stretch>
            <a:fillRect/>
          </a:stretch>
        </p:blipFill>
        <p:spPr>
          <a:xfrm>
            <a:off x="838200" y="1880694"/>
            <a:ext cx="10417624" cy="3477272"/>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14</a:t>
            </a:fld>
            <a:endParaRPr lang="zh-TW" altLang="en-US"/>
          </a:p>
        </p:txBody>
      </p:sp>
    </p:spTree>
    <p:extLst>
      <p:ext uri="{BB962C8B-B14F-4D97-AF65-F5344CB8AC3E}">
        <p14:creationId xmlns:p14="http://schemas.microsoft.com/office/powerpoint/2010/main" val="1423199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Principle </a:t>
            </a:r>
            <a:r>
              <a:rPr lang="en-US" altLang="zh-TW" sz="4000" dirty="0">
                <a:latin typeface="Times New Roman" panose="02020603050405020304" pitchFamily="18" charset="0"/>
                <a:cs typeface="Times New Roman" panose="02020603050405020304" pitchFamily="18" charset="0"/>
              </a:rPr>
              <a:t>of Instances-based</a:t>
            </a:r>
            <a:r>
              <a:rPr lang="zh-TW" altLang="en-US" sz="4000" dirty="0">
                <a:latin typeface="Times New Roman" panose="02020603050405020304" pitchFamily="18" charset="0"/>
                <a:cs typeface="Times New Roman" panose="02020603050405020304" pitchFamily="18" charset="0"/>
              </a:rPr>
              <a:t> </a:t>
            </a:r>
          </a:p>
        </p:txBody>
      </p:sp>
      <p:sp>
        <p:nvSpPr>
          <p:cNvPr id="3" name="內容版面配置區 2"/>
          <p:cNvSpPr>
            <a:spLocks noGrp="1"/>
          </p:cNvSpPr>
          <p:nvPr>
            <p:ph idx="1"/>
          </p:nvPr>
        </p:nvSpPr>
        <p:spPr>
          <a:xfrm>
            <a:off x="838200" y="1690688"/>
            <a:ext cx="10914246" cy="4351338"/>
          </a:xfrm>
        </p:spPr>
        <p:txBody>
          <a:bodyPr>
            <a:normAutofit/>
          </a:bodyPr>
          <a:lstStyle/>
          <a:p>
            <a:r>
              <a:rPr lang="en-US" altLang="zh-TW" sz="2800" dirty="0">
                <a:latin typeface="Times New Roman" panose="02020603050405020304" pitchFamily="18" charset="0"/>
                <a:cs typeface="Times New Roman" panose="02020603050405020304" pitchFamily="18" charset="0"/>
              </a:rPr>
              <a:t>Instances-based </a:t>
            </a:r>
            <a:r>
              <a:rPr lang="en-US" altLang="zh-TW" sz="2800" dirty="0" smtClean="0">
                <a:latin typeface="Times New Roman" panose="02020603050405020304" pitchFamily="18" charset="0"/>
                <a:cs typeface="Times New Roman" panose="02020603050405020304" pitchFamily="18" charset="0"/>
              </a:rPr>
              <a:t>deep transfer </a:t>
            </a:r>
            <a:r>
              <a:rPr lang="en-US" altLang="zh-TW" sz="2800" dirty="0">
                <a:latin typeface="Times New Roman" panose="02020603050405020304" pitchFamily="18" charset="0"/>
                <a:cs typeface="Times New Roman" panose="02020603050405020304" pitchFamily="18" charset="0"/>
              </a:rPr>
              <a:t>learning refers to the use of specific weight adjustments, picking out the intersection of the source domain and the target domain, and adjusting the appropriate weight values to the training set in the target domain.</a:t>
            </a:r>
          </a:p>
          <a:p>
            <a:r>
              <a:rPr lang="en-US" altLang="zh-TW" sz="2800" dirty="0">
                <a:latin typeface="Times New Roman" panose="02020603050405020304" pitchFamily="18" charset="0"/>
                <a:cs typeface="Times New Roman" panose="02020603050405020304" pitchFamily="18" charset="0"/>
              </a:rPr>
              <a:t>The source domain and the target domain belong to different domains, and the two domains may still have the same parameters.</a:t>
            </a:r>
            <a:endParaRPr lang="zh-TW" altLang="en-US" sz="2800" dirty="0"/>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15</a:t>
            </a:fld>
            <a:endParaRPr lang="zh-TW" altLang="en-US"/>
          </a:p>
        </p:txBody>
      </p:sp>
    </p:spTree>
    <p:extLst>
      <p:ext uri="{BB962C8B-B14F-4D97-AF65-F5344CB8AC3E}">
        <p14:creationId xmlns:p14="http://schemas.microsoft.com/office/powerpoint/2010/main" val="1192654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3"/>
          <p:cNvPicPr>
            <a:picLocks noChangeAspect="1"/>
          </p:cNvPicPr>
          <p:nvPr/>
        </p:nvPicPr>
        <p:blipFill>
          <a:blip r:embed="rId3"/>
          <a:stretch>
            <a:fillRect/>
          </a:stretch>
        </p:blipFill>
        <p:spPr>
          <a:xfrm>
            <a:off x="2589212" y="1264555"/>
            <a:ext cx="6990476" cy="2333333"/>
          </a:xfrm>
          <a:prstGeom prst="rect">
            <a:avLst/>
          </a:prstGeom>
        </p:spPr>
      </p:pic>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Introduction </a:t>
            </a:r>
            <a:r>
              <a:rPr lang="en-US" altLang="zh-TW" sz="4000" dirty="0">
                <a:latin typeface="Times New Roman" panose="02020603050405020304" pitchFamily="18" charset="0"/>
                <a:cs typeface="Times New Roman" panose="02020603050405020304" pitchFamily="18" charset="0"/>
              </a:rPr>
              <a:t>of Instances-based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sketch </a:t>
            </a:r>
            <a:endParaRPr lang="zh-TW" altLang="en-US" sz="4000" dirty="0">
              <a:latin typeface="Times New Roman" panose="02020603050405020304" pitchFamily="18" charset="0"/>
              <a:cs typeface="Times New Roman" panose="02020603050405020304" pitchFamily="18" charset="0"/>
            </a:endParaRPr>
          </a:p>
        </p:txBody>
      </p:sp>
      <p:sp>
        <p:nvSpPr>
          <p:cNvPr id="5" name="內容版面配置區 4"/>
          <p:cNvSpPr>
            <a:spLocks noGrp="1"/>
          </p:cNvSpPr>
          <p:nvPr>
            <p:ph idx="1"/>
          </p:nvPr>
        </p:nvSpPr>
        <p:spPr>
          <a:xfrm>
            <a:off x="913212" y="3651170"/>
            <a:ext cx="10971998" cy="3010685"/>
          </a:xfrm>
        </p:spPr>
        <p:txBody>
          <a:bodyPr>
            <a:normAutofit/>
          </a:bodyPr>
          <a:lstStyle/>
          <a:p>
            <a:pPr marL="0" indent="0">
              <a:buNone/>
            </a:pPr>
            <a:r>
              <a:rPr lang="en-US" altLang="zh-TW" sz="2400" dirty="0">
                <a:latin typeface="Times New Roman" panose="02020603050405020304" pitchFamily="18" charset="0"/>
                <a:cs typeface="Times New Roman" panose="02020603050405020304" pitchFamily="18" charset="0"/>
              </a:rPr>
              <a:t>Instances-based sketches of deep transfer learning.</a:t>
            </a:r>
          </a:p>
          <a:p>
            <a:r>
              <a:rPr lang="en-US" altLang="zh-TW" sz="2400" dirty="0">
                <a:latin typeface="Times New Roman" panose="02020603050405020304" pitchFamily="18" charset="0"/>
                <a:cs typeface="Times New Roman" panose="02020603050405020304" pitchFamily="18" charset="0"/>
              </a:rPr>
              <a:t>The </a:t>
            </a:r>
            <a:r>
              <a:rPr lang="en-US" altLang="zh-TW" sz="2400" dirty="0" smtClean="0">
                <a:latin typeface="Times New Roman" panose="02020603050405020304" pitchFamily="18" charset="0"/>
                <a:cs typeface="Times New Roman" panose="02020603050405020304" pitchFamily="18" charset="0"/>
              </a:rPr>
              <a:t>blue</a:t>
            </a: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area is source </a:t>
            </a:r>
            <a:r>
              <a:rPr lang="en-US" altLang="zh-TW" sz="2400" dirty="0">
                <a:latin typeface="Times New Roman" panose="02020603050405020304" pitchFamily="18" charset="0"/>
                <a:cs typeface="Times New Roman" panose="02020603050405020304" pitchFamily="18" charset="0"/>
              </a:rPr>
              <a:t>domain green </a:t>
            </a:r>
            <a:r>
              <a:rPr lang="en-US" altLang="zh-TW" sz="2400" dirty="0" smtClean="0">
                <a:latin typeface="Times New Roman" panose="02020603050405020304" pitchFamily="18" charset="0"/>
                <a:cs typeface="Times New Roman" panose="02020603050405020304" pitchFamily="18" charset="0"/>
              </a:rPr>
              <a:t>in </a:t>
            </a:r>
            <a:r>
              <a:rPr lang="en-US" altLang="zh-TW" sz="2400" dirty="0">
                <a:latin typeface="Times New Roman" panose="02020603050405020304" pitchFamily="18" charset="0"/>
                <a:cs typeface="Times New Roman" panose="02020603050405020304" pitchFamily="18" charset="0"/>
              </a:rPr>
              <a:t>the target domain, and the </a:t>
            </a:r>
            <a:r>
              <a:rPr lang="en-US" altLang="zh-TW" sz="2400" dirty="0" smtClean="0">
                <a:latin typeface="Times New Roman" panose="02020603050405020304" pitchFamily="18" charset="0"/>
                <a:cs typeface="Times New Roman" panose="02020603050405020304" pitchFamily="18" charset="0"/>
              </a:rPr>
              <a:t>light-blue </a:t>
            </a:r>
            <a:r>
              <a:rPr lang="en-US" altLang="zh-TW" sz="2400" dirty="0">
                <a:latin typeface="Times New Roman" panose="02020603050405020304" pitchFamily="18" charset="0"/>
                <a:cs typeface="Times New Roman" panose="02020603050405020304" pitchFamily="18" charset="0"/>
              </a:rPr>
              <a:t>color is excluded from the training data set in the source domain. </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rPr>
              <a:t>The dark-blue </a:t>
            </a:r>
            <a:r>
              <a:rPr lang="en-US" altLang="zh-TW" sz="2400" dirty="0">
                <a:latin typeface="Times New Roman" panose="02020603050405020304" pitchFamily="18" charset="0"/>
                <a:cs typeface="Times New Roman" panose="02020603050405020304" pitchFamily="18" charset="0"/>
              </a:rPr>
              <a:t>sub-collection in the source domain is similar to the target domain part, and the training set will be </a:t>
            </a:r>
            <a:r>
              <a:rPr lang="en-US" altLang="zh-TW" sz="2400" dirty="0" smtClean="0">
                <a:latin typeface="Times New Roman" panose="02020603050405020304" pitchFamily="18" charset="0"/>
                <a:cs typeface="Times New Roman" panose="02020603050405020304" pitchFamily="18" charset="0"/>
              </a:rPr>
              <a:t>adjust </a:t>
            </a:r>
            <a:r>
              <a:rPr lang="en-US" altLang="zh-TW" sz="2400" dirty="0">
                <a:latin typeface="Times New Roman" panose="02020603050405020304" pitchFamily="18" charset="0"/>
                <a:cs typeface="Times New Roman" panose="02020603050405020304" pitchFamily="18" charset="0"/>
              </a:rPr>
              <a:t>to the appropriate weights and then enter the neural network for training.</a:t>
            </a:r>
            <a:endParaRPr lang="zh-TW" altLang="en-US" sz="2400" dirty="0"/>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16</a:t>
            </a:fld>
            <a:endParaRPr lang="zh-TW" altLang="en-US"/>
          </a:p>
        </p:txBody>
      </p:sp>
    </p:spTree>
    <p:extLst>
      <p:ext uri="{BB962C8B-B14F-4D97-AF65-F5344CB8AC3E}">
        <p14:creationId xmlns:p14="http://schemas.microsoft.com/office/powerpoint/2010/main" val="830229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output of Instances-based</a:t>
            </a:r>
            <a:r>
              <a:rPr lang="zh-TW" altLang="en-US" sz="4000" dirty="0">
                <a:latin typeface="Times New Roman" panose="02020603050405020304" pitchFamily="18" charset="0"/>
                <a:cs typeface="Times New Roman" panose="02020603050405020304" pitchFamily="18" charset="0"/>
              </a:rPr>
              <a:t> </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The composition of the target Domain is similar to the </a:t>
            </a:r>
            <a:r>
              <a:rPr lang="en-US" altLang="zh-TW" sz="2400" u="sng" dirty="0">
                <a:latin typeface="Times New Roman" panose="02020603050405020304" pitchFamily="18" charset="0"/>
                <a:cs typeface="Times New Roman" panose="02020603050405020304" pitchFamily="18" charset="0"/>
              </a:rPr>
              <a:t>r</a:t>
            </a:r>
            <a:r>
              <a:rPr lang="en-US" altLang="zh-TW" sz="2400" u="sng" dirty="0" smtClean="0">
                <a:latin typeface="Times New Roman" panose="02020603050405020304" pitchFamily="18" charset="0"/>
                <a:cs typeface="Times New Roman" panose="02020603050405020304" pitchFamily="18" charset="0"/>
              </a:rPr>
              <a:t>edistribution</a:t>
            </a:r>
            <a:r>
              <a:rPr lang="zh-TW" altLang="en-US" sz="2400" u="sng"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of </a:t>
            </a:r>
            <a:r>
              <a:rPr lang="en-US" altLang="zh-TW" sz="2400" dirty="0">
                <a:latin typeface="Times New Roman" panose="02020603050405020304" pitchFamily="18" charset="0"/>
                <a:cs typeface="Times New Roman" panose="02020603050405020304" pitchFamily="18" charset="0"/>
              </a:rPr>
              <a:t>the source Domain</a:t>
            </a:r>
            <a:r>
              <a:rPr lang="en-US" altLang="zh-TW" sz="2400" dirty="0" smtClean="0">
                <a:latin typeface="Times New Roman" panose="02020603050405020304" pitchFamily="18" charset="0"/>
                <a:cs typeface="Times New Roman" panose="02020603050405020304" pitchFamily="18" charset="0"/>
              </a:rPr>
              <a:t>.</a:t>
            </a:r>
          </a:p>
          <a:p>
            <a:r>
              <a:rPr lang="en-US" altLang="zh-TW" sz="2400" dirty="0" smtClean="0">
                <a:latin typeface="Times New Roman" panose="02020603050405020304" pitchFamily="18" charset="0"/>
                <a:cs typeface="Times New Roman" panose="02020603050405020304" pitchFamily="18" charset="0"/>
              </a:rPr>
              <a:t>The training-set </a:t>
            </a:r>
            <a:r>
              <a:rPr lang="en-US" altLang="zh-TW" sz="2400" dirty="0">
                <a:latin typeface="Times New Roman" panose="02020603050405020304" pitchFamily="18" charset="0"/>
                <a:cs typeface="Times New Roman" panose="02020603050405020304" pitchFamily="18" charset="0"/>
              </a:rPr>
              <a:t>provided to the neural network assists in the learning of the prediction function </a:t>
            </a:r>
            <a:r>
              <a:rPr lang="en-US" altLang="zh-TW" sz="2400" dirty="0" err="1">
                <a:latin typeface="Times New Roman" panose="02020603050405020304" pitchFamily="18" charset="0"/>
                <a:cs typeface="Times New Roman" panose="02020603050405020304" pitchFamily="18" charset="0"/>
              </a:rPr>
              <a:t>fT</a:t>
            </a:r>
            <a:r>
              <a:rPr lang="en-US" altLang="zh-TW" sz="2400" dirty="0">
                <a:latin typeface="Times New Roman" panose="02020603050405020304" pitchFamily="18" charset="0"/>
                <a:cs typeface="Times New Roman" panose="02020603050405020304" pitchFamily="18" charset="0"/>
              </a:rPr>
              <a:t>() by re-weighting using </a:t>
            </a:r>
            <a:r>
              <a:rPr lang="en-US" altLang="zh-TW" sz="2400" dirty="0" smtClean="0">
                <a:latin typeface="Times New Roman" panose="02020603050405020304" pitchFamily="18" charset="0"/>
                <a:cs typeface="Times New Roman" panose="02020603050405020304" pitchFamily="18" charset="0"/>
              </a:rPr>
              <a:t>intersection of </a:t>
            </a:r>
            <a:r>
              <a:rPr lang="en-US" altLang="zh-TW" sz="2400" dirty="0">
                <a:latin typeface="Times New Roman" panose="02020603050405020304" pitchFamily="18" charset="0"/>
                <a:cs typeface="Times New Roman" panose="02020603050405020304" pitchFamily="18" charset="0"/>
              </a:rPr>
              <a:t>the </a:t>
            </a:r>
            <a:r>
              <a:rPr lang="en-US" altLang="zh-TW" sz="2400" dirty="0" smtClean="0">
                <a:latin typeface="Times New Roman" panose="02020603050405020304" pitchFamily="18" charset="0"/>
                <a:cs typeface="Times New Roman" panose="02020603050405020304" pitchFamily="18" charset="0"/>
              </a:rPr>
              <a:t> instances-set.</a:t>
            </a:r>
            <a:endParaRPr lang="zh-TW" altLang="en-US" sz="24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17</a:t>
            </a:fld>
            <a:endParaRPr lang="zh-TW" altLang="en-US"/>
          </a:p>
        </p:txBody>
      </p:sp>
    </p:spTree>
    <p:extLst>
      <p:ext uri="{BB962C8B-B14F-4D97-AF65-F5344CB8AC3E}">
        <p14:creationId xmlns:p14="http://schemas.microsoft.com/office/powerpoint/2010/main" val="2268097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3751" y="365125"/>
            <a:ext cx="11125200" cy="1325563"/>
          </a:xfrm>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Instances-based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mentioned </a:t>
            </a:r>
            <a:r>
              <a:rPr lang="en-US" altLang="zh-TW" sz="4000" dirty="0">
                <a:latin typeface="Times New Roman" panose="02020603050405020304" pitchFamily="18" charset="0"/>
                <a:cs typeface="Times New Roman" panose="02020603050405020304" pitchFamily="18" charset="0"/>
              </a:rPr>
              <a:t>in this </a:t>
            </a:r>
            <a:r>
              <a:rPr lang="en-US" altLang="zh-TW" sz="4000" dirty="0" smtClean="0">
                <a:latin typeface="Times New Roman" panose="02020603050405020304" pitchFamily="18" charset="0"/>
                <a:cs typeface="Times New Roman" panose="02020603050405020304" pitchFamily="18" charset="0"/>
              </a:rPr>
              <a:t>article-1</a:t>
            </a:r>
            <a:endParaRPr lang="zh-TW" altLang="en-US" sz="4000" dirty="0"/>
          </a:p>
        </p:txBody>
      </p:sp>
      <p:sp>
        <p:nvSpPr>
          <p:cNvPr id="3" name="內容版面配置區 2"/>
          <p:cNvSpPr>
            <a:spLocks noGrp="1"/>
          </p:cNvSpPr>
          <p:nvPr>
            <p:ph idx="1"/>
          </p:nvPr>
        </p:nvSpPr>
        <p:spPr>
          <a:xfrm>
            <a:off x="914400" y="1690688"/>
            <a:ext cx="10515600" cy="4351338"/>
          </a:xfrm>
        </p:spPr>
        <p:txBody>
          <a:bodyPr>
            <a:normAutofit/>
          </a:bodyPr>
          <a:lstStyle/>
          <a:p>
            <a:r>
              <a:rPr lang="en-US" altLang="zh-TW" sz="2400" dirty="0">
                <a:latin typeface="Times New Roman" panose="02020603050405020304" pitchFamily="18" charset="0"/>
                <a:cs typeface="Times New Roman" panose="02020603050405020304" pitchFamily="18" charset="0"/>
              </a:rPr>
              <a:t>1. </a:t>
            </a:r>
            <a:r>
              <a:rPr lang="en-US" altLang="zh-TW" sz="2400" dirty="0" err="1">
                <a:latin typeface="Times New Roman" panose="02020603050405020304" pitchFamily="18" charset="0"/>
                <a:cs typeface="Times New Roman" panose="02020603050405020304" pitchFamily="18" charset="0"/>
              </a:rPr>
              <a:t>TrAdaBoost</a:t>
            </a:r>
            <a:r>
              <a:rPr lang="en-US" altLang="zh-TW" sz="2400" dirty="0">
                <a:latin typeface="Times New Roman" panose="02020603050405020304" pitchFamily="18" charset="0"/>
                <a:cs typeface="Times New Roman" panose="02020603050405020304" pitchFamily="18" charset="0"/>
              </a:rPr>
              <a:t> method: Use </a:t>
            </a:r>
            <a:r>
              <a:rPr lang="en-US" altLang="zh-TW" sz="2400" dirty="0" err="1">
                <a:latin typeface="Times New Roman" panose="02020603050405020304" pitchFamily="18" charset="0"/>
                <a:cs typeface="Times New Roman" panose="02020603050405020304" pitchFamily="18" charset="0"/>
              </a:rPr>
              <a:t>AdaBoost</a:t>
            </a:r>
            <a:r>
              <a:rPr lang="en-US" altLang="zh-TW" sz="2400" dirty="0">
                <a:latin typeface="Times New Roman" panose="02020603050405020304" pitchFamily="18" charset="0"/>
                <a:cs typeface="Times New Roman" panose="02020603050405020304" pitchFamily="18" charset="0"/>
              </a:rPr>
              <a:t> method to filter the different sets from the target domain in the source domain, t</a:t>
            </a:r>
            <a:r>
              <a:rPr lang="en-US" altLang="zh-TW" sz="2400" dirty="0" smtClean="0">
                <a:latin typeface="Times New Roman" panose="02020603050405020304" pitchFamily="18" charset="0"/>
                <a:cs typeface="Times New Roman" panose="02020603050405020304" pitchFamily="18" charset="0"/>
              </a:rPr>
              <a:t>he </a:t>
            </a:r>
            <a:r>
              <a:rPr lang="en-US" altLang="zh-TW" sz="2400" dirty="0">
                <a:latin typeface="Times New Roman" panose="02020603050405020304" pitchFamily="18" charset="0"/>
                <a:cs typeface="Times New Roman" panose="02020603050405020304" pitchFamily="18" charset="0"/>
              </a:rPr>
              <a:t>difference between the two methods </a:t>
            </a:r>
            <a:r>
              <a:rPr lang="en-US" altLang="zh-TW" sz="2400" dirty="0" smtClean="0">
                <a:latin typeface="Times New Roman" panose="02020603050405020304" pitchFamily="18" charset="0"/>
                <a:cs typeface="Times New Roman" panose="02020603050405020304" pitchFamily="18" charset="0"/>
              </a:rPr>
              <a:t>is</a:t>
            </a: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that </a:t>
            </a:r>
            <a:r>
              <a:rPr lang="en-US" altLang="zh-TW" sz="2400" dirty="0" err="1" smtClean="0">
                <a:latin typeface="Times New Roman" panose="02020603050405020304" pitchFamily="18" charset="0"/>
                <a:cs typeface="Times New Roman" panose="02020603050405020304" pitchFamily="18" charset="0"/>
              </a:rPr>
              <a:t>TrAdaBoost</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will have other processing actions for the wrong classification.</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rPr>
              <a:t>2. </a:t>
            </a:r>
            <a:r>
              <a:rPr lang="en-US" altLang="zh-TW" sz="2400" dirty="0" err="1">
                <a:latin typeface="Times New Roman" panose="02020603050405020304" pitchFamily="18" charset="0"/>
                <a:cs typeface="Times New Roman" panose="02020603050405020304" pitchFamily="18" charset="0"/>
              </a:rPr>
              <a:t>TaskTrAdaBoost</a:t>
            </a:r>
            <a:r>
              <a:rPr lang="en-US" altLang="zh-TW" sz="2400" dirty="0">
                <a:latin typeface="Times New Roman" panose="02020603050405020304" pitchFamily="18" charset="0"/>
                <a:cs typeface="Times New Roman" panose="02020603050405020304" pitchFamily="18" charset="0"/>
              </a:rPr>
              <a:t> method: proposed by [27] can promote rapid retraining, which is designed for classification problems.</a:t>
            </a:r>
          </a:p>
          <a:p>
            <a:r>
              <a:rPr lang="en-US" altLang="zh-TW" sz="2400" dirty="0">
                <a:latin typeface="Times New Roman" panose="02020603050405020304" pitchFamily="18" charset="0"/>
                <a:cs typeface="Times New Roman" panose="02020603050405020304" pitchFamily="18" charset="0"/>
              </a:rPr>
              <a:t>3. </a:t>
            </a:r>
            <a:r>
              <a:rPr lang="en-US" altLang="zh-TW" sz="2400" dirty="0" smtClean="0">
                <a:latin typeface="Times New Roman" panose="02020603050405020304" pitchFamily="18" charset="0"/>
                <a:cs typeface="Times New Roman" panose="02020603050405020304" pitchFamily="18" charset="0"/>
              </a:rPr>
              <a:t>[20]ExpBoost.R2 </a:t>
            </a:r>
            <a:r>
              <a:rPr lang="en-US" altLang="zh-TW" sz="2400" dirty="0">
                <a:latin typeface="Times New Roman" panose="02020603050405020304" pitchFamily="18" charset="0"/>
                <a:cs typeface="Times New Roman" panose="02020603050405020304" pitchFamily="18" charset="0"/>
              </a:rPr>
              <a:t>and TrAdaBoost.R2 method: used to cover the regression problem. Bi-Weighting proposed by [24] can project the feature space of two domains into the common coordinate system, and then from the source domain. Assign the appropriate instance weights.</a:t>
            </a:r>
            <a:endParaRPr lang="en-US" altLang="zh-TW" sz="2400" dirty="0" smtClean="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18</a:t>
            </a:fld>
            <a:endParaRPr lang="zh-TW" altLang="en-US"/>
          </a:p>
        </p:txBody>
      </p:sp>
    </p:spTree>
    <p:extLst>
      <p:ext uri="{BB962C8B-B14F-4D97-AF65-F5344CB8AC3E}">
        <p14:creationId xmlns:p14="http://schemas.microsoft.com/office/powerpoint/2010/main" val="4175909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err="1" smtClean="0">
                <a:latin typeface="Times New Roman" panose="02020603050405020304" pitchFamily="18" charset="0"/>
                <a:cs typeface="Times New Roman" panose="02020603050405020304" pitchFamily="18" charset="0"/>
              </a:rPr>
              <a:t>AdaBoost</a:t>
            </a:r>
            <a:r>
              <a:rPr lang="en-US" altLang="zh-TW" sz="4000" dirty="0" smtClean="0">
                <a:latin typeface="Times New Roman" panose="02020603050405020304" pitchFamily="18" charset="0"/>
                <a:cs typeface="Times New Roman" panose="02020603050405020304" pitchFamily="18" charset="0"/>
              </a:rPr>
              <a:t>(Adaptive </a:t>
            </a:r>
            <a:r>
              <a:rPr lang="en-US" altLang="zh-TW" sz="4000" dirty="0">
                <a:latin typeface="Times New Roman" panose="02020603050405020304" pitchFamily="18" charset="0"/>
                <a:cs typeface="Times New Roman" panose="02020603050405020304" pitchFamily="18" charset="0"/>
              </a:rPr>
              <a:t>Boosting</a:t>
            </a:r>
            <a:r>
              <a:rPr lang="en-US" altLang="zh-TW" sz="4000" dirty="0" smtClean="0">
                <a:latin typeface="Times New Roman" panose="02020603050405020304" pitchFamily="18" charset="0"/>
                <a:cs typeface="Times New Roman" panose="02020603050405020304" pitchFamily="18" charset="0"/>
              </a:rPr>
              <a:t>) method</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000" dirty="0">
                <a:latin typeface="Times New Roman" panose="02020603050405020304" pitchFamily="18" charset="0"/>
                <a:cs typeface="Times New Roman" panose="02020603050405020304" pitchFamily="18" charset="0"/>
              </a:rPr>
              <a:t>1. Initialize the weight distribution of the training data.</a:t>
            </a:r>
          </a:p>
          <a:p>
            <a:r>
              <a:rPr lang="en-US" altLang="zh-TW" sz="2000" dirty="0">
                <a:latin typeface="Times New Roman" panose="02020603050405020304" pitchFamily="18" charset="0"/>
                <a:cs typeface="Times New Roman" panose="02020603050405020304" pitchFamily="18" charset="0"/>
              </a:rPr>
              <a:t>2. Train the weak classifier.</a:t>
            </a:r>
          </a:p>
          <a:p>
            <a:r>
              <a:rPr lang="en-US" altLang="zh-TW" sz="2000" dirty="0">
                <a:latin typeface="Times New Roman" panose="02020603050405020304" pitchFamily="18" charset="0"/>
                <a:cs typeface="Times New Roman" panose="02020603050405020304" pitchFamily="18" charset="0"/>
              </a:rPr>
              <a:t>3. Combine the weak classifiers obtained from each training into a strong classifier.</a:t>
            </a: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zh-TW" altLang="en-US" sz="2000" dirty="0" smtClean="0">
                <a:latin typeface="Times New Roman" panose="02020603050405020304" pitchFamily="18" charset="0"/>
                <a:cs typeface="Times New Roman" panose="02020603050405020304" pitchFamily="18" charset="0"/>
              </a:rPr>
              <a:t>參考網站</a:t>
            </a:r>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hlinkClick r:id="rId3"/>
              </a:rPr>
              <a:t> https://blog.csdn.net/v_JULY_v/article/details/40718799</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19</a:t>
            </a:fld>
            <a:endParaRPr lang="zh-TW" altLang="en-US"/>
          </a:p>
        </p:txBody>
      </p:sp>
    </p:spTree>
    <p:extLst>
      <p:ext uri="{BB962C8B-B14F-4D97-AF65-F5344CB8AC3E}">
        <p14:creationId xmlns:p14="http://schemas.microsoft.com/office/powerpoint/2010/main" val="159972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5400" dirty="0">
                <a:latin typeface="Times New Roman" panose="02020603050405020304" pitchFamily="18" charset="0"/>
                <a:cs typeface="Times New Roman" panose="02020603050405020304" pitchFamily="18" charset="0"/>
              </a:rPr>
              <a:t>contents</a:t>
            </a:r>
            <a:endParaRPr lang="zh-TW" altLang="en-US" sz="54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The </a:t>
            </a: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contributions of this survey </a:t>
            </a:r>
            <a:r>
              <a:rPr lang="en-US" altLang="zh-TW" sz="2400" dirty="0" smtClean="0">
                <a:latin typeface="Times New Roman" panose="02020603050405020304" pitchFamily="18" charset="0"/>
                <a:cs typeface="Times New Roman" panose="02020603050405020304" pitchFamily="18" charset="0"/>
              </a:rPr>
              <a:t>paper</a:t>
            </a:r>
          </a:p>
          <a:p>
            <a:r>
              <a:rPr lang="en-US" altLang="zh-TW" sz="2400" dirty="0">
                <a:latin typeface="Times New Roman" panose="02020603050405020304" pitchFamily="18" charset="0"/>
                <a:cs typeface="Times New Roman" panose="02020603050405020304" pitchFamily="18" charset="0"/>
              </a:rPr>
              <a:t>Four categories of Deep transfer learning </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Introduction of </a:t>
            </a:r>
            <a:r>
              <a:rPr lang="en-US" altLang="zh-TW" sz="2400" dirty="0" smtClean="0">
                <a:latin typeface="Times New Roman" panose="02020603050405020304" pitchFamily="18" charset="0"/>
                <a:cs typeface="Times New Roman" panose="02020603050405020304" pitchFamily="18" charset="0"/>
              </a:rPr>
              <a:t>Instances-based</a:t>
            </a:r>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Introduction of Mapping-based</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Introduction of Network-based</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Introduction of </a:t>
            </a:r>
            <a:r>
              <a:rPr lang="en-US" altLang="zh-TW" sz="2400" dirty="0" smtClean="0">
                <a:latin typeface="Times New Roman" panose="02020603050405020304" pitchFamily="18" charset="0"/>
                <a:cs typeface="Times New Roman" panose="02020603050405020304" pitchFamily="18" charset="0"/>
              </a:rPr>
              <a:t>Adversarial-based</a:t>
            </a:r>
            <a:endParaRPr lang="en-US" altLang="zh-TW" sz="2400" dirty="0">
              <a:latin typeface="Times New Roman" panose="02020603050405020304" pitchFamily="18" charset="0"/>
              <a:cs typeface="Times New Roman" panose="02020603050405020304" pitchFamily="18" charset="0"/>
            </a:endParaRPr>
          </a:p>
          <a:p>
            <a:endParaRPr lang="en-US" altLang="zh-TW" sz="2400" dirty="0" smtClean="0">
              <a:latin typeface="Times New Roman" panose="02020603050405020304" pitchFamily="18" charset="0"/>
              <a:cs typeface="Times New Roman" panose="02020603050405020304" pitchFamily="18" charset="0"/>
            </a:endParaRPr>
          </a:p>
          <a:p>
            <a:endParaRPr lang="zh-TW" altLang="en-US" sz="2400" dirty="0"/>
          </a:p>
        </p:txBody>
      </p:sp>
      <p:sp>
        <p:nvSpPr>
          <p:cNvPr id="7" name="文字方塊 6"/>
          <p:cNvSpPr txBox="1"/>
          <p:nvPr/>
        </p:nvSpPr>
        <p:spPr>
          <a:xfrm>
            <a:off x="8434955" y="2129586"/>
            <a:ext cx="3271788" cy="3318857"/>
          </a:xfrm>
          <a:prstGeom prst="rect">
            <a:avLst/>
          </a:prstGeom>
          <a:noFill/>
        </p:spPr>
        <p:txBody>
          <a:bodyPr wrap="square" rtlCol="0">
            <a:spAutoFit/>
          </a:bodyPr>
          <a:lstStyle/>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P.3</a:t>
            </a:r>
          </a:p>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P.13</a:t>
            </a:r>
            <a:endParaRPr lang="zh-TW" altLang="en-US" sz="2400" dirty="0">
              <a:latin typeface="Times New Roman" panose="02020603050405020304" pitchFamily="18" charset="0"/>
              <a:cs typeface="Times New Roman" panose="02020603050405020304" pitchFamily="18" charset="0"/>
            </a:endParaRPr>
          </a:p>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P.14~26</a:t>
            </a:r>
            <a:endParaRPr lang="zh-TW" altLang="en-US" sz="2400" dirty="0">
              <a:latin typeface="Times New Roman" panose="02020603050405020304" pitchFamily="18" charset="0"/>
              <a:cs typeface="Times New Roman" panose="02020603050405020304" pitchFamily="18" charset="0"/>
            </a:endParaRPr>
          </a:p>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P.27~35</a:t>
            </a:r>
            <a:endParaRPr lang="zh-TW" altLang="en-US" sz="2400" dirty="0">
              <a:latin typeface="Times New Roman" panose="02020603050405020304" pitchFamily="18" charset="0"/>
              <a:cs typeface="Times New Roman" panose="02020603050405020304" pitchFamily="18" charset="0"/>
            </a:endParaRPr>
          </a:p>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P.36~41</a:t>
            </a:r>
            <a:endParaRPr lang="zh-TW" altLang="en-US" sz="2400" dirty="0">
              <a:latin typeface="Times New Roman" panose="02020603050405020304" pitchFamily="18" charset="0"/>
              <a:cs typeface="Times New Roman" panose="02020603050405020304" pitchFamily="18" charset="0"/>
            </a:endParaRPr>
          </a:p>
          <a:p>
            <a:pPr marL="342900" indent="-342900">
              <a:spcBef>
                <a:spcPts val="1000"/>
              </a:spcBef>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P.42~49</a:t>
            </a:r>
            <a:endParaRPr lang="zh-TW" altLang="en-US" sz="2400" dirty="0">
              <a:latin typeface="Times New Roman" panose="02020603050405020304" pitchFamily="18" charset="0"/>
              <a:cs typeface="Times New Roman" panose="02020603050405020304" pitchFamily="18" charset="0"/>
            </a:endParaRPr>
          </a:p>
          <a:p>
            <a:endParaRPr lang="en-US" altLang="zh-TW" sz="2400" dirty="0" smtClean="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2</a:t>
            </a:fld>
            <a:endParaRPr lang="zh-TW" altLang="en-US"/>
          </a:p>
        </p:txBody>
      </p:sp>
    </p:spTree>
    <p:extLst>
      <p:ext uri="{BB962C8B-B14F-4D97-AF65-F5344CB8AC3E}">
        <p14:creationId xmlns:p14="http://schemas.microsoft.com/office/powerpoint/2010/main" val="144745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err="1" smtClean="0">
                <a:latin typeface="Times New Roman" panose="02020603050405020304" pitchFamily="18" charset="0"/>
                <a:cs typeface="Times New Roman" panose="02020603050405020304" pitchFamily="18" charset="0"/>
              </a:rPr>
              <a:t>TrAdaBoost</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000" dirty="0">
                <a:latin typeface="Times New Roman" panose="02020603050405020304" pitchFamily="18" charset="0"/>
                <a:cs typeface="Times New Roman" panose="02020603050405020304" pitchFamily="18" charset="0"/>
              </a:rPr>
              <a:t>1. If a sample point is </a:t>
            </a:r>
            <a:r>
              <a:rPr lang="en-US" altLang="zh-TW" sz="2000" u="sng" dirty="0">
                <a:latin typeface="Times New Roman" panose="02020603050405020304" pitchFamily="18" charset="0"/>
                <a:cs typeface="Times New Roman" panose="02020603050405020304" pitchFamily="18" charset="0"/>
              </a:rPr>
              <a:t>not accurately </a:t>
            </a:r>
            <a:r>
              <a:rPr lang="en-US" altLang="zh-TW" sz="2000" dirty="0">
                <a:latin typeface="Times New Roman" panose="02020603050405020304" pitchFamily="18" charset="0"/>
                <a:cs typeface="Times New Roman" panose="02020603050405020304" pitchFamily="18" charset="0"/>
              </a:rPr>
              <a:t>classified, its weight is increased in the construction of the next training set.</a:t>
            </a:r>
          </a:p>
          <a:p>
            <a:r>
              <a:rPr lang="en-US" altLang="zh-TW" sz="2000" dirty="0">
                <a:latin typeface="Times New Roman" panose="02020603050405020304" pitchFamily="18" charset="0"/>
                <a:cs typeface="Times New Roman" panose="02020603050405020304" pitchFamily="18" charset="0"/>
              </a:rPr>
              <a:t>2. If a sample in the auxiliary dataset is </a:t>
            </a:r>
            <a:r>
              <a:rPr lang="en-US" altLang="zh-TW" sz="2000" u="sng" dirty="0">
                <a:latin typeface="Times New Roman" panose="02020603050405020304" pitchFamily="18" charset="0"/>
                <a:cs typeface="Times New Roman" panose="02020603050405020304" pitchFamily="18" charset="0"/>
              </a:rPr>
              <a:t>misclassified</a:t>
            </a:r>
            <a:r>
              <a:rPr lang="en-US" altLang="zh-TW" sz="2000" dirty="0">
                <a:latin typeface="Times New Roman" panose="02020603050405020304" pitchFamily="18" charset="0"/>
                <a:cs typeface="Times New Roman" panose="02020603050405020304" pitchFamily="18" charset="0"/>
              </a:rPr>
              <a:t>, we think that the sample is very different for the target data. We reduce the weight of the data in the sample and reduce the weight</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of the sample in the classifier. </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 The </a:t>
            </a:r>
            <a:r>
              <a:rPr lang="en-US" altLang="zh-TW" sz="2000" dirty="0" err="1">
                <a:latin typeface="Times New Roman" panose="02020603050405020304" pitchFamily="18" charset="0"/>
                <a:cs typeface="Times New Roman" panose="02020603050405020304" pitchFamily="18" charset="0"/>
              </a:rPr>
              <a:t>TrAdaBoost</a:t>
            </a:r>
            <a:r>
              <a:rPr lang="en-US" altLang="zh-TW" sz="2000" dirty="0">
                <a:latin typeface="Times New Roman" panose="02020603050405020304" pitchFamily="18" charset="0"/>
                <a:cs typeface="Times New Roman" panose="02020603050405020304" pitchFamily="18" charset="0"/>
              </a:rPr>
              <a:t> algorithm works well when the source data and the auxiliary data have many similarities.</a:t>
            </a:r>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zh-TW" altLang="en-US" sz="2000" dirty="0" smtClean="0">
                <a:latin typeface="Times New Roman" panose="02020603050405020304" pitchFamily="18" charset="0"/>
                <a:cs typeface="Times New Roman" panose="02020603050405020304" pitchFamily="18" charset="0"/>
              </a:rPr>
              <a:t>參考</a:t>
            </a:r>
            <a:r>
              <a:rPr lang="zh-TW" altLang="en-US" sz="2000" dirty="0">
                <a:latin typeface="Times New Roman" panose="02020603050405020304" pitchFamily="18" charset="0"/>
                <a:cs typeface="Times New Roman" panose="02020603050405020304" pitchFamily="18" charset="0"/>
              </a:rPr>
              <a:t>網站</a:t>
            </a:r>
            <a:r>
              <a:rPr lang="en-US" altLang="zh-TW"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hlinkClick r:id="rId3"/>
              </a:rPr>
              <a:t> </a:t>
            </a:r>
            <a:r>
              <a:rPr lang="en-US" altLang="zh-TW" sz="2000" dirty="0">
                <a:latin typeface="Times New Roman" panose="02020603050405020304" pitchFamily="18" charset="0"/>
                <a:cs typeface="Times New Roman" panose="02020603050405020304" pitchFamily="18" charset="0"/>
                <a:hlinkClick r:id="rId4"/>
              </a:rPr>
              <a:t>https://blog.csdn.net/Augster/article/details/53039489</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20</a:t>
            </a:fld>
            <a:endParaRPr lang="zh-TW" altLang="en-US"/>
          </a:p>
        </p:txBody>
      </p:sp>
    </p:spTree>
    <p:extLst>
      <p:ext uri="{BB962C8B-B14F-4D97-AF65-F5344CB8AC3E}">
        <p14:creationId xmlns:p14="http://schemas.microsoft.com/office/powerpoint/2010/main" val="1957224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err="1" smtClean="0">
                <a:latin typeface="Times New Roman" panose="02020603050405020304" pitchFamily="18" charset="0"/>
                <a:cs typeface="Times New Roman" panose="02020603050405020304" pitchFamily="18" charset="0"/>
              </a:rPr>
              <a:t>TaskTrAdaBoost</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Autofit/>
          </a:bodyPr>
          <a:lstStyle/>
          <a:p>
            <a:r>
              <a:rPr lang="en-US" altLang="zh-TW" sz="2000" dirty="0" smtClean="0">
                <a:latin typeface="Times New Roman" panose="02020603050405020304" pitchFamily="18" charset="0"/>
                <a:cs typeface="Times New Roman" panose="02020603050405020304" pitchFamily="18" charset="0"/>
              </a:rPr>
              <a:t>It </a:t>
            </a:r>
            <a:r>
              <a:rPr lang="en-US" altLang="zh-TW" sz="2000" dirty="0">
                <a:latin typeface="Times New Roman" panose="02020603050405020304" pitchFamily="18" charset="0"/>
                <a:cs typeface="Times New Roman" panose="02020603050405020304" pitchFamily="18" charset="0"/>
              </a:rPr>
              <a:t>is a fast algorithm that facilitates rapid retraining of new target domains</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Detail of</a:t>
            </a:r>
            <a:r>
              <a:rPr lang="en-US" altLang="zh-TW" sz="2000" dirty="0">
                <a:latin typeface="Times New Roman" panose="02020603050405020304" pitchFamily="18" charset="0"/>
                <a:cs typeface="Times New Roman" panose="02020603050405020304" pitchFamily="18" charset="0"/>
              </a:rPr>
              <a:t> algorithm</a:t>
            </a:r>
            <a:r>
              <a:rPr lang="en-US" altLang="zh-TW" sz="2000" dirty="0" smtClean="0">
                <a:latin typeface="Times New Roman" panose="02020603050405020304" pitchFamily="18" charset="0"/>
                <a:cs typeface="Times New Roman" panose="02020603050405020304" pitchFamily="18" charset="0"/>
              </a:rPr>
              <a:t> :[27]Yao</a:t>
            </a:r>
            <a:r>
              <a:rPr lang="en-US" altLang="zh-TW" sz="2000" dirty="0">
                <a:latin typeface="Times New Roman" panose="02020603050405020304" pitchFamily="18" charset="0"/>
                <a:cs typeface="Times New Roman" panose="02020603050405020304" pitchFamily="18" charset="0"/>
              </a:rPr>
              <a:t>, Y., </a:t>
            </a:r>
            <a:r>
              <a:rPr lang="en-US" altLang="zh-TW" sz="2000" dirty="0" err="1">
                <a:latin typeface="Times New Roman" panose="02020603050405020304" pitchFamily="18" charset="0"/>
                <a:cs typeface="Times New Roman" panose="02020603050405020304" pitchFamily="18" charset="0"/>
              </a:rPr>
              <a:t>Doretto</a:t>
            </a:r>
            <a:r>
              <a:rPr lang="en-US" altLang="zh-TW" sz="2000" dirty="0">
                <a:latin typeface="Times New Roman" panose="02020603050405020304" pitchFamily="18" charset="0"/>
                <a:cs typeface="Times New Roman" panose="02020603050405020304" pitchFamily="18" charset="0"/>
              </a:rPr>
              <a:t>, G.: Boosting for transfer learning with multiple sources. In: Computer vision and pattern recognition (CVPR), 2010 IEEE conference on. pp. 1855{1862. IEEE (2010)</a:t>
            </a:r>
            <a:endParaRPr lang="en-US" altLang="zh-TW" sz="2000"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21</a:t>
            </a:fld>
            <a:endParaRPr lang="zh-TW" altLang="en-US"/>
          </a:p>
        </p:txBody>
      </p:sp>
    </p:spTree>
    <p:extLst>
      <p:ext uri="{BB962C8B-B14F-4D97-AF65-F5344CB8AC3E}">
        <p14:creationId xmlns:p14="http://schemas.microsoft.com/office/powerpoint/2010/main" val="546126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TrAdaBoost.R2</a:t>
            </a:r>
            <a:endParaRPr lang="zh-TW" altLang="en-US" sz="4000" dirty="0"/>
          </a:p>
        </p:txBody>
      </p:sp>
      <p:sp>
        <p:nvSpPr>
          <p:cNvPr id="3" name="內容版面配置區 2"/>
          <p:cNvSpPr>
            <a:spLocks noGrp="1"/>
          </p:cNvSpPr>
          <p:nvPr>
            <p:ph idx="1"/>
          </p:nvPr>
        </p:nvSpPr>
        <p:spPr>
          <a:xfrm>
            <a:off x="2120861" y="1709853"/>
            <a:ext cx="8915400" cy="3777622"/>
          </a:xfrm>
        </p:spPr>
        <p:txBody>
          <a:bodyPr>
            <a:normAutofit lnSpcReduction="10000"/>
          </a:bodyPr>
          <a:lstStyle/>
          <a:p>
            <a:r>
              <a:rPr lang="en-US" altLang="zh-TW" sz="2000" dirty="0">
                <a:latin typeface="Times New Roman" panose="02020603050405020304" pitchFamily="18" charset="0"/>
                <a:cs typeface="Times New Roman" panose="02020603050405020304" pitchFamily="18" charset="0"/>
              </a:rPr>
              <a:t>The primary contribution of this paper is the introduction of boosted transfer stacking and two-stage TrAdaBoost.R2, both of which have their roots in existing classification transfer approaches</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we designed a version </a:t>
            </a:r>
            <a:r>
              <a:rPr lang="en-US" altLang="zh-TW" sz="2000" dirty="0" smtClean="0">
                <a:latin typeface="Times New Roman" panose="02020603050405020304" pitchFamily="18" charset="0"/>
                <a:cs typeface="Times New Roman" panose="02020603050405020304" pitchFamily="18" charset="0"/>
              </a:rPr>
              <a:t>ofTrAdaBoost.R2 </a:t>
            </a:r>
            <a:r>
              <a:rPr lang="en-US" altLang="zh-TW" sz="2000" dirty="0">
                <a:latin typeface="Times New Roman" panose="02020603050405020304" pitchFamily="18" charset="0"/>
                <a:cs typeface="Times New Roman" panose="02020603050405020304" pitchFamily="18" charset="0"/>
              </a:rPr>
              <a:t>that adjusts instance weights in </a:t>
            </a:r>
            <a:r>
              <a:rPr lang="en-US" altLang="zh-TW" sz="2000" dirty="0" smtClean="0">
                <a:latin typeface="Times New Roman" panose="02020603050405020304" pitchFamily="18" charset="0"/>
                <a:cs typeface="Times New Roman" panose="02020603050405020304" pitchFamily="18" charset="0"/>
              </a:rPr>
              <a:t>two stages</a:t>
            </a: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In stage one, the weights of source </a:t>
            </a:r>
            <a:r>
              <a:rPr lang="en-US" altLang="zh-TW" sz="2000" b="1" dirty="0" smtClean="0">
                <a:latin typeface="Times New Roman" panose="02020603050405020304" pitchFamily="18" charset="0"/>
                <a:cs typeface="Times New Roman" panose="02020603050405020304" pitchFamily="18" charset="0"/>
              </a:rPr>
              <a:t>instances are </a:t>
            </a:r>
            <a:r>
              <a:rPr lang="en-US" altLang="zh-TW" sz="2000" b="1" dirty="0">
                <a:latin typeface="Times New Roman" panose="02020603050405020304" pitchFamily="18" charset="0"/>
                <a:cs typeface="Times New Roman" panose="02020603050405020304" pitchFamily="18" charset="0"/>
              </a:rPr>
              <a:t>adjusted downwards gradually until reaching a certain point (determined through cross validation). </a:t>
            </a:r>
            <a:r>
              <a:rPr lang="en-US" altLang="zh-TW" sz="2000" b="1" dirty="0" smtClean="0">
                <a:latin typeface="Times New Roman" panose="02020603050405020304" pitchFamily="18" charset="0"/>
                <a:cs typeface="Times New Roman" panose="02020603050405020304" pitchFamily="18" charset="0"/>
              </a:rPr>
              <a:t>In stage </a:t>
            </a:r>
            <a:r>
              <a:rPr lang="en-US" altLang="zh-TW" sz="2000" b="1" dirty="0">
                <a:latin typeface="Times New Roman" panose="02020603050405020304" pitchFamily="18" charset="0"/>
                <a:cs typeface="Times New Roman" panose="02020603050405020304" pitchFamily="18" charset="0"/>
              </a:rPr>
              <a:t>two, the weights of all source instances are </a:t>
            </a:r>
            <a:r>
              <a:rPr lang="en-US" altLang="zh-TW" sz="2000" b="1" dirty="0" smtClean="0">
                <a:latin typeface="Times New Roman" panose="02020603050405020304" pitchFamily="18" charset="0"/>
                <a:cs typeface="Times New Roman" panose="02020603050405020304" pitchFamily="18" charset="0"/>
              </a:rPr>
              <a:t>frozen while </a:t>
            </a:r>
            <a:r>
              <a:rPr lang="en-US" altLang="zh-TW" sz="2000" b="1" dirty="0">
                <a:latin typeface="Times New Roman" panose="02020603050405020304" pitchFamily="18" charset="0"/>
                <a:cs typeface="Times New Roman" panose="02020603050405020304" pitchFamily="18" charset="0"/>
              </a:rPr>
              <a:t>the weights of target instances are updated </a:t>
            </a:r>
            <a:r>
              <a:rPr lang="en-US" altLang="zh-TW" sz="2000" b="1" dirty="0" smtClean="0">
                <a:latin typeface="Times New Roman" panose="02020603050405020304" pitchFamily="18" charset="0"/>
                <a:cs typeface="Times New Roman" panose="02020603050405020304" pitchFamily="18" charset="0"/>
              </a:rPr>
              <a:t>as normal </a:t>
            </a:r>
            <a:r>
              <a:rPr lang="en-US" altLang="zh-TW" sz="2000" b="1" dirty="0">
                <a:latin typeface="Times New Roman" panose="02020603050405020304" pitchFamily="18" charset="0"/>
                <a:cs typeface="Times New Roman" panose="02020603050405020304" pitchFamily="18" charset="0"/>
              </a:rPr>
              <a:t>in AdaBoost.R2. Only the hypotheses generated in stage two are stored and used to determine </a:t>
            </a:r>
            <a:r>
              <a:rPr lang="en-US" altLang="zh-TW" sz="2000" b="1" dirty="0" smtClean="0">
                <a:latin typeface="Times New Roman" panose="02020603050405020304" pitchFamily="18" charset="0"/>
                <a:cs typeface="Times New Roman" panose="02020603050405020304" pitchFamily="18" charset="0"/>
              </a:rPr>
              <a:t>the output </a:t>
            </a:r>
            <a:r>
              <a:rPr lang="en-US" altLang="zh-TW" sz="2000" b="1" dirty="0">
                <a:latin typeface="Times New Roman" panose="02020603050405020304" pitchFamily="18" charset="0"/>
                <a:cs typeface="Times New Roman" panose="02020603050405020304" pitchFamily="18" charset="0"/>
              </a:rPr>
              <a:t>of the resulting model.</a:t>
            </a:r>
            <a:r>
              <a:rPr lang="en-US" altLang="zh-TW" sz="2000" dirty="0">
                <a:latin typeface="Times New Roman" panose="02020603050405020304" pitchFamily="18" charset="0"/>
                <a:cs typeface="Times New Roman" panose="02020603050405020304" pitchFamily="18" charset="0"/>
              </a:rPr>
              <a:t> We call this </a:t>
            </a:r>
            <a:r>
              <a:rPr lang="en-US" altLang="zh-TW" sz="2000" dirty="0" smtClean="0">
                <a:latin typeface="Times New Roman" panose="02020603050405020304" pitchFamily="18" charset="0"/>
                <a:cs typeface="Times New Roman" panose="02020603050405020304" pitchFamily="18" charset="0"/>
              </a:rPr>
              <a:t>algorithm two-stage </a:t>
            </a:r>
            <a:r>
              <a:rPr lang="en-US" altLang="zh-TW" sz="2000" dirty="0">
                <a:latin typeface="Times New Roman" panose="02020603050405020304" pitchFamily="18" charset="0"/>
                <a:cs typeface="Times New Roman" panose="02020603050405020304" pitchFamily="18" charset="0"/>
              </a:rPr>
              <a:t>TrAdaBoost.R2, and show it in Algorithm</a:t>
            </a:r>
          </a:p>
          <a:p>
            <a:r>
              <a:rPr lang="en-US" altLang="zh-TW" sz="2000" dirty="0" smtClean="0">
                <a:latin typeface="Times New Roman" panose="02020603050405020304" pitchFamily="18" charset="0"/>
                <a:cs typeface="Times New Roman" panose="02020603050405020304" pitchFamily="18" charset="0"/>
              </a:rPr>
              <a:t>Reference:[20]</a:t>
            </a:r>
            <a:r>
              <a:rPr lang="en-US" altLang="zh-TW" sz="2000" dirty="0" smtClean="0">
                <a:latin typeface="Times New Roman" panose="02020603050405020304" pitchFamily="18" charset="0"/>
                <a:cs typeface="Times New Roman" panose="02020603050405020304" pitchFamily="18" charset="0"/>
                <a:hlinkClick r:id="rId3"/>
              </a:rPr>
              <a:t> </a:t>
            </a:r>
            <a:r>
              <a:rPr lang="en-US" altLang="zh-TW" sz="2000" dirty="0">
                <a:latin typeface="Times New Roman" panose="02020603050405020304" pitchFamily="18" charset="0"/>
                <a:cs typeface="Times New Roman" panose="02020603050405020304" pitchFamily="18" charset="0"/>
                <a:hlinkClick r:id="rId3"/>
              </a:rPr>
              <a:t>https://www.cs.utexas.edu/~dpardoe/papers/ICML10.pdf</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22</a:t>
            </a:fld>
            <a:endParaRPr lang="zh-TW" altLang="en-US"/>
          </a:p>
        </p:txBody>
      </p:sp>
    </p:spTree>
    <p:extLst>
      <p:ext uri="{BB962C8B-B14F-4D97-AF65-F5344CB8AC3E}">
        <p14:creationId xmlns:p14="http://schemas.microsoft.com/office/powerpoint/2010/main" val="2334537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[24]Domain adaptation</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Autofit/>
          </a:bodyPr>
          <a:lstStyle/>
          <a:p>
            <a:r>
              <a:rPr lang="en-US" altLang="zh-TW" sz="2000" dirty="0" smtClean="0">
                <a:latin typeface="Times New Roman" panose="02020603050405020304" pitchFamily="18" charset="0"/>
                <a:cs typeface="Times New Roman" panose="02020603050405020304" pitchFamily="18" charset="0"/>
              </a:rPr>
              <a:t>in this </a:t>
            </a:r>
            <a:r>
              <a:rPr lang="en-US" altLang="zh-TW" sz="2000" dirty="0">
                <a:latin typeface="Times New Roman" panose="02020603050405020304" pitchFamily="18" charset="0"/>
                <a:cs typeface="Times New Roman" panose="02020603050405020304" pitchFamily="18" charset="0"/>
              </a:rPr>
              <a:t>section, we present a novel domain adaptation approach to tackle the cross-domain classification problems by means of both feature and instance selection. The general assumption in domain adaptation is that marginal densities, P(</a:t>
            </a:r>
            <a:r>
              <a:rPr lang="en-US" altLang="zh-TW" sz="2000" dirty="0" err="1">
                <a:latin typeface="Times New Roman" panose="02020603050405020304" pitchFamily="18" charset="0"/>
                <a:cs typeface="Times New Roman" panose="02020603050405020304" pitchFamily="18" charset="0"/>
              </a:rPr>
              <a:t>xS</a:t>
            </a:r>
            <a:r>
              <a:rPr lang="en-US" altLang="zh-TW" sz="2000" dirty="0">
                <a:latin typeface="Times New Roman" panose="02020603050405020304" pitchFamily="18" charset="0"/>
                <a:cs typeface="Times New Roman" panose="02020603050405020304" pitchFamily="18" charset="0"/>
              </a:rPr>
              <a:t>) and P(</a:t>
            </a:r>
            <a:r>
              <a:rPr lang="en-US" altLang="zh-TW" sz="2000" dirty="0" err="1">
                <a:latin typeface="Times New Roman" panose="02020603050405020304" pitchFamily="18" charset="0"/>
                <a:cs typeface="Times New Roman" panose="02020603050405020304" pitchFamily="18" charset="0"/>
              </a:rPr>
              <a:t>xT</a:t>
            </a:r>
            <a:r>
              <a:rPr lang="en-US" altLang="zh-TW" sz="2000" dirty="0">
                <a:latin typeface="Times New Roman" panose="02020603050405020304" pitchFamily="18" charset="0"/>
                <a:cs typeface="Times New Roman" panose="02020603050405020304" pitchFamily="18" charset="0"/>
              </a:rPr>
              <a:t> ), are very different. It is the key reason leading to low classification performance because a classifier having good performance in DS may lead to poor results on </a:t>
            </a:r>
            <a:r>
              <a:rPr lang="en-US" altLang="zh-TW" sz="2000" dirty="0" smtClean="0">
                <a:latin typeface="Times New Roman" panose="02020603050405020304" pitchFamily="18" charset="0"/>
                <a:cs typeface="Times New Roman" panose="02020603050405020304" pitchFamily="18" charset="0"/>
              </a:rPr>
              <a:t>DT.</a:t>
            </a: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Reference</a:t>
            </a:r>
            <a:r>
              <a:rPr lang="en-US" altLang="zh-TW" sz="2000" dirty="0">
                <a:latin typeface="Times New Roman" panose="02020603050405020304" pitchFamily="18" charset="0"/>
                <a:cs typeface="Times New Roman" panose="02020603050405020304" pitchFamily="18" charset="0"/>
              </a:rPr>
              <a:t>:[24] Wan, C., Pan, R., Li, J.: Bi-weighting domain adaptation for cross-language text </a:t>
            </a:r>
            <a:r>
              <a:rPr lang="en-US" altLang="zh-TW" sz="2000" dirty="0" err="1">
                <a:latin typeface="Times New Roman" panose="02020603050405020304" pitchFamily="18" charset="0"/>
                <a:cs typeface="Times New Roman" panose="02020603050405020304" pitchFamily="18" charset="0"/>
              </a:rPr>
              <a:t>classi</a:t>
            </a:r>
            <a:r>
              <a:rPr lang="en-US" altLang="zh-TW" sz="2000" dirty="0">
                <a:latin typeface="Times New Roman" panose="02020603050405020304" pitchFamily="18" charset="0"/>
                <a:cs typeface="Times New Roman" panose="02020603050405020304" pitchFamily="18" charset="0"/>
              </a:rPr>
              <a:t> cation. In: IJCAI Proceedings-International Joint Conference on </a:t>
            </a:r>
            <a:r>
              <a:rPr lang="en-US" altLang="zh-TW" sz="2000" dirty="0" err="1">
                <a:latin typeface="Times New Roman" panose="02020603050405020304" pitchFamily="18" charset="0"/>
                <a:cs typeface="Times New Roman" panose="02020603050405020304" pitchFamily="18" charset="0"/>
              </a:rPr>
              <a:t>Arti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cial</a:t>
            </a:r>
            <a:r>
              <a:rPr lang="en-US" altLang="zh-TW" sz="2000" dirty="0">
                <a:latin typeface="Times New Roman" panose="02020603050405020304" pitchFamily="18" charset="0"/>
                <a:cs typeface="Times New Roman" panose="02020603050405020304" pitchFamily="18" charset="0"/>
              </a:rPr>
              <a:t> Intelligence. vol. 22, p. 1535 (2011)</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23</a:t>
            </a:fld>
            <a:endParaRPr lang="zh-TW" altLang="en-US"/>
          </a:p>
        </p:txBody>
      </p:sp>
    </p:spTree>
    <p:extLst>
      <p:ext uri="{BB962C8B-B14F-4D97-AF65-F5344CB8AC3E}">
        <p14:creationId xmlns:p14="http://schemas.microsoft.com/office/powerpoint/2010/main" val="220479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311579" y="2478470"/>
            <a:ext cx="7641921" cy="2146773"/>
          </a:xfrm>
          <a:prstGeom prst="rect">
            <a:avLst/>
          </a:prstGeom>
        </p:spPr>
      </p:pic>
      <p:sp>
        <p:nvSpPr>
          <p:cNvPr id="2" name="標題 1"/>
          <p:cNvSpPr>
            <a:spLocks noGrp="1"/>
          </p:cNvSpPr>
          <p:nvPr>
            <p:ph type="title"/>
          </p:nvPr>
        </p:nvSpPr>
        <p:spPr>
          <a:xfrm>
            <a:off x="1763751" y="365125"/>
            <a:ext cx="11125200" cy="1325563"/>
          </a:xfrm>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Instances-based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mentioned </a:t>
            </a:r>
            <a:r>
              <a:rPr lang="en-US" altLang="zh-TW" sz="4000" dirty="0">
                <a:latin typeface="Times New Roman" panose="02020603050405020304" pitchFamily="18" charset="0"/>
                <a:cs typeface="Times New Roman" panose="02020603050405020304" pitchFamily="18" charset="0"/>
              </a:rPr>
              <a:t>in this </a:t>
            </a:r>
            <a:r>
              <a:rPr lang="en-US" altLang="zh-TW" sz="4000" dirty="0" smtClean="0">
                <a:latin typeface="Times New Roman" panose="02020603050405020304" pitchFamily="18" charset="0"/>
                <a:cs typeface="Times New Roman" panose="02020603050405020304" pitchFamily="18" charset="0"/>
              </a:rPr>
              <a:t>article-2</a:t>
            </a:r>
            <a:endParaRPr lang="zh-TW" altLang="en-US" sz="4000" dirty="0"/>
          </a:p>
        </p:txBody>
      </p:sp>
      <p:sp>
        <p:nvSpPr>
          <p:cNvPr id="3" name="內容版面配置區 2"/>
          <p:cNvSpPr>
            <a:spLocks noGrp="1"/>
          </p:cNvSpPr>
          <p:nvPr>
            <p:ph idx="1"/>
          </p:nvPr>
        </p:nvSpPr>
        <p:spPr>
          <a:xfrm>
            <a:off x="914400" y="1690688"/>
            <a:ext cx="10515600" cy="4351338"/>
          </a:xfrm>
        </p:spPr>
        <p:txBody>
          <a:bodyPr>
            <a:normAutofit/>
          </a:bodyPr>
          <a:lstStyle/>
          <a:p>
            <a:r>
              <a:rPr lang="en-US" altLang="zh-TW" sz="2000" dirty="0">
                <a:latin typeface="Times New Roman" panose="02020603050405020304" pitchFamily="18" charset="0"/>
                <a:cs typeface="Times New Roman" panose="02020603050405020304" pitchFamily="18" charset="0"/>
              </a:rPr>
              <a:t>[10] </a:t>
            </a:r>
            <a:r>
              <a:rPr lang="en-US" altLang="zh-TW" sz="2000" dirty="0" smtClean="0">
                <a:latin typeface="Times New Roman" panose="02020603050405020304" pitchFamily="18" charset="0"/>
                <a:cs typeface="Times New Roman" panose="02020603050405020304" pitchFamily="18" charset="0"/>
              </a:rPr>
              <a:t>propose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a </a:t>
            </a:r>
            <a:r>
              <a:rPr lang="en-US" altLang="zh-TW" sz="2000" dirty="0">
                <a:latin typeface="Times New Roman" panose="02020603050405020304" pitchFamily="18" charset="0"/>
                <a:cs typeface="Times New Roman" panose="02020603050405020304" pitchFamily="18" charset="0"/>
              </a:rPr>
              <a:t>enhanced </a:t>
            </a:r>
            <a:r>
              <a:rPr lang="en-US" altLang="zh-TW" sz="2000" dirty="0" err="1">
                <a:latin typeface="Times New Roman" panose="02020603050405020304" pitchFamily="18" charset="0"/>
                <a:cs typeface="Times New Roman" panose="02020603050405020304" pitchFamily="18" charset="0"/>
              </a:rPr>
              <a:t>TrAdaBoost</a:t>
            </a:r>
            <a:r>
              <a:rPr lang="en-US" altLang="zh-TW" sz="2000" dirty="0">
                <a:latin typeface="Times New Roman" panose="02020603050405020304" pitchFamily="18" charset="0"/>
                <a:cs typeface="Times New Roman" panose="02020603050405020304" pitchFamily="18" charset="0"/>
              </a:rPr>
              <a:t> to handle the problem of interregional sandstone </a:t>
            </a:r>
            <a:r>
              <a:rPr lang="en-US" altLang="zh-TW" sz="2000" dirty="0" smtClean="0">
                <a:latin typeface="Times New Roman" panose="02020603050405020304" pitchFamily="18" charset="0"/>
                <a:cs typeface="Times New Roman" panose="02020603050405020304" pitchFamily="18" charset="0"/>
              </a:rPr>
              <a:t>microscopic </a:t>
            </a:r>
            <a:r>
              <a:rPr lang="en-US" altLang="zh-TW" sz="2000" dirty="0">
                <a:latin typeface="Times New Roman" panose="02020603050405020304" pitchFamily="18" charset="0"/>
                <a:cs typeface="Times New Roman" panose="02020603050405020304" pitchFamily="18" charset="0"/>
              </a:rPr>
              <a:t>image </a:t>
            </a:r>
            <a:r>
              <a:rPr lang="en-US" altLang="zh-TW" sz="2000" dirty="0" err="1">
                <a:latin typeface="Times New Roman" panose="02020603050405020304" pitchFamily="18" charset="0"/>
                <a:cs typeface="Times New Roman" panose="02020603050405020304" pitchFamily="18" charset="0"/>
              </a:rPr>
              <a:t>classication</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[26] propose a metric transfer learning </a:t>
            </a:r>
            <a:r>
              <a:rPr lang="en-US" altLang="zh-TW" sz="2000" dirty="0" smtClean="0">
                <a:latin typeface="Times New Roman" panose="02020603050405020304" pitchFamily="18" charset="0"/>
                <a:cs typeface="Times New Roman" panose="02020603050405020304" pitchFamily="18" charset="0"/>
              </a:rPr>
              <a:t>framework to </a:t>
            </a:r>
            <a:r>
              <a:rPr lang="en-US" altLang="zh-TW" sz="2000" dirty="0">
                <a:latin typeface="Times New Roman" panose="02020603050405020304" pitchFamily="18" charset="0"/>
                <a:cs typeface="Times New Roman" panose="02020603050405020304" pitchFamily="18" charset="0"/>
              </a:rPr>
              <a:t>learn instance weights and a distance of two </a:t>
            </a:r>
            <a:r>
              <a:rPr lang="en-US" altLang="zh-TW" sz="2000" dirty="0" err="1">
                <a:latin typeface="Times New Roman" panose="02020603050405020304" pitchFamily="18" charset="0"/>
                <a:cs typeface="Times New Roman" panose="02020603050405020304" pitchFamily="18" charset="0"/>
              </a:rPr>
              <a:t>dierent</a:t>
            </a:r>
            <a:r>
              <a:rPr lang="en-US" altLang="zh-TW" sz="2000" dirty="0">
                <a:latin typeface="Times New Roman" panose="02020603050405020304" pitchFamily="18" charset="0"/>
                <a:cs typeface="Times New Roman" panose="02020603050405020304" pitchFamily="18" charset="0"/>
              </a:rPr>
              <a:t> domains in a </a:t>
            </a:r>
            <a:r>
              <a:rPr lang="en-US" altLang="zh-TW" sz="2000" dirty="0" smtClean="0">
                <a:latin typeface="Times New Roman" panose="02020603050405020304" pitchFamily="18" charset="0"/>
                <a:cs typeface="Times New Roman" panose="02020603050405020304" pitchFamily="18" charset="0"/>
              </a:rPr>
              <a:t>parallel</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framework to make knowledge transfer across domains more </a:t>
            </a:r>
            <a:r>
              <a:rPr lang="en-US" altLang="zh-TW" sz="2000" dirty="0" err="1" smtClean="0">
                <a:latin typeface="Times New Roman" panose="02020603050405020304" pitchFamily="18" charset="0"/>
                <a:cs typeface="Times New Roman" panose="02020603050405020304" pitchFamily="18" charset="0"/>
              </a:rPr>
              <a:t>eective</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[11] </a:t>
            </a:r>
            <a:r>
              <a:rPr lang="en-US" altLang="zh-TW" sz="2000" dirty="0" smtClean="0">
                <a:latin typeface="Times New Roman" panose="02020603050405020304" pitchFamily="18" charset="0"/>
                <a:cs typeface="Times New Roman" panose="02020603050405020304" pitchFamily="18" charset="0"/>
              </a:rPr>
              <a:t>introduce </a:t>
            </a:r>
            <a:r>
              <a:rPr lang="en-US" altLang="zh-TW" sz="2000" dirty="0">
                <a:latin typeface="Times New Roman" panose="02020603050405020304" pitchFamily="18" charset="0"/>
                <a:cs typeface="Times New Roman" panose="02020603050405020304" pitchFamily="18" charset="0"/>
              </a:rPr>
              <a:t>an ensemble transfer learning to deep neural network that can </a:t>
            </a:r>
            <a:r>
              <a:rPr lang="en-US" altLang="zh-TW" sz="2000" dirty="0" err="1" smtClean="0">
                <a:latin typeface="Times New Roman" panose="02020603050405020304" pitchFamily="18" charset="0"/>
                <a:cs typeface="Times New Roman" panose="02020603050405020304" pitchFamily="18" charset="0"/>
              </a:rPr>
              <a:t>utilizeinstances</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from source domain.</a:t>
            </a:r>
            <a:endParaRPr lang="en-US" altLang="zh-TW" sz="2000" dirty="0" smtClean="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24</a:t>
            </a:fld>
            <a:endParaRPr lang="zh-TW" altLang="en-US"/>
          </a:p>
        </p:txBody>
      </p:sp>
    </p:spTree>
    <p:extLst>
      <p:ext uri="{BB962C8B-B14F-4D97-AF65-F5344CB8AC3E}">
        <p14:creationId xmlns:p14="http://schemas.microsoft.com/office/powerpoint/2010/main" val="1454759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35201" y="624110"/>
            <a:ext cx="9269412" cy="1280890"/>
          </a:xfrm>
        </p:spPr>
        <p:txBody>
          <a:bodyPr/>
          <a:lstStyle/>
          <a:p>
            <a:r>
              <a:rPr lang="en-US" altLang="zh-TW" dirty="0">
                <a:latin typeface="Times New Roman" panose="02020603050405020304" pitchFamily="18" charset="0"/>
                <a:cs typeface="Times New Roman" panose="02020603050405020304" pitchFamily="18" charset="0"/>
              </a:rPr>
              <a:t>[26] propose a metric transfer learning framework to learn instance weights</a:t>
            </a:r>
            <a:endParaRPr lang="zh-TW" altLang="en-US" dirty="0"/>
          </a:p>
        </p:txBody>
      </p:sp>
      <p:sp>
        <p:nvSpPr>
          <p:cNvPr id="3" name="內容版面配置區 2"/>
          <p:cNvSpPr>
            <a:spLocks noGrp="1"/>
          </p:cNvSpPr>
          <p:nvPr>
            <p:ph idx="1"/>
          </p:nvPr>
        </p:nvSpPr>
        <p:spPr>
          <a:xfrm>
            <a:off x="2589212" y="2133600"/>
            <a:ext cx="8915400" cy="4013200"/>
          </a:xfrm>
        </p:spPr>
        <p:txBody>
          <a:bodyPr>
            <a:noAutofit/>
          </a:bodyPr>
          <a:lstStyle/>
          <a:p>
            <a:r>
              <a:rPr lang="en-US" altLang="zh-TW" sz="2000" dirty="0">
                <a:latin typeface="Times New Roman" panose="02020603050405020304" pitchFamily="18" charset="0"/>
                <a:cs typeface="Times New Roman" panose="02020603050405020304" pitchFamily="18" charset="0"/>
              </a:rPr>
              <a:t>In this paper, we present a metric transfer learning framework (MTLF) to address classification and regression problems in a unified framework. By defining the objective functions on the basis of a </a:t>
            </a:r>
            <a:r>
              <a:rPr lang="en-US" altLang="zh-TW" sz="2000" dirty="0" err="1">
                <a:latin typeface="Times New Roman" panose="02020603050405020304" pitchFamily="18" charset="0"/>
                <a:cs typeface="Times New Roman" panose="02020603050405020304" pitchFamily="18" charset="0"/>
              </a:rPr>
              <a:t>Mahalanobis</a:t>
            </a:r>
            <a:r>
              <a:rPr lang="en-US" altLang="zh-TW" sz="2000" dirty="0">
                <a:latin typeface="Times New Roman" panose="02020603050405020304" pitchFamily="18" charset="0"/>
                <a:cs typeface="Times New Roman" panose="02020603050405020304" pitchFamily="18" charset="0"/>
              </a:rPr>
              <a:t> distance, instead of the Euclidean distance, MTLF makes it possible to more efficiently preserve and utilize the intrinsic geometric information among the instances from different domains with similar/dissimilar labels. With these advantages, MTLF can maximize the inter-class distances and minimize the </a:t>
            </a:r>
            <a:r>
              <a:rPr lang="en-US" altLang="zh-TW" sz="2000" dirty="0" err="1">
                <a:latin typeface="Times New Roman" panose="02020603050405020304" pitchFamily="18" charset="0"/>
                <a:cs typeface="Times New Roman" panose="02020603050405020304" pitchFamily="18" charset="0"/>
              </a:rPr>
              <a:t>intraclass</a:t>
            </a:r>
            <a:r>
              <a:rPr lang="en-US" altLang="zh-TW" sz="2000" dirty="0">
                <a:latin typeface="Times New Roman" panose="02020603050405020304" pitchFamily="18" charset="0"/>
                <a:cs typeface="Times New Roman" panose="02020603050405020304" pitchFamily="18" charset="0"/>
              </a:rPr>
              <a:t> distances for the target domain</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dirty="0">
                <a:latin typeface="Times New Roman" panose="02020603050405020304" pitchFamily="18" charset="0"/>
                <a:cs typeface="Times New Roman" panose="02020603050405020304" pitchFamily="18" charset="0"/>
              </a:rPr>
              <a:t>Reference: Xu, Y., Pan, S.J., </a:t>
            </a:r>
            <a:r>
              <a:rPr lang="en-US" altLang="zh-TW" dirty="0" err="1">
                <a:latin typeface="Times New Roman" panose="02020603050405020304" pitchFamily="18" charset="0"/>
                <a:cs typeface="Times New Roman" panose="02020603050405020304" pitchFamily="18" charset="0"/>
              </a:rPr>
              <a:t>Xiong</a:t>
            </a:r>
            <a:r>
              <a:rPr lang="en-US" altLang="zh-TW" dirty="0">
                <a:latin typeface="Times New Roman" panose="02020603050405020304" pitchFamily="18" charset="0"/>
                <a:cs typeface="Times New Roman" panose="02020603050405020304" pitchFamily="18" charset="0"/>
              </a:rPr>
              <a:t>, H., Wu, Q., Luo, R., Min, H., Song, H.: A </a:t>
            </a:r>
            <a:r>
              <a:rPr lang="en-US" altLang="zh-TW" dirty="0" err="1">
                <a:latin typeface="Times New Roman" panose="02020603050405020304" pitchFamily="18" charset="0"/>
                <a:cs typeface="Times New Roman" panose="02020603050405020304" pitchFamily="18" charset="0"/>
              </a:rPr>
              <a:t>uni</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ed</a:t>
            </a:r>
            <a:r>
              <a:rPr lang="en-US" altLang="zh-TW" dirty="0">
                <a:latin typeface="Times New Roman" panose="02020603050405020304" pitchFamily="18" charset="0"/>
                <a:cs typeface="Times New Roman" panose="02020603050405020304" pitchFamily="18" charset="0"/>
              </a:rPr>
              <a:t> frame- work for metric transfer learning. IEEE Transactions on Knowledge and Data Engineering 29(6), 1158{1171 (2017)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25</a:t>
            </a:fld>
            <a:endParaRPr lang="zh-TW" altLang="en-US"/>
          </a:p>
        </p:txBody>
      </p:sp>
    </p:spTree>
    <p:extLst>
      <p:ext uri="{BB962C8B-B14F-4D97-AF65-F5344CB8AC3E}">
        <p14:creationId xmlns:p14="http://schemas.microsoft.com/office/powerpoint/2010/main" val="3626193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000" dirty="0" smtClean="0">
                <a:latin typeface="Times New Roman" panose="02020603050405020304" pitchFamily="18" charset="0"/>
                <a:cs typeface="Times New Roman" panose="02020603050405020304" pitchFamily="18" charset="0"/>
              </a:rPr>
              <a:t>[11]</a:t>
            </a:r>
            <a:r>
              <a:rPr lang="en-US" altLang="zh-TW" sz="4000" dirty="0">
                <a:latin typeface="Times New Roman" panose="02020603050405020304" pitchFamily="18" charset="0"/>
                <a:cs typeface="Times New Roman" panose="02020603050405020304" pitchFamily="18" charset="0"/>
              </a:rPr>
              <a:t> transfer learning to deep neural network that can </a:t>
            </a:r>
            <a:r>
              <a:rPr lang="en-US" altLang="zh-TW" sz="4000" dirty="0" smtClean="0">
                <a:latin typeface="Times New Roman" panose="02020603050405020304" pitchFamily="18" charset="0"/>
                <a:cs typeface="Times New Roman" panose="02020603050405020304" pitchFamily="18" charset="0"/>
              </a:rPr>
              <a:t>utilize instances </a:t>
            </a:r>
            <a:r>
              <a:rPr lang="en-US" altLang="zh-TW" sz="4000" dirty="0">
                <a:latin typeface="Times New Roman" panose="02020603050405020304" pitchFamily="18" charset="0"/>
                <a:cs typeface="Times New Roman" panose="02020603050405020304" pitchFamily="18" charset="0"/>
              </a:rPr>
              <a:t>from source domain.</a:t>
            </a:r>
            <a:br>
              <a:rPr lang="en-US" altLang="zh-TW" sz="4000" dirty="0">
                <a:latin typeface="Times New Roman" panose="02020603050405020304" pitchFamily="18" charset="0"/>
                <a:cs typeface="Times New Roman" panose="02020603050405020304" pitchFamily="18" charset="0"/>
              </a:rPr>
            </a:b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To demonstrate that ensemble leaning strategies are useful in transfer leaning, we design an ensemble transfer learning framework that combines bagging, </a:t>
            </a:r>
            <a:r>
              <a:rPr lang="en-US" altLang="zh-TW" sz="2000" dirty="0" err="1" smtClean="0">
                <a:latin typeface="Times New Roman" panose="02020603050405020304" pitchFamily="18" charset="0"/>
                <a:cs typeface="Times New Roman" panose="02020603050405020304" pitchFamily="18" charset="0"/>
              </a:rPr>
              <a:t>MultiBoosting</a:t>
            </a:r>
            <a:r>
              <a:rPr lang="en-US" altLang="zh-TW" sz="2000" dirty="0" smtClean="0">
                <a:latin typeface="Times New Roman" panose="02020603050405020304" pitchFamily="18" charset="0"/>
                <a:cs typeface="Times New Roman" panose="02020603050405020304" pitchFamily="18" charset="0"/>
              </a:rPr>
              <a:t>, and weighted resampling with </a:t>
            </a:r>
            <a:r>
              <a:rPr lang="en-US" altLang="zh-TW" sz="2000" dirty="0" err="1" smtClean="0">
                <a:latin typeface="Times New Roman" panose="02020603050405020304" pitchFamily="18" charset="0"/>
                <a:cs typeface="Times New Roman" panose="02020603050405020304" pitchFamily="18" charset="0"/>
              </a:rPr>
              <a:t>TrAdaBoost</a:t>
            </a:r>
            <a:r>
              <a:rPr lang="en-US" altLang="zh-TW" sz="2000" dirty="0" smtClean="0">
                <a:latin typeface="Times New Roman" panose="02020603050405020304" pitchFamily="18" charset="0"/>
                <a:cs typeface="Times New Roman" panose="02020603050405020304" pitchFamily="18" charset="0"/>
              </a:rPr>
              <a:t>. In this paper, a weighted-resampling-based transfer learning algorithm is proposed, which resamples the useful data in the source domain and combines it with the labeled data in the target domain and then ensembles the classifiers learned by the combined data after many iterations.</a:t>
            </a:r>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dirty="0" err="1">
                <a:solidFill>
                  <a:srgbClr val="FF0000"/>
                </a:solidFill>
                <a:latin typeface="Times New Roman" panose="02020603050405020304" pitchFamily="18" charset="0"/>
                <a:cs typeface="Times New Roman" panose="02020603050405020304" pitchFamily="18" charset="0"/>
              </a:rPr>
              <a:t>Reference:Liu</a:t>
            </a:r>
            <a:r>
              <a:rPr lang="en-US" altLang="zh-TW" dirty="0">
                <a:solidFill>
                  <a:srgbClr val="FF0000"/>
                </a:solidFill>
                <a:latin typeface="Times New Roman" panose="02020603050405020304" pitchFamily="18" charset="0"/>
                <a:cs typeface="Times New Roman" panose="02020603050405020304" pitchFamily="18" charset="0"/>
              </a:rPr>
              <a:t>, X., Liu, Z., Wang, G., </a:t>
            </a:r>
            <a:r>
              <a:rPr lang="en-US" altLang="zh-TW" dirty="0" err="1">
                <a:solidFill>
                  <a:srgbClr val="FF0000"/>
                </a:solidFill>
                <a:latin typeface="Times New Roman" panose="02020603050405020304" pitchFamily="18" charset="0"/>
                <a:cs typeface="Times New Roman" panose="02020603050405020304" pitchFamily="18" charset="0"/>
              </a:rPr>
              <a:t>Cai</a:t>
            </a:r>
            <a:r>
              <a:rPr lang="en-US" altLang="zh-TW" dirty="0">
                <a:solidFill>
                  <a:srgbClr val="FF0000"/>
                </a:solidFill>
                <a:latin typeface="Times New Roman" panose="02020603050405020304" pitchFamily="18" charset="0"/>
                <a:cs typeface="Times New Roman" panose="02020603050405020304" pitchFamily="18" charset="0"/>
              </a:rPr>
              <a:t>, Z., Zhang, H.: Ensemble transfer learning </a:t>
            </a:r>
            <a:r>
              <a:rPr lang="en-US" altLang="zh-TW" dirty="0" err="1">
                <a:solidFill>
                  <a:srgbClr val="FF0000"/>
                </a:solidFill>
                <a:latin typeface="Times New Roman" panose="02020603050405020304" pitchFamily="18" charset="0"/>
                <a:cs typeface="Times New Roman" panose="02020603050405020304" pitchFamily="18" charset="0"/>
              </a:rPr>
              <a:t>algo</a:t>
            </a:r>
            <a:r>
              <a:rPr lang="en-US" altLang="zh-TW" dirty="0">
                <a:solidFill>
                  <a:srgbClr val="FF0000"/>
                </a:solidFill>
                <a:latin typeface="Times New Roman" panose="02020603050405020304" pitchFamily="18" charset="0"/>
                <a:cs typeface="Times New Roman" panose="02020603050405020304" pitchFamily="18" charset="0"/>
              </a:rPr>
              <a:t>- </a:t>
            </a:r>
            <a:r>
              <a:rPr lang="en-US" altLang="zh-TW" dirty="0" err="1">
                <a:solidFill>
                  <a:srgbClr val="FF0000"/>
                </a:solidFill>
                <a:latin typeface="Times New Roman" panose="02020603050405020304" pitchFamily="18" charset="0"/>
                <a:cs typeface="Times New Roman" panose="02020603050405020304" pitchFamily="18" charset="0"/>
              </a:rPr>
              <a:t>rithm</a:t>
            </a:r>
            <a:r>
              <a:rPr lang="en-US" altLang="zh-TW" dirty="0">
                <a:solidFill>
                  <a:srgbClr val="FF0000"/>
                </a:solidFill>
                <a:latin typeface="Times New Roman" panose="02020603050405020304" pitchFamily="18" charset="0"/>
                <a:cs typeface="Times New Roman" panose="02020603050405020304" pitchFamily="18" charset="0"/>
              </a:rPr>
              <a:t>. IEEE Access 6, 2389{2396 (2018)</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26</a:t>
            </a:fld>
            <a:endParaRPr lang="zh-TW" altLang="en-US"/>
          </a:p>
        </p:txBody>
      </p:sp>
    </p:spTree>
    <p:extLst>
      <p:ext uri="{BB962C8B-B14F-4D97-AF65-F5344CB8AC3E}">
        <p14:creationId xmlns:p14="http://schemas.microsoft.com/office/powerpoint/2010/main" val="303762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84795" y="670849"/>
            <a:ext cx="8911687" cy="1280890"/>
          </a:xfrm>
        </p:spPr>
        <p:txBody>
          <a:bodyPr>
            <a:normAutofit/>
          </a:bodyPr>
          <a:lstStyle/>
          <a:p>
            <a:r>
              <a:rPr lang="en-US" altLang="zh-TW" sz="4000" dirty="0">
                <a:latin typeface="Times New Roman" panose="02020603050405020304" pitchFamily="18" charset="0"/>
                <a:cs typeface="Times New Roman" panose="02020603050405020304" pitchFamily="18" charset="0"/>
              </a:rPr>
              <a:t>Introduction </a:t>
            </a:r>
            <a:r>
              <a:rPr lang="en-US" altLang="zh-TW" sz="4000" dirty="0" smtClean="0">
                <a:latin typeface="Times New Roman" panose="02020603050405020304" pitchFamily="18" charset="0"/>
                <a:cs typeface="Times New Roman" panose="02020603050405020304" pitchFamily="18" charset="0"/>
              </a:rPr>
              <a:t>of </a:t>
            </a:r>
            <a:r>
              <a:rPr lang="en-US" altLang="zh-TW" sz="4000" dirty="0">
                <a:latin typeface="Times New Roman" panose="02020603050405020304" pitchFamily="18" charset="0"/>
                <a:cs typeface="Times New Roman" panose="02020603050405020304" pitchFamily="18" charset="0"/>
              </a:rPr>
              <a:t>Mapping-based</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2384795" y="2012359"/>
            <a:ext cx="8503140" cy="3799452"/>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27</a:t>
            </a:fld>
            <a:endParaRPr lang="zh-TW" altLang="en-US"/>
          </a:p>
        </p:txBody>
      </p:sp>
    </p:spTree>
    <p:extLst>
      <p:ext uri="{BB962C8B-B14F-4D97-AF65-F5344CB8AC3E}">
        <p14:creationId xmlns:p14="http://schemas.microsoft.com/office/powerpoint/2010/main" val="936668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Principle </a:t>
            </a:r>
            <a:r>
              <a:rPr lang="en-US" altLang="zh-TW" sz="4000" dirty="0">
                <a:latin typeface="Times New Roman" panose="02020603050405020304" pitchFamily="18" charset="0"/>
                <a:cs typeface="Times New Roman" panose="02020603050405020304" pitchFamily="18" charset="0"/>
              </a:rPr>
              <a:t>of Mapping-based</a:t>
            </a:r>
            <a:endParaRPr lang="zh-TW" altLang="en-US" sz="4000" dirty="0"/>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Mapping </a:t>
            </a:r>
            <a:r>
              <a:rPr lang="en-US" altLang="zh-TW" sz="2000" dirty="0">
                <a:latin typeface="Times New Roman" panose="02020603050405020304" pitchFamily="18" charset="0"/>
                <a:cs typeface="Times New Roman" panose="02020603050405020304" pitchFamily="18" charset="0"/>
              </a:rPr>
              <a:t>from source domain and target Domain to a new data space</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new data space will be similar to the two domains and is suitable for neural network training</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a:latin typeface="Times New Roman" panose="02020603050405020304" pitchFamily="18" charset="0"/>
                <a:cs typeface="Times New Roman" panose="02020603050405020304" pitchFamily="18" charset="0"/>
              </a:rPr>
              <a:t>Supplement: Deep network </a:t>
            </a:r>
            <a:r>
              <a:rPr lang="en-US" altLang="zh-TW" sz="2000" dirty="0" smtClean="0">
                <a:latin typeface="Times New Roman" panose="02020603050405020304" pitchFamily="18" charset="0"/>
                <a:cs typeface="Times New Roman" panose="02020603050405020304" pitchFamily="18" charset="0"/>
              </a:rPr>
              <a:t>training discriminate data by </a:t>
            </a:r>
            <a:r>
              <a:rPr lang="en-US" altLang="zh-TW" sz="2000" dirty="0">
                <a:latin typeface="Times New Roman" panose="02020603050405020304" pitchFamily="18" charset="0"/>
                <a:cs typeface="Times New Roman" panose="02020603050405020304" pitchFamily="18" charset="0"/>
              </a:rPr>
              <a:t>feature extraction, and the new data set is larger than the collections in source domain and target Domain, so it is more suitable for deep network learning.</a:t>
            </a:r>
            <a:endParaRPr lang="en-US" altLang="zh-TW" sz="20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28</a:t>
            </a:fld>
            <a:endParaRPr lang="zh-TW" altLang="en-US"/>
          </a:p>
        </p:txBody>
      </p:sp>
    </p:spTree>
    <p:extLst>
      <p:ext uri="{BB962C8B-B14F-4D97-AF65-F5344CB8AC3E}">
        <p14:creationId xmlns:p14="http://schemas.microsoft.com/office/powerpoint/2010/main" val="3219440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752496" y="3431585"/>
            <a:ext cx="6052027" cy="2704223"/>
          </a:xfrm>
          <a:prstGeom prst="rect">
            <a:avLst/>
          </a:prstGeom>
        </p:spPr>
      </p:pic>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Introduction </a:t>
            </a:r>
            <a:r>
              <a:rPr lang="en-US" altLang="zh-TW" sz="4000" dirty="0">
                <a:latin typeface="Times New Roman" panose="02020603050405020304" pitchFamily="18" charset="0"/>
                <a:cs typeface="Times New Roman" panose="02020603050405020304" pitchFamily="18" charset="0"/>
              </a:rPr>
              <a:t>of Mapping-based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sketch </a:t>
            </a:r>
            <a:endParaRPr lang="zh-TW" altLang="en-US" sz="4000" dirty="0"/>
          </a:p>
        </p:txBody>
      </p:sp>
      <p:sp>
        <p:nvSpPr>
          <p:cNvPr id="3" name="內容版面配置區 2"/>
          <p:cNvSpPr>
            <a:spLocks noGrp="1"/>
          </p:cNvSpPr>
          <p:nvPr>
            <p:ph idx="1"/>
          </p:nvPr>
        </p:nvSpPr>
        <p:spPr>
          <a:xfrm>
            <a:off x="2220951" y="1608017"/>
            <a:ext cx="10515600" cy="4351338"/>
          </a:xfrm>
        </p:spPr>
        <p:txBody>
          <a:bodyPr>
            <a:normAutofit/>
          </a:bodyPr>
          <a:lstStyle/>
          <a:p>
            <a:pPr>
              <a:lnSpc>
                <a:spcPct val="100000"/>
              </a:lnSpc>
              <a:spcBef>
                <a:spcPts val="0"/>
              </a:spcBef>
              <a:defRPr/>
            </a:pPr>
            <a:r>
              <a:rPr lang="en-US" altLang="zh-TW" sz="2000" dirty="0">
                <a:latin typeface="Times New Roman" panose="02020603050405020304" pitchFamily="18" charset="0"/>
                <a:cs typeface="Times New Roman" panose="02020603050405020304" pitchFamily="18" charset="0"/>
              </a:rPr>
              <a:t>The </a:t>
            </a:r>
            <a:r>
              <a:rPr lang="en-US" altLang="zh-TW" sz="2000" dirty="0" smtClean="0">
                <a:latin typeface="Times New Roman" panose="02020603050405020304" pitchFamily="18" charset="0"/>
                <a:cs typeface="Times New Roman" panose="02020603050405020304" pitchFamily="18" charset="0"/>
              </a:rPr>
              <a:t>elements of new dataset from </a:t>
            </a:r>
            <a:r>
              <a:rPr lang="en-US" altLang="zh-TW" sz="2000" dirty="0">
                <a:latin typeface="Times New Roman" panose="02020603050405020304" pitchFamily="18" charset="0"/>
                <a:cs typeface="Times New Roman" panose="02020603050405020304" pitchFamily="18" charset="0"/>
              </a:rPr>
              <a:t>the source Domain and the target </a:t>
            </a:r>
            <a:r>
              <a:rPr lang="en-US" altLang="zh-TW" sz="2000" dirty="0" smtClean="0">
                <a:latin typeface="Times New Roman" panose="02020603050405020304" pitchFamily="18" charset="0"/>
                <a:cs typeface="Times New Roman" panose="02020603050405020304" pitchFamily="18" charset="0"/>
              </a:rPr>
              <a:t>Domain</a:t>
            </a:r>
          </a:p>
          <a:p>
            <a:pPr>
              <a:lnSpc>
                <a:spcPct val="100000"/>
              </a:lnSpc>
              <a:spcBef>
                <a:spcPts val="0"/>
              </a:spcBef>
              <a:defRPr/>
            </a:pPr>
            <a:r>
              <a:rPr lang="en-US" altLang="zh-TW" sz="2000" dirty="0">
                <a:latin typeface="Times New Roman" panose="02020603050405020304" pitchFamily="18" charset="0"/>
                <a:cs typeface="Times New Roman" panose="02020603050405020304" pitchFamily="18" charset="0"/>
              </a:rPr>
              <a:t>The new dataset</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will have its own space</a:t>
            </a:r>
          </a:p>
          <a:p>
            <a:r>
              <a:rPr lang="en-US" altLang="zh-TW" sz="2000" dirty="0">
                <a:latin typeface="Times New Roman" panose="02020603050405020304" pitchFamily="18" charset="0"/>
                <a:cs typeface="Times New Roman" panose="02020603050405020304" pitchFamily="18" charset="0"/>
              </a:rPr>
              <a:t> Regretting all of instances in </a:t>
            </a:r>
            <a:r>
              <a:rPr lang="en-US" altLang="zh-TW" sz="2000" dirty="0" smtClean="0">
                <a:latin typeface="Times New Roman" panose="02020603050405020304" pitchFamily="18" charset="0"/>
                <a:cs typeface="Times New Roman" panose="02020603050405020304" pitchFamily="18" charset="0"/>
              </a:rPr>
              <a:t>the new </a:t>
            </a:r>
            <a:r>
              <a:rPr lang="en-US" altLang="zh-TW" sz="2000" dirty="0">
                <a:latin typeface="Times New Roman" panose="02020603050405020304" pitchFamily="18" charset="0"/>
                <a:cs typeface="Times New Roman" panose="02020603050405020304" pitchFamily="18" charset="0"/>
              </a:rPr>
              <a:t>data space as training  </a:t>
            </a:r>
            <a:r>
              <a:rPr lang="en-US" altLang="zh-TW" sz="2000" dirty="0" smtClean="0">
                <a:latin typeface="Times New Roman" panose="02020603050405020304" pitchFamily="18" charset="0"/>
                <a:cs typeface="Times New Roman" panose="02020603050405020304" pitchFamily="18" charset="0"/>
              </a:rPr>
              <a:t>sets </a:t>
            </a:r>
            <a:r>
              <a:rPr lang="en-US" altLang="zh-TW" sz="2000" dirty="0">
                <a:latin typeface="Times New Roman" panose="02020603050405020304" pitchFamily="18" charset="0"/>
                <a:cs typeface="Times New Roman" panose="02020603050405020304" pitchFamily="18" charset="0"/>
              </a:rPr>
              <a:t>for neurons</a:t>
            </a:r>
            <a:endParaRPr lang="zh-TW" altLang="en-US" sz="2000" b="1" dirty="0">
              <a:latin typeface="Times New Roman" panose="02020603050405020304" pitchFamily="18" charset="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36CCCD41-7E54-494F-BB61-BAD907C5AB0F}" type="slidenum">
              <a:rPr lang="zh-TW" altLang="en-US" smtClean="0"/>
              <a:t>29</a:t>
            </a:fld>
            <a:endParaRPr lang="zh-TW" altLang="en-US"/>
          </a:p>
        </p:txBody>
      </p:sp>
    </p:spTree>
    <p:extLst>
      <p:ext uri="{BB962C8B-B14F-4D97-AF65-F5344CB8AC3E}">
        <p14:creationId xmlns:p14="http://schemas.microsoft.com/office/powerpoint/2010/main" val="73080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The </a:t>
            </a:r>
            <a:r>
              <a:rPr lang="en-US" altLang="zh-TW" dirty="0" smtClean="0">
                <a:latin typeface="Times New Roman" panose="02020603050405020304" pitchFamily="18" charset="0"/>
                <a:cs typeface="Times New Roman" panose="02020603050405020304" pitchFamily="18" charset="0"/>
              </a:rPr>
              <a:t>main contributions </a:t>
            </a:r>
            <a:r>
              <a:rPr lang="en-US" altLang="zh-TW" dirty="0">
                <a:latin typeface="Times New Roman" panose="02020603050405020304" pitchFamily="18" charset="0"/>
                <a:cs typeface="Times New Roman" panose="02020603050405020304" pitchFamily="18" charset="0"/>
              </a:rPr>
              <a:t>of this survey paper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400" dirty="0" err="1" smtClean="0">
                <a:latin typeface="Times New Roman" panose="02020603050405020304" pitchFamily="18" charset="0"/>
                <a:cs typeface="Times New Roman" panose="02020603050405020304" pitchFamily="18" charset="0"/>
              </a:rPr>
              <a:t>Deviding</a:t>
            </a:r>
            <a:r>
              <a:rPr lang="en-US" altLang="zh-TW" sz="2400" dirty="0" smtClean="0">
                <a:latin typeface="Times New Roman" panose="02020603050405020304" pitchFamily="18" charset="0"/>
                <a:cs typeface="Times New Roman" panose="02020603050405020304" pitchFamily="18" charset="0"/>
              </a:rPr>
              <a:t> the </a:t>
            </a:r>
            <a:r>
              <a:rPr lang="en-US" altLang="zh-TW" sz="2400" dirty="0">
                <a:latin typeface="Times New Roman" panose="02020603050405020304" pitchFamily="18" charset="0"/>
                <a:cs typeface="Times New Roman" panose="02020603050405020304" pitchFamily="18" charset="0"/>
              </a:rPr>
              <a:t>deep </a:t>
            </a:r>
            <a:r>
              <a:rPr lang="en-US" altLang="zh-TW" sz="2400" dirty="0" smtClean="0">
                <a:latin typeface="Times New Roman" panose="02020603050405020304" pitchFamily="18" charset="0"/>
                <a:cs typeface="Times New Roman" panose="02020603050405020304" pitchFamily="18" charset="0"/>
              </a:rPr>
              <a:t>transfer learning into four categories</a:t>
            </a:r>
          </a:p>
          <a:p>
            <a:r>
              <a:rPr lang="en-US" altLang="zh-TW" sz="2400" dirty="0">
                <a:latin typeface="Times New Roman" panose="02020603050405020304" pitchFamily="18" charset="0"/>
                <a:cs typeface="Times New Roman" panose="02020603050405020304" pitchFamily="18" charset="0"/>
              </a:rPr>
              <a:t>E</a:t>
            </a:r>
            <a:r>
              <a:rPr lang="en-US" altLang="zh-TW" sz="2400" dirty="0" smtClean="0">
                <a:latin typeface="Times New Roman" panose="02020603050405020304" pitchFamily="18" charset="0"/>
                <a:cs typeface="Times New Roman" panose="02020603050405020304" pitchFamily="18" charset="0"/>
              </a:rPr>
              <a:t>ach </a:t>
            </a:r>
            <a:r>
              <a:rPr lang="en-US" altLang="zh-TW" sz="2400" dirty="0">
                <a:latin typeface="Times New Roman" panose="02020603050405020304" pitchFamily="18" charset="0"/>
                <a:cs typeface="Times New Roman" panose="02020603050405020304" pitchFamily="18" charset="0"/>
              </a:rPr>
              <a:t>type of deep transfer </a:t>
            </a:r>
            <a:r>
              <a:rPr lang="en-US" altLang="zh-TW" sz="2400" dirty="0" smtClean="0">
                <a:latin typeface="Times New Roman" panose="02020603050405020304" pitchFamily="18" charset="0"/>
                <a:cs typeface="Times New Roman" panose="02020603050405020304" pitchFamily="18" charset="0"/>
              </a:rPr>
              <a:t>learning would be defined , </a:t>
            </a:r>
            <a:r>
              <a:rPr lang="en-US" altLang="zh-TW" sz="2400" dirty="0">
                <a:latin typeface="Times New Roman" panose="02020603050405020304" pitchFamily="18" charset="0"/>
                <a:cs typeface="Times New Roman" panose="02020603050405020304" pitchFamily="18" charset="0"/>
              </a:rPr>
              <a:t>and </a:t>
            </a:r>
            <a:r>
              <a:rPr lang="en-US" altLang="zh-TW" sz="2400" dirty="0" smtClean="0">
                <a:latin typeface="Times New Roman" panose="02020603050405020304" pitchFamily="18" charset="0"/>
                <a:cs typeface="Times New Roman" panose="02020603050405020304" pitchFamily="18" charset="0"/>
              </a:rPr>
              <a:t>give </a:t>
            </a:r>
            <a:r>
              <a:rPr lang="en-US" altLang="zh-TW" sz="2400" dirty="0">
                <a:latin typeface="Times New Roman" panose="02020603050405020304" pitchFamily="18" charset="0"/>
                <a:cs typeface="Times New Roman" panose="02020603050405020304" pitchFamily="18" charset="0"/>
              </a:rPr>
              <a:t>each type of standardized model and </a:t>
            </a:r>
            <a:r>
              <a:rPr lang="en-US" altLang="zh-TW" sz="2400" dirty="0" smtClean="0">
                <a:latin typeface="Times New Roman" panose="02020603050405020304" pitchFamily="18" charset="0"/>
                <a:cs typeface="Times New Roman" panose="02020603050405020304" pitchFamily="18" charset="0"/>
              </a:rPr>
              <a:t>sketch</a:t>
            </a:r>
          </a:p>
          <a:p>
            <a:pPr marL="0" indent="0">
              <a:buNone/>
            </a:pPr>
            <a:r>
              <a:rPr lang="en-US" altLang="zh-TW" sz="2400" dirty="0" smtClean="0">
                <a:latin typeface="Times New Roman" panose="02020603050405020304" pitchFamily="18" charset="0"/>
                <a:cs typeface="Times New Roman" panose="02020603050405020304" pitchFamily="18" charset="0"/>
              </a:rPr>
              <a:t>1.Instances-based</a:t>
            </a:r>
          </a:p>
          <a:p>
            <a:pPr marL="0" indent="0">
              <a:buNone/>
            </a:pPr>
            <a:r>
              <a:rPr lang="en-US" altLang="zh-TW" sz="2400" dirty="0" smtClean="0">
                <a:latin typeface="Times New Roman" panose="02020603050405020304" pitchFamily="18" charset="0"/>
                <a:cs typeface="Times New Roman" panose="02020603050405020304" pitchFamily="18" charset="0"/>
              </a:rPr>
              <a:t>2.Mapping-based</a:t>
            </a:r>
            <a:r>
              <a:rPr lang="zh-TW" altLang="en-US" sz="2400" dirty="0" smtClean="0">
                <a:latin typeface="Times New Roman" panose="02020603050405020304" pitchFamily="18" charset="0"/>
                <a:cs typeface="Times New Roman" panose="02020603050405020304" pitchFamily="18" charset="0"/>
              </a:rPr>
              <a:t>   </a:t>
            </a:r>
            <a:endParaRPr lang="en-US" altLang="zh-TW" sz="2400" dirty="0" smtClean="0">
              <a:latin typeface="Times New Roman" panose="02020603050405020304" pitchFamily="18" charset="0"/>
              <a:cs typeface="Times New Roman" panose="02020603050405020304" pitchFamily="18" charset="0"/>
            </a:endParaRPr>
          </a:p>
          <a:p>
            <a:pPr marL="0" indent="0">
              <a:buNone/>
            </a:pPr>
            <a:r>
              <a:rPr lang="en-US" altLang="zh-TW" sz="2400" dirty="0" smtClean="0">
                <a:latin typeface="Times New Roman" panose="02020603050405020304" pitchFamily="18" charset="0"/>
                <a:cs typeface="Times New Roman" panose="02020603050405020304" pitchFamily="18" charset="0"/>
              </a:rPr>
              <a:t>3.Network-based</a:t>
            </a:r>
            <a:r>
              <a:rPr lang="zh-TW" altLang="en-US" sz="2400" dirty="0" smtClean="0">
                <a:latin typeface="Times New Roman" panose="02020603050405020304" pitchFamily="18" charset="0"/>
                <a:cs typeface="Times New Roman" panose="02020603050405020304" pitchFamily="18" charset="0"/>
              </a:rPr>
              <a:t> </a:t>
            </a:r>
            <a:endParaRPr lang="en-US" altLang="zh-TW" sz="2400" dirty="0" smtClean="0">
              <a:latin typeface="Times New Roman" panose="02020603050405020304" pitchFamily="18" charset="0"/>
              <a:cs typeface="Times New Roman" panose="02020603050405020304" pitchFamily="18" charset="0"/>
            </a:endParaRPr>
          </a:p>
          <a:p>
            <a:pPr marL="0" indent="0">
              <a:buNone/>
            </a:pPr>
            <a:r>
              <a:rPr lang="en-US" altLang="zh-TW" sz="2400" dirty="0" smtClean="0">
                <a:latin typeface="Times New Roman" panose="02020603050405020304" pitchFamily="18" charset="0"/>
                <a:cs typeface="Times New Roman" panose="02020603050405020304" pitchFamily="18" charset="0"/>
              </a:rPr>
              <a:t>4.Adversarial-based</a:t>
            </a:r>
            <a:endParaRPr lang="zh-TW" altLang="en-US" sz="24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a:t>
            </a:fld>
            <a:endParaRPr lang="zh-TW" altLang="en-US"/>
          </a:p>
        </p:txBody>
      </p:sp>
    </p:spTree>
    <p:extLst>
      <p:ext uri="{BB962C8B-B14F-4D97-AF65-F5344CB8AC3E}">
        <p14:creationId xmlns:p14="http://schemas.microsoft.com/office/powerpoint/2010/main" val="3353702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output of  Mapping-based</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Generating </a:t>
            </a:r>
            <a:r>
              <a:rPr lang="en-US" altLang="zh-TW" sz="2000" dirty="0">
                <a:latin typeface="Times New Roman" panose="02020603050405020304" pitchFamily="18" charset="0"/>
                <a:cs typeface="Times New Roman" panose="02020603050405020304" pitchFamily="18" charset="0"/>
              </a:rPr>
              <a:t>a</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new set of data </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and </a:t>
            </a:r>
            <a:r>
              <a:rPr lang="en-US" altLang="zh-TW" sz="2000" dirty="0" smtClean="0">
                <a:latin typeface="Times New Roman" panose="02020603050405020304" pitchFamily="18" charset="0"/>
                <a:cs typeface="Times New Roman" panose="02020603050405020304" pitchFamily="18" charset="0"/>
              </a:rPr>
              <a:t>providing the </a:t>
            </a:r>
            <a:r>
              <a:rPr lang="en-US" altLang="zh-TW" sz="2000" dirty="0">
                <a:latin typeface="Times New Roman" panose="02020603050405020304" pitchFamily="18" charset="0"/>
                <a:cs typeface="Times New Roman" panose="02020603050405020304" pitchFamily="18" charset="0"/>
              </a:rPr>
              <a:t>training set </a:t>
            </a:r>
            <a:r>
              <a:rPr lang="en-US" altLang="zh-TW" sz="2000" dirty="0" smtClean="0">
                <a:latin typeface="Times New Roman" panose="02020603050405020304" pitchFamily="18" charset="0"/>
                <a:cs typeface="Times New Roman" panose="02020603050405020304" pitchFamily="18" charset="0"/>
              </a:rPr>
              <a:t>to </a:t>
            </a:r>
            <a:r>
              <a:rPr lang="en-US" altLang="zh-TW" sz="2000" dirty="0">
                <a:latin typeface="Times New Roman" panose="02020603050405020304" pitchFamily="18" charset="0"/>
                <a:cs typeface="Times New Roman" panose="02020603050405020304" pitchFamily="18" charset="0"/>
              </a:rPr>
              <a:t>the neural network assists in the learning of the predictive function </a:t>
            </a:r>
            <a:r>
              <a:rPr lang="en-US" altLang="zh-TW" sz="2000" dirty="0" err="1">
                <a:latin typeface="Times New Roman" panose="02020603050405020304" pitchFamily="18" charset="0"/>
                <a:cs typeface="Times New Roman" panose="02020603050405020304" pitchFamily="18" charset="0"/>
              </a:rPr>
              <a:t>fT</a:t>
            </a:r>
            <a:r>
              <a:rPr lang="en-US" altLang="zh-TW" sz="2000" dirty="0">
                <a:latin typeface="Times New Roman" panose="02020603050405020304" pitchFamily="18" charset="0"/>
                <a:cs typeface="Times New Roman" panose="02020603050405020304" pitchFamily="18" charset="0"/>
              </a:rPr>
              <a:t>().</a:t>
            </a:r>
          </a:p>
          <a:p>
            <a:endParaRPr lang="zh-TW" altLang="en-US" sz="2000" dirty="0" smtClean="0">
              <a:latin typeface="Times New Roman" panose="02020603050405020304" pitchFamily="18" charset="0"/>
              <a:cs typeface="Times New Roman" panose="02020603050405020304" pitchFamily="18" charset="0"/>
            </a:endParaRPr>
          </a:p>
          <a:p>
            <a:pPr marL="0" indent="0">
              <a:buNone/>
            </a:pPr>
            <a:endParaRPr lang="zh-TW" altLang="en-US" sz="2000" dirty="0">
              <a:latin typeface="Times New Roman" panose="02020603050405020304" pitchFamily="18" charset="0"/>
              <a:cs typeface="Times New Roman" panose="02020603050405020304" pitchFamily="18" charset="0"/>
            </a:endParaRPr>
          </a:p>
          <a:p>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30</a:t>
            </a:fld>
            <a:endParaRPr lang="zh-TW" altLang="en-US"/>
          </a:p>
        </p:txBody>
      </p:sp>
    </p:spTree>
    <p:extLst>
      <p:ext uri="{BB962C8B-B14F-4D97-AF65-F5344CB8AC3E}">
        <p14:creationId xmlns:p14="http://schemas.microsoft.com/office/powerpoint/2010/main" val="435929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08355" y="432032"/>
            <a:ext cx="11070771" cy="1325563"/>
          </a:xfrm>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Mapping-based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mentioned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in </a:t>
            </a:r>
            <a:r>
              <a:rPr lang="en-US" altLang="zh-TW" sz="4000" dirty="0">
                <a:latin typeface="Times New Roman" panose="02020603050405020304" pitchFamily="18" charset="0"/>
                <a:cs typeface="Times New Roman" panose="02020603050405020304" pitchFamily="18" charset="0"/>
              </a:rPr>
              <a:t>this article</a:t>
            </a:r>
            <a:endParaRPr lang="zh-TW" altLang="en-US" sz="4000" dirty="0"/>
          </a:p>
        </p:txBody>
      </p:sp>
      <p:sp>
        <p:nvSpPr>
          <p:cNvPr id="3" name="內容版面配置區 2"/>
          <p:cNvSpPr>
            <a:spLocks noGrp="1"/>
          </p:cNvSpPr>
          <p:nvPr>
            <p:ph idx="1"/>
          </p:nvPr>
        </p:nvSpPr>
        <p:spPr/>
        <p:txBody>
          <a:bodyPr>
            <a:normAutofit lnSpcReduction="10000"/>
          </a:bodyPr>
          <a:lstStyle/>
          <a:p>
            <a:r>
              <a:rPr lang="en-US" altLang="zh-TW" sz="2000" dirty="0">
                <a:latin typeface="Times New Roman" panose="02020603050405020304" pitchFamily="18" charset="0"/>
                <a:cs typeface="Times New Roman" panose="02020603050405020304" pitchFamily="18" charset="0"/>
              </a:rPr>
              <a:t>The transfer component analysis (TCA) introduced by [18] extends the TCA method to deep neural networks.</a:t>
            </a:r>
          </a:p>
          <a:p>
            <a:r>
              <a:rPr lang="en-US" altLang="zh-TW" sz="2000" dirty="0">
                <a:latin typeface="Times New Roman" panose="02020603050405020304" pitchFamily="18" charset="0"/>
                <a:cs typeface="Times New Roman" panose="02020603050405020304" pitchFamily="18" charset="0"/>
              </a:rPr>
              <a:t>[23] Applying MMD to the distribution of deeper neural networks, adaptation layers and additional domain confusion losses to learn representations with </a:t>
            </a:r>
            <a:r>
              <a:rPr lang="en-US" altLang="zh-TW" sz="2000" dirty="0" smtClean="0">
                <a:latin typeface="Times New Roman" panose="02020603050405020304" pitchFamily="18" charset="0"/>
                <a:cs typeface="Times New Roman" panose="02020603050405020304" pitchFamily="18" charset="0"/>
              </a:rPr>
              <a:t>semantic meaning and </a:t>
            </a:r>
            <a:r>
              <a:rPr lang="en-US" altLang="zh-TW" sz="2000" dirty="0">
                <a:latin typeface="Times New Roman" panose="02020603050405020304" pitchFamily="18" charset="0"/>
                <a:cs typeface="Times New Roman" panose="02020603050405020304" pitchFamily="18" charset="0"/>
              </a:rPr>
              <a:t>domain invariance.</a:t>
            </a:r>
          </a:p>
          <a:p>
            <a:r>
              <a:rPr lang="en-US" altLang="zh-TW" sz="2000" dirty="0">
                <a:latin typeface="Times New Roman" panose="02020603050405020304" pitchFamily="18" charset="0"/>
                <a:cs typeface="Times New Roman" panose="02020603050405020304" pitchFamily="18" charset="0"/>
              </a:rPr>
              <a:t>[12] The previous work was </a:t>
            </a:r>
            <a:r>
              <a:rPr lang="en-US" altLang="zh-TW" sz="2000" dirty="0" smtClean="0">
                <a:latin typeface="Times New Roman" panose="02020603050405020304" pitchFamily="18" charset="0"/>
                <a:cs typeface="Times New Roman" panose="02020603050405020304" pitchFamily="18" charset="0"/>
              </a:rPr>
              <a:t>improved </a:t>
            </a:r>
            <a:r>
              <a:rPr lang="en-US" altLang="zh-TW" sz="2000" dirty="0">
                <a:latin typeface="Times New Roman" panose="02020603050405020304" pitchFamily="18" charset="0"/>
                <a:cs typeface="Times New Roman" panose="02020603050405020304" pitchFamily="18" charset="0"/>
              </a:rPr>
              <a:t>by replacing the MMD distance with the multi-nuclear variable MMD (MK-MMD) distance proposed in [8].</a:t>
            </a:r>
          </a:p>
          <a:p>
            <a:r>
              <a:rPr lang="en-US" altLang="zh-TW" sz="2000" dirty="0">
                <a:latin typeface="Times New Roman" panose="02020603050405020304" pitchFamily="18" charset="0"/>
                <a:cs typeface="Times New Roman" panose="02020603050405020304" pitchFamily="18" charset="0"/>
              </a:rPr>
              <a:t>[14] proposed a joint maximum mean difference (JMMD) to measure joint distribution of joints</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smtClean="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 Wasserstein </a:t>
            </a:r>
            <a:r>
              <a:rPr lang="en-US" altLang="zh-TW" sz="2000" dirty="0" smtClean="0">
                <a:latin typeface="Times New Roman" panose="02020603050405020304" pitchFamily="18" charset="0"/>
                <a:cs typeface="Times New Roman" panose="02020603050405020304" pitchFamily="18" charset="0"/>
              </a:rPr>
              <a:t>distance can be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used </a:t>
            </a:r>
            <a:r>
              <a:rPr lang="en-US" altLang="zh-TW" sz="2000" dirty="0">
                <a:latin typeface="Times New Roman" panose="02020603050405020304" pitchFamily="18" charset="0"/>
                <a:cs typeface="Times New Roman" panose="02020603050405020304" pitchFamily="18" charset="0"/>
              </a:rPr>
              <a:t>as a new distance measurement of domains to </a:t>
            </a:r>
            <a:r>
              <a:rPr lang="en-US" altLang="zh-TW" sz="2000" dirty="0" err="1">
                <a:latin typeface="Times New Roman" panose="02020603050405020304" pitchFamily="18" charset="0"/>
                <a:cs typeface="Times New Roman" panose="02020603050405020304" pitchFamily="18" charset="0"/>
              </a:rPr>
              <a:t>nd</a:t>
            </a:r>
            <a:r>
              <a:rPr lang="en-US" altLang="zh-TW" sz="2000" dirty="0">
                <a:latin typeface="Times New Roman" panose="02020603050405020304" pitchFamily="18" charset="0"/>
                <a:cs typeface="Times New Roman" panose="02020603050405020304" pitchFamily="18" charset="0"/>
              </a:rPr>
              <a:t> better mapping.</a:t>
            </a: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31</a:t>
            </a:fld>
            <a:endParaRPr lang="zh-TW" altLang="en-US"/>
          </a:p>
        </p:txBody>
      </p:sp>
    </p:spTree>
    <p:extLst>
      <p:ext uri="{BB962C8B-B14F-4D97-AF65-F5344CB8AC3E}">
        <p14:creationId xmlns:p14="http://schemas.microsoft.com/office/powerpoint/2010/main" val="3255756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TCA(transfer </a:t>
            </a:r>
            <a:r>
              <a:rPr lang="en-US" altLang="zh-TW" sz="4000" dirty="0">
                <a:latin typeface="Times New Roman" panose="02020603050405020304" pitchFamily="18" charset="0"/>
                <a:cs typeface="Times New Roman" panose="02020603050405020304" pitchFamily="18" charset="0"/>
              </a:rPr>
              <a:t>component analysis</a:t>
            </a:r>
            <a:r>
              <a:rPr lang="en-US" altLang="zh-TW" sz="4000" dirty="0" smtClean="0">
                <a:latin typeface="Times New Roman" panose="02020603050405020304" pitchFamily="18" charset="0"/>
                <a:cs typeface="Times New Roman" panose="02020603050405020304" pitchFamily="18" charset="0"/>
              </a:rPr>
              <a:t>)</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TCA </a:t>
            </a:r>
            <a:r>
              <a:rPr lang="en-US" altLang="zh-TW" sz="2000" dirty="0">
                <a:latin typeface="Times New Roman" panose="02020603050405020304" pitchFamily="18" charset="0"/>
                <a:cs typeface="Times New Roman" panose="02020603050405020304" pitchFamily="18" charset="0"/>
              </a:rPr>
              <a:t>learns the common set components of all domains (it doesn't </a:t>
            </a:r>
            <a:r>
              <a:rPr lang="en-US" altLang="zh-TW" sz="2000" dirty="0" smtClean="0">
                <a:latin typeface="Times New Roman" panose="02020603050405020304" pitchFamily="18" charset="0"/>
                <a:cs typeface="Times New Roman" panose="02020603050405020304" pitchFamily="18" charset="0"/>
              </a:rPr>
              <a:t>cause </a:t>
            </a:r>
            <a:r>
              <a:rPr lang="en-US" altLang="zh-TW" sz="2000" dirty="0">
                <a:latin typeface="Times New Roman" panose="02020603050405020304" pitchFamily="18" charset="0"/>
                <a:cs typeface="Times New Roman" panose="02020603050405020304" pitchFamily="18" charset="0"/>
              </a:rPr>
              <a:t>inter-domain distribution changes and maintain the original structure of the original data), so that the distribution differences </a:t>
            </a:r>
            <a:r>
              <a:rPr lang="en-US" altLang="zh-TW" sz="2000" dirty="0" smtClean="0">
                <a:latin typeface="Times New Roman" panose="02020603050405020304" pitchFamily="18" charset="0"/>
                <a:cs typeface="Times New Roman" panose="02020603050405020304" pitchFamily="18" charset="0"/>
              </a:rPr>
              <a:t>from different </a:t>
            </a:r>
            <a:r>
              <a:rPr lang="en-US" altLang="zh-TW" sz="2000" dirty="0">
                <a:latin typeface="Times New Roman" panose="02020603050405020304" pitchFamily="18" charset="0"/>
                <a:cs typeface="Times New Roman" panose="02020603050405020304" pitchFamily="18" charset="0"/>
              </a:rPr>
              <a:t>domains in the projected subspace are reduced.</a:t>
            </a: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r>
              <a:rPr lang="zh-TW" altLang="en-US" sz="2000" dirty="0" smtClean="0">
                <a:latin typeface="Times New Roman" panose="02020603050405020304" pitchFamily="18" charset="0"/>
                <a:cs typeface="Times New Roman" panose="02020603050405020304" pitchFamily="18" charset="0"/>
              </a:rPr>
              <a:t>參考網址</a:t>
            </a:r>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hlinkClick r:id="rId3"/>
              </a:rPr>
              <a:t> https://zhuanlan.zhihu.com/p/60605059</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32</a:t>
            </a:fld>
            <a:endParaRPr lang="zh-TW" altLang="en-US"/>
          </a:p>
        </p:txBody>
      </p:sp>
    </p:spTree>
    <p:extLst>
      <p:ext uri="{BB962C8B-B14F-4D97-AF65-F5344CB8AC3E}">
        <p14:creationId xmlns:p14="http://schemas.microsoft.com/office/powerpoint/2010/main" val="2071244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MMD(</a:t>
            </a:r>
            <a:r>
              <a:rPr lang="en-US" altLang="zh-TW" dirty="0">
                <a:latin typeface="Times New Roman" panose="02020603050405020304" pitchFamily="18" charset="0"/>
                <a:cs typeface="Times New Roman" panose="02020603050405020304" pitchFamily="18" charset="0"/>
              </a:rPr>
              <a:t>Maximum mean discrepancy</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895841" y="1605776"/>
                <a:ext cx="9690276" cy="4530032"/>
              </a:xfrm>
            </p:spPr>
            <p:txBody>
              <a:bodyPr>
                <a:normAutofit/>
              </a:bodyPr>
              <a:lstStyle/>
              <a:p>
                <a:r>
                  <a:rPr lang="en-US" altLang="zh-TW" sz="2000" dirty="0" smtClean="0">
                    <a:latin typeface="Times New Roman" panose="02020603050405020304" pitchFamily="18" charset="0"/>
                    <a:cs typeface="Times New Roman" panose="02020603050405020304" pitchFamily="18" charset="0"/>
                  </a:rPr>
                  <a:t>It is method widely </a:t>
                </a:r>
                <a:r>
                  <a:rPr lang="en-US" altLang="zh-TW" sz="2000" dirty="0">
                    <a:latin typeface="Times New Roman" panose="02020603050405020304" pitchFamily="18" charset="0"/>
                    <a:cs typeface="Times New Roman" panose="02020603050405020304" pitchFamily="18" charset="0"/>
                  </a:rPr>
                  <a:t>adopted as a discrepancy metric between the distributions of source and target domains. The definition </a:t>
                </a:r>
                <a:r>
                  <a:rPr lang="en-US" altLang="zh-TW" sz="2000" dirty="0" smtClean="0">
                    <a:latin typeface="Times New Roman" panose="02020603050405020304" pitchFamily="18" charset="0"/>
                    <a:cs typeface="Times New Roman" panose="02020603050405020304" pitchFamily="18" charset="0"/>
                  </a:rPr>
                  <a:t>of MMD </a:t>
                </a:r>
                <a:r>
                  <a:rPr lang="en-US" altLang="zh-TW" sz="2000" dirty="0">
                    <a:latin typeface="Times New Roman" panose="02020603050405020304" pitchFamily="18" charset="0"/>
                    <a:cs typeface="Times New Roman" panose="02020603050405020304" pitchFamily="18" charset="0"/>
                  </a:rPr>
                  <a:t>in this paper</a:t>
                </a:r>
                <a:r>
                  <a:rPr lang="en-US" altLang="zh-TW" sz="2000" dirty="0" smtClean="0">
                    <a:latin typeface="Times New Roman" panose="02020603050405020304" pitchFamily="18" charset="0"/>
                    <a:cs typeface="Times New Roman" panose="02020603050405020304" pitchFamily="18" charset="0"/>
                  </a:rPr>
                  <a:t>.</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TW" sz="2000" i="1" smtClean="0">
                        <a:latin typeface="Cambria Math" panose="02040503050406030204" pitchFamily="18" charset="0"/>
                        <a:ea typeface="Cambria Math" panose="02040503050406030204" pitchFamily="18" charset="0"/>
                      </a:rPr>
                      <m:t>∅</m:t>
                    </m:r>
                  </m:oMath>
                </a14:m>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is mapping function</a:t>
                </a:r>
              </a:p>
              <a:p>
                <a:pPr marL="0" indent="0">
                  <a:buNone/>
                </a:pPr>
                <a:r>
                  <a:rPr lang="en-US" altLang="zh-TW" sz="2000" dirty="0" smtClean="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Xs ,</a:t>
                </a:r>
                <a:r>
                  <a:rPr lang="en-US" altLang="zh-CN" sz="2000" dirty="0" err="1" smtClean="0">
                    <a:latin typeface="Times New Roman" panose="02020603050405020304" pitchFamily="18" charset="0"/>
                    <a:cs typeface="Times New Roman" panose="02020603050405020304" pitchFamily="18" charset="0"/>
                  </a:rPr>
                  <a:t>Xt</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are distributions of two samples (source and target domain)</a:t>
                </a:r>
              </a:p>
              <a:p>
                <a:pPr marL="0" indent="0">
                  <a:buNone/>
                </a:pPr>
                <a:r>
                  <a:rPr lang="en-US" altLang="zh-TW" sz="1300" dirty="0">
                    <a:latin typeface="Times New Roman" panose="02020603050405020304" pitchFamily="18" charset="0"/>
                    <a:cs typeface="Times New Roman" panose="02020603050405020304" pitchFamily="18" charset="0"/>
                  </a:rPr>
                  <a:t>Reference paper:[23] </a:t>
                </a:r>
                <a:r>
                  <a:rPr lang="en-US" altLang="zh-TW" sz="1300" dirty="0" err="1">
                    <a:latin typeface="Times New Roman" panose="02020603050405020304" pitchFamily="18" charset="0"/>
                    <a:cs typeface="Times New Roman" panose="02020603050405020304" pitchFamily="18" charset="0"/>
                  </a:rPr>
                  <a:t>Tzeng</a:t>
                </a:r>
                <a:r>
                  <a:rPr lang="en-US" altLang="zh-TW" sz="1300" dirty="0">
                    <a:latin typeface="Times New Roman" panose="02020603050405020304" pitchFamily="18" charset="0"/>
                    <a:cs typeface="Times New Roman" panose="02020603050405020304" pitchFamily="18" charset="0"/>
                  </a:rPr>
                  <a:t>, E., Homan, J., Zhang, N., </a:t>
                </a:r>
                <a:r>
                  <a:rPr lang="en-US" altLang="zh-TW" sz="1300" dirty="0" err="1">
                    <a:latin typeface="Times New Roman" panose="02020603050405020304" pitchFamily="18" charset="0"/>
                    <a:cs typeface="Times New Roman" panose="02020603050405020304" pitchFamily="18" charset="0"/>
                  </a:rPr>
                  <a:t>Saenko</a:t>
                </a:r>
                <a:r>
                  <a:rPr lang="en-US" altLang="zh-TW" sz="1300" dirty="0">
                    <a:latin typeface="Times New Roman" panose="02020603050405020304" pitchFamily="18" charset="0"/>
                    <a:cs typeface="Times New Roman" panose="02020603050405020304" pitchFamily="18" charset="0"/>
                  </a:rPr>
                  <a:t>, K., Darrell, T.: Deep domain </a:t>
                </a:r>
                <a:r>
                  <a:rPr lang="en-US" altLang="zh-TW" sz="1300" dirty="0" err="1">
                    <a:latin typeface="Times New Roman" panose="02020603050405020304" pitchFamily="18" charset="0"/>
                    <a:cs typeface="Times New Roman" panose="02020603050405020304" pitchFamily="18" charset="0"/>
                  </a:rPr>
                  <a:t>confusion:Maximizing</a:t>
                </a:r>
                <a:r>
                  <a:rPr lang="en-US" altLang="zh-TW" sz="1300" dirty="0">
                    <a:latin typeface="Times New Roman" panose="02020603050405020304" pitchFamily="18" charset="0"/>
                    <a:cs typeface="Times New Roman" panose="02020603050405020304" pitchFamily="18" charset="0"/>
                  </a:rPr>
                  <a:t> for domain invariance. </a:t>
                </a:r>
                <a:r>
                  <a:rPr lang="en-US" altLang="zh-TW" sz="1300" dirty="0" err="1">
                    <a:latin typeface="Times New Roman" panose="02020603050405020304" pitchFamily="18" charset="0"/>
                    <a:cs typeface="Times New Roman" panose="02020603050405020304" pitchFamily="18" charset="0"/>
                  </a:rPr>
                  <a:t>arXiv</a:t>
                </a:r>
                <a:r>
                  <a:rPr lang="en-US" altLang="zh-TW" sz="1300" dirty="0">
                    <a:latin typeface="Times New Roman" panose="02020603050405020304" pitchFamily="18" charset="0"/>
                    <a:cs typeface="Times New Roman" panose="02020603050405020304" pitchFamily="18" charset="0"/>
                  </a:rPr>
                  <a:t> preprint arXiv:1412.3474 (2014</a:t>
                </a:r>
                <a:r>
                  <a:rPr lang="en-US" altLang="zh-TW" sz="1300" dirty="0" smtClean="0">
                    <a:latin typeface="Times New Roman" panose="02020603050405020304" pitchFamily="18" charset="0"/>
                    <a:cs typeface="Times New Roman" panose="02020603050405020304" pitchFamily="18" charset="0"/>
                  </a:rPr>
                  <a:t>)</a:t>
                </a:r>
              </a:p>
              <a:p>
                <a:pPr marL="0" indent="0">
                  <a:buNone/>
                </a:pPr>
                <a:r>
                  <a:rPr lang="en-US" altLang="zh-TW" sz="1300" dirty="0" smtClean="0">
                    <a:latin typeface="Times New Roman" panose="02020603050405020304" pitchFamily="18" charset="0"/>
                    <a:cs typeface="Times New Roman" panose="02020603050405020304" pitchFamily="18" charset="0"/>
                  </a:rPr>
                  <a:t>[23][</a:t>
                </a:r>
                <a:r>
                  <a:rPr lang="en-US" altLang="zh-TW" sz="1300" dirty="0">
                    <a:latin typeface="Times New Roman" panose="02020603050405020304" pitchFamily="18" charset="0"/>
                    <a:cs typeface="Times New Roman" panose="02020603050405020304" pitchFamily="18" charset="0"/>
                  </a:rPr>
                  <a:t>14] M. </a:t>
                </a:r>
                <a:r>
                  <a:rPr lang="en-US" altLang="zh-TW" sz="1300" dirty="0" err="1">
                    <a:latin typeface="Times New Roman" panose="02020603050405020304" pitchFamily="18" charset="0"/>
                    <a:cs typeface="Times New Roman" panose="02020603050405020304" pitchFamily="18" charset="0"/>
                  </a:rPr>
                  <a:t>Ghifari</a:t>
                </a:r>
                <a:r>
                  <a:rPr lang="en-US" altLang="zh-TW" sz="1300" dirty="0">
                    <a:latin typeface="Times New Roman" panose="02020603050405020304" pitchFamily="18" charset="0"/>
                    <a:cs typeface="Times New Roman" panose="02020603050405020304" pitchFamily="18" charset="0"/>
                  </a:rPr>
                  <a:t>, W. B. Kleijn, and M. Zhang. Domain adaptive neural networks for object recognition. </a:t>
                </a:r>
                <a:r>
                  <a:rPr lang="en-US" altLang="zh-TW" sz="1300" dirty="0" err="1">
                    <a:latin typeface="Times New Roman" panose="02020603050405020304" pitchFamily="18" charset="0"/>
                    <a:cs typeface="Times New Roman" panose="02020603050405020304" pitchFamily="18" charset="0"/>
                  </a:rPr>
                  <a:t>CoRR</a:t>
                </a:r>
                <a:r>
                  <a:rPr lang="en-US" altLang="zh-TW" sz="1300" dirty="0">
                    <a:latin typeface="Times New Roman" panose="02020603050405020304" pitchFamily="18" charset="0"/>
                    <a:cs typeface="Times New Roman" panose="02020603050405020304" pitchFamily="18" charset="0"/>
                  </a:rPr>
                  <a:t>, abs/1409.6041, 2014. 2, 5</a:t>
                </a:r>
              </a:p>
              <a:p>
                <a:pPr marL="0" indent="0">
                  <a:buNone/>
                </a:pPr>
                <a:endParaRPr lang="en-US" altLang="zh-TW" sz="1900" dirty="0">
                  <a:latin typeface="Times New Roman" panose="02020603050405020304" pitchFamily="18" charset="0"/>
                  <a:cs typeface="Times New Roman" panose="02020603050405020304" pitchFamily="18" charset="0"/>
                </a:endParaRPr>
              </a:p>
              <a:p>
                <a:pPr marL="0" indent="0">
                  <a:buNone/>
                </a:pPr>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895841" y="1605776"/>
                <a:ext cx="9690276" cy="4530032"/>
              </a:xfrm>
              <a:blipFill rotWithShape="0">
                <a:blip r:embed="rId3"/>
                <a:stretch>
                  <a:fillRect l="-692" t="-672"/>
                </a:stretch>
              </a:blipFill>
            </p:spPr>
            <p:txBody>
              <a:bodyPr/>
              <a:lstStyle/>
              <a:p>
                <a:r>
                  <a:rPr lang="zh-TW" altLang="en-US">
                    <a:noFill/>
                  </a:rPr>
                  <a:t> </a:t>
                </a:r>
              </a:p>
            </p:txBody>
          </p:sp>
        </mc:Fallback>
      </mc:AlternateContent>
      <p:pic>
        <p:nvPicPr>
          <p:cNvPr id="6" name="圖片 5"/>
          <p:cNvPicPr>
            <a:picLocks noChangeAspect="1"/>
          </p:cNvPicPr>
          <p:nvPr/>
        </p:nvPicPr>
        <p:blipFill>
          <a:blip r:embed="rId4"/>
          <a:stretch>
            <a:fillRect/>
          </a:stretch>
        </p:blipFill>
        <p:spPr>
          <a:xfrm>
            <a:off x="2052405" y="2617042"/>
            <a:ext cx="9666571" cy="1403361"/>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33</a:t>
            </a:fld>
            <a:endParaRPr lang="zh-TW" altLang="en-US"/>
          </a:p>
        </p:txBody>
      </p:sp>
    </p:spTree>
    <p:extLst>
      <p:ext uri="{BB962C8B-B14F-4D97-AF65-F5344CB8AC3E}">
        <p14:creationId xmlns:p14="http://schemas.microsoft.com/office/powerpoint/2010/main" val="1052921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loss </a:t>
            </a:r>
            <a:r>
              <a:rPr lang="en-US" altLang="zh-TW" dirty="0" smtClean="0">
                <a:latin typeface="Times New Roman" panose="02020603050405020304" pitchFamily="18" charset="0"/>
                <a:cs typeface="Times New Roman" panose="02020603050405020304" pitchFamily="18" charset="0"/>
              </a:rPr>
              <a:t>function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941510" y="2133600"/>
            <a:ext cx="8915400" cy="3777622"/>
          </a:xfrm>
        </p:spPr>
        <p:txBody>
          <a:bodyPr>
            <a:normAutofit/>
          </a:bodyPr>
          <a:lstStyle/>
          <a:p>
            <a:pPr marL="0" indent="0">
              <a:buNone/>
            </a:pPr>
            <a:r>
              <a:rPr lang="en-US" altLang="zh-TW" dirty="0">
                <a:latin typeface="Times New Roman" panose="02020603050405020304" pitchFamily="18" charset="0"/>
                <a:cs typeface="Times New Roman" panose="02020603050405020304" pitchFamily="18" charset="0"/>
              </a:rPr>
              <a:t>The definition of </a:t>
            </a:r>
            <a:r>
              <a:rPr lang="en-US" altLang="zh-TW" dirty="0" smtClean="0">
                <a:latin typeface="Times New Roman" panose="02020603050405020304" pitchFamily="18" charset="0"/>
                <a:cs typeface="Times New Roman" panose="02020603050405020304" pitchFamily="18" charset="0"/>
              </a:rPr>
              <a:t>loss function </a:t>
            </a:r>
            <a:r>
              <a:rPr lang="en-US" altLang="zh-TW" dirty="0">
                <a:latin typeface="Times New Roman" panose="02020603050405020304" pitchFamily="18" charset="0"/>
                <a:cs typeface="Times New Roman" panose="02020603050405020304" pitchFamily="18" charset="0"/>
              </a:rPr>
              <a:t>in this paper</a:t>
            </a:r>
            <a:r>
              <a:rPr lang="en-US" altLang="zh-TW" dirty="0" smtClean="0">
                <a:latin typeface="Times New Roman" panose="02020603050405020304" pitchFamily="18" charset="0"/>
                <a:cs typeface="Times New Roman" panose="02020603050405020304" pitchFamily="18" charset="0"/>
              </a:rPr>
              <a:t>.</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LC </a:t>
            </a:r>
            <a:r>
              <a:rPr lang="en-US" altLang="zh-TW" sz="2000" dirty="0">
                <a:latin typeface="Times New Roman" panose="02020603050405020304" pitchFamily="18" charset="0"/>
                <a:cs typeface="Times New Roman" panose="02020603050405020304" pitchFamily="18" charset="0"/>
              </a:rPr>
              <a:t>(XL, y) denotes classification loss on the available labeled data, XL, and the </a:t>
            </a:r>
            <a:r>
              <a:rPr lang="en-US" altLang="zh-TW" sz="2000" dirty="0" smtClean="0">
                <a:latin typeface="Times New Roman" panose="02020603050405020304" pitchFamily="18" charset="0"/>
                <a:cs typeface="Times New Roman" panose="02020603050405020304" pitchFamily="18" charset="0"/>
              </a:rPr>
              <a:t>truth </a:t>
            </a:r>
            <a:r>
              <a:rPr lang="en-US" altLang="zh-TW" sz="2000" dirty="0">
                <a:latin typeface="Times New Roman" panose="02020603050405020304" pitchFamily="18" charset="0"/>
                <a:cs typeface="Times New Roman" panose="02020603050405020304" pitchFamily="18" charset="0"/>
              </a:rPr>
              <a:t>labels, y, and MMD(XS, XT ) denotes the distance between the source </a:t>
            </a:r>
            <a:r>
              <a:rPr lang="en-US" altLang="zh-TW" sz="2000" dirty="0" smtClean="0">
                <a:latin typeface="Times New Roman" panose="02020603050405020304" pitchFamily="18" charset="0"/>
                <a:cs typeface="Times New Roman" panose="02020603050405020304" pitchFamily="18" charset="0"/>
              </a:rPr>
              <a:t>data, </a:t>
            </a:r>
            <a:r>
              <a:rPr lang="en-US" altLang="zh-TW" sz="2000" dirty="0">
                <a:latin typeface="Times New Roman" panose="02020603050405020304" pitchFamily="18" charset="0"/>
                <a:cs typeface="Times New Roman" panose="02020603050405020304" pitchFamily="18" charset="0"/>
              </a:rPr>
              <a:t>XS, and the target </a:t>
            </a:r>
            <a:r>
              <a:rPr lang="en-US" altLang="zh-TW" sz="2000" dirty="0" smtClean="0">
                <a:latin typeface="Times New Roman" panose="02020603050405020304" pitchFamily="18" charset="0"/>
                <a:cs typeface="Times New Roman" panose="02020603050405020304" pitchFamily="18" charset="0"/>
              </a:rPr>
              <a:t>data, </a:t>
            </a:r>
            <a:r>
              <a:rPr lang="en-US" altLang="zh-TW" sz="2000" dirty="0">
                <a:latin typeface="Times New Roman" panose="02020603050405020304" pitchFamily="18" charset="0"/>
                <a:cs typeface="Times New Roman" panose="02020603050405020304" pitchFamily="18" charset="0"/>
              </a:rPr>
              <a:t>XT </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λ determines how strongly we would like to confuse the domains. </a:t>
            </a:r>
            <a:endParaRPr lang="en-US" altLang="zh-TW" sz="2000" dirty="0" smtClean="0">
              <a:latin typeface="Times New Roman" panose="02020603050405020304" pitchFamily="18" charset="0"/>
              <a:cs typeface="Times New Roman" panose="02020603050405020304" pitchFamily="18" charset="0"/>
            </a:endParaRPr>
          </a:p>
          <a:p>
            <a:pPr marL="0" indent="0">
              <a:buNone/>
            </a:pPr>
            <a:r>
              <a:rPr lang="en-US" altLang="zh-TW" sz="1300" dirty="0">
                <a:latin typeface="Times New Roman" panose="02020603050405020304" pitchFamily="18" charset="0"/>
                <a:cs typeface="Times New Roman" panose="02020603050405020304" pitchFamily="18" charset="0"/>
              </a:rPr>
              <a:t>Reference </a:t>
            </a:r>
            <a:r>
              <a:rPr lang="en-US" altLang="zh-TW" sz="1300" dirty="0" smtClean="0">
                <a:latin typeface="Times New Roman" panose="02020603050405020304" pitchFamily="18" charset="0"/>
                <a:cs typeface="Times New Roman" panose="02020603050405020304" pitchFamily="18" charset="0"/>
              </a:rPr>
              <a:t>paper:[23]</a:t>
            </a:r>
            <a:r>
              <a:rPr lang="en-US" altLang="zh-TW" sz="1300" dirty="0">
                <a:latin typeface="Times New Roman" panose="02020603050405020304" pitchFamily="18" charset="0"/>
                <a:cs typeface="Times New Roman" panose="02020603050405020304" pitchFamily="18" charset="0"/>
              </a:rPr>
              <a:t> </a:t>
            </a:r>
            <a:r>
              <a:rPr lang="en-US" altLang="zh-TW" sz="1300" dirty="0" err="1">
                <a:latin typeface="Times New Roman" panose="02020603050405020304" pitchFamily="18" charset="0"/>
                <a:cs typeface="Times New Roman" panose="02020603050405020304" pitchFamily="18" charset="0"/>
              </a:rPr>
              <a:t>Tzeng</a:t>
            </a:r>
            <a:r>
              <a:rPr lang="en-US" altLang="zh-TW" sz="1300" dirty="0">
                <a:latin typeface="Times New Roman" panose="02020603050405020304" pitchFamily="18" charset="0"/>
                <a:cs typeface="Times New Roman" panose="02020603050405020304" pitchFamily="18" charset="0"/>
              </a:rPr>
              <a:t>, E., Homan, J., Zhang, N., </a:t>
            </a:r>
            <a:r>
              <a:rPr lang="en-US" altLang="zh-TW" sz="1300" dirty="0" err="1">
                <a:latin typeface="Times New Roman" panose="02020603050405020304" pitchFamily="18" charset="0"/>
                <a:cs typeface="Times New Roman" panose="02020603050405020304" pitchFamily="18" charset="0"/>
              </a:rPr>
              <a:t>Saenko</a:t>
            </a:r>
            <a:r>
              <a:rPr lang="en-US" altLang="zh-TW" sz="1300" dirty="0">
                <a:latin typeface="Times New Roman" panose="02020603050405020304" pitchFamily="18" charset="0"/>
                <a:cs typeface="Times New Roman" panose="02020603050405020304" pitchFamily="18" charset="0"/>
              </a:rPr>
              <a:t>, K., Darrell, T.: Deep domain </a:t>
            </a:r>
            <a:r>
              <a:rPr lang="en-US" altLang="zh-TW" sz="1300" dirty="0" err="1" smtClean="0">
                <a:latin typeface="Times New Roman" panose="02020603050405020304" pitchFamily="18" charset="0"/>
                <a:cs typeface="Times New Roman" panose="02020603050405020304" pitchFamily="18" charset="0"/>
              </a:rPr>
              <a:t>confusion:Maximizing</a:t>
            </a:r>
            <a:r>
              <a:rPr lang="en-US" altLang="zh-TW" sz="1300" dirty="0" smtClean="0">
                <a:latin typeface="Times New Roman" panose="02020603050405020304" pitchFamily="18" charset="0"/>
                <a:cs typeface="Times New Roman" panose="02020603050405020304" pitchFamily="18" charset="0"/>
              </a:rPr>
              <a:t> </a:t>
            </a:r>
            <a:r>
              <a:rPr lang="en-US" altLang="zh-TW" sz="1300" dirty="0">
                <a:latin typeface="Times New Roman" panose="02020603050405020304" pitchFamily="18" charset="0"/>
                <a:cs typeface="Times New Roman" panose="02020603050405020304" pitchFamily="18" charset="0"/>
              </a:rPr>
              <a:t>for domain invariance. </a:t>
            </a:r>
            <a:r>
              <a:rPr lang="en-US" altLang="zh-TW" sz="1300" dirty="0" err="1">
                <a:latin typeface="Times New Roman" panose="02020603050405020304" pitchFamily="18" charset="0"/>
                <a:cs typeface="Times New Roman" panose="02020603050405020304" pitchFamily="18" charset="0"/>
              </a:rPr>
              <a:t>arXiv</a:t>
            </a:r>
            <a:r>
              <a:rPr lang="en-US" altLang="zh-TW" sz="1300" dirty="0">
                <a:latin typeface="Times New Roman" panose="02020603050405020304" pitchFamily="18" charset="0"/>
                <a:cs typeface="Times New Roman" panose="02020603050405020304" pitchFamily="18" charset="0"/>
              </a:rPr>
              <a:t> preprint arXiv:1412.3474 (2014</a:t>
            </a:r>
            <a:r>
              <a:rPr lang="en-US" altLang="zh-TW" sz="1300" dirty="0" smtClean="0">
                <a:latin typeface="Times New Roman" panose="02020603050405020304" pitchFamily="18" charset="0"/>
                <a:cs typeface="Times New Roman" panose="02020603050405020304" pitchFamily="18" charset="0"/>
              </a:rPr>
              <a:t>)</a:t>
            </a:r>
          </a:p>
        </p:txBody>
      </p:sp>
      <p:pic>
        <p:nvPicPr>
          <p:cNvPr id="5" name="圖片 4"/>
          <p:cNvPicPr>
            <a:picLocks noChangeAspect="1"/>
          </p:cNvPicPr>
          <p:nvPr/>
        </p:nvPicPr>
        <p:blipFill>
          <a:blip r:embed="rId3"/>
          <a:stretch>
            <a:fillRect/>
          </a:stretch>
        </p:blipFill>
        <p:spPr>
          <a:xfrm>
            <a:off x="1024836" y="1639903"/>
            <a:ext cx="10748749" cy="1228571"/>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34</a:t>
            </a:fld>
            <a:endParaRPr lang="zh-TW" altLang="en-US"/>
          </a:p>
        </p:txBody>
      </p:sp>
    </p:spTree>
    <p:extLst>
      <p:ext uri="{BB962C8B-B14F-4D97-AF65-F5344CB8AC3E}">
        <p14:creationId xmlns:p14="http://schemas.microsoft.com/office/powerpoint/2010/main" val="946244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JMMD(Joint </a:t>
            </a:r>
            <a:r>
              <a:rPr lang="en-US" altLang="zh-TW" sz="4000" dirty="0">
                <a:latin typeface="Times New Roman" panose="02020603050405020304" pitchFamily="18" charset="0"/>
                <a:cs typeface="Times New Roman" panose="02020603050405020304" pitchFamily="18" charset="0"/>
              </a:rPr>
              <a:t>maximum mean </a:t>
            </a:r>
            <a:r>
              <a:rPr lang="en-US" altLang="zh-TW" sz="4000" dirty="0" smtClean="0">
                <a:latin typeface="Times New Roman" panose="02020603050405020304" pitchFamily="18" charset="0"/>
                <a:cs typeface="Times New Roman" panose="02020603050405020304" pitchFamily="18" charset="0"/>
              </a:rPr>
              <a:t>discrepancy)</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sz="2900" dirty="0">
                <a:latin typeface="Times New Roman" panose="02020603050405020304" pitchFamily="18" charset="0"/>
                <a:cs typeface="Times New Roman" panose="02020603050405020304" pitchFamily="18" charset="0"/>
              </a:rPr>
              <a:t>To date MMD has not been used to measure the discrepancy in joint distributions </a:t>
            </a:r>
            <a:r>
              <a:rPr lang="en-US" altLang="zh-TW" sz="2900" dirty="0" smtClean="0">
                <a:latin typeface="Times New Roman" panose="02020603050405020304" pitchFamily="18" charset="0"/>
                <a:cs typeface="Times New Roman" panose="02020603050405020304" pitchFamily="18" charset="0"/>
              </a:rPr>
              <a:t>, while </a:t>
            </a:r>
            <a:r>
              <a:rPr lang="en-US" altLang="zh-TW" sz="2900" dirty="0">
                <a:latin typeface="Times New Roman" panose="02020603050405020304" pitchFamily="18" charset="0"/>
                <a:cs typeface="Times New Roman" panose="02020603050405020304" pitchFamily="18" charset="0"/>
              </a:rPr>
              <a:t>in conventional shallow domain adaptation methods the joint distributions are not easy to manipulate and match</a:t>
            </a:r>
            <a:r>
              <a:rPr lang="en-US" altLang="zh-TW" sz="2900" dirty="0" smtClean="0">
                <a:latin typeface="Times New Roman" panose="02020603050405020304" pitchFamily="18" charset="0"/>
                <a:cs typeface="Times New Roman" panose="02020603050405020304" pitchFamily="18" charset="0"/>
              </a:rPr>
              <a:t>.</a:t>
            </a:r>
          </a:p>
          <a:p>
            <a:r>
              <a:rPr lang="en-US" altLang="zh-TW" sz="2900" dirty="0" smtClean="0">
                <a:latin typeface="Times New Roman" panose="02020603050405020304" pitchFamily="18" charset="0"/>
                <a:cs typeface="Times New Roman" panose="02020603050405020304" pitchFamily="18" charset="0"/>
              </a:rPr>
              <a:t> </a:t>
            </a:r>
            <a:r>
              <a:rPr lang="en-US" altLang="zh-TW" sz="2900" dirty="0">
                <a:latin typeface="Times New Roman" panose="02020603050405020304" pitchFamily="18" charset="0"/>
                <a:cs typeface="Times New Roman" panose="02020603050405020304" pitchFamily="18" charset="0"/>
              </a:rPr>
              <a:t>Following the advantage of </a:t>
            </a:r>
            <a:r>
              <a:rPr lang="en-US" altLang="zh-TW" sz="2900" dirty="0" smtClean="0">
                <a:latin typeface="Times New Roman" panose="02020603050405020304" pitchFamily="18" charset="0"/>
                <a:cs typeface="Times New Roman" panose="02020603050405020304" pitchFamily="18" charset="0"/>
              </a:rPr>
              <a:t>MMD, </a:t>
            </a:r>
            <a:r>
              <a:rPr lang="en-US" altLang="zh-TW" sz="2900" dirty="0">
                <a:latin typeface="Times New Roman" panose="02020603050405020304" pitchFamily="18" charset="0"/>
                <a:cs typeface="Times New Roman" panose="02020603050405020304" pitchFamily="18" charset="0"/>
              </a:rPr>
              <a:t>we use the </a:t>
            </a:r>
            <a:r>
              <a:rPr lang="en-US" altLang="zh-TW" sz="2900" u="sng" dirty="0">
                <a:latin typeface="Times New Roman" panose="02020603050405020304" pitchFamily="18" charset="0"/>
                <a:cs typeface="Times New Roman" panose="02020603050405020304" pitchFamily="18" charset="0"/>
              </a:rPr>
              <a:t>Hilbert space </a:t>
            </a:r>
            <a:r>
              <a:rPr lang="en-US" altLang="zh-TW" sz="2900" dirty="0" err="1">
                <a:latin typeface="Times New Roman" panose="02020603050405020304" pitchFamily="18" charset="0"/>
                <a:cs typeface="Times New Roman" panose="02020603050405020304" pitchFamily="18" charset="0"/>
              </a:rPr>
              <a:t>embeddings</a:t>
            </a:r>
            <a:r>
              <a:rPr lang="en-US" altLang="zh-TW" sz="2900" dirty="0">
                <a:latin typeface="Times New Roman" panose="02020603050405020304" pitchFamily="18" charset="0"/>
                <a:cs typeface="Times New Roman" panose="02020603050405020304" pitchFamily="18" charset="0"/>
              </a:rPr>
              <a:t> of joint distributions </a:t>
            </a:r>
            <a:r>
              <a:rPr lang="en-US" altLang="zh-TW" sz="2900" dirty="0" smtClean="0">
                <a:latin typeface="Times New Roman" panose="02020603050405020304" pitchFamily="18" charset="0"/>
                <a:cs typeface="Times New Roman" panose="02020603050405020304" pitchFamily="18" charset="0"/>
              </a:rPr>
              <a:t>to </a:t>
            </a:r>
            <a:r>
              <a:rPr lang="en-US" altLang="zh-TW" sz="2900" dirty="0">
                <a:latin typeface="Times New Roman" panose="02020603050405020304" pitchFamily="18" charset="0"/>
                <a:cs typeface="Times New Roman" panose="02020603050405020304" pitchFamily="18" charset="0"/>
              </a:rPr>
              <a:t>measure the discrepancy of two joint distributions</a:t>
            </a: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sz="2200" dirty="0">
                <a:latin typeface="Times New Roman" panose="02020603050405020304" pitchFamily="18" charset="0"/>
                <a:cs typeface="Times New Roman" panose="02020603050405020304" pitchFamily="18" charset="0"/>
              </a:rPr>
              <a:t>Reference paper</a:t>
            </a:r>
            <a:r>
              <a:rPr lang="en-US" altLang="zh-TW" sz="2200" dirty="0" smtClean="0">
                <a:latin typeface="Times New Roman" panose="02020603050405020304" pitchFamily="18" charset="0"/>
                <a:cs typeface="Times New Roman" panose="02020603050405020304" pitchFamily="18" charset="0"/>
              </a:rPr>
              <a:t>:[14]</a:t>
            </a:r>
            <a:r>
              <a:rPr lang="en-US" altLang="zh-TW" sz="2200" dirty="0">
                <a:latin typeface="Times New Roman" panose="02020603050405020304" pitchFamily="18" charset="0"/>
                <a:cs typeface="Times New Roman" panose="02020603050405020304" pitchFamily="18" charset="0"/>
              </a:rPr>
              <a:t> Long, M., Wang, J., Jordan, M.I.: Deep transfer learning with joint </a:t>
            </a:r>
            <a:r>
              <a:rPr lang="en-US" altLang="zh-TW" sz="2200" dirty="0" smtClean="0">
                <a:latin typeface="Times New Roman" panose="02020603050405020304" pitchFamily="18" charset="0"/>
                <a:cs typeface="Times New Roman" panose="02020603050405020304" pitchFamily="18" charset="0"/>
              </a:rPr>
              <a:t>adaptation networks</a:t>
            </a:r>
            <a:r>
              <a:rPr lang="en-US" altLang="zh-TW" sz="2200" dirty="0">
                <a:latin typeface="Times New Roman" panose="02020603050405020304" pitchFamily="18" charset="0"/>
                <a:cs typeface="Times New Roman" panose="02020603050405020304" pitchFamily="18" charset="0"/>
              </a:rPr>
              <a:t>. </a:t>
            </a:r>
            <a:r>
              <a:rPr lang="en-US" altLang="zh-TW" sz="2200" dirty="0" err="1">
                <a:latin typeface="Times New Roman" panose="02020603050405020304" pitchFamily="18" charset="0"/>
                <a:cs typeface="Times New Roman" panose="02020603050405020304" pitchFamily="18" charset="0"/>
              </a:rPr>
              <a:t>arXiv</a:t>
            </a:r>
            <a:r>
              <a:rPr lang="en-US" altLang="zh-TW" sz="2200" dirty="0">
                <a:latin typeface="Times New Roman" panose="02020603050405020304" pitchFamily="18" charset="0"/>
                <a:cs typeface="Times New Roman" panose="02020603050405020304" pitchFamily="18" charset="0"/>
              </a:rPr>
              <a:t> preprint arXiv:1605.06636 (2016)</a:t>
            </a:r>
            <a:endParaRPr lang="zh-TW" altLang="en-US" sz="22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35</a:t>
            </a:fld>
            <a:endParaRPr lang="zh-TW" altLang="en-US"/>
          </a:p>
        </p:txBody>
      </p:sp>
    </p:spTree>
    <p:extLst>
      <p:ext uri="{BB962C8B-B14F-4D97-AF65-F5344CB8AC3E}">
        <p14:creationId xmlns:p14="http://schemas.microsoft.com/office/powerpoint/2010/main" val="1068636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6000" dirty="0">
                <a:latin typeface="Times New Roman" panose="02020603050405020304" pitchFamily="18" charset="0"/>
                <a:cs typeface="Times New Roman" panose="02020603050405020304" pitchFamily="18" charset="0"/>
              </a:rPr>
              <a:t>Introduction of </a:t>
            </a:r>
            <a:r>
              <a:rPr lang="en-US" altLang="zh-TW" sz="6000" dirty="0" smtClean="0">
                <a:latin typeface="Times New Roman" panose="02020603050405020304" pitchFamily="18" charset="0"/>
                <a:cs typeface="Times New Roman" panose="02020603050405020304" pitchFamily="18" charset="0"/>
              </a:rPr>
              <a:t>Network-based</a:t>
            </a:r>
            <a:endParaRPr lang="zh-TW" altLang="en-US" sz="6000"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766951" y="2002666"/>
            <a:ext cx="7053411" cy="3748046"/>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36</a:t>
            </a:fld>
            <a:endParaRPr lang="zh-TW" altLang="en-US"/>
          </a:p>
        </p:txBody>
      </p:sp>
    </p:spTree>
    <p:extLst>
      <p:ext uri="{BB962C8B-B14F-4D97-AF65-F5344CB8AC3E}">
        <p14:creationId xmlns:p14="http://schemas.microsoft.com/office/powerpoint/2010/main" val="1206394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Principle </a:t>
            </a:r>
            <a:r>
              <a:rPr lang="en-US" altLang="zh-TW" sz="4000" dirty="0">
                <a:latin typeface="Times New Roman" panose="02020603050405020304" pitchFamily="18" charset="0"/>
                <a:cs typeface="Times New Roman" panose="02020603050405020304" pitchFamily="18" charset="0"/>
              </a:rPr>
              <a:t>of Network-based</a:t>
            </a:r>
            <a:r>
              <a:rPr lang="en-US" altLang="zh-TW" sz="4000" dirty="0" smtClean="0">
                <a:latin typeface="Times New Roman" panose="02020603050405020304" pitchFamily="18" charset="0"/>
                <a:cs typeface="Times New Roman" panose="02020603050405020304" pitchFamily="18" charset="0"/>
              </a:rPr>
              <a:t>-1</a:t>
            </a:r>
            <a:endParaRPr lang="zh-TW" altLang="en-US" sz="4000" dirty="0"/>
          </a:p>
        </p:txBody>
      </p:sp>
      <p:sp>
        <p:nvSpPr>
          <p:cNvPr id="3" name="內容版面配置區 2"/>
          <p:cNvSpPr>
            <a:spLocks noGrp="1"/>
          </p:cNvSpPr>
          <p:nvPr>
            <p:ph idx="1"/>
          </p:nvPr>
        </p:nvSpPr>
        <p:spPr/>
        <p:txBody>
          <a:bodyPr>
            <a:normAutofit/>
          </a:bodyPr>
          <a:lstStyle/>
          <a:p>
            <a:r>
              <a:rPr lang="en-US" altLang="zh-TW" sz="2000" dirty="0">
                <a:latin typeface="Times New Roman" panose="02020603050405020304" pitchFamily="18" charset="0"/>
                <a:cs typeface="Times New Roman" panose="02020603050405020304" pitchFamily="18" charset="0"/>
              </a:rPr>
              <a:t>Network-based deep transfer learning reuses data that was previously pre-trained in the source domain, including its network structure and connection parameters, and transforms it into a part of the deep neural network used in the target domain</a:t>
            </a:r>
            <a:r>
              <a:rPr lang="en-US" altLang="zh-TW" sz="2000" dirty="0" smtClean="0">
                <a:latin typeface="Times New Roman" panose="02020603050405020304" pitchFamily="18" charset="0"/>
                <a:cs typeface="Times New Roman" panose="02020603050405020304" pitchFamily="18" charset="0"/>
              </a:rPr>
              <a:t>.</a:t>
            </a: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37</a:t>
            </a:fld>
            <a:endParaRPr lang="zh-TW" altLang="en-US"/>
          </a:p>
        </p:txBody>
      </p:sp>
    </p:spTree>
    <p:extLst>
      <p:ext uri="{BB962C8B-B14F-4D97-AF65-F5344CB8AC3E}">
        <p14:creationId xmlns:p14="http://schemas.microsoft.com/office/powerpoint/2010/main" val="570292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Principle of </a:t>
            </a:r>
            <a:r>
              <a:rPr lang="en-US" altLang="zh-TW" sz="4000" dirty="0" smtClean="0">
                <a:latin typeface="Times New Roman" panose="02020603050405020304" pitchFamily="18" charset="0"/>
                <a:cs typeface="Times New Roman" panose="02020603050405020304" pitchFamily="18" charset="0"/>
              </a:rPr>
              <a:t>Network-based-2</a:t>
            </a:r>
            <a:endParaRPr lang="zh-TW" altLang="en-US" sz="4000" dirty="0"/>
          </a:p>
        </p:txBody>
      </p:sp>
      <p:sp>
        <p:nvSpPr>
          <p:cNvPr id="3" name="內容版面配置區 2"/>
          <p:cNvSpPr>
            <a:spLocks noGrp="1"/>
          </p:cNvSpPr>
          <p:nvPr>
            <p:ph idx="1"/>
          </p:nvPr>
        </p:nvSpPr>
        <p:spPr/>
        <p:txBody>
          <a:bodyPr>
            <a:normAutofit/>
          </a:bodyPr>
          <a:lstStyle/>
          <a:p>
            <a:pPr marL="0" indent="0">
              <a:buNone/>
            </a:pPr>
            <a:r>
              <a:rPr lang="en-US" altLang="zh-TW" sz="2000" dirty="0">
                <a:latin typeface="Times New Roman" panose="02020603050405020304" pitchFamily="18" charset="0"/>
                <a:cs typeface="Times New Roman" panose="02020603050405020304" pitchFamily="18" charset="0"/>
              </a:rPr>
              <a:t>supplement:</a:t>
            </a:r>
          </a:p>
          <a:p>
            <a:r>
              <a:rPr lang="en-US" altLang="zh-TW" sz="2000" dirty="0">
                <a:latin typeface="Times New Roman" panose="02020603050405020304" pitchFamily="18" charset="0"/>
                <a:cs typeface="Times New Roman" panose="02020603050405020304" pitchFamily="18" charset="0"/>
              </a:rPr>
              <a:t>Take CNN's architecture as an example. The three parts that make up CNN are Convolution Layer, Pooling Layer, and Fully Connected Layer.</a:t>
            </a:r>
          </a:p>
          <a:p>
            <a:r>
              <a:rPr lang="en-US" altLang="zh-TW" sz="2000" dirty="0">
                <a:latin typeface="Times New Roman" panose="02020603050405020304" pitchFamily="18" charset="0"/>
                <a:cs typeface="Times New Roman" panose="02020603050405020304" pitchFamily="18" charset="0"/>
              </a:rPr>
              <a:t>The </a:t>
            </a:r>
            <a:r>
              <a:rPr lang="en-US" altLang="zh-TW" sz="2000" dirty="0" smtClean="0">
                <a:latin typeface="Times New Roman" panose="02020603050405020304" pitchFamily="18" charset="0"/>
                <a:cs typeface="Times New Roman" panose="02020603050405020304" pitchFamily="18" charset="0"/>
              </a:rPr>
              <a:t>task </a:t>
            </a:r>
            <a:r>
              <a:rPr lang="en-US" altLang="zh-TW" sz="2000" dirty="0">
                <a:latin typeface="Times New Roman" panose="02020603050405020304" pitchFamily="18" charset="0"/>
                <a:cs typeface="Times New Roman" panose="02020603050405020304" pitchFamily="18" charset="0"/>
              </a:rPr>
              <a:t>of the convolutional layer is feature mapping. The </a:t>
            </a:r>
            <a:r>
              <a:rPr lang="en-US" altLang="zh-TW" sz="2000" dirty="0" smtClean="0">
                <a:latin typeface="Times New Roman" panose="02020603050405020304" pitchFamily="18" charset="0"/>
                <a:cs typeface="Times New Roman" panose="02020603050405020304" pitchFamily="18" charset="0"/>
              </a:rPr>
              <a:t>task </a:t>
            </a:r>
            <a:r>
              <a:rPr lang="en-US" altLang="zh-TW" sz="2000" dirty="0">
                <a:latin typeface="Times New Roman" panose="02020603050405020304" pitchFamily="18" charset="0"/>
                <a:cs typeface="Times New Roman" panose="02020603050405020304" pitchFamily="18" charset="0"/>
              </a:rPr>
              <a:t>of </a:t>
            </a:r>
            <a:r>
              <a:rPr lang="en-US" altLang="zh-TW" sz="2000" dirty="0" smtClean="0">
                <a:latin typeface="Times New Roman" panose="02020603050405020304" pitchFamily="18" charset="0"/>
                <a:cs typeface="Times New Roman" panose="02020603050405020304" pitchFamily="18" charset="0"/>
              </a:rPr>
              <a:t>the pooling layer is to capture the mapped target features, </a:t>
            </a:r>
            <a:r>
              <a:rPr lang="en-US" altLang="zh-TW" sz="2000" dirty="0">
                <a:latin typeface="Times New Roman" panose="02020603050405020304" pitchFamily="18" charset="0"/>
                <a:cs typeface="Times New Roman" panose="02020603050405020304" pitchFamily="18" charset="0"/>
              </a:rPr>
              <a:t>and finally the full connectivity layer to find possible results</a:t>
            </a:r>
            <a:r>
              <a:rPr lang="en-US" altLang="zh-TW" sz="2000" dirty="0" smtClean="0">
                <a:latin typeface="Times New Roman" panose="02020603050405020304" pitchFamily="18" charset="0"/>
                <a:cs typeface="Times New Roman" panose="02020603050405020304" pitchFamily="18" charset="0"/>
              </a:rPr>
              <a:t>.</a:t>
            </a:r>
          </a:p>
          <a:p>
            <a:endParaRPr lang="en-US" altLang="zh-TW"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參考連結</a:t>
            </a:r>
            <a:r>
              <a:rPr lang="en-US" altLang="zh-TW" dirty="0" smtClean="0">
                <a:latin typeface="Times New Roman" panose="02020603050405020304" pitchFamily="18" charset="0"/>
                <a:cs typeface="Times New Roman" panose="02020603050405020304" pitchFamily="18" charset="0"/>
              </a:rPr>
              <a:t>:</a:t>
            </a:r>
            <a:r>
              <a:rPr lang="en-US" altLang="zh-TW" dirty="0">
                <a:hlinkClick r:id="rId3"/>
              </a:rPr>
              <a:t> </a:t>
            </a:r>
            <a:r>
              <a:rPr lang="en-US" altLang="zh-TW" sz="1200" dirty="0">
                <a:hlinkClick r:id="rId3"/>
              </a:rPr>
              <a:t>https://medium.com/jameslearningnote/%E8%B3%87%E6%96%99%E5%88%86%E6%9E%90-%E6%A9%9F%E5%99%A8%E5%AD%B8%E7%BF%92-%E7%AC%AC5-1%E8%AC%9B-%E5%8D%B7%E7%A9%8D%E7%A5%9E%E7%B6%93%E7%B6%B2%E7%B5%A1%E4%BB%8B%E7%B4%B9-convolutional-neural-network-4f8249d65d4f</a:t>
            </a:r>
            <a:endParaRPr lang="zh-TW" altLang="en-US" sz="1200"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38</a:t>
            </a:fld>
            <a:endParaRPr lang="zh-TW" altLang="en-US"/>
          </a:p>
        </p:txBody>
      </p:sp>
    </p:spTree>
    <p:extLst>
      <p:ext uri="{BB962C8B-B14F-4D97-AF65-F5344CB8AC3E}">
        <p14:creationId xmlns:p14="http://schemas.microsoft.com/office/powerpoint/2010/main" val="941465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330675" y="3161892"/>
            <a:ext cx="5173937" cy="2749330"/>
          </a:xfrm>
          <a:prstGeom prst="rect">
            <a:avLst/>
          </a:prstGeom>
        </p:spPr>
      </p:pic>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 </a:t>
            </a:r>
            <a:r>
              <a:rPr lang="en-US" altLang="zh-TW" dirty="0">
                <a:latin typeface="Times New Roman" panose="02020603050405020304" pitchFamily="18" charset="0"/>
                <a:cs typeface="Times New Roman" panose="02020603050405020304" pitchFamily="18" charset="0"/>
              </a:rPr>
              <a:t>of Network-based</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sketch </a:t>
            </a:r>
            <a:endParaRPr lang="zh-TW" altLang="en-US" dirty="0"/>
          </a:p>
        </p:txBody>
      </p:sp>
      <p:sp>
        <p:nvSpPr>
          <p:cNvPr id="3" name="內容版面配置區 2"/>
          <p:cNvSpPr>
            <a:spLocks noGrp="1"/>
          </p:cNvSpPr>
          <p:nvPr>
            <p:ph idx="1"/>
          </p:nvPr>
        </p:nvSpPr>
        <p:spPr/>
        <p:txBody>
          <a:bodyPr>
            <a:normAutofit/>
          </a:bodyPr>
          <a:lstStyle/>
          <a:p>
            <a:r>
              <a:rPr lang="en-US" altLang="zh-TW" sz="2000" dirty="0">
                <a:latin typeface="Times New Roman" panose="02020603050405020304" pitchFamily="18" charset="0"/>
                <a:cs typeface="Times New Roman" panose="02020603050405020304" pitchFamily="18" charset="0"/>
              </a:rPr>
              <a:t>Because the neural network in the source domain is trained to have a large-scale training data set, part of the neural network pre-trained in the source domain is transferred to a part of the new neural network of the target domain.</a:t>
            </a:r>
          </a:p>
          <a:p>
            <a:r>
              <a:rPr lang="en-US" altLang="zh-TW" sz="2000" dirty="0">
                <a:latin typeface="Times New Roman" panose="02020603050405020304" pitchFamily="18" charset="0"/>
                <a:cs typeface="Times New Roman" panose="02020603050405020304" pitchFamily="18" charset="0"/>
              </a:rPr>
              <a:t>Finally, the </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neural </a:t>
            </a:r>
            <a:r>
              <a:rPr lang="en-US" altLang="zh-TW" sz="2000" dirty="0" smtClean="0">
                <a:latin typeface="Times New Roman" panose="02020603050405020304" pitchFamily="18" charset="0"/>
                <a:cs typeface="Times New Roman" panose="02020603050405020304" pitchFamily="18" charset="0"/>
              </a:rPr>
              <a:t>network in source</a:t>
            </a:r>
          </a:p>
          <a:p>
            <a:pPr marL="0" indent="0">
              <a:buNone/>
            </a:pPr>
            <a:r>
              <a:rPr lang="en-US" altLang="zh-TW" sz="2000" dirty="0" smtClean="0">
                <a:latin typeface="Times New Roman" panose="02020603050405020304" pitchFamily="18" charset="0"/>
                <a:cs typeface="Times New Roman" panose="02020603050405020304" pitchFamily="18" charset="0"/>
              </a:rPr>
              <a:t> domain may tune </a:t>
            </a:r>
            <a:r>
              <a:rPr lang="en-US" altLang="zh-TW" sz="2000" dirty="0">
                <a:latin typeface="Times New Roman" panose="02020603050405020304" pitchFamily="18" charset="0"/>
                <a:cs typeface="Times New Roman" panose="02020603050405020304" pitchFamily="18" charset="0"/>
              </a:rPr>
              <a:t>again to </a:t>
            </a:r>
          </a:p>
          <a:p>
            <a:pPr marL="0" indent="0">
              <a:buNone/>
            </a:pP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generate </a:t>
            </a:r>
            <a:r>
              <a:rPr lang="en-US" altLang="zh-TW" sz="2000" dirty="0">
                <a:latin typeface="Times New Roman" panose="02020603050405020304" pitchFamily="18" charset="0"/>
                <a:cs typeface="Times New Roman" panose="02020603050405020304" pitchFamily="18" charset="0"/>
              </a:rPr>
              <a:t>a new sub-neural network</a:t>
            </a:r>
            <a:r>
              <a:rPr lang="en-US" altLang="zh-TW" sz="2000" dirty="0" smtClean="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36CCCD41-7E54-494F-BB61-BAD907C5AB0F}" type="slidenum">
              <a:rPr lang="zh-TW" altLang="en-US" smtClean="0"/>
              <a:t>39</a:t>
            </a:fld>
            <a:endParaRPr lang="zh-TW" altLang="en-US"/>
          </a:p>
        </p:txBody>
      </p:sp>
    </p:spTree>
    <p:extLst>
      <p:ext uri="{BB962C8B-B14F-4D97-AF65-F5344CB8AC3E}">
        <p14:creationId xmlns:p14="http://schemas.microsoft.com/office/powerpoint/2010/main" val="683431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cs typeface="Times New Roman" panose="02020603050405020304" pitchFamily="18" charset="0"/>
              </a:rPr>
              <a:t>轉移學習對數據要求</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Transfer learning relaxes the hypothesis </a:t>
            </a:r>
            <a:r>
              <a:rPr lang="en-US" altLang="zh-TW" dirty="0">
                <a:latin typeface="Times New Roman" panose="02020603050405020304" pitchFamily="18" charset="0"/>
                <a:cs typeface="Times New Roman" panose="02020603050405020304" pitchFamily="18" charset="0"/>
              </a:rPr>
              <a:t>that the training data must be </a:t>
            </a:r>
            <a:r>
              <a:rPr lang="en-US" altLang="zh-TW" dirty="0" smtClean="0">
                <a:latin typeface="Times New Roman" panose="02020603050405020304" pitchFamily="18" charset="0"/>
                <a:cs typeface="Times New Roman" panose="02020603050405020304" pitchFamily="18" charset="0"/>
              </a:rPr>
              <a:t>independent </a:t>
            </a:r>
            <a:r>
              <a:rPr lang="en-US" altLang="zh-TW" dirty="0">
                <a:latin typeface="Times New Roman" panose="02020603050405020304" pitchFamily="18" charset="0"/>
                <a:cs typeface="Times New Roman" panose="02020603050405020304" pitchFamily="18" charset="0"/>
              </a:rPr>
              <a:t>and identically </a:t>
            </a:r>
            <a:r>
              <a:rPr lang="en-US" altLang="zh-TW" dirty="0" smtClean="0">
                <a:latin typeface="Times New Roman" panose="02020603050405020304" pitchFamily="18" charset="0"/>
                <a:cs typeface="Times New Roman" panose="02020603050405020304" pitchFamily="18" charset="0"/>
              </a:rPr>
              <a:t>distributed </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i.i.d</a:t>
            </a:r>
            <a:r>
              <a:rPr lang="en-US" altLang="zh-TW" dirty="0" smtClean="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轉移學習的優點</a:t>
            </a:r>
            <a:r>
              <a:rPr lang="zh-TW" altLang="en-US" dirty="0" smtClean="0">
                <a:latin typeface="Times New Roman" panose="02020603050405020304" pitchFamily="18" charset="0"/>
                <a:cs typeface="Times New Roman" panose="02020603050405020304" pitchFamily="18" charset="0"/>
              </a:rPr>
              <a:t>是訓練模型時的</a:t>
            </a:r>
            <a:r>
              <a:rPr lang="zh-TW" altLang="en-US" dirty="0">
                <a:latin typeface="Times New Roman" panose="02020603050405020304" pitchFamily="18" charset="0"/>
                <a:cs typeface="Times New Roman" panose="02020603050405020304" pitchFamily="18" charset="0"/>
              </a:rPr>
              <a:t>數據</a:t>
            </a:r>
            <a:r>
              <a:rPr lang="zh-TW" altLang="en-US" b="1" u="sng" dirty="0" smtClean="0">
                <a:latin typeface="Times New Roman" panose="02020603050405020304" pitchFamily="18" charset="0"/>
                <a:cs typeface="Times New Roman" panose="02020603050405020304" pitchFamily="18" charset="0"/>
              </a:rPr>
              <a:t>不用</a:t>
            </a:r>
            <a:r>
              <a:rPr lang="zh-TW" altLang="en-US" u="sng" dirty="0" smtClean="0">
                <a:latin typeface="Times New Roman" panose="02020603050405020304" pitchFamily="18" charset="0"/>
                <a:cs typeface="Times New Roman" panose="02020603050405020304" pitchFamily="18" charset="0"/>
              </a:rPr>
              <a:t>依照</a:t>
            </a:r>
            <a:r>
              <a:rPr lang="en-US" altLang="zh-TW" u="sng" dirty="0">
                <a:latin typeface="Times New Roman" panose="02020603050405020304" pitchFamily="18" charset="0"/>
                <a:cs typeface="Times New Roman" panose="02020603050405020304" pitchFamily="18" charset="0"/>
              </a:rPr>
              <a:t>(</a:t>
            </a:r>
            <a:r>
              <a:rPr lang="en-US" altLang="zh-TW" u="sng" dirty="0" smtClean="0">
                <a:latin typeface="Times New Roman" panose="02020603050405020304" pitchFamily="18" charset="0"/>
                <a:cs typeface="Times New Roman" panose="02020603050405020304" pitchFamily="18" charset="0"/>
              </a:rPr>
              <a:t>I.I.D)</a:t>
            </a:r>
            <a:r>
              <a:rPr lang="zh-TW" altLang="en-US" u="sng" dirty="0" smtClean="0">
                <a:latin typeface="Times New Roman" panose="02020603050405020304" pitchFamily="18" charset="0"/>
                <a:cs typeface="Times New Roman" panose="02020603050405020304" pitchFamily="18" charset="0"/>
              </a:rPr>
              <a:t>假設</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(I.I.D)</a:t>
            </a:r>
            <a:r>
              <a:rPr lang="zh-TW" altLang="en-US" dirty="0" smtClean="0">
                <a:latin typeface="Times New Roman" panose="02020603050405020304" pitchFamily="18" charset="0"/>
                <a:cs typeface="Times New Roman" panose="02020603050405020304" pitchFamily="18" charset="0"/>
              </a:rPr>
              <a:t>指的是訓練</a:t>
            </a:r>
            <a:r>
              <a:rPr lang="zh-TW" altLang="en-US" dirty="0">
                <a:latin typeface="Times New Roman" panose="02020603050405020304" pitchFamily="18" charset="0"/>
                <a:cs typeface="Times New Roman" panose="02020603050405020304" pitchFamily="18" charset="0"/>
              </a:rPr>
              <a:t>數據必須與測試數據獨立且相同地</a:t>
            </a:r>
            <a:r>
              <a:rPr lang="zh-TW" altLang="en-US" dirty="0" smtClean="0">
                <a:latin typeface="Times New Roman" panose="02020603050405020304" pitchFamily="18" charset="0"/>
                <a:cs typeface="Times New Roman" panose="02020603050405020304" pitchFamily="18" charset="0"/>
              </a:rPr>
              <a:t>分佈，這使我們</a:t>
            </a:r>
            <a:r>
              <a:rPr lang="zh-TW" altLang="en-US" dirty="0">
                <a:latin typeface="Times New Roman" panose="02020603050405020304" pitchFamily="18" charset="0"/>
                <a:cs typeface="Times New Roman" panose="02020603050405020304" pitchFamily="18" charset="0"/>
              </a:rPr>
              <a:t>使用轉移學習來解決培訓數據不足的問題</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在轉移學習中</a:t>
            </a:r>
            <a:r>
              <a:rPr lang="zh-TW" altLang="en-US" u="sng" dirty="0" smtClean="0">
                <a:latin typeface="Times New Roman" panose="02020603050405020304" pitchFamily="18" charset="0"/>
                <a:cs typeface="Times New Roman" panose="02020603050405020304" pitchFamily="18" charset="0"/>
              </a:rPr>
              <a:t>目標域中的模型不需要從頭開始訓練</a:t>
            </a:r>
            <a:r>
              <a:rPr lang="zh-TW" altLang="en-US" dirty="0" smtClean="0">
                <a:latin typeface="Times New Roman" panose="02020603050405020304" pitchFamily="18" charset="0"/>
                <a:cs typeface="Times New Roman" panose="02020603050405020304" pitchFamily="18" charset="0"/>
              </a:rPr>
              <a:t>，這可以顯著降低了目標中培訓數據和培訓時間的需求。</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a:t>
            </a:fld>
            <a:endParaRPr lang="zh-TW" altLang="en-US"/>
          </a:p>
        </p:txBody>
      </p:sp>
    </p:spTree>
    <p:extLst>
      <p:ext uri="{BB962C8B-B14F-4D97-AF65-F5344CB8AC3E}">
        <p14:creationId xmlns:p14="http://schemas.microsoft.com/office/powerpoint/2010/main" val="417729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86053" y="376915"/>
            <a:ext cx="11114314" cy="1325563"/>
          </a:xfrm>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Network-based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mentioned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in </a:t>
            </a:r>
            <a:r>
              <a:rPr lang="en-US" altLang="zh-TW" sz="4000" dirty="0">
                <a:latin typeface="Times New Roman" panose="02020603050405020304" pitchFamily="18" charset="0"/>
                <a:cs typeface="Times New Roman" panose="02020603050405020304" pitchFamily="18" charset="0"/>
              </a:rPr>
              <a:t>this article</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000" dirty="0">
                <a:latin typeface="Times New Roman" panose="02020603050405020304" pitchFamily="18" charset="0"/>
                <a:cs typeface="Times New Roman" panose="02020603050405020304" pitchFamily="18" charset="0"/>
              </a:rPr>
              <a:t>[9] divide the network into two parts, the former part is the </a:t>
            </a:r>
            <a:r>
              <a:rPr lang="en-US" altLang="zh-TW" sz="2000" dirty="0" smtClean="0">
                <a:latin typeface="Times New Roman" panose="02020603050405020304" pitchFamily="18" charset="0"/>
                <a:cs typeface="Times New Roman" panose="02020603050405020304" pitchFamily="18" charset="0"/>
              </a:rPr>
              <a:t>language-independent</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feature </a:t>
            </a:r>
            <a:r>
              <a:rPr lang="en-US" altLang="zh-TW" sz="2000" dirty="0">
                <a:latin typeface="Times New Roman" panose="02020603050405020304" pitchFamily="18" charset="0"/>
                <a:cs typeface="Times New Roman" panose="02020603050405020304" pitchFamily="18" charset="0"/>
              </a:rPr>
              <a:t>transform and the last layer is the language-relative classier</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17]reuse </a:t>
            </a:r>
            <a:r>
              <a:rPr lang="en-US" altLang="zh-TW" sz="2000" dirty="0">
                <a:latin typeface="Times New Roman" panose="02020603050405020304" pitchFamily="18" charset="0"/>
                <a:cs typeface="Times New Roman" panose="02020603050405020304" pitchFamily="18" charset="0"/>
              </a:rPr>
              <a:t>front-layers trained by CNN on the ImageNet dataset to compute </a:t>
            </a:r>
            <a:r>
              <a:rPr lang="en-US" altLang="zh-TW" sz="2000" dirty="0" smtClean="0">
                <a:latin typeface="Times New Roman" panose="02020603050405020304" pitchFamily="18" charset="0"/>
                <a:cs typeface="Times New Roman" panose="02020603050405020304" pitchFamily="18" charset="0"/>
              </a:rPr>
              <a:t>intermediate </a:t>
            </a:r>
            <a:r>
              <a:rPr lang="en-US" altLang="zh-TW" sz="2000" dirty="0">
                <a:latin typeface="Times New Roman" panose="02020603050405020304" pitchFamily="18" charset="0"/>
                <a:cs typeface="Times New Roman" panose="02020603050405020304" pitchFamily="18" charset="0"/>
              </a:rPr>
              <a:t>image representation for images in other datasets, CNN are trained </a:t>
            </a:r>
            <a:r>
              <a:rPr lang="en-US" altLang="zh-TW" sz="2000" dirty="0" smtClean="0">
                <a:latin typeface="Times New Roman" panose="02020603050405020304" pitchFamily="18" charset="0"/>
                <a:cs typeface="Times New Roman" panose="02020603050405020304" pitchFamily="18" charset="0"/>
              </a:rPr>
              <a:t>to learning </a:t>
            </a:r>
            <a:r>
              <a:rPr lang="en-US" altLang="zh-TW" sz="2000" dirty="0">
                <a:latin typeface="Times New Roman" panose="02020603050405020304" pitchFamily="18" charset="0"/>
                <a:cs typeface="Times New Roman" panose="02020603050405020304" pitchFamily="18" charset="0"/>
              </a:rPr>
              <a:t>image representations that can be </a:t>
            </a:r>
            <a:r>
              <a:rPr lang="en-US" altLang="zh-TW" sz="2000" dirty="0" err="1">
                <a:latin typeface="Times New Roman" panose="02020603050405020304" pitchFamily="18" charset="0"/>
                <a:cs typeface="Times New Roman" panose="02020603050405020304" pitchFamily="18" charset="0"/>
              </a:rPr>
              <a:t>eciently</a:t>
            </a:r>
            <a:r>
              <a:rPr lang="en-US" altLang="zh-TW" sz="2000" dirty="0">
                <a:latin typeface="Times New Roman" panose="02020603050405020304" pitchFamily="18" charset="0"/>
                <a:cs typeface="Times New Roman" panose="02020603050405020304" pitchFamily="18" charset="0"/>
              </a:rPr>
              <a:t> transferred to other </a:t>
            </a:r>
            <a:r>
              <a:rPr lang="en-US" altLang="zh-TW" sz="2000" dirty="0" smtClean="0">
                <a:latin typeface="Times New Roman" panose="02020603050405020304" pitchFamily="18" charset="0"/>
                <a:cs typeface="Times New Roman" panose="02020603050405020304" pitchFamily="18" charset="0"/>
              </a:rPr>
              <a:t>visual recognition </a:t>
            </a:r>
            <a:r>
              <a:rPr lang="en-US" altLang="zh-TW" sz="2000" dirty="0">
                <a:latin typeface="Times New Roman" panose="02020603050405020304" pitchFamily="18" charset="0"/>
                <a:cs typeface="Times New Roman" panose="02020603050405020304" pitchFamily="18" charset="0"/>
              </a:rPr>
              <a:t>tasks with limited amount of training data</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15]It </a:t>
            </a:r>
            <a:r>
              <a:rPr lang="en-US" altLang="zh-TW" sz="2000" dirty="0">
                <a:latin typeface="Times New Roman" panose="02020603050405020304" pitchFamily="18" charset="0"/>
                <a:cs typeface="Times New Roman" panose="02020603050405020304" pitchFamily="18" charset="0"/>
              </a:rPr>
              <a:t>propose a new approach to domain adaptation in deep networks that can jointly learn adaptive classifiers and transferable features from labeled data in the source domain </a:t>
            </a:r>
            <a:r>
              <a:rPr lang="en-US" altLang="zh-TW" sz="2000" dirty="0" smtClean="0">
                <a:latin typeface="Times New Roman" panose="02020603050405020304" pitchFamily="18" charset="0"/>
                <a:cs typeface="Times New Roman" panose="02020603050405020304" pitchFamily="18" charset="0"/>
              </a:rPr>
              <a:t>and unlabeled </a:t>
            </a:r>
            <a:r>
              <a:rPr lang="en-US" altLang="zh-TW" sz="2000" dirty="0">
                <a:latin typeface="Times New Roman" panose="02020603050405020304" pitchFamily="18" charset="0"/>
                <a:cs typeface="Times New Roman" panose="02020603050405020304" pitchFamily="18" charset="0"/>
              </a:rPr>
              <a:t>data in the target domain.</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40</a:t>
            </a:fld>
            <a:endParaRPr lang="zh-TW" altLang="en-US"/>
          </a:p>
        </p:txBody>
      </p:sp>
    </p:spTree>
    <p:extLst>
      <p:ext uri="{BB962C8B-B14F-4D97-AF65-F5344CB8AC3E}">
        <p14:creationId xmlns:p14="http://schemas.microsoft.com/office/powerpoint/2010/main" val="3708250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52961" y="432671"/>
            <a:ext cx="11114314" cy="1325563"/>
          </a:xfrm>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Network-based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mentioned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in </a:t>
            </a:r>
            <a:r>
              <a:rPr lang="en-US" altLang="zh-TW" sz="4000" dirty="0">
                <a:latin typeface="Times New Roman" panose="02020603050405020304" pitchFamily="18" charset="0"/>
                <a:cs typeface="Times New Roman" panose="02020603050405020304" pitchFamily="18" charset="0"/>
              </a:rPr>
              <a:t>this article</a:t>
            </a:r>
            <a:endParaRPr lang="zh-TW" altLang="en-US" sz="40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Autofit/>
          </a:bodyPr>
          <a:lstStyle/>
          <a:p>
            <a:r>
              <a:rPr lang="en-US" altLang="zh-TW" sz="2000" dirty="0" smtClean="0">
                <a:latin typeface="Times New Roman" panose="02020603050405020304" pitchFamily="18" charset="0"/>
                <a:cs typeface="Times New Roman" panose="02020603050405020304" pitchFamily="18" charset="0"/>
              </a:rPr>
              <a:t>[30] learning domain adaptation and deep hash</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features simultaneously in a DNN.</a:t>
            </a:r>
          </a:p>
          <a:p>
            <a:r>
              <a:rPr lang="it-IT" altLang="zh-TW" sz="2000" dirty="0" smtClean="0">
                <a:latin typeface="Times New Roman" panose="02020603050405020304" pitchFamily="18" charset="0"/>
                <a:cs typeface="Times New Roman" panose="02020603050405020304" pitchFamily="18" charset="0"/>
              </a:rPr>
              <a:t>[3] proposed a novel multi-scale convolutional</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sparse coding method.</a:t>
            </a:r>
          </a:p>
          <a:p>
            <a:pPr marL="0" indent="0">
              <a:buNone/>
            </a:pPr>
            <a:r>
              <a:rPr lang="zh-TW" altLang="en-US" sz="2000" dirty="0">
                <a:latin typeface="Times New Roman" panose="02020603050405020304" pitchFamily="18" charset="0"/>
                <a:cs typeface="Times New Roman" panose="02020603050405020304" pitchFamily="18" charset="0"/>
              </a:rPr>
              <a:t>參考網址</a:t>
            </a:r>
            <a:r>
              <a:rPr lang="en-US" altLang="zh-TW"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hlinkClick r:id="rId3"/>
              </a:rPr>
              <a:t>https://</a:t>
            </a:r>
            <a:r>
              <a:rPr lang="en-US" altLang="zh-TW" sz="2000" dirty="0" smtClean="0">
                <a:latin typeface="Times New Roman" panose="02020603050405020304" pitchFamily="18" charset="0"/>
                <a:cs typeface="Times New Roman" panose="02020603050405020304" pitchFamily="18" charset="0"/>
                <a:hlinkClick r:id="rId3"/>
              </a:rPr>
              <a:t>www.quora.com/What-are-the-advantages-of-using-sparse-representation-in-machine-learning-especially-in-deep-learning-models</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6] </a:t>
            </a:r>
            <a:r>
              <a:rPr lang="en-US" altLang="zh-TW" sz="2000" dirty="0" smtClean="0">
                <a:latin typeface="Times New Roman" panose="02020603050405020304" pitchFamily="18" charset="0"/>
                <a:cs typeface="Times New Roman" panose="02020603050405020304" pitchFamily="18" charset="0"/>
              </a:rPr>
              <a:t>Appling </a:t>
            </a:r>
            <a:r>
              <a:rPr lang="en-US" altLang="zh-TW" sz="2000" dirty="0">
                <a:latin typeface="Times New Roman" panose="02020603050405020304" pitchFamily="18" charset="0"/>
                <a:cs typeface="Times New Roman" panose="02020603050405020304" pitchFamily="18" charset="0"/>
              </a:rPr>
              <a:t>deep transfer learning to </a:t>
            </a:r>
            <a:r>
              <a:rPr lang="en-US" altLang="zh-TW" sz="2000" dirty="0" smtClean="0">
                <a:latin typeface="Times New Roman" panose="02020603050405020304" pitchFamily="18" charset="0"/>
                <a:cs typeface="Times New Roman" panose="02020603050405020304" pitchFamily="18" charset="0"/>
              </a:rPr>
              <a:t>transfer </a:t>
            </a:r>
            <a:r>
              <a:rPr lang="en-US" altLang="zh-TW" sz="2000" dirty="0">
                <a:latin typeface="Times New Roman" panose="02020603050405020304" pitchFamily="18" charset="0"/>
                <a:cs typeface="Times New Roman" panose="02020603050405020304" pitchFamily="18" charset="0"/>
              </a:rPr>
              <a:t>knowledge from real-world object recognition tasks to glitch classier for </a:t>
            </a:r>
            <a:r>
              <a:rPr lang="en-US" altLang="zh-TW" sz="2000" dirty="0" smtClean="0">
                <a:latin typeface="Times New Roman" panose="02020603050405020304" pitchFamily="18" charset="0"/>
                <a:cs typeface="Times New Roman" panose="02020603050405020304" pitchFamily="18" charset="0"/>
              </a:rPr>
              <a:t>the</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detector </a:t>
            </a:r>
            <a:r>
              <a:rPr lang="en-US" altLang="zh-TW" sz="2000" dirty="0">
                <a:latin typeface="Times New Roman" panose="02020603050405020304" pitchFamily="18" charset="0"/>
                <a:cs typeface="Times New Roman" panose="02020603050405020304" pitchFamily="18" charset="0"/>
              </a:rPr>
              <a:t>of multiple gravitational wave signals</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smtClean="0">
                <a:latin typeface="Times New Roman" panose="02020603050405020304" pitchFamily="18" charset="0"/>
                <a:cs typeface="Times New Roman" panose="02020603050405020304" pitchFamily="18" charset="0"/>
              </a:rPr>
              <a:t>[28] point out the relationship between</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network structure and transferability.</a:t>
            </a:r>
          </a:p>
          <a:p>
            <a:endParaRPr lang="en-US" altLang="zh-TW" sz="2000" dirty="0" smtClean="0">
              <a:latin typeface="Times New Roman" panose="02020603050405020304" pitchFamily="18" charset="0"/>
              <a:cs typeface="Times New Roman" panose="02020603050405020304" pitchFamily="18" charset="0"/>
            </a:endParaRPr>
          </a:p>
          <a:p>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41</a:t>
            </a:fld>
            <a:endParaRPr lang="zh-TW" altLang="en-US"/>
          </a:p>
        </p:txBody>
      </p:sp>
    </p:spTree>
    <p:extLst>
      <p:ext uri="{BB962C8B-B14F-4D97-AF65-F5344CB8AC3E}">
        <p14:creationId xmlns:p14="http://schemas.microsoft.com/office/powerpoint/2010/main" val="2589038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6000" dirty="0">
                <a:latin typeface="Times New Roman" panose="02020603050405020304" pitchFamily="18" charset="0"/>
                <a:cs typeface="Times New Roman" panose="02020603050405020304" pitchFamily="18" charset="0"/>
              </a:rPr>
              <a:t>Introduction of Adversarial-based</a:t>
            </a:r>
            <a:endParaRPr lang="zh-TW" altLang="en-US" sz="6000"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366957" y="2521748"/>
            <a:ext cx="9001191" cy="3221677"/>
          </a:xfrm>
          <a:prstGeom prst="rect">
            <a:avLst/>
          </a:prstGeom>
        </p:spPr>
      </p:pic>
      <p:sp>
        <p:nvSpPr>
          <p:cNvPr id="4" name="投影片編號版面配置區 3"/>
          <p:cNvSpPr>
            <a:spLocks noGrp="1"/>
          </p:cNvSpPr>
          <p:nvPr>
            <p:ph type="sldNum" sz="quarter" idx="12"/>
          </p:nvPr>
        </p:nvSpPr>
        <p:spPr/>
        <p:txBody>
          <a:bodyPr/>
          <a:lstStyle/>
          <a:p>
            <a:fld id="{36CCCD41-7E54-494F-BB61-BAD907C5AB0F}" type="slidenum">
              <a:rPr lang="zh-TW" altLang="en-US" smtClean="0"/>
              <a:t>42</a:t>
            </a:fld>
            <a:endParaRPr lang="zh-TW" altLang="en-US"/>
          </a:p>
        </p:txBody>
      </p:sp>
    </p:spTree>
    <p:extLst>
      <p:ext uri="{BB962C8B-B14F-4D97-AF65-F5344CB8AC3E}">
        <p14:creationId xmlns:p14="http://schemas.microsoft.com/office/powerpoint/2010/main" val="135571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Principle </a:t>
            </a:r>
            <a:r>
              <a:rPr lang="en-US" altLang="zh-TW" sz="4000" dirty="0">
                <a:latin typeface="Times New Roman" panose="02020603050405020304" pitchFamily="18" charset="0"/>
                <a:cs typeface="Times New Roman" panose="02020603050405020304" pitchFamily="18" charset="0"/>
              </a:rPr>
              <a:t>of </a:t>
            </a:r>
            <a:r>
              <a:rPr lang="en-US" altLang="zh-TW" sz="4000" dirty="0" smtClean="0">
                <a:latin typeface="Times New Roman" panose="02020603050405020304" pitchFamily="18" charset="0"/>
                <a:cs typeface="Times New Roman" panose="02020603050405020304" pitchFamily="18" charset="0"/>
              </a:rPr>
              <a:t>Adversarial-based-1</a:t>
            </a:r>
            <a:endParaRPr lang="zh-TW" altLang="en-US" sz="4000" dirty="0"/>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GAN </a:t>
            </a:r>
            <a:r>
              <a:rPr lang="en-US" altLang="zh-TW" sz="2000" dirty="0">
                <a:latin typeface="Times New Roman" panose="02020603050405020304" pitchFamily="18" charset="0"/>
                <a:cs typeface="Times New Roman" panose="02020603050405020304" pitchFamily="18" charset="0"/>
              </a:rPr>
              <a:t>(Generative Adversarial Networks), in the training of the anti-learning model in GAN, it is necessary to establish two sets of different neural networks, the generator and the discriminator. These two networks are competing relationships</a:t>
            </a:r>
            <a:r>
              <a:rPr lang="en-US" altLang="zh-TW" sz="2000" dirty="0" smtClean="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generator randomly selects real data and noise from the training set to generate new training samples, and the discriminator uses the method of comparing with the real data to judge the authenticity of the data. Thus, the generator It can interact with the discriminator to automatically optimize the prediction ability.</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43</a:t>
            </a:fld>
            <a:endParaRPr lang="zh-TW" altLang="en-US"/>
          </a:p>
        </p:txBody>
      </p:sp>
    </p:spTree>
    <p:extLst>
      <p:ext uri="{BB962C8B-B14F-4D97-AF65-F5344CB8AC3E}">
        <p14:creationId xmlns:p14="http://schemas.microsoft.com/office/powerpoint/2010/main" val="2070998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Principle of </a:t>
            </a:r>
            <a:r>
              <a:rPr lang="en-US" altLang="zh-TW" sz="4000" dirty="0" smtClean="0">
                <a:latin typeface="Times New Roman" panose="02020603050405020304" pitchFamily="18" charset="0"/>
                <a:cs typeface="Times New Roman" panose="02020603050405020304" pitchFamily="18" charset="0"/>
              </a:rPr>
              <a:t>Adversarial-based-2</a:t>
            </a:r>
            <a:endParaRPr lang="zh-TW" altLang="en-US" sz="4000" dirty="0"/>
          </a:p>
        </p:txBody>
      </p:sp>
      <p:sp>
        <p:nvSpPr>
          <p:cNvPr id="3" name="內容版面配置區 2"/>
          <p:cNvSpPr>
            <a:spLocks noGrp="1"/>
          </p:cNvSpPr>
          <p:nvPr>
            <p:ph idx="1"/>
          </p:nvPr>
        </p:nvSpPr>
        <p:spPr/>
        <p:txBody>
          <a:bodyPr>
            <a:normAutofit/>
          </a:bodyPr>
          <a:lstStyle/>
          <a:p>
            <a:r>
              <a:rPr lang="en-US" altLang="zh-TW" sz="2000" dirty="0" smtClean="0">
                <a:latin typeface="Times New Roman" panose="02020603050405020304" pitchFamily="18" charset="0"/>
                <a:cs typeface="Times New Roman" panose="02020603050405020304" pitchFamily="18" charset="0"/>
              </a:rPr>
              <a:t>The front-layers of network is regarded as a feature extractor. Extracting features from two domains and sent them to adversarial layer.</a:t>
            </a:r>
          </a:p>
          <a:p>
            <a:r>
              <a:rPr lang="en-US" altLang="zh-TW" sz="2000" dirty="0" smtClean="0">
                <a:latin typeface="Times New Roman" panose="02020603050405020304" pitchFamily="18" charset="0"/>
                <a:cs typeface="Times New Roman" panose="02020603050405020304" pitchFamily="18" charset="0"/>
              </a:rPr>
              <a:t>The adversarial layer try to discriminates the origin of the features. If the adversarial network achieves worse performance, it means a small difference between the two types of feature and better transferability.</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44</a:t>
            </a:fld>
            <a:endParaRPr lang="zh-TW" altLang="en-US"/>
          </a:p>
        </p:txBody>
      </p:sp>
    </p:spTree>
    <p:extLst>
      <p:ext uri="{BB962C8B-B14F-4D97-AF65-F5344CB8AC3E}">
        <p14:creationId xmlns:p14="http://schemas.microsoft.com/office/powerpoint/2010/main" val="2403547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of Adversarial-based </a:t>
            </a:r>
            <a:r>
              <a:rPr lang="en-US" altLang="zh-TW" dirty="0" smtClean="0">
                <a:latin typeface="Times New Roman" panose="02020603050405020304" pitchFamily="18" charset="0"/>
                <a:cs typeface="Times New Roman" panose="02020603050405020304" pitchFamily="18" charset="0"/>
              </a:rPr>
              <a:t>sketch </a:t>
            </a:r>
            <a:endParaRPr lang="zh-TW" altLang="en-US" dirty="0"/>
          </a:p>
        </p:txBody>
      </p:sp>
      <p:sp>
        <p:nvSpPr>
          <p:cNvPr id="3" name="內容版面配置區 2"/>
          <p:cNvSpPr>
            <a:spLocks noGrp="1"/>
          </p:cNvSpPr>
          <p:nvPr>
            <p:ph idx="1"/>
          </p:nvPr>
        </p:nvSpPr>
        <p:spPr>
          <a:xfrm>
            <a:off x="767080" y="1825625"/>
            <a:ext cx="10515600" cy="4351338"/>
          </a:xfrm>
        </p:spPr>
        <p:txBody>
          <a:bodyPr>
            <a:normAutofit/>
          </a:bodyPr>
          <a:lstStyle/>
          <a:p>
            <a:r>
              <a:rPr lang="en-US" altLang="zh-TW" sz="2000" dirty="0">
                <a:latin typeface="Times New Roman" panose="02020603050405020304" pitchFamily="18" charset="0"/>
                <a:cs typeface="Times New Roman" panose="02020603050405020304" pitchFamily="18" charset="0"/>
              </a:rPr>
              <a:t>T</a:t>
            </a:r>
            <a:r>
              <a:rPr lang="en-US" altLang="zh-TW" sz="2000" dirty="0" smtClean="0">
                <a:latin typeface="Times New Roman" panose="02020603050405020304" pitchFamily="18" charset="0"/>
                <a:cs typeface="Times New Roman" panose="02020603050405020304" pitchFamily="18" charset="0"/>
              </a:rPr>
              <a:t>he dataset </a:t>
            </a:r>
            <a:r>
              <a:rPr lang="en-US" altLang="zh-TW" sz="2000" dirty="0">
                <a:latin typeface="Times New Roman" panose="02020603050405020304" pitchFamily="18" charset="0"/>
                <a:cs typeface="Times New Roman" panose="02020603050405020304" pitchFamily="18" charset="0"/>
              </a:rPr>
              <a:t>is directly established into two sets of neural networks. In the following figure, source Domain and target Domain are placed in the same layer.</a:t>
            </a:r>
          </a:p>
          <a:p>
            <a:r>
              <a:rPr lang="en-US" altLang="zh-TW" sz="2000" dirty="0">
                <a:latin typeface="Times New Roman" panose="02020603050405020304" pitchFamily="18" charset="0"/>
                <a:cs typeface="Times New Roman" panose="02020603050405020304" pitchFamily="18" charset="0"/>
              </a:rPr>
              <a:t>After the feature </a:t>
            </a:r>
            <a:r>
              <a:rPr lang="en-US" altLang="zh-TW" sz="2000" dirty="0" smtClean="0">
                <a:latin typeface="Times New Roman" panose="02020603050405020304" pitchFamily="18" charset="0"/>
                <a:cs typeface="Times New Roman" panose="02020603050405020304" pitchFamily="18" charset="0"/>
              </a:rPr>
              <a:t>extraction , </a:t>
            </a:r>
            <a:r>
              <a:rPr lang="en-US" altLang="zh-TW" sz="2000" dirty="0">
                <a:latin typeface="Times New Roman" panose="02020603050405020304" pitchFamily="18" charset="0"/>
                <a:cs typeface="Times New Roman" panose="02020603050405020304" pitchFamily="18" charset="0"/>
              </a:rPr>
              <a:t>the result </a:t>
            </a:r>
            <a:r>
              <a:rPr lang="en-US" altLang="zh-TW" sz="2000" dirty="0" smtClean="0">
                <a:latin typeface="Times New Roman" panose="02020603050405020304" pitchFamily="18" charset="0"/>
                <a:cs typeface="Times New Roman" panose="02020603050405020304" pitchFamily="18" charset="0"/>
              </a:rPr>
              <a:t>is finally </a:t>
            </a:r>
            <a:r>
              <a:rPr lang="en-US" altLang="zh-TW" sz="2000" dirty="0">
                <a:latin typeface="Times New Roman" panose="02020603050405020304" pitchFamily="18" charset="0"/>
                <a:cs typeface="Times New Roman" panose="02020603050405020304" pitchFamily="18" charset="0"/>
              </a:rPr>
              <a:t>sent to the a</a:t>
            </a:r>
            <a:r>
              <a:rPr lang="en-US" altLang="zh-TW" sz="2000" dirty="0" smtClean="0">
                <a:latin typeface="Times New Roman" panose="02020603050405020304" pitchFamily="18" charset="0"/>
                <a:cs typeface="Times New Roman" panose="02020603050405020304" pitchFamily="18" charset="0"/>
              </a:rPr>
              <a:t>dversarial </a:t>
            </a:r>
            <a:r>
              <a:rPr lang="en-US" altLang="zh-TW" sz="2000" dirty="0">
                <a:latin typeface="Times New Roman" panose="02020603050405020304" pitchFamily="18" charset="0"/>
                <a:cs typeface="Times New Roman" panose="02020603050405020304" pitchFamily="18" charset="0"/>
              </a:rPr>
              <a:t>layer.</a:t>
            </a:r>
            <a:endParaRPr lang="zh-TW" altLang="en-US" sz="20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3"/>
          <a:stretch>
            <a:fillRect/>
          </a:stretch>
        </p:blipFill>
        <p:spPr>
          <a:xfrm>
            <a:off x="2958488" y="3337900"/>
            <a:ext cx="6881446" cy="2462985"/>
          </a:xfrm>
          <a:prstGeom prst="rect">
            <a:avLst/>
          </a:prstGeom>
        </p:spPr>
      </p:pic>
      <p:grpSp>
        <p:nvGrpSpPr>
          <p:cNvPr id="9" name="群組 8"/>
          <p:cNvGrpSpPr/>
          <p:nvPr/>
        </p:nvGrpSpPr>
        <p:grpSpPr>
          <a:xfrm>
            <a:off x="3090378" y="3381163"/>
            <a:ext cx="6764669" cy="3235280"/>
            <a:chOff x="2245352" y="2573569"/>
            <a:chExt cx="7408439" cy="3875357"/>
          </a:xfrm>
        </p:grpSpPr>
        <p:sp>
          <p:nvSpPr>
            <p:cNvPr id="5" name="矩形 4"/>
            <p:cNvSpPr/>
            <p:nvPr/>
          </p:nvSpPr>
          <p:spPr>
            <a:xfrm>
              <a:off x="2647251" y="2573569"/>
              <a:ext cx="4015605" cy="28466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6753298" y="3353795"/>
              <a:ext cx="2304449" cy="1420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245352" y="3353795"/>
              <a:ext cx="505600" cy="3095131"/>
            </a:xfrm>
            <a:prstGeom prst="rect">
              <a:avLst/>
            </a:prstGeom>
            <a:noFill/>
          </p:spPr>
          <p:txBody>
            <a:bodyPr vert="eaVert" wrap="square" rtlCol="0">
              <a:spAutoFit/>
            </a:bodyPr>
            <a:lstStyle/>
            <a:p>
              <a:endParaRPr lang="zh-TW" altLang="en-US" dirty="0">
                <a:solidFill>
                  <a:srgbClr val="FF0000"/>
                </a:solidFill>
              </a:endParaRPr>
            </a:p>
          </p:txBody>
        </p:sp>
        <p:sp>
          <p:nvSpPr>
            <p:cNvPr id="8" name="文字方塊 7"/>
            <p:cNvSpPr txBox="1"/>
            <p:nvPr/>
          </p:nvSpPr>
          <p:spPr>
            <a:xfrm>
              <a:off x="9148191" y="4524748"/>
              <a:ext cx="505600" cy="1304547"/>
            </a:xfrm>
            <a:prstGeom prst="rect">
              <a:avLst/>
            </a:prstGeom>
            <a:noFill/>
          </p:spPr>
          <p:txBody>
            <a:bodyPr vert="eaVert" wrap="square" rtlCol="0">
              <a:spAutoFit/>
            </a:bodyPr>
            <a:lstStyle/>
            <a:p>
              <a:endParaRPr lang="zh-TW" altLang="en-US" dirty="0">
                <a:solidFill>
                  <a:srgbClr val="FF0000"/>
                </a:solidFill>
              </a:endParaRPr>
            </a:p>
          </p:txBody>
        </p:sp>
      </p:grpSp>
      <p:sp>
        <p:nvSpPr>
          <p:cNvPr id="11" name="投影片編號版面配置區 10"/>
          <p:cNvSpPr>
            <a:spLocks noGrp="1"/>
          </p:cNvSpPr>
          <p:nvPr>
            <p:ph type="sldNum" sz="quarter" idx="12"/>
          </p:nvPr>
        </p:nvSpPr>
        <p:spPr/>
        <p:txBody>
          <a:bodyPr/>
          <a:lstStyle/>
          <a:p>
            <a:fld id="{36CCCD41-7E54-494F-BB61-BAD907C5AB0F}" type="slidenum">
              <a:rPr lang="zh-TW" altLang="en-US" smtClean="0"/>
              <a:t>45</a:t>
            </a:fld>
            <a:endParaRPr lang="zh-TW" altLang="en-US"/>
          </a:p>
        </p:txBody>
      </p:sp>
    </p:spTree>
    <p:extLst>
      <p:ext uri="{BB962C8B-B14F-4D97-AF65-F5344CB8AC3E}">
        <p14:creationId xmlns:p14="http://schemas.microsoft.com/office/powerpoint/2010/main" val="39032191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向右箭號 99"/>
          <p:cNvSpPr/>
          <p:nvPr/>
        </p:nvSpPr>
        <p:spPr>
          <a:xfrm>
            <a:off x="10151847" y="3997771"/>
            <a:ext cx="643078" cy="237160"/>
          </a:xfrm>
          <a:prstGeom prst="rightArrow">
            <a:avLst/>
          </a:prstGeom>
          <a:solidFill>
            <a:srgbClr val="0070C0">
              <a:alpha val="2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p:nvSpPr>
        <p:spPr>
          <a:xfrm>
            <a:off x="531812" y="2067773"/>
            <a:ext cx="1789504" cy="1347134"/>
          </a:xfrm>
          <a:prstGeom prst="rect">
            <a:avLst/>
          </a:prstGeom>
          <a:blipFill dpi="0" rotWithShape="1">
            <a:blip r:embed="rId3">
              <a:alphaModFix amt="6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Introduction of Adversarial-based sketch </a:t>
            </a:r>
            <a:endParaRPr lang="zh-TW" altLang="en-US" sz="4000" dirty="0"/>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46</a:t>
            </a:fld>
            <a:endParaRPr lang="zh-TW" altLang="en-US"/>
          </a:p>
        </p:txBody>
      </p:sp>
      <p:sp>
        <p:nvSpPr>
          <p:cNvPr id="6" name="矩形 5"/>
          <p:cNvSpPr/>
          <p:nvPr/>
        </p:nvSpPr>
        <p:spPr>
          <a:xfrm>
            <a:off x="1311579" y="2029215"/>
            <a:ext cx="9675812" cy="3970751"/>
          </a:xfrm>
          <a:prstGeom prst="rect">
            <a:avLst/>
          </a:prstGeom>
          <a:blipFill dpi="0" rotWithShape="1">
            <a:blip r:embed="rId4">
              <a:alphaModFix amt="2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515795" y="5791308"/>
            <a:ext cx="2997106" cy="646331"/>
          </a:xfrm>
          <a:prstGeom prst="rect">
            <a:avLst/>
          </a:prstGeom>
          <a:noFill/>
        </p:spPr>
        <p:txBody>
          <a:bodyPr wrap="square" rtlCol="0">
            <a:spAutoFit/>
          </a:bodyPr>
          <a:lstStyle/>
          <a:p>
            <a:r>
              <a:rPr lang="zh-TW" altLang="en-US" dirty="0" smtClean="0"/>
              <a:t>紅框為動物</a:t>
            </a:r>
            <a:endParaRPr lang="en-US" altLang="zh-TW" dirty="0" smtClean="0"/>
          </a:p>
          <a:p>
            <a:r>
              <a:rPr lang="zh-TW" altLang="en-US" dirty="0" smtClean="0"/>
              <a:t>藍框為植物</a:t>
            </a:r>
            <a:endParaRPr lang="zh-TW" altLang="en-US" dirty="0"/>
          </a:p>
        </p:txBody>
      </p:sp>
      <p:grpSp>
        <p:nvGrpSpPr>
          <p:cNvPr id="34" name="群組 33"/>
          <p:cNvGrpSpPr/>
          <p:nvPr/>
        </p:nvGrpSpPr>
        <p:grpSpPr>
          <a:xfrm>
            <a:off x="5872486" y="4865414"/>
            <a:ext cx="553998" cy="1638822"/>
            <a:chOff x="5872486" y="4865414"/>
            <a:chExt cx="553998" cy="1638822"/>
          </a:xfrm>
        </p:grpSpPr>
        <p:sp>
          <p:nvSpPr>
            <p:cNvPr id="12" name="文字方塊 11"/>
            <p:cNvSpPr txBox="1"/>
            <p:nvPr/>
          </p:nvSpPr>
          <p:spPr>
            <a:xfrm>
              <a:off x="5872486" y="4865414"/>
              <a:ext cx="553998" cy="1638822"/>
            </a:xfrm>
            <a:prstGeom prst="rect">
              <a:avLst/>
            </a:prstGeom>
            <a:noFill/>
            <a:ln>
              <a:solidFill>
                <a:srgbClr val="FFC000"/>
              </a:solidFill>
            </a:ln>
          </p:spPr>
          <p:txBody>
            <a:bodyPr vert="eaVert" wrap="square" rtlCol="0">
              <a:spAutoFit/>
            </a:bodyPr>
            <a:lstStyle/>
            <a:p>
              <a:r>
                <a:rPr lang="zh-TW" altLang="en-US" sz="2400" dirty="0" smtClean="0">
                  <a:solidFill>
                    <a:srgbClr val="FF0000"/>
                  </a:solidFill>
                  <a:latin typeface="新細明體" panose="02020500000000000000" pitchFamily="18" charset="-120"/>
                  <a:ea typeface="新細明體" panose="02020500000000000000" pitchFamily="18" charset="-120"/>
                </a:rPr>
                <a:t>￭￭￭</a:t>
              </a:r>
              <a:r>
                <a:rPr lang="zh-TW" altLang="en-US" sz="2400" dirty="0" smtClean="0">
                  <a:solidFill>
                    <a:srgbClr val="0070C0"/>
                  </a:solidFill>
                  <a:latin typeface="新細明體" panose="02020500000000000000" pitchFamily="18" charset="-120"/>
                  <a:ea typeface="新細明體" panose="02020500000000000000" pitchFamily="18" charset="-120"/>
                </a:rPr>
                <a:t>￭￭</a:t>
              </a:r>
              <a:endParaRPr lang="zh-TW" altLang="en-US" sz="2400" dirty="0">
                <a:solidFill>
                  <a:srgbClr val="0070C0"/>
                </a:solidFill>
              </a:endParaRPr>
            </a:p>
          </p:txBody>
        </p:sp>
        <p:sp>
          <p:nvSpPr>
            <p:cNvPr id="16" name="矩形 15"/>
            <p:cNvSpPr/>
            <p:nvPr/>
          </p:nvSpPr>
          <p:spPr>
            <a:xfrm>
              <a:off x="5920613" y="4896735"/>
              <a:ext cx="457744" cy="863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920614" y="5791308"/>
              <a:ext cx="457744" cy="6361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2" name="文字方塊 31"/>
          <p:cNvSpPr txBox="1"/>
          <p:nvPr/>
        </p:nvSpPr>
        <p:spPr>
          <a:xfrm>
            <a:off x="6493340" y="1512656"/>
            <a:ext cx="2997106" cy="1200329"/>
          </a:xfrm>
          <a:prstGeom prst="rect">
            <a:avLst/>
          </a:prstGeom>
          <a:noFill/>
        </p:spPr>
        <p:txBody>
          <a:bodyPr wrap="square" rtlCol="0">
            <a:spAutoFit/>
          </a:bodyPr>
          <a:lstStyle/>
          <a:p>
            <a:r>
              <a:rPr lang="zh-TW" altLang="en-US" dirty="0" smtClean="0"/>
              <a:t>紅框為動物</a:t>
            </a:r>
            <a:endParaRPr lang="en-US" altLang="zh-TW" dirty="0" smtClean="0"/>
          </a:p>
          <a:p>
            <a:r>
              <a:rPr lang="zh-TW" altLang="en-US" dirty="0" smtClean="0"/>
              <a:t>綠框為建築物</a:t>
            </a:r>
            <a:endParaRPr lang="en-US" altLang="zh-TW" dirty="0" smtClean="0"/>
          </a:p>
          <a:p>
            <a:r>
              <a:rPr lang="zh-TW" altLang="en-US" dirty="0"/>
              <a:t>藍框為植物</a:t>
            </a:r>
          </a:p>
          <a:p>
            <a:endParaRPr lang="zh-TW" altLang="en-US" dirty="0"/>
          </a:p>
        </p:txBody>
      </p:sp>
      <p:grpSp>
        <p:nvGrpSpPr>
          <p:cNvPr id="54" name="群組 53"/>
          <p:cNvGrpSpPr/>
          <p:nvPr/>
        </p:nvGrpSpPr>
        <p:grpSpPr>
          <a:xfrm>
            <a:off x="9927600" y="5093283"/>
            <a:ext cx="553998" cy="1638822"/>
            <a:chOff x="10018887" y="4767863"/>
            <a:chExt cx="553998" cy="1638822"/>
          </a:xfrm>
        </p:grpSpPr>
        <p:sp>
          <p:nvSpPr>
            <p:cNvPr id="48" name="文字方塊 47"/>
            <p:cNvSpPr txBox="1"/>
            <p:nvPr/>
          </p:nvSpPr>
          <p:spPr>
            <a:xfrm>
              <a:off x="10018887" y="4767863"/>
              <a:ext cx="553998" cy="1638822"/>
            </a:xfrm>
            <a:prstGeom prst="rect">
              <a:avLst/>
            </a:prstGeom>
            <a:noFill/>
            <a:ln>
              <a:solidFill>
                <a:srgbClr val="FFC000"/>
              </a:solidFill>
            </a:ln>
          </p:spPr>
          <p:txBody>
            <a:bodyPr vert="eaVert" wrap="square" rtlCol="0">
              <a:spAutoFit/>
            </a:bodyPr>
            <a:lstStyle/>
            <a:p>
              <a:r>
                <a:rPr lang="zh-TW" altLang="en-US" sz="2400" dirty="0" smtClean="0">
                  <a:solidFill>
                    <a:srgbClr val="FF0000"/>
                  </a:solidFill>
                  <a:latin typeface="新細明體" panose="02020500000000000000" pitchFamily="18" charset="-120"/>
                  <a:ea typeface="新細明體" panose="02020500000000000000" pitchFamily="18" charset="-120"/>
                </a:rPr>
                <a:t>￭￭￭</a:t>
              </a:r>
              <a:r>
                <a:rPr lang="zh-TW" altLang="en-US" sz="2400" dirty="0" smtClean="0">
                  <a:solidFill>
                    <a:srgbClr val="0070C0"/>
                  </a:solidFill>
                  <a:latin typeface="新細明體" panose="02020500000000000000" pitchFamily="18" charset="-120"/>
                  <a:ea typeface="新細明體" panose="02020500000000000000" pitchFamily="18" charset="-120"/>
                </a:rPr>
                <a:t>￭￭</a:t>
              </a:r>
              <a:endParaRPr lang="zh-TW" altLang="en-US" sz="2400" dirty="0">
                <a:solidFill>
                  <a:srgbClr val="0070C0"/>
                </a:solidFill>
              </a:endParaRPr>
            </a:p>
          </p:txBody>
        </p:sp>
        <p:sp>
          <p:nvSpPr>
            <p:cNvPr id="49" name="矩形 48"/>
            <p:cNvSpPr/>
            <p:nvPr/>
          </p:nvSpPr>
          <p:spPr>
            <a:xfrm>
              <a:off x="10067014" y="4799184"/>
              <a:ext cx="457744" cy="234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0067015" y="5693757"/>
              <a:ext cx="457744" cy="6361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10068623" y="5093095"/>
              <a:ext cx="457744" cy="541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9" name="群組 68"/>
          <p:cNvGrpSpPr/>
          <p:nvPr/>
        </p:nvGrpSpPr>
        <p:grpSpPr>
          <a:xfrm>
            <a:off x="5875607" y="1512656"/>
            <a:ext cx="553998" cy="1926541"/>
            <a:chOff x="669463" y="1532168"/>
            <a:chExt cx="553998" cy="1926541"/>
          </a:xfrm>
        </p:grpSpPr>
        <p:sp>
          <p:nvSpPr>
            <p:cNvPr id="41" name="文字方塊 40"/>
            <p:cNvSpPr txBox="1"/>
            <p:nvPr/>
          </p:nvSpPr>
          <p:spPr>
            <a:xfrm>
              <a:off x="669463" y="1532168"/>
              <a:ext cx="553998" cy="1926541"/>
            </a:xfrm>
            <a:prstGeom prst="rect">
              <a:avLst/>
            </a:prstGeom>
            <a:noFill/>
            <a:ln>
              <a:solidFill>
                <a:srgbClr val="FFC000"/>
              </a:solidFill>
            </a:ln>
          </p:spPr>
          <p:txBody>
            <a:bodyPr vert="eaVert" wrap="square" rtlCol="0">
              <a:spAutoFit/>
            </a:bodyPr>
            <a:lstStyle/>
            <a:p>
              <a:r>
                <a:rPr lang="zh-TW" altLang="en-US" sz="2400" dirty="0" smtClean="0">
                  <a:solidFill>
                    <a:srgbClr val="FF0000"/>
                  </a:solidFill>
                  <a:latin typeface="新細明體" panose="02020500000000000000" pitchFamily="18" charset="-120"/>
                  <a:ea typeface="新細明體" panose="02020500000000000000" pitchFamily="18" charset="-120"/>
                </a:rPr>
                <a:t>￭￭￭</a:t>
              </a:r>
              <a:r>
                <a:rPr lang="zh-TW" altLang="en-US" sz="2400" dirty="0" smtClean="0">
                  <a:solidFill>
                    <a:srgbClr val="00B050"/>
                  </a:solidFill>
                  <a:latin typeface="新細明體" panose="02020500000000000000" pitchFamily="18" charset="-120"/>
                  <a:ea typeface="新細明體" panose="02020500000000000000" pitchFamily="18" charset="-120"/>
                </a:rPr>
                <a:t>￭￭</a:t>
              </a:r>
              <a:r>
                <a:rPr lang="zh-TW" altLang="en-US" sz="2400" dirty="0" smtClean="0">
                  <a:solidFill>
                    <a:srgbClr val="0070C0"/>
                  </a:solidFill>
                  <a:latin typeface="新細明體" panose="02020500000000000000" pitchFamily="18" charset="-120"/>
                  <a:ea typeface="新細明體" panose="02020500000000000000" pitchFamily="18" charset="-120"/>
                </a:rPr>
                <a:t>￭</a:t>
              </a:r>
              <a:endParaRPr lang="zh-TW" altLang="en-US" sz="2400" dirty="0">
                <a:solidFill>
                  <a:srgbClr val="0070C0"/>
                </a:solidFill>
              </a:endParaRPr>
            </a:p>
          </p:txBody>
        </p:sp>
        <p:sp>
          <p:nvSpPr>
            <p:cNvPr id="43" name="矩形 42"/>
            <p:cNvSpPr/>
            <p:nvPr/>
          </p:nvSpPr>
          <p:spPr>
            <a:xfrm>
              <a:off x="730527" y="1553892"/>
              <a:ext cx="455489" cy="811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716881" y="2415714"/>
              <a:ext cx="455489" cy="52778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8" name="矩形 67"/>
            <p:cNvSpPr/>
            <p:nvPr/>
          </p:nvSpPr>
          <p:spPr>
            <a:xfrm>
              <a:off x="712211" y="3007241"/>
              <a:ext cx="455489" cy="31552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77" name="群組 76"/>
          <p:cNvGrpSpPr/>
          <p:nvPr/>
        </p:nvGrpSpPr>
        <p:grpSpPr>
          <a:xfrm>
            <a:off x="10987391" y="2895792"/>
            <a:ext cx="524398" cy="2231945"/>
            <a:chOff x="11035518" y="2664790"/>
            <a:chExt cx="524398" cy="2231945"/>
          </a:xfrm>
        </p:grpSpPr>
        <p:grpSp>
          <p:nvGrpSpPr>
            <p:cNvPr id="56" name="群組 55"/>
            <p:cNvGrpSpPr/>
            <p:nvPr/>
          </p:nvGrpSpPr>
          <p:grpSpPr>
            <a:xfrm>
              <a:off x="11035518" y="2664790"/>
              <a:ext cx="524398" cy="2231945"/>
              <a:chOff x="5503154" y="1905001"/>
              <a:chExt cx="923330" cy="1626704"/>
            </a:xfrm>
          </p:grpSpPr>
          <p:sp>
            <p:nvSpPr>
              <p:cNvPr id="58" name="文字方塊 57"/>
              <p:cNvSpPr txBox="1"/>
              <p:nvPr/>
            </p:nvSpPr>
            <p:spPr>
              <a:xfrm>
                <a:off x="5503154" y="1905001"/>
                <a:ext cx="923330" cy="1626704"/>
              </a:xfrm>
              <a:prstGeom prst="rect">
                <a:avLst/>
              </a:prstGeom>
              <a:noFill/>
              <a:ln>
                <a:solidFill>
                  <a:srgbClr val="FFC000"/>
                </a:solidFill>
              </a:ln>
            </p:spPr>
            <p:txBody>
              <a:bodyPr vert="eaVert" wrap="square" rtlCol="0">
                <a:spAutoFit/>
              </a:bodyPr>
              <a:lstStyle/>
              <a:p>
                <a:r>
                  <a:rPr lang="zh-TW" altLang="en-US" sz="2400" dirty="0" smtClean="0">
                    <a:solidFill>
                      <a:srgbClr val="FF0000"/>
                    </a:solidFill>
                    <a:latin typeface="新細明體" panose="02020500000000000000" pitchFamily="18" charset="-120"/>
                    <a:ea typeface="新細明體" panose="02020500000000000000" pitchFamily="18" charset="-120"/>
                  </a:rPr>
                  <a:t>￭￭￭</a:t>
                </a:r>
                <a:r>
                  <a:rPr lang="zh-TW" altLang="en-US" sz="2400" dirty="0" smtClean="0">
                    <a:solidFill>
                      <a:srgbClr val="00B050"/>
                    </a:solidFill>
                    <a:latin typeface="新細明體" panose="02020500000000000000" pitchFamily="18" charset="-120"/>
                    <a:ea typeface="新細明體" panose="02020500000000000000" pitchFamily="18" charset="-120"/>
                  </a:rPr>
                  <a:t>￭￭</a:t>
                </a:r>
                <a:r>
                  <a:rPr lang="zh-TW" altLang="en-US" sz="2400" dirty="0" smtClean="0">
                    <a:solidFill>
                      <a:srgbClr val="0070C0"/>
                    </a:solidFill>
                    <a:latin typeface="新細明體" panose="02020500000000000000" pitchFamily="18" charset="-120"/>
                    <a:ea typeface="新細明體" panose="02020500000000000000" pitchFamily="18" charset="-120"/>
                  </a:rPr>
                  <a:t>￭￭</a:t>
                </a:r>
                <a:endParaRPr lang="zh-TW" altLang="en-US" sz="2400" dirty="0">
                  <a:solidFill>
                    <a:srgbClr val="0070C0"/>
                  </a:solidFill>
                </a:endParaRPr>
              </a:p>
            </p:txBody>
          </p:sp>
          <p:sp>
            <p:nvSpPr>
              <p:cNvPr id="61" name="矩形 60"/>
              <p:cNvSpPr/>
              <p:nvPr/>
            </p:nvSpPr>
            <p:spPr>
              <a:xfrm>
                <a:off x="5558554" y="1922682"/>
                <a:ext cx="815833" cy="130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3" name="矩形 62"/>
            <p:cNvSpPr/>
            <p:nvPr/>
          </p:nvSpPr>
          <p:spPr>
            <a:xfrm>
              <a:off x="11066982" y="2993021"/>
              <a:ext cx="463346" cy="187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11066982" y="3271135"/>
              <a:ext cx="463346" cy="187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11066982" y="3592834"/>
              <a:ext cx="463346" cy="1875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11066982" y="3914433"/>
              <a:ext cx="463346" cy="1875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11074545" y="4218500"/>
              <a:ext cx="455783" cy="2196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0" name="矩形 69"/>
            <p:cNvSpPr/>
            <p:nvPr/>
          </p:nvSpPr>
          <p:spPr>
            <a:xfrm>
              <a:off x="11074545" y="4531904"/>
              <a:ext cx="455783" cy="22180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99" name="群組 98"/>
          <p:cNvGrpSpPr/>
          <p:nvPr/>
        </p:nvGrpSpPr>
        <p:grpSpPr>
          <a:xfrm>
            <a:off x="9919388" y="1272331"/>
            <a:ext cx="553998" cy="2017733"/>
            <a:chOff x="9996229" y="1421463"/>
            <a:chExt cx="553998" cy="2017733"/>
          </a:xfrm>
        </p:grpSpPr>
        <p:grpSp>
          <p:nvGrpSpPr>
            <p:cNvPr id="76" name="群組 75"/>
            <p:cNvGrpSpPr/>
            <p:nvPr/>
          </p:nvGrpSpPr>
          <p:grpSpPr>
            <a:xfrm>
              <a:off x="9996229" y="1421463"/>
              <a:ext cx="553998" cy="2017733"/>
              <a:chOff x="9996229" y="1421463"/>
              <a:chExt cx="553998" cy="2017733"/>
            </a:xfrm>
          </p:grpSpPr>
          <p:grpSp>
            <p:nvGrpSpPr>
              <p:cNvPr id="33" name="群組 32"/>
              <p:cNvGrpSpPr/>
              <p:nvPr/>
            </p:nvGrpSpPr>
            <p:grpSpPr>
              <a:xfrm>
                <a:off x="9996229" y="1421463"/>
                <a:ext cx="553998" cy="2017733"/>
                <a:chOff x="5510979" y="1905001"/>
                <a:chExt cx="915505" cy="1626704"/>
              </a:xfrm>
            </p:grpSpPr>
            <p:sp>
              <p:nvSpPr>
                <p:cNvPr id="10" name="文字方塊 9"/>
                <p:cNvSpPr txBox="1"/>
                <p:nvPr/>
              </p:nvSpPr>
              <p:spPr>
                <a:xfrm>
                  <a:off x="5510979" y="1905001"/>
                  <a:ext cx="915505" cy="1626704"/>
                </a:xfrm>
                <a:prstGeom prst="rect">
                  <a:avLst/>
                </a:prstGeom>
                <a:noFill/>
                <a:ln>
                  <a:solidFill>
                    <a:srgbClr val="FFC000"/>
                  </a:solidFill>
                </a:ln>
              </p:spPr>
              <p:txBody>
                <a:bodyPr vert="eaVert" wrap="square" rtlCol="0">
                  <a:spAutoFit/>
                </a:bodyPr>
                <a:lstStyle/>
                <a:p>
                  <a:r>
                    <a:rPr lang="zh-TW" altLang="en-US" sz="2400" dirty="0" smtClean="0">
                      <a:solidFill>
                        <a:srgbClr val="FF0000"/>
                      </a:solidFill>
                      <a:latin typeface="新細明體" panose="02020500000000000000" pitchFamily="18" charset="-120"/>
                      <a:ea typeface="新細明體" panose="02020500000000000000" pitchFamily="18" charset="-120"/>
                    </a:rPr>
                    <a:t>￭￭￭</a:t>
                  </a:r>
                  <a:r>
                    <a:rPr lang="zh-TW" altLang="en-US" sz="2400" dirty="0" smtClean="0">
                      <a:solidFill>
                        <a:srgbClr val="00B050"/>
                      </a:solidFill>
                      <a:latin typeface="新細明體" panose="02020500000000000000" pitchFamily="18" charset="-120"/>
                      <a:ea typeface="新細明體" panose="02020500000000000000" pitchFamily="18" charset="-120"/>
                    </a:rPr>
                    <a:t>￭￭</a:t>
                  </a:r>
                  <a:r>
                    <a:rPr lang="zh-TW" altLang="en-US" sz="2400" dirty="0" smtClean="0">
                      <a:solidFill>
                        <a:srgbClr val="0070C0"/>
                      </a:solidFill>
                      <a:latin typeface="新細明體" panose="02020500000000000000" pitchFamily="18" charset="-120"/>
                      <a:ea typeface="新細明體" panose="02020500000000000000" pitchFamily="18" charset="-120"/>
                    </a:rPr>
                    <a:t>￭</a:t>
                  </a:r>
                  <a:endParaRPr lang="zh-TW" altLang="en-US" sz="2400" dirty="0">
                    <a:solidFill>
                      <a:srgbClr val="0070C0"/>
                    </a:solidFill>
                  </a:endParaRPr>
                </a:p>
              </p:txBody>
            </p:sp>
            <p:sp>
              <p:nvSpPr>
                <p:cNvPr id="20" name="矩形 19"/>
                <p:cNvSpPr/>
                <p:nvPr/>
              </p:nvSpPr>
              <p:spPr>
                <a:xfrm>
                  <a:off x="5615565" y="1944575"/>
                  <a:ext cx="724830" cy="159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1" name="矩形 70"/>
              <p:cNvSpPr/>
              <p:nvPr/>
            </p:nvSpPr>
            <p:spPr>
              <a:xfrm>
                <a:off x="10075887" y="1746746"/>
                <a:ext cx="438615" cy="198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10073539" y="2036718"/>
                <a:ext cx="438615" cy="198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10067559" y="2352320"/>
                <a:ext cx="438615" cy="1980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10067840" y="2660392"/>
                <a:ext cx="438615" cy="1980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5" name="矩形 74"/>
            <p:cNvSpPr/>
            <p:nvPr/>
          </p:nvSpPr>
          <p:spPr>
            <a:xfrm>
              <a:off x="10068815" y="2966955"/>
              <a:ext cx="438615" cy="19809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9" name="直線單箭頭接點 78"/>
          <p:cNvCxnSpPr/>
          <p:nvPr/>
        </p:nvCxnSpPr>
        <p:spPr>
          <a:xfrm flipH="1">
            <a:off x="4702629" y="3221749"/>
            <a:ext cx="1292276" cy="286258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H="1">
            <a:off x="4807641" y="5943372"/>
            <a:ext cx="1220877" cy="27543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3730202" y="6114473"/>
            <a:ext cx="1163782" cy="369332"/>
          </a:xfrm>
          <a:prstGeom prst="rect">
            <a:avLst/>
          </a:prstGeom>
          <a:noFill/>
        </p:spPr>
        <p:txBody>
          <a:bodyPr wrap="square" rtlCol="0">
            <a:spAutoFit/>
          </a:bodyPr>
          <a:lstStyle/>
          <a:p>
            <a:r>
              <a:rPr lang="zh-TW" altLang="en-US" dirty="0" smtClean="0">
                <a:solidFill>
                  <a:srgbClr val="0070C0"/>
                </a:solidFill>
              </a:rPr>
              <a:t>同種植物</a:t>
            </a:r>
            <a:endParaRPr lang="zh-TW" altLang="en-US" dirty="0">
              <a:solidFill>
                <a:srgbClr val="0070C0"/>
              </a:solidFill>
            </a:endParaRPr>
          </a:p>
        </p:txBody>
      </p:sp>
      <p:sp>
        <p:nvSpPr>
          <p:cNvPr id="98" name="矩形 97"/>
          <p:cNvSpPr/>
          <p:nvPr/>
        </p:nvSpPr>
        <p:spPr>
          <a:xfrm>
            <a:off x="896880" y="4860663"/>
            <a:ext cx="1188397" cy="925894"/>
          </a:xfrm>
          <a:prstGeom prst="rect">
            <a:avLst/>
          </a:prstGeom>
          <a:blipFill dpi="0" rotWithShape="1">
            <a:blip r:embed="rId5">
              <a:alphaModFix amt="3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14584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panose="02020603050405020304" pitchFamily="18" charset="0"/>
                <a:cs typeface="Times New Roman" panose="02020603050405020304" pitchFamily="18" charset="0"/>
              </a:rPr>
              <a:t>The output of </a:t>
            </a:r>
            <a:r>
              <a:rPr lang="en-US" altLang="zh-TW" sz="4000" dirty="0" smtClean="0">
                <a:latin typeface="Times New Roman" panose="02020603050405020304" pitchFamily="18" charset="0"/>
                <a:cs typeface="Times New Roman" panose="02020603050405020304" pitchFamily="18" charset="0"/>
              </a:rPr>
              <a:t> Adversarial-based</a:t>
            </a:r>
            <a:endParaRPr lang="zh-TW" altLang="en-US" sz="4000" dirty="0"/>
          </a:p>
        </p:txBody>
      </p:sp>
      <p:sp>
        <p:nvSpPr>
          <p:cNvPr id="3" name="內容版面配置區 2"/>
          <p:cNvSpPr>
            <a:spLocks noGrp="1"/>
          </p:cNvSpPr>
          <p:nvPr>
            <p:ph idx="1"/>
          </p:nvPr>
        </p:nvSpPr>
        <p:spPr>
          <a:xfrm>
            <a:off x="2040673" y="1658357"/>
            <a:ext cx="8961590" cy="4351338"/>
          </a:xfrm>
        </p:spPr>
        <p:txBody>
          <a:bodyPr>
            <a:normAutofit/>
          </a:bodyPr>
          <a:lstStyle/>
          <a:p>
            <a:r>
              <a:rPr lang="en-US" altLang="zh-TW" sz="2000" dirty="0">
                <a:latin typeface="Times New Roman" panose="02020603050405020304" pitchFamily="18" charset="0"/>
                <a:cs typeface="Times New Roman" panose="02020603050405020304" pitchFamily="18" charset="0"/>
              </a:rPr>
              <a:t>The neural network from the source domain and the </a:t>
            </a:r>
            <a:r>
              <a:rPr lang="en-US" altLang="zh-TW" sz="2000" dirty="0" smtClean="0">
                <a:latin typeface="Times New Roman" panose="02020603050405020304" pitchFamily="18" charset="0"/>
                <a:cs typeface="Times New Roman" panose="02020603050405020304" pitchFamily="18" charset="0"/>
              </a:rPr>
              <a:t>target domain</a:t>
            </a:r>
            <a:r>
              <a:rPr lang="en-US" altLang="zh-TW" sz="2000" dirty="0">
                <a:latin typeface="Times New Roman" panose="02020603050405020304" pitchFamily="18" charset="0"/>
                <a:cs typeface="Times New Roman" panose="02020603050405020304" pitchFamily="18" charset="0"/>
              </a:rPr>
              <a:t>, through the adversarial</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training during the training process, the </a:t>
            </a:r>
            <a:r>
              <a:rPr lang="en-US" altLang="zh-TW" sz="2000" dirty="0" smtClean="0">
                <a:latin typeface="Times New Roman" panose="02020603050405020304" pitchFamily="18" charset="0"/>
                <a:cs typeface="Times New Roman" panose="02020603050405020304" pitchFamily="18" charset="0"/>
              </a:rPr>
              <a:t>function </a:t>
            </a:r>
            <a:r>
              <a:rPr lang="en-US" altLang="zh-TW" sz="2000" dirty="0">
                <a:latin typeface="Times New Roman" panose="02020603050405020304" pitchFamily="18" charset="0"/>
                <a:cs typeface="Times New Roman" panose="02020603050405020304" pitchFamily="18" charset="0"/>
              </a:rPr>
              <a:t>of the adversarial</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layer will </a:t>
            </a:r>
            <a:r>
              <a:rPr lang="en-US" altLang="zh-TW" sz="2000" dirty="0" smtClean="0">
                <a:latin typeface="Times New Roman" panose="02020603050405020304" pitchFamily="18" charset="0"/>
                <a:cs typeface="Times New Roman" panose="02020603050405020304" pitchFamily="18" charset="0"/>
              </a:rPr>
              <a:t>make </a:t>
            </a:r>
            <a:r>
              <a:rPr lang="en-US" altLang="zh-TW" sz="2000" dirty="0">
                <a:latin typeface="Times New Roman" panose="02020603050405020304" pitchFamily="18" charset="0"/>
                <a:cs typeface="Times New Roman" panose="02020603050405020304" pitchFamily="18" charset="0"/>
              </a:rPr>
              <a:t>the neural network </a:t>
            </a:r>
            <a:r>
              <a:rPr lang="en-US" altLang="zh-TW" sz="2000" dirty="0" smtClean="0">
                <a:latin typeface="Times New Roman" panose="02020603050405020304" pitchFamily="18" charset="0"/>
                <a:cs typeface="Times New Roman" panose="02020603050405020304" pitchFamily="18" charset="0"/>
              </a:rPr>
              <a:t>to</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discover </a:t>
            </a:r>
            <a:r>
              <a:rPr lang="en-US" altLang="zh-TW" sz="2000" dirty="0">
                <a:latin typeface="Times New Roman" panose="02020603050405020304" pitchFamily="18" charset="0"/>
                <a:cs typeface="Times New Roman" panose="02020603050405020304" pitchFamily="18" charset="0"/>
              </a:rPr>
              <a:t>general features with more transferability.</a:t>
            </a:r>
            <a:endParaRPr lang="en-US" altLang="zh-TW"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47</a:t>
            </a:fld>
            <a:endParaRPr lang="zh-TW" altLang="en-US"/>
          </a:p>
        </p:txBody>
      </p:sp>
    </p:spTree>
    <p:extLst>
      <p:ext uri="{BB962C8B-B14F-4D97-AF65-F5344CB8AC3E}">
        <p14:creationId xmlns:p14="http://schemas.microsoft.com/office/powerpoint/2010/main" val="2937845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38890" y="264764"/>
            <a:ext cx="11571514" cy="1325563"/>
          </a:xfrm>
        </p:spPr>
        <p:txBody>
          <a:bodyPr>
            <a:no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Adversarial-based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mentioned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in </a:t>
            </a:r>
            <a:r>
              <a:rPr lang="en-US" altLang="zh-TW" sz="4000" dirty="0">
                <a:latin typeface="Times New Roman" panose="02020603050405020304" pitchFamily="18" charset="0"/>
                <a:cs typeface="Times New Roman" panose="02020603050405020304" pitchFamily="18" charset="0"/>
              </a:rPr>
              <a:t>this article</a:t>
            </a:r>
            <a:endParaRPr lang="zh-TW" altLang="en-US" sz="4000" dirty="0"/>
          </a:p>
        </p:txBody>
      </p:sp>
      <p:sp>
        <p:nvSpPr>
          <p:cNvPr id="3" name="內容版面配置區 2"/>
          <p:cNvSpPr>
            <a:spLocks noGrp="1"/>
          </p:cNvSpPr>
          <p:nvPr>
            <p:ph idx="1"/>
          </p:nvPr>
        </p:nvSpPr>
        <p:spPr>
          <a:xfrm>
            <a:off x="1462668" y="1936267"/>
            <a:ext cx="10515600" cy="4777055"/>
          </a:xfrm>
        </p:spPr>
        <p:txBody>
          <a:bodyPr>
            <a:noAutofit/>
          </a:bodyPr>
          <a:lstStyle/>
          <a:p>
            <a:r>
              <a:rPr lang="en-US" altLang="zh-TW" sz="2000" dirty="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1]introduce </a:t>
            </a:r>
            <a:r>
              <a:rPr lang="en-US" altLang="zh-TW" sz="2000" dirty="0">
                <a:latin typeface="Times New Roman" panose="02020603050405020304" pitchFamily="18" charset="0"/>
                <a:cs typeface="Times New Roman" panose="02020603050405020304" pitchFamily="18" charset="0"/>
              </a:rPr>
              <a:t>adversarial technology to transfer learning for </a:t>
            </a:r>
            <a:r>
              <a:rPr lang="en-US" altLang="zh-TW" sz="2000" b="1" dirty="0">
                <a:latin typeface="Times New Roman" panose="02020603050405020304" pitchFamily="18" charset="0"/>
                <a:cs typeface="Times New Roman" panose="02020603050405020304" pitchFamily="18" charset="0"/>
              </a:rPr>
              <a:t>domain adaption,</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by using </a:t>
            </a:r>
            <a:r>
              <a:rPr lang="en-US" altLang="zh-TW" sz="2000" dirty="0">
                <a:latin typeface="Times New Roman" panose="02020603050405020304" pitchFamily="18" charset="0"/>
                <a:cs typeface="Times New Roman" panose="02020603050405020304" pitchFamily="18" charset="0"/>
              </a:rPr>
              <a:t>a domain adaptation regularization term in the loss function</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5] </a:t>
            </a:r>
            <a:r>
              <a:rPr lang="en-US" altLang="zh-TW" sz="2000" dirty="0" smtClean="0">
                <a:latin typeface="Times New Roman" panose="02020603050405020304" pitchFamily="18" charset="0"/>
                <a:cs typeface="Times New Roman" panose="02020603050405020304" pitchFamily="18" charset="0"/>
              </a:rPr>
              <a:t>proposed an </a:t>
            </a:r>
            <a:r>
              <a:rPr lang="en-US" altLang="zh-TW" sz="2000" dirty="0">
                <a:latin typeface="Times New Roman" panose="02020603050405020304" pitchFamily="18" charset="0"/>
                <a:cs typeface="Times New Roman" panose="02020603050405020304" pitchFamily="18" charset="0"/>
              </a:rPr>
              <a:t>adversarial training method that suitable for most any </a:t>
            </a:r>
            <a:r>
              <a:rPr lang="en-US" altLang="zh-TW" sz="2000" b="1" dirty="0">
                <a:latin typeface="Times New Roman" panose="02020603050405020304" pitchFamily="18" charset="0"/>
                <a:cs typeface="Times New Roman" panose="02020603050405020304" pitchFamily="18" charset="0"/>
              </a:rPr>
              <a:t>feed-forward </a:t>
            </a:r>
            <a:r>
              <a:rPr lang="en-US" altLang="zh-TW" sz="2000" b="1" dirty="0" smtClean="0">
                <a:latin typeface="Times New Roman" panose="02020603050405020304" pitchFamily="18" charset="0"/>
                <a:cs typeface="Times New Roman" panose="02020603050405020304" pitchFamily="18" charset="0"/>
              </a:rPr>
              <a:t>neural model </a:t>
            </a:r>
            <a:r>
              <a:rPr lang="en-US" altLang="zh-TW" sz="2000" dirty="0">
                <a:latin typeface="Times New Roman" panose="02020603050405020304" pitchFamily="18" charset="0"/>
                <a:cs typeface="Times New Roman" panose="02020603050405020304" pitchFamily="18" charset="0"/>
              </a:rPr>
              <a:t>by augmenting it with </a:t>
            </a:r>
            <a:r>
              <a:rPr lang="en-US" altLang="zh-TW" sz="2000" b="1" dirty="0">
                <a:latin typeface="Times New Roman" panose="02020603050405020304" pitchFamily="18" charset="0"/>
                <a:cs typeface="Times New Roman" panose="02020603050405020304" pitchFamily="18" charset="0"/>
              </a:rPr>
              <a:t>few standard layers </a:t>
            </a:r>
            <a:r>
              <a:rPr lang="en-US" altLang="zh-TW" sz="2000" dirty="0">
                <a:latin typeface="Times New Roman" panose="02020603050405020304" pitchFamily="18" charset="0"/>
                <a:cs typeface="Times New Roman" panose="02020603050405020304" pitchFamily="18" charset="0"/>
              </a:rPr>
              <a:t>and a simple new </a:t>
            </a:r>
            <a:r>
              <a:rPr lang="en-US" altLang="zh-TW" sz="2000" b="1" dirty="0" smtClean="0">
                <a:latin typeface="Times New Roman" panose="02020603050405020304" pitchFamily="18" charset="0"/>
                <a:cs typeface="Times New Roman" panose="02020603050405020304" pitchFamily="18" charset="0"/>
              </a:rPr>
              <a:t>gradient reversal </a:t>
            </a:r>
            <a:r>
              <a:rPr lang="en-US" altLang="zh-TW" sz="2000" b="1" dirty="0">
                <a:latin typeface="Times New Roman" panose="02020603050405020304" pitchFamily="18" charset="0"/>
                <a:cs typeface="Times New Roman" panose="02020603050405020304" pitchFamily="18" charset="0"/>
              </a:rPr>
              <a:t>layer</a:t>
            </a:r>
            <a:r>
              <a:rPr lang="en-US"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21] We have presented a CNN architecture that </a:t>
            </a:r>
            <a:r>
              <a:rPr lang="en-US" altLang="zh-TW" sz="2000" dirty="0" smtClean="0">
                <a:latin typeface="Times New Roman" panose="02020603050405020304" pitchFamily="18" charset="0"/>
                <a:cs typeface="Times New Roman" panose="02020603050405020304" pitchFamily="18" charset="0"/>
              </a:rPr>
              <a:t>effectively</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adapts </a:t>
            </a:r>
            <a:r>
              <a:rPr lang="en-US" altLang="zh-TW" sz="2000" dirty="0">
                <a:latin typeface="Times New Roman" panose="02020603050405020304" pitchFamily="18" charset="0"/>
                <a:cs typeface="Times New Roman" panose="02020603050405020304" pitchFamily="18" charset="0"/>
              </a:rPr>
              <a:t>to a new domain with limited or no labeled data per target category.</a:t>
            </a:r>
            <a:endParaRPr lang="en-US" altLang="zh-TW" sz="2000" dirty="0" smtClean="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48</a:t>
            </a:fld>
            <a:endParaRPr lang="zh-TW" altLang="en-US"/>
          </a:p>
        </p:txBody>
      </p:sp>
    </p:spTree>
    <p:extLst>
      <p:ext uri="{BB962C8B-B14F-4D97-AF65-F5344CB8AC3E}">
        <p14:creationId xmlns:p14="http://schemas.microsoft.com/office/powerpoint/2010/main" val="36629706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7378" y="365125"/>
            <a:ext cx="11571514" cy="1325563"/>
          </a:xfrm>
        </p:spPr>
        <p:txBody>
          <a:bodyPr>
            <a:no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Adversarial-based</a:t>
            </a:r>
            <a:r>
              <a:rPr lang="en-US" altLang="zh-TW" sz="4000" dirty="0" smtClean="0">
                <a:latin typeface="Times New Roman" panose="02020603050405020304" pitchFamily="18" charset="0"/>
                <a:cs typeface="Times New Roman" panose="02020603050405020304" pitchFamily="18" charset="0"/>
              </a:rPr>
              <a:t> </a:t>
            </a:r>
            <a:r>
              <a:rPr lang="en-US" altLang="zh-TW" sz="4000" dirty="0">
                <a:latin typeface="Times New Roman" panose="02020603050405020304" pitchFamily="18" charset="0"/>
                <a:cs typeface="Times New Roman" panose="02020603050405020304" pitchFamily="18" charset="0"/>
              </a:rPr>
              <a:t>method mentioned </a:t>
            </a:r>
            <a:r>
              <a:rPr lang="en-US" altLang="zh-TW" sz="4000" dirty="0" smtClean="0">
                <a:latin typeface="Times New Roman" panose="02020603050405020304" pitchFamily="18" charset="0"/>
                <a:cs typeface="Times New Roman" panose="02020603050405020304" pitchFamily="18" charset="0"/>
              </a:rPr>
              <a:t/>
            </a:r>
            <a:br>
              <a:rPr lang="en-US" altLang="zh-TW" sz="4000" dirty="0" smtClean="0">
                <a:latin typeface="Times New Roman" panose="02020603050405020304" pitchFamily="18" charset="0"/>
                <a:cs typeface="Times New Roman" panose="02020603050405020304" pitchFamily="18" charset="0"/>
              </a:rPr>
            </a:br>
            <a:r>
              <a:rPr lang="en-US" altLang="zh-TW" sz="4000" dirty="0" smtClean="0">
                <a:latin typeface="Times New Roman" panose="02020603050405020304" pitchFamily="18" charset="0"/>
                <a:cs typeface="Times New Roman" panose="02020603050405020304" pitchFamily="18" charset="0"/>
              </a:rPr>
              <a:t>in </a:t>
            </a:r>
            <a:r>
              <a:rPr lang="en-US" altLang="zh-TW" sz="4000" dirty="0">
                <a:latin typeface="Times New Roman" panose="02020603050405020304" pitchFamily="18" charset="0"/>
                <a:cs typeface="Times New Roman" panose="02020603050405020304" pitchFamily="18" charset="0"/>
              </a:rPr>
              <a:t>this article</a:t>
            </a:r>
            <a:endParaRPr lang="zh-TW" altLang="en-US" sz="4000" dirty="0"/>
          </a:p>
        </p:txBody>
      </p:sp>
      <p:sp>
        <p:nvSpPr>
          <p:cNvPr id="3" name="內容版面配置區 2"/>
          <p:cNvSpPr>
            <a:spLocks noGrp="1"/>
          </p:cNvSpPr>
          <p:nvPr>
            <p:ph idx="1"/>
          </p:nvPr>
        </p:nvSpPr>
        <p:spPr>
          <a:xfrm>
            <a:off x="1141411" y="1967032"/>
            <a:ext cx="10515600" cy="4351338"/>
          </a:xfrm>
        </p:spPr>
        <p:txBody>
          <a:bodyPr>
            <a:noAutofit/>
          </a:bodyPr>
          <a:lstStyle/>
          <a:p>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[22] proposed a new GAN loss and </a:t>
            </a:r>
            <a:r>
              <a:rPr lang="en-US" altLang="zh-TW" sz="2000" dirty="0" smtClean="0">
                <a:latin typeface="Times New Roman" panose="02020603050405020304" pitchFamily="18" charset="0"/>
                <a:cs typeface="Times New Roman" panose="02020603050405020304" pitchFamily="18" charset="0"/>
              </a:rPr>
              <a:t>combine </a:t>
            </a:r>
            <a:r>
              <a:rPr lang="en-US" altLang="zh-TW" sz="2000" dirty="0">
                <a:latin typeface="Times New Roman" panose="02020603050405020304" pitchFamily="18" charset="0"/>
                <a:cs typeface="Times New Roman" panose="02020603050405020304" pitchFamily="18" charset="0"/>
              </a:rPr>
              <a:t>with discriminative modeling to a new domain adaptation method. </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solidFill>
                  <a:srgbClr val="FF0000"/>
                </a:solidFill>
                <a:latin typeface="Times New Roman" panose="02020603050405020304" pitchFamily="18" charset="0"/>
                <a:cs typeface="Times New Roman" panose="02020603050405020304" pitchFamily="18" charset="0"/>
              </a:rPr>
              <a:t>Reference:</a:t>
            </a:r>
            <a:r>
              <a:rPr lang="en-US" altLang="zh-TW" sz="2000" dirty="0">
                <a:solidFill>
                  <a:srgbClr val="FF0000"/>
                </a:solidFill>
              </a:rPr>
              <a:t>22. </a:t>
            </a:r>
            <a:r>
              <a:rPr lang="en-US" altLang="zh-TW" sz="2000" dirty="0" err="1">
                <a:solidFill>
                  <a:srgbClr val="FF0000"/>
                </a:solidFill>
              </a:rPr>
              <a:t>Tzeng</a:t>
            </a:r>
            <a:r>
              <a:rPr lang="en-US" altLang="zh-TW" sz="2000" dirty="0">
                <a:solidFill>
                  <a:srgbClr val="FF0000"/>
                </a:solidFill>
              </a:rPr>
              <a:t>, E., Homan, J., </a:t>
            </a:r>
            <a:r>
              <a:rPr lang="en-US" altLang="zh-TW" sz="2000" dirty="0" err="1">
                <a:solidFill>
                  <a:srgbClr val="FF0000"/>
                </a:solidFill>
              </a:rPr>
              <a:t>Saenko</a:t>
            </a:r>
            <a:r>
              <a:rPr lang="en-US" altLang="zh-TW" sz="2000" dirty="0">
                <a:solidFill>
                  <a:srgbClr val="FF0000"/>
                </a:solidFill>
              </a:rPr>
              <a:t>, K., Darrell, T.: Adversarial discriminative </a:t>
            </a:r>
            <a:r>
              <a:rPr lang="en-US" altLang="zh-TW" sz="2000" dirty="0" err="1" smtClean="0">
                <a:solidFill>
                  <a:srgbClr val="FF0000"/>
                </a:solidFill>
              </a:rPr>
              <a:t>domainadaptation</a:t>
            </a:r>
            <a:r>
              <a:rPr lang="en-US" altLang="zh-TW" sz="2000" dirty="0">
                <a:solidFill>
                  <a:srgbClr val="FF0000"/>
                </a:solidFill>
              </a:rPr>
              <a:t>. In: Computer Vision and Pattern Recognition (CVPR). vol. 1, p. </a:t>
            </a:r>
            <a:r>
              <a:rPr lang="en-US" altLang="zh-TW" sz="2000" dirty="0" smtClean="0">
                <a:solidFill>
                  <a:srgbClr val="FF0000"/>
                </a:solidFill>
              </a:rPr>
              <a:t>4(2017</a:t>
            </a:r>
            <a:r>
              <a:rPr lang="en-US" altLang="zh-TW" sz="2000" dirty="0">
                <a:solidFill>
                  <a:srgbClr val="FF0000"/>
                </a:solidFill>
              </a:rPr>
              <a:t>)</a:t>
            </a:r>
            <a:endParaRPr lang="en-US" altLang="zh-TW" sz="2000" dirty="0" smtClean="0">
              <a:solidFill>
                <a:srgbClr val="FF0000"/>
              </a:solidFill>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[13]proposed </a:t>
            </a:r>
            <a:r>
              <a:rPr lang="en-US" altLang="zh-TW" sz="2000" dirty="0">
                <a:latin typeface="Times New Roman" panose="02020603050405020304" pitchFamily="18" charset="0"/>
                <a:cs typeface="Times New Roman" panose="02020603050405020304" pitchFamily="18" charset="0"/>
              </a:rPr>
              <a:t>a randomized multi-linear adversarial networks to exploit multiple </a:t>
            </a:r>
            <a:r>
              <a:rPr lang="en-US" altLang="zh-TW" sz="2000" dirty="0" smtClean="0">
                <a:latin typeface="Times New Roman" panose="02020603050405020304" pitchFamily="18" charset="0"/>
                <a:cs typeface="Times New Roman" panose="02020603050405020304" pitchFamily="18" charset="0"/>
              </a:rPr>
              <a:t>feature </a:t>
            </a:r>
            <a:r>
              <a:rPr lang="en-US" altLang="zh-TW" sz="2000" dirty="0">
                <a:latin typeface="Times New Roman" panose="02020603050405020304" pitchFamily="18" charset="0"/>
                <a:cs typeface="Times New Roman" panose="02020603050405020304" pitchFamily="18" charset="0"/>
              </a:rPr>
              <a:t>layers and the classier layer based on a randomized multi-linear </a:t>
            </a:r>
            <a:r>
              <a:rPr lang="en-US" altLang="zh-TW" sz="2000" dirty="0" smtClean="0">
                <a:latin typeface="Times New Roman" panose="02020603050405020304" pitchFamily="18" charset="0"/>
                <a:cs typeface="Times New Roman" panose="02020603050405020304" pitchFamily="18" charset="0"/>
              </a:rPr>
              <a:t>adversary to </a:t>
            </a:r>
            <a:r>
              <a:rPr lang="en-US" altLang="zh-TW" sz="2000" dirty="0">
                <a:latin typeface="Times New Roman" panose="02020603050405020304" pitchFamily="18" charset="0"/>
                <a:cs typeface="Times New Roman" panose="02020603050405020304" pitchFamily="18" charset="0"/>
              </a:rPr>
              <a:t>enable both deep and discriminative adversarial adaptation. </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16] utilize </a:t>
            </a:r>
            <a:r>
              <a:rPr lang="en-US" altLang="zh-TW" sz="2000" dirty="0" smtClean="0">
                <a:latin typeface="Times New Roman" panose="02020603050405020304" pitchFamily="18" charset="0"/>
                <a:cs typeface="Times New Roman" panose="02020603050405020304" pitchFamily="18" charset="0"/>
              </a:rPr>
              <a:t>a domain </a:t>
            </a:r>
            <a:r>
              <a:rPr lang="en-US" altLang="zh-TW" sz="2000" dirty="0">
                <a:latin typeface="Times New Roman" panose="02020603050405020304" pitchFamily="18" charset="0"/>
                <a:cs typeface="Times New Roman" panose="02020603050405020304" pitchFamily="18" charset="0"/>
              </a:rPr>
              <a:t>adversarial loss, and generalizes the embedding to novel task using </a:t>
            </a:r>
            <a:r>
              <a:rPr lang="en-US" altLang="zh-TW" sz="2000" dirty="0" smtClean="0">
                <a:latin typeface="Times New Roman" panose="02020603050405020304" pitchFamily="18" charset="0"/>
                <a:cs typeface="Times New Roman" panose="02020603050405020304" pitchFamily="18" charset="0"/>
              </a:rPr>
              <a:t>a metric </a:t>
            </a:r>
            <a:r>
              <a:rPr lang="en-US" altLang="zh-TW" sz="2000" dirty="0">
                <a:latin typeface="Times New Roman" panose="02020603050405020304" pitchFamily="18" charset="0"/>
                <a:cs typeface="Times New Roman" panose="02020603050405020304" pitchFamily="18" charset="0"/>
              </a:rPr>
              <a:t>learning-based approach to </a:t>
            </a:r>
            <a:r>
              <a:rPr lang="en-US" altLang="zh-TW" sz="2000" dirty="0" err="1">
                <a:latin typeface="Times New Roman" panose="02020603050405020304" pitchFamily="18" charset="0"/>
                <a:cs typeface="Times New Roman" panose="02020603050405020304" pitchFamily="18" charset="0"/>
              </a:rPr>
              <a:t>nd</a:t>
            </a:r>
            <a:r>
              <a:rPr lang="en-US" altLang="zh-TW" sz="2000" dirty="0">
                <a:latin typeface="Times New Roman" panose="02020603050405020304" pitchFamily="18" charset="0"/>
                <a:cs typeface="Times New Roman" panose="02020603050405020304" pitchFamily="18" charset="0"/>
              </a:rPr>
              <a:t> more tractable features in deep </a:t>
            </a:r>
            <a:r>
              <a:rPr lang="en-US" altLang="zh-TW" sz="2000" dirty="0" smtClean="0">
                <a:latin typeface="Times New Roman" panose="02020603050405020304" pitchFamily="18" charset="0"/>
                <a:cs typeface="Times New Roman" panose="02020603050405020304" pitchFamily="18" charset="0"/>
              </a:rPr>
              <a:t>transfer learning</a:t>
            </a: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49</a:t>
            </a:fld>
            <a:endParaRPr lang="zh-TW" altLang="en-US"/>
          </a:p>
        </p:txBody>
      </p:sp>
    </p:spTree>
    <p:extLst>
      <p:ext uri="{BB962C8B-B14F-4D97-AF65-F5344CB8AC3E}">
        <p14:creationId xmlns:p14="http://schemas.microsoft.com/office/powerpoint/2010/main" val="3880707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latin typeface="Times New Roman" panose="02020603050405020304" pitchFamily="18" charset="0"/>
                <a:cs typeface="Times New Roman" panose="02020603050405020304" pitchFamily="18" charset="0"/>
              </a:rPr>
              <a:t>獨立同分佈</a:t>
            </a:r>
            <a:r>
              <a:rPr lang="en-US" altLang="zh-TW" sz="3200" dirty="0" smtClean="0">
                <a:latin typeface="Times New Roman" panose="02020603050405020304" pitchFamily="18" charset="0"/>
                <a:cs typeface="Times New Roman" panose="02020603050405020304" pitchFamily="18" charset="0"/>
              </a:rPr>
              <a:t>((</a:t>
            </a:r>
            <a:r>
              <a:rPr lang="en-US" altLang="zh-TW" sz="3200" dirty="0" err="1" smtClean="0">
                <a:latin typeface="Times New Roman" panose="02020603050405020304" pitchFamily="18" charset="0"/>
                <a:cs typeface="Times New Roman" panose="02020603050405020304" pitchFamily="18" charset="0"/>
              </a:rPr>
              <a:t>i.i.d</a:t>
            </a:r>
            <a:r>
              <a:rPr lang="en-US" altLang="zh-TW" sz="3200" dirty="0" smtClean="0">
                <a:latin typeface="Times New Roman" panose="02020603050405020304" pitchFamily="18" charset="0"/>
                <a:cs typeface="Times New Roman" panose="02020603050405020304" pitchFamily="18" charset="0"/>
              </a:rPr>
              <a:t>) independent and identically distributed)</a:t>
            </a:r>
            <a:endParaRPr lang="zh-TW" altLang="en-US" sz="3200"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smtClean="0"/>
              <a:t>是指一組隨機變量中每個變量的概率分佈都相同，且這些隨機變量互相獨立</a:t>
            </a:r>
            <a:endParaRPr lang="en-US" altLang="zh-TW" dirty="0"/>
          </a:p>
          <a:p>
            <a:r>
              <a:rPr lang="zh-TW" altLang="en-US" dirty="0" smtClean="0"/>
              <a:t>獨立</a:t>
            </a:r>
            <a:r>
              <a:rPr lang="en-US" altLang="zh-TW" dirty="0" smtClean="0"/>
              <a:t>:</a:t>
            </a:r>
            <a:r>
              <a:rPr lang="zh-TW" altLang="en-US" dirty="0" smtClean="0"/>
              <a:t>事件發生之間機率互相不干擾</a:t>
            </a:r>
            <a:endParaRPr lang="en-US" altLang="zh-TW" dirty="0" smtClean="0"/>
          </a:p>
          <a:p>
            <a:r>
              <a:rPr lang="zh-TW" altLang="en-US" dirty="0" smtClean="0"/>
              <a:t>同分佈</a:t>
            </a:r>
            <a:r>
              <a:rPr lang="en-US" altLang="zh-TW" dirty="0" smtClean="0"/>
              <a:t>:</a:t>
            </a:r>
            <a:r>
              <a:rPr lang="zh-TW" altLang="en-US" dirty="0" smtClean="0"/>
              <a:t>每個事件發生的機率相同</a:t>
            </a:r>
            <a:endParaRPr lang="en-US" altLang="zh-TW" dirty="0" smtClean="0"/>
          </a:p>
          <a:p>
            <a:pPr marL="0" indent="0">
              <a:buNone/>
            </a:pPr>
            <a:endParaRPr lang="en-US" altLang="zh-TW" dirty="0"/>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5</a:t>
            </a:fld>
            <a:endParaRPr lang="zh-TW" altLang="en-US"/>
          </a:p>
        </p:txBody>
      </p:sp>
    </p:spTree>
    <p:extLst>
      <p:ext uri="{BB962C8B-B14F-4D97-AF65-F5344CB8AC3E}">
        <p14:creationId xmlns:p14="http://schemas.microsoft.com/office/powerpoint/2010/main" val="208682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獨立</a:t>
            </a:r>
            <a:r>
              <a:rPr lang="zh-TW" altLang="en-US" dirty="0" smtClean="0"/>
              <a:t>及同</a:t>
            </a:r>
            <a:r>
              <a:rPr lang="zh-TW" altLang="zh-TW" dirty="0" smtClean="0"/>
              <a:t>分佈</a:t>
            </a:r>
            <a:r>
              <a:rPr lang="zh-TW" altLang="en-US" dirty="0" smtClean="0"/>
              <a:t>舉例</a:t>
            </a:r>
            <a:endParaRPr lang="zh-TW" altLang="en-US" dirty="0"/>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Ex:</a:t>
            </a:r>
            <a:r>
              <a:rPr lang="zh-TW" altLang="en-US" dirty="0" smtClean="0">
                <a:latin typeface="Times New Roman" panose="02020603050405020304" pitchFamily="18" charset="0"/>
                <a:cs typeface="Times New Roman" panose="02020603050405020304" pitchFamily="18" charset="0"/>
              </a:rPr>
              <a:t>投擲均勻骰子</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每次投擲的出的機率相同</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獨立</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投擲出的樣本</a:t>
            </a:r>
            <a:r>
              <a:rPr lang="en-US" altLang="zh-TW" dirty="0" smtClean="0">
                <a:latin typeface="Times New Roman" panose="02020603050405020304" pitchFamily="18" charset="0"/>
                <a:cs typeface="Times New Roman" panose="02020603050405020304" pitchFamily="18" charset="0"/>
              </a:rPr>
              <a:t>1~6</a:t>
            </a:r>
            <a:r>
              <a:rPr lang="zh-TW" altLang="en-US" dirty="0" smtClean="0">
                <a:latin typeface="Times New Roman" panose="02020603050405020304" pitchFamily="18" charset="0"/>
                <a:cs typeface="Times New Roman" panose="02020603050405020304" pitchFamily="18" charset="0"/>
              </a:rPr>
              <a:t>都是</a:t>
            </a:r>
            <a:r>
              <a:rPr lang="en-US" altLang="zh-TW" dirty="0" smtClean="0">
                <a:latin typeface="Times New Roman" panose="02020603050405020304" pitchFamily="18" charset="0"/>
                <a:cs typeface="Times New Roman" panose="02020603050405020304" pitchFamily="18" charset="0"/>
              </a:rPr>
              <a:t>1/6(</a:t>
            </a:r>
            <a:r>
              <a:rPr lang="zh-TW" altLang="en-US" dirty="0" smtClean="0">
                <a:latin typeface="Times New Roman" panose="02020603050405020304" pitchFamily="18" charset="0"/>
                <a:cs typeface="Times New Roman" panose="02020603050405020304" pitchFamily="18" charset="0"/>
              </a:rPr>
              <a:t>同分布</a:t>
            </a:r>
            <a:r>
              <a:rPr lang="en-US" altLang="zh-TW" dirty="0" smtClean="0">
                <a:latin typeface="Times New Roman" panose="02020603050405020304" pitchFamily="18" charset="0"/>
                <a:cs typeface="Times New Roman" panose="02020603050405020304" pitchFamily="18" charset="0"/>
              </a:rPr>
              <a:t>)</a:t>
            </a: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Ex:</a:t>
            </a:r>
            <a:r>
              <a:rPr lang="zh-TW" altLang="en-US" dirty="0" smtClean="0">
                <a:latin typeface="Times New Roman" panose="02020603050405020304" pitchFamily="18" charset="0"/>
                <a:cs typeface="Times New Roman" panose="02020603050405020304" pitchFamily="18" charset="0"/>
              </a:rPr>
              <a:t>投擲</a:t>
            </a:r>
            <a:r>
              <a:rPr lang="zh-TW" altLang="en-US" u="sng" dirty="0" smtClean="0">
                <a:latin typeface="Times New Roman" panose="02020603050405020304" pitchFamily="18" charset="0"/>
                <a:cs typeface="Times New Roman" panose="02020603050405020304" pitchFamily="18" charset="0"/>
              </a:rPr>
              <a:t>非</a:t>
            </a:r>
            <a:r>
              <a:rPr lang="zh-TW" altLang="en-US" dirty="0" smtClean="0">
                <a:latin typeface="Times New Roman" panose="02020603050405020304" pitchFamily="18" charset="0"/>
                <a:cs typeface="Times New Roman" panose="02020603050405020304" pitchFamily="18" charset="0"/>
              </a:rPr>
              <a:t>均勻骰子</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每次投擲的出的機率相同</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獨立</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投擲出的樣本</a:t>
            </a:r>
            <a:r>
              <a:rPr lang="en-US" altLang="zh-TW" dirty="0" smtClean="0">
                <a:latin typeface="Times New Roman" panose="02020603050405020304" pitchFamily="18" charset="0"/>
                <a:cs typeface="Times New Roman" panose="02020603050405020304" pitchFamily="18" charset="0"/>
              </a:rPr>
              <a:t>1~6</a:t>
            </a:r>
            <a:r>
              <a:rPr lang="zh-TW" altLang="en-US" dirty="0" smtClean="0">
                <a:latin typeface="Times New Roman" panose="02020603050405020304" pitchFamily="18" charset="0"/>
                <a:cs typeface="Times New Roman" panose="02020603050405020304" pitchFamily="18" charset="0"/>
              </a:rPr>
              <a:t>不會都是</a:t>
            </a:r>
            <a:r>
              <a:rPr lang="en-US" altLang="zh-TW" dirty="0" smtClean="0">
                <a:latin typeface="Times New Roman" panose="02020603050405020304" pitchFamily="18" charset="0"/>
                <a:cs typeface="Times New Roman" panose="02020603050405020304" pitchFamily="18" charset="0"/>
              </a:rPr>
              <a:t>1/6</a:t>
            </a:r>
            <a:r>
              <a:rPr lang="zh-TW" altLang="en-US" dirty="0" smtClean="0">
                <a:latin typeface="Times New Roman" panose="02020603050405020304" pitchFamily="18" charset="0"/>
                <a:cs typeface="Times New Roman" panose="02020603050405020304" pitchFamily="18" charset="0"/>
              </a:rPr>
              <a:t>了</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不同分布</a:t>
            </a:r>
            <a:r>
              <a:rPr lang="en-US" altLang="zh-TW" dirty="0" smtClean="0">
                <a:latin typeface="Times New Roman" panose="02020603050405020304" pitchFamily="18" charset="0"/>
                <a:cs typeface="Times New Roman" panose="02020603050405020304" pitchFamily="18" charset="0"/>
              </a:rPr>
              <a:t>)</a:t>
            </a: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Ex:</a:t>
            </a:r>
            <a:r>
              <a:rPr lang="zh-TW" altLang="en-US" dirty="0" smtClean="0">
                <a:latin typeface="Times New Roman" panose="02020603050405020304" pitchFamily="18" charset="0"/>
                <a:cs typeface="Times New Roman" panose="02020603050405020304" pitchFamily="18" charset="0"/>
              </a:rPr>
              <a:t>投擲兩個骰子加起來點數要是</a:t>
            </a:r>
            <a:r>
              <a:rPr lang="en-US" altLang="zh-TW" dirty="0" smtClean="0">
                <a:latin typeface="Times New Roman" panose="02020603050405020304" pitchFamily="18" charset="0"/>
                <a:cs typeface="Times New Roman" panose="02020603050405020304" pitchFamily="18" charset="0"/>
              </a:rPr>
              <a:t>10,</a:t>
            </a:r>
            <a:r>
              <a:rPr lang="zh-TW" altLang="en-US" dirty="0" smtClean="0">
                <a:latin typeface="Times New Roman" panose="02020603050405020304" pitchFamily="18" charset="0"/>
                <a:cs typeface="Times New Roman" panose="02020603050405020304" pitchFamily="18" charset="0"/>
              </a:rPr>
              <a:t>第一顆和第二顆相依</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不獨立</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不獨立事件變不用討論分布問題</a:t>
            </a:r>
            <a:r>
              <a:rPr lang="en-US" altLang="zh-TW" dirty="0" smtClean="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36CCCD41-7E54-494F-BB61-BAD907C5AB0F}" type="slidenum">
              <a:rPr lang="zh-TW" altLang="en-US" smtClean="0"/>
              <a:t>6</a:t>
            </a:fld>
            <a:endParaRPr lang="zh-TW" altLang="en-US"/>
          </a:p>
        </p:txBody>
      </p:sp>
    </p:spTree>
    <p:extLst>
      <p:ext uri="{BB962C8B-B14F-4D97-AF65-F5344CB8AC3E}">
        <p14:creationId xmlns:p14="http://schemas.microsoft.com/office/powerpoint/2010/main" val="89059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latin typeface="Times New Roman" panose="02020603050405020304" pitchFamily="18" charset="0"/>
                <a:cs typeface="Times New Roman" panose="02020603050405020304" pitchFamily="18" charset="0"/>
              </a:rPr>
              <a:t>The </a:t>
            </a:r>
            <a:r>
              <a:rPr lang="en-US" altLang="zh-TW" sz="4000" dirty="0">
                <a:latin typeface="Times New Roman" panose="02020603050405020304" pitchFamily="18" charset="0"/>
                <a:cs typeface="Times New Roman" panose="02020603050405020304" pitchFamily="18" charset="0"/>
              </a:rPr>
              <a:t> Architecture </a:t>
            </a:r>
            <a:r>
              <a:rPr lang="en-US" altLang="zh-TW" sz="4000" dirty="0" smtClean="0">
                <a:latin typeface="Times New Roman" panose="02020603050405020304" pitchFamily="18" charset="0"/>
                <a:cs typeface="Times New Roman" panose="02020603050405020304" pitchFamily="18" charset="0"/>
              </a:rPr>
              <a:t>of </a:t>
            </a:r>
            <a:r>
              <a:rPr lang="en-US" altLang="zh-TW" sz="4000" dirty="0">
                <a:latin typeface="Times New Roman" panose="02020603050405020304" pitchFamily="18" charset="0"/>
                <a:cs typeface="Times New Roman" panose="02020603050405020304" pitchFamily="18" charset="0"/>
              </a:rPr>
              <a:t>t</a:t>
            </a:r>
            <a:r>
              <a:rPr lang="en-US" altLang="zh-TW" sz="4000" dirty="0" smtClean="0">
                <a:latin typeface="Times New Roman" panose="02020603050405020304" pitchFamily="18" charset="0"/>
                <a:cs typeface="Times New Roman" panose="02020603050405020304" pitchFamily="18" charset="0"/>
              </a:rPr>
              <a:t>ransfer learning - 1</a:t>
            </a:r>
            <a:endParaRPr lang="zh-TW" altLang="en-US" sz="4000" dirty="0">
              <a:latin typeface="Times New Roman" panose="02020603050405020304" pitchFamily="18" charset="0"/>
              <a:cs typeface="Times New Roman" panose="02020603050405020304" pitchFamily="18" charset="0"/>
            </a:endParaRPr>
          </a:p>
        </p:txBody>
      </p:sp>
      <p:sp>
        <p:nvSpPr>
          <p:cNvPr id="5" name="內容版面配置區 4"/>
          <p:cNvSpPr>
            <a:spLocks noGrp="1"/>
          </p:cNvSpPr>
          <p:nvPr>
            <p:ph idx="1"/>
          </p:nvPr>
        </p:nvSpPr>
        <p:spPr/>
        <p:txBody>
          <a:bodyPr/>
          <a:lstStyle/>
          <a:p>
            <a:r>
              <a:rPr lang="zh-TW" altLang="en-US" dirty="0" smtClean="0">
                <a:latin typeface="Times New Roman" panose="02020603050405020304" pitchFamily="18" charset="0"/>
                <a:cs typeface="Times New Roman" panose="02020603050405020304" pitchFamily="18" charset="0"/>
              </a:rPr>
              <a:t>先定義一個特徵空間</a:t>
            </a:r>
            <a:r>
              <a:rPr lang="en-US" altLang="zh-TW"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D</a:t>
            </a:r>
            <a:r>
              <a:rPr lang="zh-TW" altLang="en-US" dirty="0" smtClean="0">
                <a:latin typeface="Times New Roman" panose="02020603050405020304" pitchFamily="18" charset="0"/>
                <a:ea typeface="Microsoft Himalaya" panose="01010100010101010101" pitchFamily="2" charset="0"/>
                <a:cs typeface="Times New Roman" panose="02020603050405020304" pitchFamily="18" charset="0"/>
              </a:rPr>
              <a:t>集合</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以及他的任務</a:t>
            </a:r>
            <a:r>
              <a:rPr lang="en-US" altLang="zh-TW"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T</a:t>
            </a:r>
            <a:r>
              <a:rPr lang="zh-TW" altLang="en-US" dirty="0" smtClean="0">
                <a:latin typeface="Times New Roman" panose="02020603050405020304" pitchFamily="18" charset="0"/>
                <a:ea typeface="Microsoft Himalaya" panose="01010100010101010101" pitchFamily="2" charset="0"/>
                <a:cs typeface="Times New Roman" panose="02020603050405020304" pitchFamily="18" charset="0"/>
              </a:rPr>
              <a:t>函數</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3694698" y="2444211"/>
            <a:ext cx="4610100" cy="3448050"/>
          </a:xfrm>
          <a:prstGeom prst="rect">
            <a:avLst/>
          </a:prstGeom>
        </p:spPr>
      </p:pic>
      <p:cxnSp>
        <p:nvCxnSpPr>
          <p:cNvPr id="11" name="直線單箭頭接點 10"/>
          <p:cNvCxnSpPr/>
          <p:nvPr/>
        </p:nvCxnSpPr>
        <p:spPr>
          <a:xfrm flipV="1">
            <a:off x="2887579" y="3206546"/>
            <a:ext cx="976514" cy="4920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887579" y="4001294"/>
            <a:ext cx="976514" cy="582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flipV="1">
            <a:off x="7372150" y="3168550"/>
            <a:ext cx="1249680" cy="560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a:off x="7449153" y="3937928"/>
            <a:ext cx="1172677" cy="646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8747909" y="3552606"/>
            <a:ext cx="1156336" cy="584775"/>
          </a:xfrm>
          <a:prstGeom prst="rect">
            <a:avLst/>
          </a:prstGeom>
          <a:noFill/>
        </p:spPr>
        <p:txBody>
          <a:bodyPr wrap="square" rtlCol="0">
            <a:spAutoFit/>
          </a:bodyPr>
          <a:lstStyle/>
          <a:p>
            <a:r>
              <a:rPr lang="en-US" altLang="zh-TW" sz="3200" dirty="0" smtClean="0">
                <a:solidFill>
                  <a:srgbClr val="FF0000"/>
                </a:solidFill>
              </a:rPr>
              <a:t>T</a:t>
            </a:r>
            <a:endParaRPr lang="zh-TW" altLang="en-US" sz="3200" dirty="0">
              <a:solidFill>
                <a:srgbClr val="FF0000"/>
              </a:solidFill>
            </a:endParaRPr>
          </a:p>
        </p:txBody>
      </p:sp>
      <p:sp>
        <p:nvSpPr>
          <p:cNvPr id="31" name="文字方塊 30"/>
          <p:cNvSpPr txBox="1"/>
          <p:nvPr/>
        </p:nvSpPr>
        <p:spPr>
          <a:xfrm>
            <a:off x="2475323" y="3567854"/>
            <a:ext cx="1156336" cy="523220"/>
          </a:xfrm>
          <a:prstGeom prst="rect">
            <a:avLst/>
          </a:prstGeom>
          <a:noFill/>
        </p:spPr>
        <p:txBody>
          <a:bodyPr wrap="square" rtlCol="0">
            <a:spAutoFit/>
          </a:bodyPr>
          <a:lstStyle/>
          <a:p>
            <a:r>
              <a:rPr lang="en-US" altLang="zh-TW" sz="2800" dirty="0" smtClean="0">
                <a:solidFill>
                  <a:srgbClr val="FF0000"/>
                </a:solidFill>
              </a:rPr>
              <a:t>D</a:t>
            </a:r>
            <a:endParaRPr lang="zh-TW" altLang="en-US" sz="2800" dirty="0">
              <a:solidFill>
                <a:srgbClr val="FF0000"/>
              </a:solidFill>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7</a:t>
            </a:fld>
            <a:endParaRPr lang="zh-TW" altLang="en-US"/>
          </a:p>
        </p:txBody>
      </p:sp>
    </p:spTree>
    <p:extLst>
      <p:ext uri="{BB962C8B-B14F-4D97-AF65-F5344CB8AC3E}">
        <p14:creationId xmlns:p14="http://schemas.microsoft.com/office/powerpoint/2010/main" val="318099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圖片 12"/>
          <p:cNvPicPr>
            <a:picLocks noChangeAspect="1"/>
          </p:cNvPicPr>
          <p:nvPr/>
        </p:nvPicPr>
        <p:blipFill>
          <a:blip r:embed="rId2"/>
          <a:stretch>
            <a:fillRect/>
          </a:stretch>
        </p:blipFill>
        <p:spPr>
          <a:xfrm>
            <a:off x="6733696" y="2670933"/>
            <a:ext cx="4620104" cy="3323553"/>
          </a:xfrm>
          <a:prstGeom prst="rect">
            <a:avLst/>
          </a:prstGeom>
        </p:spPr>
      </p:pic>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The  Architecture of transfer </a:t>
            </a:r>
            <a:r>
              <a:rPr lang="en-US" altLang="zh-TW" dirty="0" smtClean="0">
                <a:latin typeface="Times New Roman" panose="02020603050405020304" pitchFamily="18" charset="0"/>
                <a:cs typeface="Times New Roman" panose="02020603050405020304" pitchFamily="18" charset="0"/>
              </a:rPr>
              <a:t>learning -2</a:t>
            </a:r>
            <a:endParaRPr lang="zh-TW" altLang="en-US" dirty="0">
              <a:latin typeface="Times New Roman" panose="02020603050405020304" pitchFamily="18" charset="0"/>
              <a:cs typeface="Times New Roman" panose="02020603050405020304" pitchFamily="18" charset="0"/>
            </a:endParaRPr>
          </a:p>
        </p:txBody>
      </p:sp>
      <p:sp>
        <p:nvSpPr>
          <p:cNvPr id="11" name="內容版面配置區 10"/>
          <p:cNvSpPr>
            <a:spLocks noGrp="1"/>
          </p:cNvSpPr>
          <p:nvPr>
            <p:ph idx="1"/>
          </p:nvPr>
        </p:nvSpPr>
        <p:spPr/>
        <p:txBody>
          <a:bodyPr/>
          <a:lstStyle/>
          <a:p>
            <a:pPr marL="0" indent="0">
              <a:buNone/>
            </a:pPr>
            <a:r>
              <a:rPr lang="en-US" altLang="zh-TW" sz="3600" dirty="0" smtClean="0">
                <a:latin typeface="Times New Roman" panose="02020603050405020304" pitchFamily="18" charset="0"/>
                <a:cs typeface="Times New Roman" panose="02020603050405020304" pitchFamily="18" charset="0"/>
              </a:rPr>
              <a:t>D</a:t>
            </a:r>
            <a:r>
              <a:rPr lang="zh-TW" altLang="en-US" sz="3600" dirty="0" smtClean="0">
                <a:latin typeface="Times New Roman" panose="02020603050405020304" pitchFamily="18" charset="0"/>
                <a:cs typeface="Times New Roman" panose="02020603050405020304" pitchFamily="18" charset="0"/>
              </a:rPr>
              <a:t>集合</a:t>
            </a:r>
            <a:endParaRPr lang="en-US" altLang="zh-TW" sz="3600" dirty="0" smtClean="0">
              <a:latin typeface="Times New Roman" panose="02020603050405020304" pitchFamily="18" charset="0"/>
              <a:ea typeface="Microsoft Himalaya" panose="01010100010101010101" pitchFamily="2" charset="0"/>
              <a:cs typeface="Times New Roman" panose="02020603050405020304" pitchFamily="18" charset="0"/>
            </a:endParaRPr>
          </a:p>
          <a:p>
            <a:r>
              <a:rPr lang="zh-TW" altLang="en-US" dirty="0" smtClean="0">
                <a:latin typeface="Times New Roman" panose="02020603050405020304" pitchFamily="18" charset="0"/>
                <a:ea typeface="Microsoft Himalaya" panose="01010100010101010101" pitchFamily="2" charset="0"/>
                <a:cs typeface="Times New Roman" panose="02020603050405020304" pitchFamily="18" charset="0"/>
              </a:rPr>
              <a:t>以</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D </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 {χ</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P</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X</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表示，其包含兩部分</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marL="514350" indent="-514350">
              <a:buFont typeface="+mj-lt"/>
              <a:buAutoNum type="arabicPeriod"/>
            </a:pP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χ</a:t>
            </a:r>
            <a:r>
              <a:rPr lang="zh-TW" altLang="en-US" dirty="0" smtClean="0">
                <a:latin typeface="Times New Roman" panose="02020603050405020304" pitchFamily="18" charset="0"/>
                <a:ea typeface="Microsoft Himalaya" panose="01010100010101010101" pitchFamily="2" charset="0"/>
                <a:cs typeface="Times New Roman" panose="02020603050405020304" pitchFamily="18" charset="0"/>
              </a:rPr>
              <a:t> </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smtClean="0">
                <a:latin typeface="Times New Roman" panose="02020603050405020304" pitchFamily="18" charset="0"/>
                <a:ea typeface="Microsoft Himalaya" panose="01010100010101010101" pitchFamily="2" charset="0"/>
                <a:cs typeface="Times New Roman" panose="02020603050405020304" pitchFamily="18" charset="0"/>
              </a:rPr>
              <a:t>為</a:t>
            </a:r>
            <a:r>
              <a:rPr lang="zh-TW" altLang="en-US" dirty="0" smtClean="0">
                <a:latin typeface="Times New Roman" panose="02020603050405020304" pitchFamily="18" charset="0"/>
                <a:cs typeface="Times New Roman" panose="02020603050405020304" pitchFamily="18" charset="0"/>
              </a:rPr>
              <a:t>特徵空間</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集合</a:t>
            </a:r>
            <a:r>
              <a:rPr lang="en-US" altLang="zh-TW"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marL="514350" indent="-514350">
              <a:buFont typeface="+mj-lt"/>
              <a:buAutoNum type="arabicPeriod"/>
            </a:pP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P</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X</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為邊緣概率分佈</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p>
          <a:p>
            <a:pPr marL="0" indent="0">
              <a:buNone/>
            </a:pPr>
            <a:r>
              <a:rPr lang="zh-TW" altLang="en-US" dirty="0">
                <a:latin typeface="Times New Roman" panose="02020603050405020304" pitchFamily="18" charset="0"/>
                <a:cs typeface="Times New Roman" panose="02020603050405020304" pitchFamily="18" charset="0"/>
              </a:rPr>
              <a:t> </a:t>
            </a:r>
            <a:r>
              <a:rPr lang="zh-TW" altLang="en-US" dirty="0" smtClean="0">
                <a:latin typeface="Times New Roman" panose="02020603050405020304" pitchFamily="18" charset="0"/>
                <a:cs typeface="Times New Roman" panose="02020603050405020304" pitchFamily="18" charset="0"/>
              </a:rPr>
              <a:t>       其中</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X = {x1</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ea typeface="Microsoft Himalaya" panose="01010100010101010101" pitchFamily="2" charset="0"/>
                <a:cs typeface="Times New Roman" panose="02020603050405020304" pitchFamily="18" charset="0"/>
              </a:rPr>
              <a:t>xn</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χ</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marL="514350" indent="-514350">
              <a:buFont typeface="+mj-lt"/>
              <a:buAutoNum type="arabicPeriod"/>
            </a:pPr>
            <a:endPar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endParaRPr>
          </a:p>
          <a:p>
            <a:pPr marL="514350" indent="-514350">
              <a:buFont typeface="+mj-lt"/>
              <a:buAutoNum type="arabicPeriod"/>
            </a:pPr>
            <a:endParaRPr lang="en-US" altLang="zh-TW" dirty="0">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6CCCD41-7E54-494F-BB61-BAD907C5AB0F}" type="slidenum">
              <a:rPr lang="zh-TW" altLang="en-US" smtClean="0"/>
              <a:t>8</a:t>
            </a:fld>
            <a:endParaRPr lang="zh-TW" altLang="en-US"/>
          </a:p>
        </p:txBody>
      </p:sp>
    </p:spTree>
    <p:extLst>
      <p:ext uri="{BB962C8B-B14F-4D97-AF65-F5344CB8AC3E}">
        <p14:creationId xmlns:p14="http://schemas.microsoft.com/office/powerpoint/2010/main" val="90499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7477125" y="2107223"/>
            <a:ext cx="4714875" cy="3486150"/>
          </a:xfrm>
          <a:prstGeom prst="rect">
            <a:avLst/>
          </a:prstGeom>
        </p:spPr>
      </p:pic>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The  Architecture of transfer </a:t>
            </a:r>
            <a:r>
              <a:rPr lang="en-US" altLang="zh-TW" dirty="0" smtClean="0">
                <a:latin typeface="Times New Roman" panose="02020603050405020304" pitchFamily="18" charset="0"/>
                <a:cs typeface="Times New Roman" panose="02020603050405020304" pitchFamily="18" charset="0"/>
              </a:rPr>
              <a:t>learning -3</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pPr marL="0" indent="0">
              <a:buNone/>
            </a:pPr>
            <a:r>
              <a:rPr lang="en-US" altLang="zh-TW" sz="3600" dirty="0">
                <a:latin typeface="Times New Roman" panose="02020603050405020304" pitchFamily="18" charset="0"/>
                <a:cs typeface="Times New Roman" panose="02020603050405020304" pitchFamily="18" charset="0"/>
              </a:rPr>
              <a:t>T</a:t>
            </a:r>
            <a:r>
              <a:rPr lang="zh-TW" altLang="en-US" sz="3600" dirty="0">
                <a:latin typeface="Times New Roman" panose="02020603050405020304" pitchFamily="18" charset="0"/>
                <a:cs typeface="Times New Roman" panose="02020603050405020304" pitchFamily="18" charset="0"/>
              </a:rPr>
              <a:t>函數</a:t>
            </a:r>
            <a:r>
              <a:rPr lang="en-US" altLang="zh-TW" sz="3600" dirty="0">
                <a:latin typeface="Times New Roman" panose="02020603050405020304" pitchFamily="18" charset="0"/>
                <a:cs typeface="Times New Roman" panose="02020603050405020304" pitchFamily="18" charset="0"/>
              </a:rPr>
              <a:t>(task</a:t>
            </a:r>
            <a:r>
              <a:rPr lang="zh-TW" altLang="en-US" sz="3600" dirty="0">
                <a:latin typeface="Times New Roman" panose="02020603050405020304" pitchFamily="18" charset="0"/>
                <a:cs typeface="Times New Roman" panose="02020603050405020304" pitchFamily="18" charset="0"/>
              </a:rPr>
              <a:t>任務函數</a:t>
            </a:r>
            <a:r>
              <a:rPr lang="en-US" altLang="zh-TW" sz="3600" dirty="0">
                <a:latin typeface="Times New Roman" panose="02020603050405020304" pitchFamily="18" charset="0"/>
                <a:cs typeface="Times New Roman" panose="02020603050405020304" pitchFamily="18" charset="0"/>
              </a:rPr>
              <a:t>)</a:t>
            </a:r>
            <a:endParaRPr lang="en-US" altLang="zh-TW" sz="3600"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以</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T </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 {y</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f</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x</a:t>
            </a:r>
            <a:r>
              <a:rPr lang="zh-TW" altLang="en-US" dirty="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表示，其包含兩部分：</a:t>
            </a:r>
            <a:endParaRPr lang="en-US" altLang="zh-TW" dirty="0">
              <a:latin typeface="Times New Roman" panose="02020603050405020304" pitchFamily="18" charset="0"/>
              <a:ea typeface="Microsoft Himalaya" panose="01010100010101010101" pitchFamily="2" charset="0"/>
              <a:cs typeface="Times New Roman" panose="02020603050405020304" pitchFamily="18" charset="0"/>
            </a:endParaRPr>
          </a:p>
          <a:p>
            <a:pPr marL="514350" indent="-514350">
              <a:buFont typeface="+mj-lt"/>
              <a:buAutoNum type="arabicPeriod"/>
            </a:pP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y</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為標籤空間</a:t>
            </a:r>
            <a:endParaRPr lang="en-US" altLang="zh-TW"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f</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x</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a:t>
            </a:r>
            <a:r>
              <a:rPr lang="zh-TW" altLang="en-US" dirty="0" smtClean="0">
                <a:latin typeface="Times New Roman" panose="02020603050405020304" pitchFamily="18" charset="0"/>
                <a:cs typeface="Times New Roman" panose="02020603050405020304" pitchFamily="18" charset="0"/>
              </a:rPr>
              <a:t>目標預測函數。</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f</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x</a:t>
            </a:r>
            <a:r>
              <a:rPr lang="zh-TW" altLang="en-US" dirty="0">
                <a:latin typeface="Times New Roman" panose="02020603050405020304" pitchFamily="18" charset="0"/>
                <a:cs typeface="Times New Roman" panose="02020603050405020304" pitchFamily="18" charset="0"/>
              </a:rPr>
              <a:t>）也可視為有條件</a:t>
            </a:r>
            <a:r>
              <a:rPr lang="zh-TW" altLang="en-US" dirty="0" smtClean="0">
                <a:latin typeface="Times New Roman" panose="02020603050405020304" pitchFamily="18" charset="0"/>
                <a:cs typeface="Times New Roman" panose="02020603050405020304" pitchFamily="18" charset="0"/>
              </a:rPr>
              <a:t>的概率</a:t>
            </a:r>
            <a:r>
              <a:rPr lang="zh-TW" altLang="en-US" dirty="0">
                <a:latin typeface="Times New Roman" panose="02020603050405020304" pitchFamily="18" charset="0"/>
                <a:cs typeface="Times New Roman" panose="02020603050405020304" pitchFamily="18" charset="0"/>
              </a:rPr>
              <a:t>函數</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P</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y | x</a:t>
            </a:r>
            <a:r>
              <a:rPr lang="zh-TW" altLang="en-US"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r>
              <a:rPr lang="zh-TW" altLang="en-US" dirty="0" smtClean="0">
                <a:latin typeface="Times New Roman" panose="02020603050405020304" pitchFamily="18" charset="0"/>
                <a:cs typeface="Times New Roman" panose="02020603050405020304" pitchFamily="18" charset="0"/>
              </a:rPr>
              <a:t>則</a:t>
            </a:r>
            <a:r>
              <a:rPr lang="en-US" altLang="zh-TW" dirty="0" smtClean="0">
                <a:latin typeface="Times New Roman" panose="02020603050405020304" pitchFamily="18" charset="0"/>
                <a:cs typeface="Times New Roman" panose="02020603050405020304" pitchFamily="18" charset="0"/>
              </a:rPr>
              <a:t>T</a:t>
            </a:r>
            <a:r>
              <a:rPr lang="zh-TW" altLang="en-US" dirty="0" smtClean="0">
                <a:latin typeface="Times New Roman" panose="02020603050405020304" pitchFamily="18" charset="0"/>
                <a:cs typeface="Times New Roman" panose="02020603050405020304" pitchFamily="18" charset="0"/>
              </a:rPr>
              <a:t>可以寫成</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T = {y</a:t>
            </a:r>
            <a:r>
              <a:rPr lang="zh-TW" altLang="en-US"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 P</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Microsoft Himalaya" panose="01010100010101010101" pitchFamily="2" charset="0"/>
                <a:cs typeface="Times New Roman" panose="02020603050405020304" pitchFamily="18" charset="0"/>
              </a:rPr>
              <a:t>y | x</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ea typeface="Microsoft Himalaya" panose="01010100010101010101" pitchFamily="2" charset="0"/>
                <a:cs typeface="Times New Roman" panose="02020603050405020304" pitchFamily="18" charset="0"/>
              </a:rPr>
              <a:t>}</a:t>
            </a:r>
            <a:endParaRPr lang="zh-TW" altLang="en-US" dirty="0" smtClean="0">
              <a:latin typeface="Times New Roman" panose="02020603050405020304" pitchFamily="18" charset="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36CCCD41-7E54-494F-BB61-BAD907C5AB0F}" type="slidenum">
              <a:rPr lang="zh-TW" altLang="en-US" smtClean="0"/>
              <a:t>9</a:t>
            </a:fld>
            <a:endParaRPr lang="zh-TW" altLang="en-US"/>
          </a:p>
        </p:txBody>
      </p:sp>
    </p:spTree>
    <p:extLst>
      <p:ext uri="{BB962C8B-B14F-4D97-AF65-F5344CB8AC3E}">
        <p14:creationId xmlns:p14="http://schemas.microsoft.com/office/powerpoint/2010/main" val="139541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11804</TotalTime>
  <Words>7819</Words>
  <Application>Microsoft Office PowerPoint</Application>
  <PresentationFormat>寬螢幕</PresentationFormat>
  <Paragraphs>599</Paragraphs>
  <Slides>49</Slides>
  <Notes>37</Notes>
  <HiddenSlides>9</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49</vt:i4>
      </vt:variant>
    </vt:vector>
  </HeadingPairs>
  <TitlesOfParts>
    <vt:vector size="62" baseType="lpstr">
      <vt:lpstr>宋体</vt:lpstr>
      <vt:lpstr>幼圆</vt:lpstr>
      <vt:lpstr>微軟正黑體</vt:lpstr>
      <vt:lpstr>新細明體</vt:lpstr>
      <vt:lpstr>標楷體</vt:lpstr>
      <vt:lpstr>Arial</vt:lpstr>
      <vt:lpstr>Calibri</vt:lpstr>
      <vt:lpstr>Cambria Math</vt:lpstr>
      <vt:lpstr>Century Gothic</vt:lpstr>
      <vt:lpstr>Microsoft Himalaya</vt:lpstr>
      <vt:lpstr>Times New Roman</vt:lpstr>
      <vt:lpstr>Wingdings 3</vt:lpstr>
      <vt:lpstr>絲縷</vt:lpstr>
      <vt:lpstr>  A Survey on Deep Transfer Learning  </vt:lpstr>
      <vt:lpstr>contents</vt:lpstr>
      <vt:lpstr>The main contributions of this survey paper</vt:lpstr>
      <vt:lpstr>轉移學習對數據要求</vt:lpstr>
      <vt:lpstr>獨立同分佈((i.i.d) independent and identically distributed)</vt:lpstr>
      <vt:lpstr>獨立及同分佈舉例</vt:lpstr>
      <vt:lpstr>The  Architecture of transfer learning - 1</vt:lpstr>
      <vt:lpstr>The  Architecture of transfer learning -2</vt:lpstr>
      <vt:lpstr>The  Architecture of transfer learning -3</vt:lpstr>
      <vt:lpstr>The purpose of transfer learning</vt:lpstr>
      <vt:lpstr>PowerPoint 簡報</vt:lpstr>
      <vt:lpstr>Principle of deep transfer learning</vt:lpstr>
      <vt:lpstr>Four categories of Deep transfer learning </vt:lpstr>
      <vt:lpstr>Introduction of Instances-based </vt:lpstr>
      <vt:lpstr>Principle of Instances-based </vt:lpstr>
      <vt:lpstr>Introduction of Instances-based sketch </vt:lpstr>
      <vt:lpstr>The output of Instances-based </vt:lpstr>
      <vt:lpstr>The Instances-based method  mentioned in this article-1</vt:lpstr>
      <vt:lpstr>AdaBoost(Adaptive Boosting) method</vt:lpstr>
      <vt:lpstr>TrAdaBoost method</vt:lpstr>
      <vt:lpstr>TaskTrAdaBoost method</vt:lpstr>
      <vt:lpstr>TrAdaBoost.R2</vt:lpstr>
      <vt:lpstr>[24]Domain adaptation</vt:lpstr>
      <vt:lpstr>The Instances-based method  mentioned in this article-2</vt:lpstr>
      <vt:lpstr>[26] propose a metric transfer learning framework to learn instance weights</vt:lpstr>
      <vt:lpstr>[11] transfer learning to deep neural network that can utilize instances from source domain. </vt:lpstr>
      <vt:lpstr>Introduction of Mapping-based</vt:lpstr>
      <vt:lpstr>Principle of Mapping-based</vt:lpstr>
      <vt:lpstr>Introduction of Mapping-based sketch </vt:lpstr>
      <vt:lpstr>The output of  Mapping-based</vt:lpstr>
      <vt:lpstr>The Mapping-based method mentioned  in this article</vt:lpstr>
      <vt:lpstr>TCA(transfer component analysis)</vt:lpstr>
      <vt:lpstr>MMD(Maximum mean discrepancy)</vt:lpstr>
      <vt:lpstr>loss function</vt:lpstr>
      <vt:lpstr>JMMD(Joint maximum mean discrepancy)</vt:lpstr>
      <vt:lpstr>Introduction of Network-based</vt:lpstr>
      <vt:lpstr>Principle of Network-based-1</vt:lpstr>
      <vt:lpstr>Principle of Network-based-2</vt:lpstr>
      <vt:lpstr>Introduction of Network-based sketch </vt:lpstr>
      <vt:lpstr>The Network-based method mentioned  in this article</vt:lpstr>
      <vt:lpstr>The Network-based method mentioned  in this article</vt:lpstr>
      <vt:lpstr>Introduction of Adversarial-based</vt:lpstr>
      <vt:lpstr>Principle of Adversarial-based-1</vt:lpstr>
      <vt:lpstr>Principle of Adversarial-based-2</vt:lpstr>
      <vt:lpstr>Introduction of Adversarial-based sketch </vt:lpstr>
      <vt:lpstr>Introduction of Adversarial-based sketch </vt:lpstr>
      <vt:lpstr>The output of  Adversarial-based</vt:lpstr>
      <vt:lpstr>The Adversarial-based method mentioned  in this article</vt:lpstr>
      <vt:lpstr>The Adversarial-based method mentioned  in this article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Deep Transfer Learning</dc:title>
  <dc:creator>景平 滕</dc:creator>
  <cp:lastModifiedBy>景平 滕</cp:lastModifiedBy>
  <cp:revision>473</cp:revision>
  <dcterms:created xsi:type="dcterms:W3CDTF">2019-08-28T11:35:39Z</dcterms:created>
  <dcterms:modified xsi:type="dcterms:W3CDTF">2019-10-02T06:06:01Z</dcterms:modified>
</cp:coreProperties>
</file>