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68" r:id="rId5"/>
    <p:sldId id="269" r:id="rId6"/>
    <p:sldId id="270" r:id="rId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FCA53C-7120-42CC-BDF9-E268270E2E5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D239B66-0FC2-45AF-B979-494C8961A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16E8AD2-B2BE-45B3-9802-45844F14209A}"/>
              </a:ext>
            </a:extLst>
          </p:cNvPr>
          <p:cNvSpPr>
            <a:spLocks noGrp="1"/>
          </p:cNvSpPr>
          <p:nvPr>
            <p:ph type="dt" sz="half" idx="10"/>
          </p:nvPr>
        </p:nvSpPr>
        <p:spPr/>
        <p:txBody>
          <a:bodyPr/>
          <a:lstStyle/>
          <a:p>
            <a:fld id="{FF48801B-5A24-4FB1-B34D-60BB4DF04FD9}" type="datetimeFigureOut">
              <a:rPr lang="zh-TW" altLang="en-US" smtClean="0"/>
              <a:t>2024/10/14</a:t>
            </a:fld>
            <a:endParaRPr lang="zh-TW" altLang="en-US"/>
          </a:p>
        </p:txBody>
      </p:sp>
      <p:sp>
        <p:nvSpPr>
          <p:cNvPr id="5" name="頁尾版面配置區 4">
            <a:extLst>
              <a:ext uri="{FF2B5EF4-FFF2-40B4-BE49-F238E27FC236}">
                <a16:creationId xmlns:a16="http://schemas.microsoft.com/office/drawing/2014/main" id="{505DA278-C30E-4A62-A1F2-9A04EAE58CE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ACE207F-25B7-43D8-A49D-BB8D65410FB0}"/>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21885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E5D1D6-8290-4F69-9F2E-CF7F83F2159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86A424E-78A6-43A1-818D-3285424675A6}"/>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14BD106-CFBC-4E64-B027-0518B10B3C1F}"/>
              </a:ext>
            </a:extLst>
          </p:cNvPr>
          <p:cNvSpPr>
            <a:spLocks noGrp="1"/>
          </p:cNvSpPr>
          <p:nvPr>
            <p:ph type="dt" sz="half" idx="10"/>
          </p:nvPr>
        </p:nvSpPr>
        <p:spPr/>
        <p:txBody>
          <a:bodyPr/>
          <a:lstStyle/>
          <a:p>
            <a:fld id="{FF48801B-5A24-4FB1-B34D-60BB4DF04FD9}" type="datetimeFigureOut">
              <a:rPr lang="zh-TW" altLang="en-US" smtClean="0"/>
              <a:t>2024/10/14</a:t>
            </a:fld>
            <a:endParaRPr lang="zh-TW" altLang="en-US"/>
          </a:p>
        </p:txBody>
      </p:sp>
      <p:sp>
        <p:nvSpPr>
          <p:cNvPr id="5" name="頁尾版面配置區 4">
            <a:extLst>
              <a:ext uri="{FF2B5EF4-FFF2-40B4-BE49-F238E27FC236}">
                <a16:creationId xmlns:a16="http://schemas.microsoft.com/office/drawing/2014/main" id="{B02B6B9B-3C28-4946-A6A5-6399D1DF69F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F651B89-C8AF-4EEB-A62B-48BC5C6286B3}"/>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485692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A25AACC-FF83-4FF7-8599-12C01C37757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D238D88-6CF3-4E9B-9AAA-E1972A4D871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BBFF39E-785D-4E57-B59A-EBAD5355A0B4}"/>
              </a:ext>
            </a:extLst>
          </p:cNvPr>
          <p:cNvSpPr>
            <a:spLocks noGrp="1"/>
          </p:cNvSpPr>
          <p:nvPr>
            <p:ph type="dt" sz="half" idx="10"/>
          </p:nvPr>
        </p:nvSpPr>
        <p:spPr/>
        <p:txBody>
          <a:bodyPr/>
          <a:lstStyle/>
          <a:p>
            <a:fld id="{FF48801B-5A24-4FB1-B34D-60BB4DF04FD9}" type="datetimeFigureOut">
              <a:rPr lang="zh-TW" altLang="en-US" smtClean="0"/>
              <a:t>2024/10/14</a:t>
            </a:fld>
            <a:endParaRPr lang="zh-TW" altLang="en-US"/>
          </a:p>
        </p:txBody>
      </p:sp>
      <p:sp>
        <p:nvSpPr>
          <p:cNvPr id="5" name="頁尾版面配置區 4">
            <a:extLst>
              <a:ext uri="{FF2B5EF4-FFF2-40B4-BE49-F238E27FC236}">
                <a16:creationId xmlns:a16="http://schemas.microsoft.com/office/drawing/2014/main" id="{75BDD8F2-4149-4606-B757-CD35215A7EB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FF35A23-CDF8-44DA-9314-8DD74A82EE49}"/>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239796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5A7B49-5618-462C-AB49-71A7238EF13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7B8C6F6-875F-43E5-A28B-7995CAE2927B}"/>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61FE70E-90FB-486B-8240-41CF2B9E057B}"/>
              </a:ext>
            </a:extLst>
          </p:cNvPr>
          <p:cNvSpPr>
            <a:spLocks noGrp="1"/>
          </p:cNvSpPr>
          <p:nvPr>
            <p:ph type="dt" sz="half" idx="10"/>
          </p:nvPr>
        </p:nvSpPr>
        <p:spPr/>
        <p:txBody>
          <a:bodyPr/>
          <a:lstStyle/>
          <a:p>
            <a:fld id="{FF48801B-5A24-4FB1-B34D-60BB4DF04FD9}" type="datetimeFigureOut">
              <a:rPr lang="zh-TW" altLang="en-US" smtClean="0"/>
              <a:t>2024/10/14</a:t>
            </a:fld>
            <a:endParaRPr lang="zh-TW" altLang="en-US"/>
          </a:p>
        </p:txBody>
      </p:sp>
      <p:sp>
        <p:nvSpPr>
          <p:cNvPr id="5" name="頁尾版面配置區 4">
            <a:extLst>
              <a:ext uri="{FF2B5EF4-FFF2-40B4-BE49-F238E27FC236}">
                <a16:creationId xmlns:a16="http://schemas.microsoft.com/office/drawing/2014/main" id="{24A9603A-00FC-463B-8B1D-4FA058D82C4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08CFA07-E6D2-45F1-9798-D72FF3C01127}"/>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386995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A1C18C-8939-4BC4-A083-E04726226FC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9C007F6-6E88-45B8-8551-147D41044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6639EB1D-4AC1-426E-8725-65FBD9EAD1C2}"/>
              </a:ext>
            </a:extLst>
          </p:cNvPr>
          <p:cNvSpPr>
            <a:spLocks noGrp="1"/>
          </p:cNvSpPr>
          <p:nvPr>
            <p:ph type="dt" sz="half" idx="10"/>
          </p:nvPr>
        </p:nvSpPr>
        <p:spPr/>
        <p:txBody>
          <a:bodyPr/>
          <a:lstStyle/>
          <a:p>
            <a:fld id="{FF48801B-5A24-4FB1-B34D-60BB4DF04FD9}" type="datetimeFigureOut">
              <a:rPr lang="zh-TW" altLang="en-US" smtClean="0"/>
              <a:t>2024/10/14</a:t>
            </a:fld>
            <a:endParaRPr lang="zh-TW" altLang="en-US"/>
          </a:p>
        </p:txBody>
      </p:sp>
      <p:sp>
        <p:nvSpPr>
          <p:cNvPr id="5" name="頁尾版面配置區 4">
            <a:extLst>
              <a:ext uri="{FF2B5EF4-FFF2-40B4-BE49-F238E27FC236}">
                <a16:creationId xmlns:a16="http://schemas.microsoft.com/office/drawing/2014/main" id="{E140FC80-6CF3-41C2-A6E4-7C43E9FE38C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1A6F894-1006-4C35-8D6F-43519479C2F2}"/>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4113384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99AE78-464C-4F2C-97C6-23CF181CC92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E14E890-5C83-4E20-9194-55C67B370C4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78746A1-39E3-4BF5-BBB1-34F6F7C9119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A02AE6F-6F57-4552-A1CD-7809F2C568CF}"/>
              </a:ext>
            </a:extLst>
          </p:cNvPr>
          <p:cNvSpPr>
            <a:spLocks noGrp="1"/>
          </p:cNvSpPr>
          <p:nvPr>
            <p:ph type="dt" sz="half" idx="10"/>
          </p:nvPr>
        </p:nvSpPr>
        <p:spPr/>
        <p:txBody>
          <a:bodyPr/>
          <a:lstStyle/>
          <a:p>
            <a:fld id="{FF48801B-5A24-4FB1-B34D-60BB4DF04FD9}" type="datetimeFigureOut">
              <a:rPr lang="zh-TW" altLang="en-US" smtClean="0"/>
              <a:t>2024/10/14</a:t>
            </a:fld>
            <a:endParaRPr lang="zh-TW" altLang="en-US"/>
          </a:p>
        </p:txBody>
      </p:sp>
      <p:sp>
        <p:nvSpPr>
          <p:cNvPr id="6" name="頁尾版面配置區 5">
            <a:extLst>
              <a:ext uri="{FF2B5EF4-FFF2-40B4-BE49-F238E27FC236}">
                <a16:creationId xmlns:a16="http://schemas.microsoft.com/office/drawing/2014/main" id="{AE00D372-A6EA-47DD-9DA5-54E4CF9F6D4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E2A0FDE-19E0-4C93-ABE5-8ED519F8BD48}"/>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2398695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DA31FE-587E-4F53-8844-6020A9A72CD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6749903-7517-42E1-9921-2923E763A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F2CBA62B-E526-4646-BF72-8BAA840E323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5885F1F-A029-4454-AC2E-6E67649094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EC2E224-38DC-4940-A100-34046D30B60A}"/>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D4DE873-0CD4-4004-8D2A-D68A89A08C63}"/>
              </a:ext>
            </a:extLst>
          </p:cNvPr>
          <p:cNvSpPr>
            <a:spLocks noGrp="1"/>
          </p:cNvSpPr>
          <p:nvPr>
            <p:ph type="dt" sz="half" idx="10"/>
          </p:nvPr>
        </p:nvSpPr>
        <p:spPr/>
        <p:txBody>
          <a:bodyPr/>
          <a:lstStyle/>
          <a:p>
            <a:fld id="{FF48801B-5A24-4FB1-B34D-60BB4DF04FD9}" type="datetimeFigureOut">
              <a:rPr lang="zh-TW" altLang="en-US" smtClean="0"/>
              <a:t>2024/10/14</a:t>
            </a:fld>
            <a:endParaRPr lang="zh-TW" altLang="en-US"/>
          </a:p>
        </p:txBody>
      </p:sp>
      <p:sp>
        <p:nvSpPr>
          <p:cNvPr id="8" name="頁尾版面配置區 7">
            <a:extLst>
              <a:ext uri="{FF2B5EF4-FFF2-40B4-BE49-F238E27FC236}">
                <a16:creationId xmlns:a16="http://schemas.microsoft.com/office/drawing/2014/main" id="{03C3DC9F-5D1C-4D4F-A40A-E4A81FDE419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9A431F9-981F-49CB-A829-172DC97EEF05}"/>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19283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1E7CB2-4A90-4640-A972-D9519C5070F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64805D0-D523-4F7C-8835-B0156D32550C}"/>
              </a:ext>
            </a:extLst>
          </p:cNvPr>
          <p:cNvSpPr>
            <a:spLocks noGrp="1"/>
          </p:cNvSpPr>
          <p:nvPr>
            <p:ph type="dt" sz="half" idx="10"/>
          </p:nvPr>
        </p:nvSpPr>
        <p:spPr/>
        <p:txBody>
          <a:bodyPr/>
          <a:lstStyle/>
          <a:p>
            <a:fld id="{FF48801B-5A24-4FB1-B34D-60BB4DF04FD9}" type="datetimeFigureOut">
              <a:rPr lang="zh-TW" altLang="en-US" smtClean="0"/>
              <a:t>2024/10/14</a:t>
            </a:fld>
            <a:endParaRPr lang="zh-TW" altLang="en-US"/>
          </a:p>
        </p:txBody>
      </p:sp>
      <p:sp>
        <p:nvSpPr>
          <p:cNvPr id="4" name="頁尾版面配置區 3">
            <a:extLst>
              <a:ext uri="{FF2B5EF4-FFF2-40B4-BE49-F238E27FC236}">
                <a16:creationId xmlns:a16="http://schemas.microsoft.com/office/drawing/2014/main" id="{B18210C0-A8C0-42BF-962E-E79028CB856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05E5CC7-1B35-4D10-B072-8B0916524F2A}"/>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337999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AA2605F-AAA0-44B6-899B-4254319D8D31}"/>
              </a:ext>
            </a:extLst>
          </p:cNvPr>
          <p:cNvSpPr>
            <a:spLocks noGrp="1"/>
          </p:cNvSpPr>
          <p:nvPr>
            <p:ph type="dt" sz="half" idx="10"/>
          </p:nvPr>
        </p:nvSpPr>
        <p:spPr/>
        <p:txBody>
          <a:bodyPr/>
          <a:lstStyle/>
          <a:p>
            <a:fld id="{FF48801B-5A24-4FB1-B34D-60BB4DF04FD9}" type="datetimeFigureOut">
              <a:rPr lang="zh-TW" altLang="en-US" smtClean="0"/>
              <a:t>2024/10/14</a:t>
            </a:fld>
            <a:endParaRPr lang="zh-TW" altLang="en-US"/>
          </a:p>
        </p:txBody>
      </p:sp>
      <p:sp>
        <p:nvSpPr>
          <p:cNvPr id="3" name="頁尾版面配置區 2">
            <a:extLst>
              <a:ext uri="{FF2B5EF4-FFF2-40B4-BE49-F238E27FC236}">
                <a16:creationId xmlns:a16="http://schemas.microsoft.com/office/drawing/2014/main" id="{0E02E669-410B-4F6B-B42F-D19B65504F6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7FD0099-02EA-48A7-B3C8-3546C25CB25E}"/>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38695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48B1B1-A73F-4FDC-A874-A9C6E167ECB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F110E0E-FCD6-48F0-89DE-DB3F7A3CD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EA309A6-787A-4859-B9AD-96E044BD0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EFADE1E-CC34-4551-B8E1-739B6DF887A9}"/>
              </a:ext>
            </a:extLst>
          </p:cNvPr>
          <p:cNvSpPr>
            <a:spLocks noGrp="1"/>
          </p:cNvSpPr>
          <p:nvPr>
            <p:ph type="dt" sz="half" idx="10"/>
          </p:nvPr>
        </p:nvSpPr>
        <p:spPr/>
        <p:txBody>
          <a:bodyPr/>
          <a:lstStyle/>
          <a:p>
            <a:fld id="{FF48801B-5A24-4FB1-B34D-60BB4DF04FD9}" type="datetimeFigureOut">
              <a:rPr lang="zh-TW" altLang="en-US" smtClean="0"/>
              <a:t>2024/10/14</a:t>
            </a:fld>
            <a:endParaRPr lang="zh-TW" altLang="en-US"/>
          </a:p>
        </p:txBody>
      </p:sp>
      <p:sp>
        <p:nvSpPr>
          <p:cNvPr id="6" name="頁尾版面配置區 5">
            <a:extLst>
              <a:ext uri="{FF2B5EF4-FFF2-40B4-BE49-F238E27FC236}">
                <a16:creationId xmlns:a16="http://schemas.microsoft.com/office/drawing/2014/main" id="{1D9158B0-AE03-45AC-B5B4-BD4E9D7D673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E45632C-F5B7-4073-BEC5-FB6093B627B6}"/>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2848722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7FB404-47C4-44BA-9481-541673E6749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61E46D0-4FCA-465D-906E-B5D03EF7C3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E797A799-A3E2-4735-96A0-56BBEB0865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C3C5AD3-024A-4C11-92FB-2036EB90F730}"/>
              </a:ext>
            </a:extLst>
          </p:cNvPr>
          <p:cNvSpPr>
            <a:spLocks noGrp="1"/>
          </p:cNvSpPr>
          <p:nvPr>
            <p:ph type="dt" sz="half" idx="10"/>
          </p:nvPr>
        </p:nvSpPr>
        <p:spPr/>
        <p:txBody>
          <a:bodyPr/>
          <a:lstStyle/>
          <a:p>
            <a:fld id="{FF48801B-5A24-4FB1-B34D-60BB4DF04FD9}" type="datetimeFigureOut">
              <a:rPr lang="zh-TW" altLang="en-US" smtClean="0"/>
              <a:t>2024/10/14</a:t>
            </a:fld>
            <a:endParaRPr lang="zh-TW" altLang="en-US"/>
          </a:p>
        </p:txBody>
      </p:sp>
      <p:sp>
        <p:nvSpPr>
          <p:cNvPr id="6" name="頁尾版面配置區 5">
            <a:extLst>
              <a:ext uri="{FF2B5EF4-FFF2-40B4-BE49-F238E27FC236}">
                <a16:creationId xmlns:a16="http://schemas.microsoft.com/office/drawing/2014/main" id="{2C5AF0A5-D60A-455D-A979-090A923E706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00AF31E-0ACB-452B-AAB6-58112604BD4B}"/>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21929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41B017A-C101-409B-B0FC-FC17D5C372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6B5DAC5-5C88-4901-BE24-EAFBA1C0E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976DED5-588C-487A-ADF5-C15D27006B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8801B-5A24-4FB1-B34D-60BB4DF04FD9}" type="datetimeFigureOut">
              <a:rPr lang="zh-TW" altLang="en-US" smtClean="0"/>
              <a:t>2024/10/14</a:t>
            </a:fld>
            <a:endParaRPr lang="zh-TW" altLang="en-US"/>
          </a:p>
        </p:txBody>
      </p:sp>
      <p:sp>
        <p:nvSpPr>
          <p:cNvPr id="5" name="頁尾版面配置區 4">
            <a:extLst>
              <a:ext uri="{FF2B5EF4-FFF2-40B4-BE49-F238E27FC236}">
                <a16:creationId xmlns:a16="http://schemas.microsoft.com/office/drawing/2014/main" id="{849C4598-B60C-43AB-A22D-F755B1978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B33CB38-4A71-4299-8BA4-146DB83F41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953915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E1B99E-40D7-4C65-A130-B66CFE6E5A5F}"/>
              </a:ext>
            </a:extLst>
          </p:cNvPr>
          <p:cNvSpPr>
            <a:spLocks noGrp="1"/>
          </p:cNvSpPr>
          <p:nvPr>
            <p:ph type="ctrTitle"/>
          </p:nvPr>
        </p:nvSpPr>
        <p:spPr/>
        <p:txBody>
          <a:bodyPr/>
          <a:lstStyle/>
          <a:p>
            <a:r>
              <a:rPr lang="en-US" altLang="zh-TW" dirty="0"/>
              <a:t>Homework Assignment 3</a:t>
            </a:r>
            <a:endParaRPr lang="zh-TW" altLang="en-US" dirty="0"/>
          </a:p>
        </p:txBody>
      </p:sp>
      <p:sp>
        <p:nvSpPr>
          <p:cNvPr id="3" name="副標題 2">
            <a:extLst>
              <a:ext uri="{FF2B5EF4-FFF2-40B4-BE49-F238E27FC236}">
                <a16:creationId xmlns:a16="http://schemas.microsoft.com/office/drawing/2014/main" id="{E98B9177-99BD-478F-8CC0-81434207B1DA}"/>
              </a:ext>
            </a:extLst>
          </p:cNvPr>
          <p:cNvSpPr>
            <a:spLocks noGrp="1"/>
          </p:cNvSpPr>
          <p:nvPr>
            <p:ph type="subTitle" idx="1"/>
          </p:nvPr>
        </p:nvSpPr>
        <p:spPr/>
        <p:txBody>
          <a:bodyPr>
            <a:normAutofit/>
          </a:bodyPr>
          <a:lstStyle/>
          <a:p>
            <a:r>
              <a:rPr lang="en-US" altLang="zh-TW" dirty="0"/>
              <a:t>Digital Image Processing</a:t>
            </a:r>
          </a:p>
        </p:txBody>
      </p:sp>
      <p:sp>
        <p:nvSpPr>
          <p:cNvPr id="4" name="Rectangle 3">
            <a:extLst>
              <a:ext uri="{FF2B5EF4-FFF2-40B4-BE49-F238E27FC236}">
                <a16:creationId xmlns:a16="http://schemas.microsoft.com/office/drawing/2014/main" id="{BBB0E886-188B-4B47-93F8-AADC921BC477}"/>
              </a:ext>
            </a:extLst>
          </p:cNvPr>
          <p:cNvSpPr/>
          <p:nvPr/>
        </p:nvSpPr>
        <p:spPr>
          <a:xfrm>
            <a:off x="3015995" y="4869744"/>
            <a:ext cx="6502577" cy="480131"/>
          </a:xfrm>
          <a:prstGeom prst="rect">
            <a:avLst/>
          </a:prstGeom>
        </p:spPr>
        <p:txBody>
          <a:bodyPr wrap="square">
            <a:spAutoFit/>
          </a:bodyPr>
          <a:lstStyle/>
          <a:p>
            <a:pPr lvl="0" algn="just">
              <a:lnSpc>
                <a:spcPct val="90000"/>
              </a:lnSpc>
              <a:spcBef>
                <a:spcPts val="1000"/>
              </a:spcBef>
            </a:pPr>
            <a:r>
              <a:rPr lang="en-US" altLang="zh-TW" sz="2800" dirty="0">
                <a:solidFill>
                  <a:srgbClr val="FF0000"/>
                </a:solidFill>
              </a:rPr>
              <a:t>Deadline: 9:00 AM, Thursday, 10/24/2024</a:t>
            </a:r>
          </a:p>
        </p:txBody>
      </p:sp>
    </p:spTree>
    <p:extLst>
      <p:ext uri="{BB962C8B-B14F-4D97-AF65-F5344CB8AC3E}">
        <p14:creationId xmlns:p14="http://schemas.microsoft.com/office/powerpoint/2010/main" val="3217977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a:xfrm>
            <a:off x="838200" y="365125"/>
            <a:ext cx="10515600" cy="765843"/>
          </a:xfrm>
        </p:spPr>
        <p:txBody>
          <a:bodyPr/>
          <a:lstStyle/>
          <a:p>
            <a:r>
              <a:rPr lang="en-US" altLang="zh-TW" dirty="0"/>
              <a:t>Problem 1 (35%)</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a:xfrm>
            <a:off x="838200" y="1224572"/>
            <a:ext cx="11085577" cy="1375409"/>
          </a:xfrm>
        </p:spPr>
        <p:txBody>
          <a:bodyPr>
            <a:normAutofit fontScale="92500"/>
          </a:bodyPr>
          <a:lstStyle/>
          <a:p>
            <a:pPr marL="0" indent="0">
              <a:lnSpc>
                <a:spcPct val="100000"/>
              </a:lnSpc>
              <a:spcBef>
                <a:spcPts val="0"/>
              </a:spcBef>
              <a:spcAft>
                <a:spcPts val="600"/>
              </a:spcAft>
              <a:buNone/>
            </a:pPr>
            <a:r>
              <a:rPr lang="en-US" altLang="zh-TW" sz="2400" dirty="0"/>
              <a:t>The purpose of this homework is to exercise filtering in the frequency domain. You are asked to write your own code to remove the periodic noise from the image shown in Fig. 4.65(a) on page 305 of the textbook. But you may use an existing library to compute Fourier transform.</a:t>
            </a:r>
          </a:p>
          <a:p>
            <a:pPr marL="0" indent="0">
              <a:lnSpc>
                <a:spcPct val="100000"/>
              </a:lnSpc>
              <a:spcBef>
                <a:spcPts val="0"/>
              </a:spcBef>
              <a:spcAft>
                <a:spcPts val="600"/>
              </a:spcAft>
              <a:buNone/>
            </a:pPr>
            <a:endParaRPr lang="en-US" sz="2400" dirty="0"/>
          </a:p>
        </p:txBody>
      </p:sp>
      <p:pic>
        <p:nvPicPr>
          <p:cNvPr id="5" name="Picture 4">
            <a:extLst>
              <a:ext uri="{FF2B5EF4-FFF2-40B4-BE49-F238E27FC236}">
                <a16:creationId xmlns:a16="http://schemas.microsoft.com/office/drawing/2014/main" id="{2FFA93C4-7CDD-4ADB-9678-9E532B4E40E7}"/>
              </a:ext>
            </a:extLst>
          </p:cNvPr>
          <p:cNvPicPr>
            <a:picLocks noChangeAspect="1"/>
          </p:cNvPicPr>
          <p:nvPr/>
        </p:nvPicPr>
        <p:blipFill>
          <a:blip r:embed="rId2"/>
          <a:stretch>
            <a:fillRect/>
          </a:stretch>
        </p:blipFill>
        <p:spPr>
          <a:xfrm>
            <a:off x="4414388" y="2885535"/>
            <a:ext cx="2966914" cy="2922583"/>
          </a:xfrm>
          <a:prstGeom prst="rect">
            <a:avLst/>
          </a:prstGeom>
        </p:spPr>
      </p:pic>
      <p:sp>
        <p:nvSpPr>
          <p:cNvPr id="4" name="內容版面配置區 2">
            <a:extLst>
              <a:ext uri="{FF2B5EF4-FFF2-40B4-BE49-F238E27FC236}">
                <a16:creationId xmlns:a16="http://schemas.microsoft.com/office/drawing/2014/main" id="{429DEA81-CC84-7B9D-DFF4-4DB09EDF3E1E}"/>
              </a:ext>
            </a:extLst>
          </p:cNvPr>
          <p:cNvSpPr txBox="1">
            <a:spLocks/>
          </p:cNvSpPr>
          <p:nvPr/>
        </p:nvSpPr>
        <p:spPr>
          <a:xfrm>
            <a:off x="5228022" y="5808118"/>
            <a:ext cx="1339645" cy="3359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Font typeface="Arial" panose="020B0604020202020204" pitchFamily="34" charset="0"/>
              <a:buNone/>
            </a:pPr>
            <a:r>
              <a:rPr lang="en-US" sz="1600" dirty="0"/>
              <a:t>Fig0465(a).</a:t>
            </a:r>
            <a:r>
              <a:rPr lang="en-US" sz="1600" dirty="0" err="1"/>
              <a:t>tif</a:t>
            </a:r>
            <a:endParaRPr lang="en-US" sz="1600" dirty="0"/>
          </a:p>
        </p:txBody>
      </p:sp>
    </p:spTree>
    <p:extLst>
      <p:ext uri="{BB962C8B-B14F-4D97-AF65-F5344CB8AC3E}">
        <p14:creationId xmlns:p14="http://schemas.microsoft.com/office/powerpoint/2010/main" val="75678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a:xfrm>
            <a:off x="838200" y="365125"/>
            <a:ext cx="10515600" cy="765843"/>
          </a:xfrm>
        </p:spPr>
        <p:txBody>
          <a:bodyPr/>
          <a:lstStyle/>
          <a:p>
            <a:r>
              <a:rPr lang="en-US" altLang="zh-TW" dirty="0"/>
              <a:t>Problem 2 (65%)</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a:xfrm>
            <a:off x="838200" y="1224572"/>
            <a:ext cx="11085577" cy="4984203"/>
          </a:xfrm>
        </p:spPr>
        <p:txBody>
          <a:bodyPr>
            <a:normAutofit/>
          </a:bodyPr>
          <a:lstStyle/>
          <a:p>
            <a:pPr marL="457200" indent="-457200">
              <a:lnSpc>
                <a:spcPct val="100000"/>
              </a:lnSpc>
              <a:spcBef>
                <a:spcPts val="0"/>
              </a:spcBef>
              <a:spcAft>
                <a:spcPts val="600"/>
              </a:spcAft>
              <a:buFont typeface="+mj-lt"/>
              <a:buAutoNum type="alphaLcParenR"/>
            </a:pPr>
            <a:r>
              <a:rPr lang="en-US" sz="2000" dirty="0"/>
              <a:t>The image “motion blur_1” is corrupted by motion blur, as illustrated in the left figure. We do not have any information of the motion. From the figure, however, you can tell that different parts of the keyboard seem to have different degrees of blur, perhaps because the camera used to capture the image is at a slant angle with respect to the keyboard. You are asked to restore the image by all means you can think off. (35%)</a:t>
            </a:r>
          </a:p>
          <a:p>
            <a:pPr marL="457200" indent="-457200">
              <a:lnSpc>
                <a:spcPct val="100000"/>
              </a:lnSpc>
              <a:spcBef>
                <a:spcPts val="0"/>
              </a:spcBef>
              <a:spcAft>
                <a:spcPts val="600"/>
              </a:spcAft>
              <a:buFont typeface="+mj-lt"/>
              <a:buAutoNum type="alphaLcParenR"/>
            </a:pPr>
            <a:r>
              <a:rPr lang="en-US" sz="2000" dirty="0"/>
              <a:t>Use your smartphone to generate a blur image corrupted by a linear motion and design your own technique to restore the image. (30%)</a:t>
            </a:r>
          </a:p>
          <a:p>
            <a:pPr marL="0" indent="0">
              <a:lnSpc>
                <a:spcPct val="100000"/>
              </a:lnSpc>
              <a:spcBef>
                <a:spcPts val="0"/>
              </a:spcBef>
              <a:spcAft>
                <a:spcPts val="600"/>
              </a:spcAft>
              <a:buNone/>
            </a:pPr>
            <a:endParaRPr lang="en-US" sz="2400" dirty="0"/>
          </a:p>
        </p:txBody>
      </p:sp>
      <p:pic>
        <p:nvPicPr>
          <p:cNvPr id="8" name="Picture 7">
            <a:extLst>
              <a:ext uri="{FF2B5EF4-FFF2-40B4-BE49-F238E27FC236}">
                <a16:creationId xmlns:a16="http://schemas.microsoft.com/office/drawing/2014/main" id="{2BBBD766-18ED-4A0F-8590-D581AA789152}"/>
              </a:ext>
            </a:extLst>
          </p:cNvPr>
          <p:cNvPicPr>
            <a:picLocks noChangeAspect="1"/>
          </p:cNvPicPr>
          <p:nvPr/>
        </p:nvPicPr>
        <p:blipFill rotWithShape="1">
          <a:blip r:embed="rId2">
            <a:extLst>
              <a:ext uri="{28A0092B-C50C-407E-A947-70E740481C1C}">
                <a14:useLocalDpi xmlns:a14="http://schemas.microsoft.com/office/drawing/2010/main" val="0"/>
              </a:ext>
            </a:extLst>
          </a:blip>
          <a:srcRect l="39389" t="40102" r="21373" b="27760"/>
          <a:stretch/>
        </p:blipFill>
        <p:spPr>
          <a:xfrm>
            <a:off x="4492329" y="3927767"/>
            <a:ext cx="3200400" cy="1965960"/>
          </a:xfrm>
          <a:prstGeom prst="rect">
            <a:avLst/>
          </a:prstGeom>
        </p:spPr>
      </p:pic>
      <p:sp>
        <p:nvSpPr>
          <p:cNvPr id="7" name="TextBox 6">
            <a:extLst>
              <a:ext uri="{FF2B5EF4-FFF2-40B4-BE49-F238E27FC236}">
                <a16:creationId xmlns:a16="http://schemas.microsoft.com/office/drawing/2014/main" id="{267E850E-3C3F-495E-B49E-167D778D5394}"/>
              </a:ext>
            </a:extLst>
          </p:cNvPr>
          <p:cNvSpPr txBox="1"/>
          <p:nvPr/>
        </p:nvSpPr>
        <p:spPr>
          <a:xfrm>
            <a:off x="5290693" y="5864231"/>
            <a:ext cx="1916352" cy="369332"/>
          </a:xfrm>
          <a:prstGeom prst="rect">
            <a:avLst/>
          </a:prstGeom>
          <a:noFill/>
        </p:spPr>
        <p:txBody>
          <a:bodyPr wrap="square">
            <a:spAutoFit/>
          </a:bodyPr>
          <a:lstStyle/>
          <a:p>
            <a:r>
              <a:rPr lang="en-US" sz="1800" dirty="0"/>
              <a:t>motion blur_</a:t>
            </a:r>
            <a:r>
              <a:rPr lang="en-US" altLang="zh-TW" sz="1800" dirty="0"/>
              <a:t>1.jpg</a:t>
            </a:r>
            <a:endParaRPr lang="en-US" dirty="0"/>
          </a:p>
        </p:txBody>
      </p:sp>
    </p:spTree>
    <p:extLst>
      <p:ext uri="{BB962C8B-B14F-4D97-AF65-F5344CB8AC3E}">
        <p14:creationId xmlns:p14="http://schemas.microsoft.com/office/powerpoint/2010/main" val="1764528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Software Package Allowed</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p:txBody>
          <a:bodyPr/>
          <a:lstStyle/>
          <a:p>
            <a:pPr algn="just"/>
            <a:r>
              <a:rPr lang="en-US" altLang="zh-TW" dirty="0"/>
              <a:t>Python 3.8+ </a:t>
            </a:r>
          </a:p>
          <a:p>
            <a:pPr algn="just"/>
            <a:r>
              <a:rPr lang="en-US" altLang="zh-TW" dirty="0"/>
              <a:t>Standard Python library</a:t>
            </a:r>
          </a:p>
          <a:p>
            <a:pPr algn="just"/>
            <a:r>
              <a:rPr lang="en-US" altLang="zh-TW" dirty="0" err="1"/>
              <a:t>Numpy</a:t>
            </a:r>
            <a:r>
              <a:rPr lang="en-US" altLang="zh-TW" dirty="0"/>
              <a:t> 1.21.1</a:t>
            </a:r>
          </a:p>
          <a:p>
            <a:pPr algn="just"/>
            <a:r>
              <a:rPr lang="en-US" altLang="zh-TW" dirty="0" err="1"/>
              <a:t>Opencv</a:t>
            </a:r>
            <a:r>
              <a:rPr lang="en-US" altLang="zh-TW" dirty="0"/>
              <a:t>-python 4.5.1</a:t>
            </a:r>
          </a:p>
          <a:p>
            <a:pPr algn="just"/>
            <a:r>
              <a:rPr lang="en-US" altLang="zh-TW" dirty="0"/>
              <a:t>Matplotlib 3.6.0</a:t>
            </a:r>
          </a:p>
        </p:txBody>
      </p:sp>
    </p:spTree>
    <p:extLst>
      <p:ext uri="{BB962C8B-B14F-4D97-AF65-F5344CB8AC3E}">
        <p14:creationId xmlns:p14="http://schemas.microsoft.com/office/powerpoint/2010/main" val="2858397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Assignment Requirements</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p:txBody>
          <a:bodyPr>
            <a:normAutofit/>
          </a:bodyPr>
          <a:lstStyle/>
          <a:p>
            <a:pPr algn="just"/>
            <a:r>
              <a:rPr lang="en-US" altLang="zh-TW" dirty="0"/>
              <a:t>All functions in the Software Package are allowed.</a:t>
            </a:r>
          </a:p>
          <a:p>
            <a:pPr algn="just"/>
            <a:r>
              <a:rPr lang="en-US" altLang="zh-TW" dirty="0"/>
              <a:t>Set your directory structure as follows:</a:t>
            </a:r>
          </a:p>
          <a:p>
            <a:pPr marL="457200" lvl="1" indent="0" algn="just">
              <a:buNone/>
            </a:pPr>
            <a:r>
              <a:rPr lang="en-US" altLang="zh-TW" dirty="0"/>
              <a:t>r109XXXXX/</a:t>
            </a:r>
          </a:p>
          <a:p>
            <a:pPr marL="457200" lvl="1" indent="0" algn="just">
              <a:buNone/>
            </a:pPr>
            <a:r>
              <a:rPr lang="en-US" altLang="zh-TW" dirty="0"/>
              <a:t>	- p1.py</a:t>
            </a:r>
          </a:p>
          <a:p>
            <a:pPr marL="457200" lvl="1" indent="0" algn="just">
              <a:buNone/>
            </a:pPr>
            <a:r>
              <a:rPr lang="en-US" altLang="zh-TW" dirty="0"/>
              <a:t>	- p2.py</a:t>
            </a:r>
          </a:p>
          <a:p>
            <a:pPr marL="457200" lvl="1" indent="0" algn="just">
              <a:buNone/>
            </a:pPr>
            <a:r>
              <a:rPr lang="en-US" altLang="zh-TW" dirty="0"/>
              <a:t>	- report.pdf</a:t>
            </a:r>
          </a:p>
          <a:p>
            <a:pPr marL="457200" lvl="1" indent="0" algn="just">
              <a:buNone/>
            </a:pPr>
            <a:r>
              <a:rPr lang="en-US" altLang="zh-TW" dirty="0"/>
              <a:t>	- images/</a:t>
            </a:r>
          </a:p>
          <a:p>
            <a:pPr marL="457200" lvl="1" indent="0" algn="just">
              <a:buNone/>
            </a:pPr>
            <a:r>
              <a:rPr lang="en-US" altLang="zh-TW" dirty="0"/>
              <a:t>		- </a:t>
            </a:r>
            <a:r>
              <a:rPr lang="en-US" altLang="zh-TW" sz="2400" dirty="0"/>
              <a:t>Fig0465(a)</a:t>
            </a:r>
            <a:r>
              <a:rPr lang="en-US" altLang="zh-TW" dirty="0"/>
              <a:t>.</a:t>
            </a:r>
            <a:r>
              <a:rPr lang="en-US" altLang="zh-TW" dirty="0" err="1"/>
              <a:t>tif</a:t>
            </a:r>
            <a:r>
              <a:rPr lang="en-US" altLang="zh-TW" dirty="0"/>
              <a:t>, motion_blur_1.jpg</a:t>
            </a:r>
          </a:p>
          <a:p>
            <a:pPr marL="457200" lvl="1" indent="0" algn="just">
              <a:buNone/>
            </a:pPr>
            <a:r>
              <a:rPr lang="en-US" altLang="zh-TW" dirty="0"/>
              <a:t>		- Images of program output</a:t>
            </a:r>
          </a:p>
        </p:txBody>
      </p:sp>
    </p:spTree>
    <p:extLst>
      <p:ext uri="{BB962C8B-B14F-4D97-AF65-F5344CB8AC3E}">
        <p14:creationId xmlns:p14="http://schemas.microsoft.com/office/powerpoint/2010/main" val="194288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Assignment Submission Requirements</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p:txBody>
          <a:bodyPr>
            <a:normAutofit/>
          </a:bodyPr>
          <a:lstStyle/>
          <a:p>
            <a:pPr algn="just"/>
            <a:r>
              <a:rPr lang="en-US" altLang="zh-TW" dirty="0"/>
              <a:t>Submit to </a:t>
            </a:r>
            <a:r>
              <a:rPr lang="en-US" altLang="zh-TW" dirty="0">
                <a:solidFill>
                  <a:srgbClr val="FF0000"/>
                </a:solidFill>
              </a:rPr>
              <a:t>NTU COOL</a:t>
            </a:r>
          </a:p>
          <a:p>
            <a:pPr algn="just"/>
            <a:r>
              <a:rPr lang="en-US" altLang="zh-TW" dirty="0"/>
              <a:t>Do NOT copy homework (code, report, results, etc.) from others </a:t>
            </a:r>
          </a:p>
        </p:txBody>
      </p:sp>
    </p:spTree>
    <p:extLst>
      <p:ext uri="{BB962C8B-B14F-4D97-AF65-F5344CB8AC3E}">
        <p14:creationId xmlns:p14="http://schemas.microsoft.com/office/powerpoint/2010/main" val="320484169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16906</TotalTime>
  <Words>309</Words>
  <Application>Microsoft Office PowerPoint</Application>
  <PresentationFormat>寬螢幕</PresentationFormat>
  <Paragraphs>29</Paragraphs>
  <Slides>6</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6</vt:i4>
      </vt:variant>
    </vt:vector>
  </HeadingPairs>
  <TitlesOfParts>
    <vt:vector size="10" baseType="lpstr">
      <vt:lpstr>Arial</vt:lpstr>
      <vt:lpstr>Calibri</vt:lpstr>
      <vt:lpstr>Calibri Light</vt:lpstr>
      <vt:lpstr>Office 佈景主題</vt:lpstr>
      <vt:lpstr>Homework Assignment 3</vt:lpstr>
      <vt:lpstr>Problem 1 (35%)</vt:lpstr>
      <vt:lpstr>Problem 2 (65%)</vt:lpstr>
      <vt:lpstr>Software Package Allowed</vt:lpstr>
      <vt:lpstr>Assignment Requirements</vt:lpstr>
      <vt:lpstr>Assignment Submission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dc:title>
  <dc:creator>立威 傅</dc:creator>
  <cp:lastModifiedBy>柏丞 陳</cp:lastModifiedBy>
  <cp:revision>139</cp:revision>
  <dcterms:created xsi:type="dcterms:W3CDTF">2022-09-17T09:32:07Z</dcterms:created>
  <dcterms:modified xsi:type="dcterms:W3CDTF">2024-10-25T21:00:44Z</dcterms:modified>
</cp:coreProperties>
</file>