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72" r:id="rId5"/>
    <p:sldId id="268" r:id="rId6"/>
    <p:sldId id="269" r:id="rId7"/>
    <p:sldId id="270" r:id="rId8"/>
    <p:sldId id="271"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8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FCA53C-7120-42CC-BDF9-E268270E2E50}"/>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DD239B66-0FC2-45AF-B979-494C8961AF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16E8AD2-B2BE-45B3-9802-45844F14209A}"/>
              </a:ext>
            </a:extLst>
          </p:cNvPr>
          <p:cNvSpPr>
            <a:spLocks noGrp="1"/>
          </p:cNvSpPr>
          <p:nvPr>
            <p:ph type="dt" sz="half" idx="10"/>
          </p:nvPr>
        </p:nvSpPr>
        <p:spPr/>
        <p:txBody>
          <a:bodyPr/>
          <a:lstStyle/>
          <a:p>
            <a:fld id="{FF48801B-5A24-4FB1-B34D-60BB4DF04FD9}" type="datetimeFigureOut">
              <a:rPr lang="zh-TW" altLang="en-US" smtClean="0"/>
              <a:t>2024/9/16</a:t>
            </a:fld>
            <a:endParaRPr lang="zh-TW" altLang="en-US"/>
          </a:p>
        </p:txBody>
      </p:sp>
      <p:sp>
        <p:nvSpPr>
          <p:cNvPr id="5" name="頁尾版面配置區 4">
            <a:extLst>
              <a:ext uri="{FF2B5EF4-FFF2-40B4-BE49-F238E27FC236}">
                <a16:creationId xmlns:a16="http://schemas.microsoft.com/office/drawing/2014/main" id="{505DA278-C30E-4A62-A1F2-9A04EAE58CE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ACE207F-25B7-43D8-A49D-BB8D65410FB0}"/>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21885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E5D1D6-8290-4F69-9F2E-CF7F83F21593}"/>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86A424E-78A6-43A1-818D-3285424675A6}"/>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14BD106-CFBC-4E64-B027-0518B10B3C1F}"/>
              </a:ext>
            </a:extLst>
          </p:cNvPr>
          <p:cNvSpPr>
            <a:spLocks noGrp="1"/>
          </p:cNvSpPr>
          <p:nvPr>
            <p:ph type="dt" sz="half" idx="10"/>
          </p:nvPr>
        </p:nvSpPr>
        <p:spPr/>
        <p:txBody>
          <a:bodyPr/>
          <a:lstStyle/>
          <a:p>
            <a:fld id="{FF48801B-5A24-4FB1-B34D-60BB4DF04FD9}" type="datetimeFigureOut">
              <a:rPr lang="zh-TW" altLang="en-US" smtClean="0"/>
              <a:t>2024/9/16</a:t>
            </a:fld>
            <a:endParaRPr lang="zh-TW" altLang="en-US"/>
          </a:p>
        </p:txBody>
      </p:sp>
      <p:sp>
        <p:nvSpPr>
          <p:cNvPr id="5" name="頁尾版面配置區 4">
            <a:extLst>
              <a:ext uri="{FF2B5EF4-FFF2-40B4-BE49-F238E27FC236}">
                <a16:creationId xmlns:a16="http://schemas.microsoft.com/office/drawing/2014/main" id="{B02B6B9B-3C28-4946-A6A5-6399D1DF69F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F651B89-C8AF-4EEB-A62B-48BC5C6286B3}"/>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485692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7A25AACC-FF83-4FF7-8599-12C01C37757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CD238D88-6CF3-4E9B-9AAA-E1972A4D8715}"/>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BBFF39E-785D-4E57-B59A-EBAD5355A0B4}"/>
              </a:ext>
            </a:extLst>
          </p:cNvPr>
          <p:cNvSpPr>
            <a:spLocks noGrp="1"/>
          </p:cNvSpPr>
          <p:nvPr>
            <p:ph type="dt" sz="half" idx="10"/>
          </p:nvPr>
        </p:nvSpPr>
        <p:spPr/>
        <p:txBody>
          <a:bodyPr/>
          <a:lstStyle/>
          <a:p>
            <a:fld id="{FF48801B-5A24-4FB1-B34D-60BB4DF04FD9}" type="datetimeFigureOut">
              <a:rPr lang="zh-TW" altLang="en-US" smtClean="0"/>
              <a:t>2024/9/16</a:t>
            </a:fld>
            <a:endParaRPr lang="zh-TW" altLang="en-US"/>
          </a:p>
        </p:txBody>
      </p:sp>
      <p:sp>
        <p:nvSpPr>
          <p:cNvPr id="5" name="頁尾版面配置區 4">
            <a:extLst>
              <a:ext uri="{FF2B5EF4-FFF2-40B4-BE49-F238E27FC236}">
                <a16:creationId xmlns:a16="http://schemas.microsoft.com/office/drawing/2014/main" id="{75BDD8F2-4149-4606-B757-CD35215A7EB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FF35A23-CDF8-44DA-9314-8DD74A82EE49}"/>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2397960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5A7B49-5618-462C-AB49-71A7238EF13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7B8C6F6-875F-43E5-A28B-7995CAE2927B}"/>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61FE70E-90FB-486B-8240-41CF2B9E057B}"/>
              </a:ext>
            </a:extLst>
          </p:cNvPr>
          <p:cNvSpPr>
            <a:spLocks noGrp="1"/>
          </p:cNvSpPr>
          <p:nvPr>
            <p:ph type="dt" sz="half" idx="10"/>
          </p:nvPr>
        </p:nvSpPr>
        <p:spPr/>
        <p:txBody>
          <a:bodyPr/>
          <a:lstStyle/>
          <a:p>
            <a:fld id="{FF48801B-5A24-4FB1-B34D-60BB4DF04FD9}" type="datetimeFigureOut">
              <a:rPr lang="zh-TW" altLang="en-US" smtClean="0"/>
              <a:t>2024/9/16</a:t>
            </a:fld>
            <a:endParaRPr lang="zh-TW" altLang="en-US"/>
          </a:p>
        </p:txBody>
      </p:sp>
      <p:sp>
        <p:nvSpPr>
          <p:cNvPr id="5" name="頁尾版面配置區 4">
            <a:extLst>
              <a:ext uri="{FF2B5EF4-FFF2-40B4-BE49-F238E27FC236}">
                <a16:creationId xmlns:a16="http://schemas.microsoft.com/office/drawing/2014/main" id="{24A9603A-00FC-463B-8B1D-4FA058D82C4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08CFA07-E6D2-45F1-9798-D72FF3C01127}"/>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3869954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A1C18C-8939-4BC4-A083-E04726226FC1}"/>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39C007F6-6E88-45B8-8551-147D41044C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6639EB1D-4AC1-426E-8725-65FBD9EAD1C2}"/>
              </a:ext>
            </a:extLst>
          </p:cNvPr>
          <p:cNvSpPr>
            <a:spLocks noGrp="1"/>
          </p:cNvSpPr>
          <p:nvPr>
            <p:ph type="dt" sz="half" idx="10"/>
          </p:nvPr>
        </p:nvSpPr>
        <p:spPr/>
        <p:txBody>
          <a:bodyPr/>
          <a:lstStyle/>
          <a:p>
            <a:fld id="{FF48801B-5A24-4FB1-B34D-60BB4DF04FD9}" type="datetimeFigureOut">
              <a:rPr lang="zh-TW" altLang="en-US" smtClean="0"/>
              <a:t>2024/9/16</a:t>
            </a:fld>
            <a:endParaRPr lang="zh-TW" altLang="en-US"/>
          </a:p>
        </p:txBody>
      </p:sp>
      <p:sp>
        <p:nvSpPr>
          <p:cNvPr id="5" name="頁尾版面配置區 4">
            <a:extLst>
              <a:ext uri="{FF2B5EF4-FFF2-40B4-BE49-F238E27FC236}">
                <a16:creationId xmlns:a16="http://schemas.microsoft.com/office/drawing/2014/main" id="{E140FC80-6CF3-41C2-A6E4-7C43E9FE38C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1A6F894-1006-4C35-8D6F-43519479C2F2}"/>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4113384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99AE78-464C-4F2C-97C6-23CF181CC92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E14E890-5C83-4E20-9194-55C67B370C42}"/>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678746A1-39E3-4BF5-BBB1-34F6F7C91198}"/>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DA02AE6F-6F57-4552-A1CD-7809F2C568CF}"/>
              </a:ext>
            </a:extLst>
          </p:cNvPr>
          <p:cNvSpPr>
            <a:spLocks noGrp="1"/>
          </p:cNvSpPr>
          <p:nvPr>
            <p:ph type="dt" sz="half" idx="10"/>
          </p:nvPr>
        </p:nvSpPr>
        <p:spPr/>
        <p:txBody>
          <a:bodyPr/>
          <a:lstStyle/>
          <a:p>
            <a:fld id="{FF48801B-5A24-4FB1-B34D-60BB4DF04FD9}" type="datetimeFigureOut">
              <a:rPr lang="zh-TW" altLang="en-US" smtClean="0"/>
              <a:t>2024/9/16</a:t>
            </a:fld>
            <a:endParaRPr lang="zh-TW" altLang="en-US"/>
          </a:p>
        </p:txBody>
      </p:sp>
      <p:sp>
        <p:nvSpPr>
          <p:cNvPr id="6" name="頁尾版面配置區 5">
            <a:extLst>
              <a:ext uri="{FF2B5EF4-FFF2-40B4-BE49-F238E27FC236}">
                <a16:creationId xmlns:a16="http://schemas.microsoft.com/office/drawing/2014/main" id="{AE00D372-A6EA-47DD-9DA5-54E4CF9F6D4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E2A0FDE-19E0-4C93-ABE5-8ED519F8BD48}"/>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2398695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DA31FE-587E-4F53-8844-6020A9A72CD1}"/>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6749903-7517-42E1-9921-2923E763A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F2CBA62B-E526-4646-BF72-8BAA840E323F}"/>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45885F1F-A029-4454-AC2E-6E67649094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EC2E224-38DC-4940-A100-34046D30B60A}"/>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4D4DE873-0CD4-4004-8D2A-D68A89A08C63}"/>
              </a:ext>
            </a:extLst>
          </p:cNvPr>
          <p:cNvSpPr>
            <a:spLocks noGrp="1"/>
          </p:cNvSpPr>
          <p:nvPr>
            <p:ph type="dt" sz="half" idx="10"/>
          </p:nvPr>
        </p:nvSpPr>
        <p:spPr/>
        <p:txBody>
          <a:bodyPr/>
          <a:lstStyle/>
          <a:p>
            <a:fld id="{FF48801B-5A24-4FB1-B34D-60BB4DF04FD9}" type="datetimeFigureOut">
              <a:rPr lang="zh-TW" altLang="en-US" smtClean="0"/>
              <a:t>2024/9/16</a:t>
            </a:fld>
            <a:endParaRPr lang="zh-TW" altLang="en-US"/>
          </a:p>
        </p:txBody>
      </p:sp>
      <p:sp>
        <p:nvSpPr>
          <p:cNvPr id="8" name="頁尾版面配置區 7">
            <a:extLst>
              <a:ext uri="{FF2B5EF4-FFF2-40B4-BE49-F238E27FC236}">
                <a16:creationId xmlns:a16="http://schemas.microsoft.com/office/drawing/2014/main" id="{03C3DC9F-5D1C-4D4F-A40A-E4A81FDE4191}"/>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79A431F9-981F-49CB-A829-172DC97EEF05}"/>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192834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1E7CB2-4A90-4640-A972-D9519C5070FE}"/>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164805D0-D523-4F7C-8835-B0156D32550C}"/>
              </a:ext>
            </a:extLst>
          </p:cNvPr>
          <p:cNvSpPr>
            <a:spLocks noGrp="1"/>
          </p:cNvSpPr>
          <p:nvPr>
            <p:ph type="dt" sz="half" idx="10"/>
          </p:nvPr>
        </p:nvSpPr>
        <p:spPr/>
        <p:txBody>
          <a:bodyPr/>
          <a:lstStyle/>
          <a:p>
            <a:fld id="{FF48801B-5A24-4FB1-B34D-60BB4DF04FD9}" type="datetimeFigureOut">
              <a:rPr lang="zh-TW" altLang="en-US" smtClean="0"/>
              <a:t>2024/9/16</a:t>
            </a:fld>
            <a:endParaRPr lang="zh-TW" altLang="en-US"/>
          </a:p>
        </p:txBody>
      </p:sp>
      <p:sp>
        <p:nvSpPr>
          <p:cNvPr id="4" name="頁尾版面配置區 3">
            <a:extLst>
              <a:ext uri="{FF2B5EF4-FFF2-40B4-BE49-F238E27FC236}">
                <a16:creationId xmlns:a16="http://schemas.microsoft.com/office/drawing/2014/main" id="{B18210C0-A8C0-42BF-962E-E79028CB8568}"/>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D05E5CC7-1B35-4D10-B072-8B0916524F2A}"/>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337999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AA2605F-AAA0-44B6-899B-4254319D8D31}"/>
              </a:ext>
            </a:extLst>
          </p:cNvPr>
          <p:cNvSpPr>
            <a:spLocks noGrp="1"/>
          </p:cNvSpPr>
          <p:nvPr>
            <p:ph type="dt" sz="half" idx="10"/>
          </p:nvPr>
        </p:nvSpPr>
        <p:spPr/>
        <p:txBody>
          <a:bodyPr/>
          <a:lstStyle/>
          <a:p>
            <a:fld id="{FF48801B-5A24-4FB1-B34D-60BB4DF04FD9}" type="datetimeFigureOut">
              <a:rPr lang="zh-TW" altLang="en-US" smtClean="0"/>
              <a:t>2024/9/16</a:t>
            </a:fld>
            <a:endParaRPr lang="zh-TW" altLang="en-US"/>
          </a:p>
        </p:txBody>
      </p:sp>
      <p:sp>
        <p:nvSpPr>
          <p:cNvPr id="3" name="頁尾版面配置區 2">
            <a:extLst>
              <a:ext uri="{FF2B5EF4-FFF2-40B4-BE49-F238E27FC236}">
                <a16:creationId xmlns:a16="http://schemas.microsoft.com/office/drawing/2014/main" id="{0E02E669-410B-4F6B-B42F-D19B65504F63}"/>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7FD0099-02EA-48A7-B3C8-3546C25CB25E}"/>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386959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48B1B1-A73F-4FDC-A874-A9C6E167ECB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BF110E0E-FCD6-48F0-89DE-DB3F7A3CDA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BEA309A6-787A-4859-B9AD-96E044BD06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1EFADE1E-CC34-4551-B8E1-739B6DF887A9}"/>
              </a:ext>
            </a:extLst>
          </p:cNvPr>
          <p:cNvSpPr>
            <a:spLocks noGrp="1"/>
          </p:cNvSpPr>
          <p:nvPr>
            <p:ph type="dt" sz="half" idx="10"/>
          </p:nvPr>
        </p:nvSpPr>
        <p:spPr/>
        <p:txBody>
          <a:bodyPr/>
          <a:lstStyle/>
          <a:p>
            <a:fld id="{FF48801B-5A24-4FB1-B34D-60BB4DF04FD9}" type="datetimeFigureOut">
              <a:rPr lang="zh-TW" altLang="en-US" smtClean="0"/>
              <a:t>2024/9/16</a:t>
            </a:fld>
            <a:endParaRPr lang="zh-TW" altLang="en-US"/>
          </a:p>
        </p:txBody>
      </p:sp>
      <p:sp>
        <p:nvSpPr>
          <p:cNvPr id="6" name="頁尾版面配置區 5">
            <a:extLst>
              <a:ext uri="{FF2B5EF4-FFF2-40B4-BE49-F238E27FC236}">
                <a16:creationId xmlns:a16="http://schemas.microsoft.com/office/drawing/2014/main" id="{1D9158B0-AE03-45AC-B5B4-BD4E9D7D673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E45632C-F5B7-4073-BEC5-FB6093B627B6}"/>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2848722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7FB404-47C4-44BA-9481-541673E6749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761E46D0-4FCA-465D-906E-B5D03EF7C3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E797A799-A3E2-4735-96A0-56BBEB0865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8C3C5AD3-024A-4C11-92FB-2036EB90F730}"/>
              </a:ext>
            </a:extLst>
          </p:cNvPr>
          <p:cNvSpPr>
            <a:spLocks noGrp="1"/>
          </p:cNvSpPr>
          <p:nvPr>
            <p:ph type="dt" sz="half" idx="10"/>
          </p:nvPr>
        </p:nvSpPr>
        <p:spPr/>
        <p:txBody>
          <a:bodyPr/>
          <a:lstStyle/>
          <a:p>
            <a:fld id="{FF48801B-5A24-4FB1-B34D-60BB4DF04FD9}" type="datetimeFigureOut">
              <a:rPr lang="zh-TW" altLang="en-US" smtClean="0"/>
              <a:t>2024/9/16</a:t>
            </a:fld>
            <a:endParaRPr lang="zh-TW" altLang="en-US"/>
          </a:p>
        </p:txBody>
      </p:sp>
      <p:sp>
        <p:nvSpPr>
          <p:cNvPr id="6" name="頁尾版面配置區 5">
            <a:extLst>
              <a:ext uri="{FF2B5EF4-FFF2-40B4-BE49-F238E27FC236}">
                <a16:creationId xmlns:a16="http://schemas.microsoft.com/office/drawing/2014/main" id="{2C5AF0A5-D60A-455D-A979-090A923E706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00AF31E-0ACB-452B-AAB6-58112604BD4B}"/>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219293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341B017A-C101-409B-B0FC-FC17D5C372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6B5DAC5-5C88-4901-BE24-EAFBA1C0E3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976DED5-588C-487A-ADF5-C15D27006B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48801B-5A24-4FB1-B34D-60BB4DF04FD9}" type="datetimeFigureOut">
              <a:rPr lang="zh-TW" altLang="en-US" smtClean="0"/>
              <a:t>2024/9/16</a:t>
            </a:fld>
            <a:endParaRPr lang="zh-TW" altLang="en-US"/>
          </a:p>
        </p:txBody>
      </p:sp>
      <p:sp>
        <p:nvSpPr>
          <p:cNvPr id="5" name="頁尾版面配置區 4">
            <a:extLst>
              <a:ext uri="{FF2B5EF4-FFF2-40B4-BE49-F238E27FC236}">
                <a16:creationId xmlns:a16="http://schemas.microsoft.com/office/drawing/2014/main" id="{849C4598-B60C-43AB-A22D-F755B19784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6B33CB38-4A71-4299-8BA4-146DB83F41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953915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E1B99E-40D7-4C65-A130-B66CFE6E5A5F}"/>
              </a:ext>
            </a:extLst>
          </p:cNvPr>
          <p:cNvSpPr>
            <a:spLocks noGrp="1"/>
          </p:cNvSpPr>
          <p:nvPr>
            <p:ph type="ctrTitle"/>
          </p:nvPr>
        </p:nvSpPr>
        <p:spPr/>
        <p:txBody>
          <a:bodyPr/>
          <a:lstStyle/>
          <a:p>
            <a:r>
              <a:rPr lang="en-US" altLang="zh-TW" dirty="0"/>
              <a:t>Homework Assignment 1</a:t>
            </a:r>
            <a:endParaRPr lang="zh-TW" altLang="en-US" dirty="0"/>
          </a:p>
        </p:txBody>
      </p:sp>
      <p:sp>
        <p:nvSpPr>
          <p:cNvPr id="3" name="副標題 2">
            <a:extLst>
              <a:ext uri="{FF2B5EF4-FFF2-40B4-BE49-F238E27FC236}">
                <a16:creationId xmlns:a16="http://schemas.microsoft.com/office/drawing/2014/main" id="{E98B9177-99BD-478F-8CC0-81434207B1DA}"/>
              </a:ext>
            </a:extLst>
          </p:cNvPr>
          <p:cNvSpPr>
            <a:spLocks noGrp="1"/>
          </p:cNvSpPr>
          <p:nvPr>
            <p:ph type="subTitle" idx="1"/>
          </p:nvPr>
        </p:nvSpPr>
        <p:spPr/>
        <p:txBody>
          <a:bodyPr>
            <a:normAutofit/>
          </a:bodyPr>
          <a:lstStyle/>
          <a:p>
            <a:r>
              <a:rPr lang="en-US" altLang="zh-TW" dirty="0"/>
              <a:t>Digital Image Processing</a:t>
            </a:r>
          </a:p>
          <a:p>
            <a:r>
              <a:rPr lang="en-US" altLang="zh-TW" dirty="0"/>
              <a:t>Deadline: </a:t>
            </a:r>
            <a:r>
              <a:rPr lang="en-US" altLang="zh-TW" dirty="0">
                <a:solidFill>
                  <a:srgbClr val="FF0000"/>
                </a:solidFill>
              </a:rPr>
              <a:t>09:00 AM, 9/26/2024</a:t>
            </a:r>
          </a:p>
          <a:p>
            <a:endParaRPr lang="en-US" altLang="zh-TW" dirty="0"/>
          </a:p>
        </p:txBody>
      </p:sp>
    </p:spTree>
    <p:extLst>
      <p:ext uri="{BB962C8B-B14F-4D97-AF65-F5344CB8AC3E}">
        <p14:creationId xmlns:p14="http://schemas.microsoft.com/office/powerpoint/2010/main" val="3217977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p:txBody>
          <a:bodyPr/>
          <a:lstStyle/>
          <a:p>
            <a:r>
              <a:rPr lang="en-US" altLang="zh-TW" dirty="0"/>
              <a:t>Problem 1</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a:xfrm>
            <a:off x="838200" y="1380744"/>
            <a:ext cx="10515600" cy="4796219"/>
          </a:xfrm>
        </p:spPr>
        <p:txBody>
          <a:bodyPr/>
          <a:lstStyle/>
          <a:p>
            <a:pPr marL="514350" indent="-514350" algn="just">
              <a:buFont typeface="+mj-lt"/>
              <a:buAutoNum type="alphaLcParenR"/>
            </a:pPr>
            <a:r>
              <a:rPr lang="en-US" altLang="zh-TW" dirty="0"/>
              <a:t>The purpose of this homework is to implement a program for image resizing and rotation based on nearest neighbor interpolation, bilinear interpolation, and bicubic interpolation. More precisely, you are asked to find the transformation that registers </a:t>
            </a:r>
            <a:r>
              <a:rPr lang="en-US" altLang="zh-TW" dirty="0" err="1"/>
              <a:t>T.tif</a:t>
            </a:r>
            <a:r>
              <a:rPr lang="en-US" altLang="zh-TW" dirty="0"/>
              <a:t> with </a:t>
            </a:r>
            <a:r>
              <a:rPr lang="zh-TW" altLang="en-US" dirty="0"/>
              <a:t>T_transformed.</a:t>
            </a:r>
            <a:r>
              <a:rPr lang="en-US" altLang="zh-TW" dirty="0" err="1"/>
              <a:t>tif</a:t>
            </a:r>
            <a:r>
              <a:rPr lang="en-US" altLang="zh-TW" dirty="0"/>
              <a:t>. Your program will be tested and evaluated. </a:t>
            </a:r>
          </a:p>
          <a:p>
            <a:pPr marL="514350" indent="-514350" algn="just">
              <a:buFont typeface="+mj-lt"/>
              <a:buAutoNum type="alphaLcParenR"/>
            </a:pPr>
            <a:r>
              <a:rPr lang="en-US" altLang="zh-TW" dirty="0"/>
              <a:t>Derive the impulse responses of the three interpolation schemes.</a:t>
            </a:r>
            <a:endParaRPr lang="zh-TW" altLang="en-US" dirty="0"/>
          </a:p>
        </p:txBody>
      </p:sp>
      <p:pic>
        <p:nvPicPr>
          <p:cNvPr id="5" name="圖片 4">
            <a:extLst>
              <a:ext uri="{FF2B5EF4-FFF2-40B4-BE49-F238E27FC236}">
                <a16:creationId xmlns:a16="http://schemas.microsoft.com/office/drawing/2014/main" id="{009BCF3B-29D9-4F47-922A-03C33E0C83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654642" y="4459799"/>
            <a:ext cx="1625684" cy="1625684"/>
          </a:xfrm>
          <a:prstGeom prst="rect">
            <a:avLst/>
          </a:prstGeom>
          <a:ln>
            <a:solidFill>
              <a:schemeClr val="tx1"/>
            </a:solidFill>
          </a:ln>
        </p:spPr>
      </p:pic>
      <p:pic>
        <p:nvPicPr>
          <p:cNvPr id="8" name="圖片 7">
            <a:extLst>
              <a:ext uri="{FF2B5EF4-FFF2-40B4-BE49-F238E27FC236}">
                <a16:creationId xmlns:a16="http://schemas.microsoft.com/office/drawing/2014/main" id="{A54EAC7B-ABB6-4EA9-A1C3-993D9E70B8D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66236" y="4458283"/>
            <a:ext cx="1627200" cy="1627200"/>
          </a:xfrm>
          <a:prstGeom prst="rect">
            <a:avLst/>
          </a:prstGeom>
          <a:ln>
            <a:solidFill>
              <a:schemeClr val="tx1"/>
            </a:solidFill>
          </a:ln>
        </p:spPr>
      </p:pic>
      <p:sp>
        <p:nvSpPr>
          <p:cNvPr id="10" name="文字方塊 9">
            <a:extLst>
              <a:ext uri="{FF2B5EF4-FFF2-40B4-BE49-F238E27FC236}">
                <a16:creationId xmlns:a16="http://schemas.microsoft.com/office/drawing/2014/main" id="{78FC1867-6FF3-4B2A-8431-D8A13AF8F914}"/>
              </a:ext>
            </a:extLst>
          </p:cNvPr>
          <p:cNvSpPr txBox="1"/>
          <p:nvPr/>
        </p:nvSpPr>
        <p:spPr>
          <a:xfrm>
            <a:off x="5867686" y="6126897"/>
            <a:ext cx="2024299" cy="369332"/>
          </a:xfrm>
          <a:prstGeom prst="rect">
            <a:avLst/>
          </a:prstGeom>
          <a:noFill/>
        </p:spPr>
        <p:txBody>
          <a:bodyPr wrap="square">
            <a:spAutoFit/>
          </a:bodyPr>
          <a:lstStyle/>
          <a:p>
            <a:r>
              <a:rPr lang="zh-TW" altLang="en-US" dirty="0"/>
              <a:t>T_transformed.</a:t>
            </a:r>
            <a:r>
              <a:rPr lang="en-US" altLang="zh-TW" dirty="0" err="1"/>
              <a:t>tif</a:t>
            </a:r>
            <a:endParaRPr lang="zh-TW" altLang="en-US" dirty="0"/>
          </a:p>
        </p:txBody>
      </p:sp>
      <p:sp>
        <p:nvSpPr>
          <p:cNvPr id="11" name="文字方塊 10">
            <a:extLst>
              <a:ext uri="{FF2B5EF4-FFF2-40B4-BE49-F238E27FC236}">
                <a16:creationId xmlns:a16="http://schemas.microsoft.com/office/drawing/2014/main" id="{8742FF6D-C826-4B7B-AC74-9065C4F0A3C6}"/>
              </a:ext>
            </a:extLst>
          </p:cNvPr>
          <p:cNvSpPr txBox="1"/>
          <p:nvPr/>
        </p:nvSpPr>
        <p:spPr>
          <a:xfrm>
            <a:off x="4071041" y="6126897"/>
            <a:ext cx="792886" cy="369332"/>
          </a:xfrm>
          <a:prstGeom prst="rect">
            <a:avLst/>
          </a:prstGeom>
          <a:noFill/>
        </p:spPr>
        <p:txBody>
          <a:bodyPr wrap="square">
            <a:spAutoFit/>
          </a:bodyPr>
          <a:lstStyle/>
          <a:p>
            <a:r>
              <a:rPr lang="zh-TW" altLang="en-US" dirty="0"/>
              <a:t>T.</a:t>
            </a:r>
            <a:r>
              <a:rPr lang="en-US" altLang="zh-TW" dirty="0" err="1"/>
              <a:t>tif</a:t>
            </a:r>
            <a:endParaRPr lang="zh-TW" altLang="en-US" dirty="0"/>
          </a:p>
        </p:txBody>
      </p:sp>
      <p:sp>
        <p:nvSpPr>
          <p:cNvPr id="12" name="箭號: 向右 11">
            <a:extLst>
              <a:ext uri="{FF2B5EF4-FFF2-40B4-BE49-F238E27FC236}">
                <a16:creationId xmlns:a16="http://schemas.microsoft.com/office/drawing/2014/main" id="{283A112C-8AD3-4286-8DBD-A76D94E4C226}"/>
              </a:ext>
            </a:extLst>
          </p:cNvPr>
          <p:cNvSpPr/>
          <p:nvPr/>
        </p:nvSpPr>
        <p:spPr>
          <a:xfrm>
            <a:off x="5451521" y="5106381"/>
            <a:ext cx="426168" cy="331004"/>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10795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a:xfrm>
            <a:off x="838200" y="365125"/>
            <a:ext cx="10515600" cy="841883"/>
          </a:xfrm>
        </p:spPr>
        <p:txBody>
          <a:bodyPr/>
          <a:lstStyle/>
          <a:p>
            <a:r>
              <a:rPr lang="en-US" altLang="zh-TW" dirty="0"/>
              <a:t>Problem 2</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a:xfrm>
            <a:off x="838200" y="1207008"/>
            <a:ext cx="10515600" cy="4969955"/>
          </a:xfrm>
        </p:spPr>
        <p:txBody>
          <a:bodyPr/>
          <a:lstStyle/>
          <a:p>
            <a:pPr algn="just"/>
            <a:r>
              <a:rPr lang="en-US" altLang="zh-TW" dirty="0"/>
              <a:t>Write a program that takes the noisy image shown in Fig. 2.45(a) as input and generates a clean image as output. Your program will be tested and evaluated. Bonus points will be given if you go beyond the method described in the textbook and design your own.</a:t>
            </a:r>
          </a:p>
        </p:txBody>
      </p:sp>
      <p:pic>
        <p:nvPicPr>
          <p:cNvPr id="5" name="圖片 4">
            <a:extLst>
              <a:ext uri="{FF2B5EF4-FFF2-40B4-BE49-F238E27FC236}">
                <a16:creationId xmlns:a16="http://schemas.microsoft.com/office/drawing/2014/main" id="{4CCBB5CD-7C4F-ABFA-7489-D143C28C0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6661" y="3429000"/>
            <a:ext cx="3298677" cy="2710925"/>
          </a:xfrm>
          <a:prstGeom prst="rect">
            <a:avLst/>
          </a:prstGeom>
        </p:spPr>
      </p:pic>
    </p:spTree>
    <p:extLst>
      <p:ext uri="{BB962C8B-B14F-4D97-AF65-F5344CB8AC3E}">
        <p14:creationId xmlns:p14="http://schemas.microsoft.com/office/powerpoint/2010/main" val="3536619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a:xfrm>
            <a:off x="838200" y="365125"/>
            <a:ext cx="10515600" cy="841883"/>
          </a:xfrm>
        </p:spPr>
        <p:txBody>
          <a:bodyPr/>
          <a:lstStyle/>
          <a:p>
            <a:r>
              <a:rPr lang="en-US" altLang="zh-TW" dirty="0"/>
              <a:t>Problem 3</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a:xfrm>
            <a:off x="838200" y="1207008"/>
            <a:ext cx="10515600" cy="4969955"/>
          </a:xfrm>
        </p:spPr>
        <p:txBody>
          <a:bodyPr/>
          <a:lstStyle/>
          <a:p>
            <a:pPr algn="just"/>
            <a:r>
              <a:rPr lang="en-US" altLang="zh-TW" dirty="0"/>
              <a:t>Determine the intensity-level slicing function that would convert the following image to Fig. 3.12(c) and show the difference image between your resulting image and Fig. 3.12(c). Your program will be tested and evaluated. Your score will depend on the quality of your result.</a:t>
            </a:r>
          </a:p>
        </p:txBody>
      </p:sp>
      <p:pic>
        <p:nvPicPr>
          <p:cNvPr id="6" name="圖片 5">
            <a:extLst>
              <a:ext uri="{FF2B5EF4-FFF2-40B4-BE49-F238E27FC236}">
                <a16:creationId xmlns:a16="http://schemas.microsoft.com/office/drawing/2014/main" id="{B9EA8336-3E27-1FFD-2C85-272AD8ABA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3153" y="3237669"/>
            <a:ext cx="2429214" cy="2800741"/>
          </a:xfrm>
          <a:prstGeom prst="rect">
            <a:avLst/>
          </a:prstGeom>
        </p:spPr>
      </p:pic>
    </p:spTree>
    <p:extLst>
      <p:ext uri="{BB962C8B-B14F-4D97-AF65-F5344CB8AC3E}">
        <p14:creationId xmlns:p14="http://schemas.microsoft.com/office/powerpoint/2010/main" val="2574139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p:txBody>
          <a:bodyPr/>
          <a:lstStyle/>
          <a:p>
            <a:r>
              <a:rPr lang="en-US" altLang="zh-TW" dirty="0"/>
              <a:t>Software Package Allowed</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p:txBody>
          <a:bodyPr/>
          <a:lstStyle/>
          <a:p>
            <a:pPr algn="just"/>
            <a:r>
              <a:rPr lang="en-US" altLang="zh-TW" dirty="0"/>
              <a:t>Python 3.8+ </a:t>
            </a:r>
          </a:p>
          <a:p>
            <a:pPr algn="just"/>
            <a:r>
              <a:rPr lang="en-US" altLang="zh-TW" dirty="0"/>
              <a:t>Standard Python library</a:t>
            </a:r>
          </a:p>
          <a:p>
            <a:pPr algn="just"/>
            <a:r>
              <a:rPr lang="en-US" altLang="zh-TW" dirty="0" err="1"/>
              <a:t>Numpy</a:t>
            </a:r>
            <a:r>
              <a:rPr lang="en-US" altLang="zh-TW" dirty="0"/>
              <a:t> 1.21.1</a:t>
            </a:r>
          </a:p>
          <a:p>
            <a:pPr algn="just"/>
            <a:r>
              <a:rPr lang="en-US" altLang="zh-TW" dirty="0" err="1"/>
              <a:t>Opencv</a:t>
            </a:r>
            <a:r>
              <a:rPr lang="en-US" altLang="zh-TW" dirty="0"/>
              <a:t>-python 4.5.1</a:t>
            </a:r>
          </a:p>
        </p:txBody>
      </p:sp>
    </p:spTree>
    <p:extLst>
      <p:ext uri="{BB962C8B-B14F-4D97-AF65-F5344CB8AC3E}">
        <p14:creationId xmlns:p14="http://schemas.microsoft.com/office/powerpoint/2010/main" val="2858397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p:txBody>
          <a:bodyPr/>
          <a:lstStyle/>
          <a:p>
            <a:r>
              <a:rPr lang="en-US" altLang="zh-TW" dirty="0"/>
              <a:t>Assignment Requirements</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p:txBody>
          <a:bodyPr>
            <a:normAutofit lnSpcReduction="10000"/>
          </a:bodyPr>
          <a:lstStyle/>
          <a:p>
            <a:pPr algn="just"/>
            <a:r>
              <a:rPr lang="en-US" altLang="zh-TW" dirty="0"/>
              <a:t>Only the Image IO of the Software Package is allowed, other image operations (interpolation, filtering, etc.) should be written by yourself.</a:t>
            </a:r>
          </a:p>
          <a:p>
            <a:pPr algn="just"/>
            <a:r>
              <a:rPr lang="en-US" altLang="zh-TW" dirty="0"/>
              <a:t>Set your directory structure as follows:</a:t>
            </a:r>
          </a:p>
          <a:p>
            <a:pPr marL="457200" lvl="1" indent="0" algn="just">
              <a:buNone/>
            </a:pPr>
            <a:r>
              <a:rPr lang="en-US" altLang="zh-TW" dirty="0"/>
              <a:t>R109XXXXX/</a:t>
            </a:r>
          </a:p>
          <a:p>
            <a:pPr marL="457200" lvl="1" indent="0" algn="just">
              <a:buNone/>
            </a:pPr>
            <a:r>
              <a:rPr lang="en-US" altLang="zh-TW" dirty="0"/>
              <a:t>	- p1.py</a:t>
            </a:r>
          </a:p>
          <a:p>
            <a:pPr marL="457200" lvl="1" indent="0" algn="just">
              <a:buNone/>
            </a:pPr>
            <a:r>
              <a:rPr lang="en-US" altLang="zh-TW" dirty="0"/>
              <a:t>	- p2.py</a:t>
            </a:r>
          </a:p>
          <a:p>
            <a:pPr marL="457200" lvl="1" indent="0" algn="just">
              <a:buNone/>
            </a:pPr>
            <a:r>
              <a:rPr lang="en-US" altLang="zh-TW" dirty="0"/>
              <a:t>	- p3.py</a:t>
            </a:r>
          </a:p>
          <a:p>
            <a:pPr marL="457200" lvl="1" indent="0" algn="just">
              <a:buNone/>
            </a:pPr>
            <a:r>
              <a:rPr lang="en-US" altLang="zh-TW" dirty="0"/>
              <a:t>	- report.pdf</a:t>
            </a:r>
          </a:p>
          <a:p>
            <a:pPr marL="457200" lvl="1" indent="0" algn="just">
              <a:buNone/>
            </a:pPr>
            <a:r>
              <a:rPr lang="en-US" altLang="zh-TW" dirty="0"/>
              <a:t>	- images/</a:t>
            </a:r>
          </a:p>
          <a:p>
            <a:pPr marL="457200" lvl="1" indent="0" algn="just">
              <a:buNone/>
            </a:pPr>
            <a:r>
              <a:rPr lang="en-US" altLang="zh-TW" dirty="0"/>
              <a:t>		- image_2.bmp, image_3.png, </a:t>
            </a:r>
            <a:r>
              <a:rPr lang="en-US" altLang="zh-TW" dirty="0" err="1"/>
              <a:t>T.tif</a:t>
            </a:r>
            <a:r>
              <a:rPr lang="en-US" altLang="zh-TW" dirty="0"/>
              <a:t>, </a:t>
            </a:r>
            <a:r>
              <a:rPr lang="en-US" altLang="zh-TW" dirty="0" err="1"/>
              <a:t>T_transformed.tif</a:t>
            </a:r>
            <a:endParaRPr lang="en-US" altLang="zh-TW" dirty="0"/>
          </a:p>
          <a:p>
            <a:pPr marL="457200" lvl="1" indent="0" algn="just">
              <a:buNone/>
            </a:pPr>
            <a:r>
              <a:rPr lang="en-US" altLang="zh-TW" dirty="0"/>
              <a:t>		- Images of program output</a:t>
            </a:r>
          </a:p>
        </p:txBody>
      </p:sp>
    </p:spTree>
    <p:extLst>
      <p:ext uri="{BB962C8B-B14F-4D97-AF65-F5344CB8AC3E}">
        <p14:creationId xmlns:p14="http://schemas.microsoft.com/office/powerpoint/2010/main" val="1942888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p:txBody>
          <a:bodyPr/>
          <a:lstStyle/>
          <a:p>
            <a:r>
              <a:rPr lang="en-US" altLang="zh-TW" dirty="0"/>
              <a:t>Assignment Submission Requirements</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p:txBody>
          <a:bodyPr>
            <a:normAutofit/>
          </a:bodyPr>
          <a:lstStyle/>
          <a:p>
            <a:pPr algn="just"/>
            <a:r>
              <a:rPr lang="en-US" altLang="zh-TW" dirty="0"/>
              <a:t>Submit to </a:t>
            </a:r>
            <a:r>
              <a:rPr lang="en-US" altLang="zh-TW" dirty="0">
                <a:solidFill>
                  <a:srgbClr val="FF0000"/>
                </a:solidFill>
              </a:rPr>
              <a:t>NTU COOL</a:t>
            </a:r>
          </a:p>
          <a:p>
            <a:pPr algn="just"/>
            <a:r>
              <a:rPr lang="en-US" altLang="zh-TW" dirty="0"/>
              <a:t>Do NOT copy homework (code, report, results, etc.) from others </a:t>
            </a:r>
          </a:p>
        </p:txBody>
      </p:sp>
    </p:spTree>
    <p:extLst>
      <p:ext uri="{BB962C8B-B14F-4D97-AF65-F5344CB8AC3E}">
        <p14:creationId xmlns:p14="http://schemas.microsoft.com/office/powerpoint/2010/main" val="3204841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p:txBody>
          <a:bodyPr/>
          <a:lstStyle/>
          <a:p>
            <a:r>
              <a:rPr lang="en-US" altLang="zh-TW" dirty="0"/>
              <a:t>Grading Policy</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a:xfrm>
            <a:off x="838200" y="1420143"/>
            <a:ext cx="10515600" cy="5266147"/>
          </a:xfrm>
        </p:spPr>
        <p:txBody>
          <a:bodyPr>
            <a:normAutofit/>
          </a:bodyPr>
          <a:lstStyle/>
          <a:p>
            <a:pPr algn="just"/>
            <a:r>
              <a:rPr lang="en-US" altLang="zh-TW" dirty="0"/>
              <a:t>Problem 1(a) (40%)</a:t>
            </a:r>
          </a:p>
          <a:p>
            <a:pPr lvl="1" algn="just"/>
            <a:r>
              <a:rPr lang="en-US" altLang="zh-TW" dirty="0"/>
              <a:t>6% for each interpolation scheme, if the result is correct. </a:t>
            </a:r>
          </a:p>
          <a:p>
            <a:pPr lvl="1" algn="just"/>
            <a:r>
              <a:rPr lang="en-US" altLang="zh-TW" dirty="0"/>
              <a:t>6% for each impulse response, if correct. </a:t>
            </a:r>
          </a:p>
          <a:p>
            <a:pPr lvl="1" algn="just"/>
            <a:r>
              <a:rPr lang="en-US" altLang="zh-TW" dirty="0"/>
              <a:t>4%, elegance of your technique.</a:t>
            </a:r>
          </a:p>
          <a:p>
            <a:pPr algn="just"/>
            <a:r>
              <a:rPr lang="en-US" altLang="zh-TW" dirty="0"/>
              <a:t>Problem 2 (30%)</a:t>
            </a:r>
          </a:p>
          <a:p>
            <a:pPr lvl="1" algn="just"/>
            <a:r>
              <a:rPr lang="en-US" altLang="zh-TW" dirty="0"/>
              <a:t>15%, if the transformation is correct</a:t>
            </a:r>
          </a:p>
          <a:p>
            <a:pPr lvl="1" algn="just"/>
            <a:r>
              <a:rPr lang="en-US" altLang="zh-TW" dirty="0"/>
              <a:t>15%, if the code generates correct result</a:t>
            </a:r>
          </a:p>
          <a:p>
            <a:pPr algn="just"/>
            <a:r>
              <a:rPr lang="en-US" altLang="zh-TW" dirty="0"/>
              <a:t>Problem 3 (30%)</a:t>
            </a:r>
          </a:p>
          <a:p>
            <a:pPr lvl="1" algn="just"/>
            <a:r>
              <a:rPr lang="en-US" altLang="zh-TW" dirty="0"/>
              <a:t>20%, if the intensity-level slicing function looks fine</a:t>
            </a:r>
          </a:p>
          <a:p>
            <a:pPr lvl="1" algn="just"/>
            <a:r>
              <a:rPr lang="en-US" altLang="zh-TW" dirty="0"/>
              <a:t>10%, if the difference image is small enough</a:t>
            </a:r>
          </a:p>
          <a:p>
            <a:pPr lvl="1" algn="just"/>
            <a:endParaRPr lang="en-US" altLang="zh-TW" dirty="0"/>
          </a:p>
        </p:txBody>
      </p:sp>
    </p:spTree>
    <p:extLst>
      <p:ext uri="{BB962C8B-B14F-4D97-AF65-F5344CB8AC3E}">
        <p14:creationId xmlns:p14="http://schemas.microsoft.com/office/powerpoint/2010/main" val="273155137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844</TotalTime>
  <Words>407</Words>
  <Application>Microsoft Office PowerPoint</Application>
  <PresentationFormat>寬螢幕</PresentationFormat>
  <Paragraphs>42</Paragraphs>
  <Slides>8</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8</vt:i4>
      </vt:variant>
    </vt:vector>
  </HeadingPairs>
  <TitlesOfParts>
    <vt:vector size="12" baseType="lpstr">
      <vt:lpstr>Arial</vt:lpstr>
      <vt:lpstr>Calibri</vt:lpstr>
      <vt:lpstr>Calibri Light</vt:lpstr>
      <vt:lpstr>Office 佈景主題</vt:lpstr>
      <vt:lpstr>Homework Assignment 1</vt:lpstr>
      <vt:lpstr>Problem 1</vt:lpstr>
      <vt:lpstr>Problem 2</vt:lpstr>
      <vt:lpstr>Problem 3</vt:lpstr>
      <vt:lpstr>Software Package Allowed</vt:lpstr>
      <vt:lpstr>Assignment Requirements</vt:lpstr>
      <vt:lpstr>Assignment Submission Requirements</vt:lpstr>
      <vt:lpstr>Grading Policy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dc:title>
  <dc:creator>立威 傅</dc:creator>
  <cp:lastModifiedBy>湯奇恩</cp:lastModifiedBy>
  <cp:revision>94</cp:revision>
  <dcterms:created xsi:type="dcterms:W3CDTF">2022-09-17T09:32:07Z</dcterms:created>
  <dcterms:modified xsi:type="dcterms:W3CDTF">2024-09-16T19:37:05Z</dcterms:modified>
</cp:coreProperties>
</file>