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68" r:id="rId5"/>
    <p:sldId id="269" r:id="rId6"/>
    <p:sldId id="270" r:id="rId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FCA53C-7120-42CC-BDF9-E268270E2E50}"/>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D239B66-0FC2-45AF-B979-494C8961A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216E8AD2-B2BE-45B3-9802-45844F14209A}"/>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505DA278-C30E-4A62-A1F2-9A04EAE58CE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ACE207F-25B7-43D8-A49D-BB8D65410FB0}"/>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885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E5D1D6-8290-4F69-9F2E-CF7F83F21593}"/>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086A424E-78A6-43A1-818D-3285424675A6}"/>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14BD106-CFBC-4E64-B027-0518B10B3C1F}"/>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B02B6B9B-3C28-4946-A6A5-6399D1DF69F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F651B89-C8AF-4EEB-A62B-48BC5C6286B3}"/>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85692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7A25AACC-FF83-4FF7-8599-12C01C377575}"/>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D238D88-6CF3-4E9B-9AAA-E1972A4D871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BBFF39E-785D-4E57-B59A-EBAD5355A0B4}"/>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75BDD8F2-4149-4606-B757-CD35215A7EB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FF35A23-CDF8-44DA-9314-8DD74A82EE49}"/>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7960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5A7B49-5618-462C-AB49-71A7238EF138}"/>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7B8C6F6-875F-43E5-A28B-7995CAE2927B}"/>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561FE70E-90FB-486B-8240-41CF2B9E057B}"/>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24A9603A-00FC-463B-8B1D-4FA058D82C4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8CFA07-E6D2-45F1-9798-D72FF3C01127}"/>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386995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A1C18C-8939-4BC4-A083-E04726226FC1}"/>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39C007F6-6E88-45B8-8551-147D41044C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6639EB1D-4AC1-426E-8725-65FBD9EAD1C2}"/>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E140FC80-6CF3-41C2-A6E4-7C43E9FE38C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A6F894-1006-4C35-8D6F-43519479C2F2}"/>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4113384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99AE78-464C-4F2C-97C6-23CF181CC92F}"/>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0E14E890-5C83-4E20-9194-55C67B370C42}"/>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78746A1-39E3-4BF5-BBB1-34F6F7C9119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DA02AE6F-6F57-4552-A1CD-7809F2C568CF}"/>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6" name="頁尾版面配置區 5">
            <a:extLst>
              <a:ext uri="{FF2B5EF4-FFF2-40B4-BE49-F238E27FC236}">
                <a16:creationId xmlns:a16="http://schemas.microsoft.com/office/drawing/2014/main" id="{AE00D372-A6EA-47DD-9DA5-54E4CF9F6D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E2A0FDE-19E0-4C93-ABE5-8ED519F8BD48}"/>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398695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DA31FE-587E-4F53-8844-6020A9A72C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16749903-7517-42E1-9921-2923E763A4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2CBA62B-E526-4646-BF72-8BAA840E323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5885F1F-A029-4454-AC2E-6E6764909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EC2E224-38DC-4940-A100-34046D30B60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D4DE873-0CD4-4004-8D2A-D68A89A08C63}"/>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8" name="頁尾版面配置區 7">
            <a:extLst>
              <a:ext uri="{FF2B5EF4-FFF2-40B4-BE49-F238E27FC236}">
                <a16:creationId xmlns:a16="http://schemas.microsoft.com/office/drawing/2014/main" id="{03C3DC9F-5D1C-4D4F-A40A-E4A81FDE419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79A431F9-981F-49CB-A829-172DC97EEF05}"/>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192834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01E7CB2-4A90-4640-A972-D9519C5070FE}"/>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64805D0-D523-4F7C-8835-B0156D32550C}"/>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4" name="頁尾版面配置區 3">
            <a:extLst>
              <a:ext uri="{FF2B5EF4-FFF2-40B4-BE49-F238E27FC236}">
                <a16:creationId xmlns:a16="http://schemas.microsoft.com/office/drawing/2014/main" id="{B18210C0-A8C0-42BF-962E-E79028CB8568}"/>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05E5CC7-1B35-4D10-B072-8B0916524F2A}"/>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37999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0AA2605F-AAA0-44B6-899B-4254319D8D31}"/>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3" name="頁尾版面配置區 2">
            <a:extLst>
              <a:ext uri="{FF2B5EF4-FFF2-40B4-BE49-F238E27FC236}">
                <a16:creationId xmlns:a16="http://schemas.microsoft.com/office/drawing/2014/main" id="{0E02E669-410B-4F6B-B42F-D19B65504F63}"/>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37FD0099-02EA-48A7-B3C8-3546C25CB25E}"/>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386959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48B1B1-A73F-4FDC-A874-A9C6E167ECBE}"/>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BF110E0E-FCD6-48F0-89DE-DB3F7A3C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BEA309A6-787A-4859-B9AD-96E044BD0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1EFADE1E-CC34-4551-B8E1-739B6DF887A9}"/>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6" name="頁尾版面配置區 5">
            <a:extLst>
              <a:ext uri="{FF2B5EF4-FFF2-40B4-BE49-F238E27FC236}">
                <a16:creationId xmlns:a16="http://schemas.microsoft.com/office/drawing/2014/main" id="{1D9158B0-AE03-45AC-B5B4-BD4E9D7D6733}"/>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E45632C-F5B7-4073-BEC5-FB6093B627B6}"/>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2848722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7FB404-47C4-44BA-9481-541673E6749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761E46D0-4FCA-465D-906E-B5D03EF7C3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797A799-A3E2-4735-96A0-56BBEB086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C3C5AD3-024A-4C11-92FB-2036EB90F730}"/>
              </a:ext>
            </a:extLst>
          </p:cNvPr>
          <p:cNvSpPr>
            <a:spLocks noGrp="1"/>
          </p:cNvSpPr>
          <p:nvPr>
            <p:ph type="dt" sz="half" idx="10"/>
          </p:nvPr>
        </p:nvSpPr>
        <p:spPr/>
        <p:txBody>
          <a:bodyPr/>
          <a:lstStyle/>
          <a:p>
            <a:fld id="{FF48801B-5A24-4FB1-B34D-60BB4DF04FD9}" type="datetimeFigureOut">
              <a:rPr lang="zh-TW" altLang="en-US" smtClean="0"/>
              <a:t>2024/11/29</a:t>
            </a:fld>
            <a:endParaRPr lang="zh-TW" altLang="en-US"/>
          </a:p>
        </p:txBody>
      </p:sp>
      <p:sp>
        <p:nvSpPr>
          <p:cNvPr id="6" name="頁尾版面配置區 5">
            <a:extLst>
              <a:ext uri="{FF2B5EF4-FFF2-40B4-BE49-F238E27FC236}">
                <a16:creationId xmlns:a16="http://schemas.microsoft.com/office/drawing/2014/main" id="{2C5AF0A5-D60A-455D-A979-090A923E706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00AF31E-0ACB-452B-AAB6-58112604BD4B}"/>
              </a:ext>
            </a:extLst>
          </p:cNvPr>
          <p:cNvSpPr>
            <a:spLocks noGrp="1"/>
          </p:cNvSpPr>
          <p:nvPr>
            <p:ph type="sldNum" sz="quarter" idx="12"/>
          </p:nvPr>
        </p:nvSpPr>
        <p:spPr/>
        <p:txBody>
          <a:body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219293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341B017A-C101-409B-B0FC-FC17D5C37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6B5DAC5-5C88-4901-BE24-EAFBA1C0E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976DED5-588C-487A-ADF5-C15D27006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8801B-5A24-4FB1-B34D-60BB4DF04FD9}" type="datetimeFigureOut">
              <a:rPr lang="zh-TW" altLang="en-US" smtClean="0"/>
              <a:t>2024/11/29</a:t>
            </a:fld>
            <a:endParaRPr lang="zh-TW" altLang="en-US"/>
          </a:p>
        </p:txBody>
      </p:sp>
      <p:sp>
        <p:nvSpPr>
          <p:cNvPr id="5" name="頁尾版面配置區 4">
            <a:extLst>
              <a:ext uri="{FF2B5EF4-FFF2-40B4-BE49-F238E27FC236}">
                <a16:creationId xmlns:a16="http://schemas.microsoft.com/office/drawing/2014/main" id="{849C4598-B60C-43AB-A22D-F755B19784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6B33CB38-4A71-4299-8BA4-146DB83F41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A9E488-915C-4DD5-B885-84FEF0968194}" type="slidenum">
              <a:rPr lang="zh-TW" altLang="en-US" smtClean="0"/>
              <a:t>‹#›</a:t>
            </a:fld>
            <a:endParaRPr lang="zh-TW" altLang="en-US"/>
          </a:p>
        </p:txBody>
      </p:sp>
    </p:spTree>
    <p:extLst>
      <p:ext uri="{BB962C8B-B14F-4D97-AF65-F5344CB8AC3E}">
        <p14:creationId xmlns:p14="http://schemas.microsoft.com/office/powerpoint/2010/main" val="1953915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tif"/><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cid:ii_l9y9ii4x2"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E1B99E-40D7-4C65-A130-B66CFE6E5A5F}"/>
              </a:ext>
            </a:extLst>
          </p:cNvPr>
          <p:cNvSpPr>
            <a:spLocks noGrp="1"/>
          </p:cNvSpPr>
          <p:nvPr>
            <p:ph type="ctrTitle"/>
          </p:nvPr>
        </p:nvSpPr>
        <p:spPr/>
        <p:txBody>
          <a:bodyPr/>
          <a:lstStyle/>
          <a:p>
            <a:r>
              <a:rPr lang="en-US" altLang="zh-TW" dirty="0"/>
              <a:t>Homework Assignment 5</a:t>
            </a:r>
            <a:endParaRPr lang="zh-TW" altLang="en-US" dirty="0"/>
          </a:p>
        </p:txBody>
      </p:sp>
      <p:sp>
        <p:nvSpPr>
          <p:cNvPr id="3" name="副標題 2">
            <a:extLst>
              <a:ext uri="{FF2B5EF4-FFF2-40B4-BE49-F238E27FC236}">
                <a16:creationId xmlns:a16="http://schemas.microsoft.com/office/drawing/2014/main" id="{E98B9177-99BD-478F-8CC0-81434207B1DA}"/>
              </a:ext>
            </a:extLst>
          </p:cNvPr>
          <p:cNvSpPr>
            <a:spLocks noGrp="1"/>
          </p:cNvSpPr>
          <p:nvPr>
            <p:ph type="subTitle" idx="1"/>
          </p:nvPr>
        </p:nvSpPr>
        <p:spPr/>
        <p:txBody>
          <a:bodyPr>
            <a:normAutofit/>
          </a:bodyPr>
          <a:lstStyle/>
          <a:p>
            <a:r>
              <a:rPr lang="en-US" altLang="zh-TW" dirty="0"/>
              <a:t>Digital Image Processing</a:t>
            </a:r>
          </a:p>
          <a:p>
            <a:endParaRPr lang="en-US" altLang="zh-TW" dirty="0"/>
          </a:p>
        </p:txBody>
      </p:sp>
      <p:sp>
        <p:nvSpPr>
          <p:cNvPr id="4" name="Rectangle 3">
            <a:extLst>
              <a:ext uri="{FF2B5EF4-FFF2-40B4-BE49-F238E27FC236}">
                <a16:creationId xmlns:a16="http://schemas.microsoft.com/office/drawing/2014/main" id="{59EDBC66-F5FC-4D87-A2EC-ACAD2A1103C2}"/>
              </a:ext>
            </a:extLst>
          </p:cNvPr>
          <p:cNvSpPr/>
          <p:nvPr/>
        </p:nvSpPr>
        <p:spPr>
          <a:xfrm>
            <a:off x="3015996" y="5017734"/>
            <a:ext cx="6356604" cy="480131"/>
          </a:xfrm>
          <a:prstGeom prst="rect">
            <a:avLst/>
          </a:prstGeom>
        </p:spPr>
        <p:txBody>
          <a:bodyPr wrap="square">
            <a:spAutoFit/>
          </a:bodyPr>
          <a:lstStyle/>
          <a:p>
            <a:pPr lvl="0" algn="just">
              <a:lnSpc>
                <a:spcPct val="90000"/>
              </a:lnSpc>
              <a:spcBef>
                <a:spcPts val="1000"/>
              </a:spcBef>
            </a:pPr>
            <a:r>
              <a:rPr lang="en-US" altLang="zh-TW" sz="2800" dirty="0">
                <a:solidFill>
                  <a:srgbClr val="FF0000"/>
                </a:solidFill>
              </a:rPr>
              <a:t>Deadline: 09:00 AM, Monday, 12/9/2024</a:t>
            </a:r>
          </a:p>
        </p:txBody>
      </p:sp>
    </p:spTree>
    <p:extLst>
      <p:ext uri="{BB962C8B-B14F-4D97-AF65-F5344CB8AC3E}">
        <p14:creationId xmlns:p14="http://schemas.microsoft.com/office/powerpoint/2010/main" val="3217977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1 (50%)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946251" y="1407810"/>
            <a:ext cx="9244263" cy="4733013"/>
          </a:xfrm>
        </p:spPr>
        <p:txBody>
          <a:bodyPr>
            <a:normAutofit/>
          </a:bodyPr>
          <a:lstStyle/>
          <a:p>
            <a:pPr marL="0" lvl="0" indent="0" eaLnBrk="0" fontAlgn="base" hangingPunct="0">
              <a:lnSpc>
                <a:spcPct val="100000"/>
              </a:lnSpc>
              <a:spcBef>
                <a:spcPct val="0"/>
              </a:spcBef>
              <a:spcAft>
                <a:spcPct val="0"/>
              </a:spcAft>
              <a:buNone/>
            </a:pPr>
            <a:r>
              <a:rPr lang="en-US" altLang="en-US" sz="2000" dirty="0">
                <a:latin typeface="Calibri" panose="020F0502020204030204" pitchFamily="34" charset="0"/>
                <a:ea typeface="新細明體" panose="02020500000000000000" pitchFamily="18" charset="-120"/>
                <a:cs typeface="Calibri" panose="020F0502020204030204" pitchFamily="34" charset="0"/>
              </a:rPr>
              <a:t>Refer to the image and the disk structuring element shown in the lower right of the image. Sketch what the sets C, D, E, and F would look like for the following sequence of operations: C = A </a:t>
            </a:r>
            <a:r>
              <a:rPr lang="en-US" altLang="en-US" sz="2000" dirty="0">
                <a:latin typeface="Calibri" panose="020F0502020204030204" pitchFamily="34" charset="0"/>
                <a:cs typeface="Calibri" panose="020F0502020204030204" pitchFamily="34" charset="0"/>
                <a:sym typeface="Webdings" panose="05030102010509060703" pitchFamily="18" charset="2"/>
              </a:rPr>
              <a:t></a:t>
            </a:r>
            <a:r>
              <a:rPr lang="en-US" altLang="en-US" sz="2000" dirty="0">
                <a:latin typeface="Calibri" panose="020F0502020204030204" pitchFamily="34" charset="0"/>
                <a:ea typeface="新細明體" panose="02020500000000000000" pitchFamily="18" charset="-120"/>
                <a:cs typeface="Calibri" panose="020F0502020204030204" pitchFamily="34" charset="0"/>
              </a:rPr>
              <a:t> B; D = C     B; E = D    B; and F = E</a:t>
            </a:r>
            <a:r>
              <a:rPr lang="en-US" altLang="en-US" sz="2000" dirty="0">
                <a:latin typeface="Calibri" panose="020F0502020204030204" pitchFamily="34" charset="0"/>
                <a:cs typeface="Calibri" panose="020F0502020204030204" pitchFamily="34" charset="0"/>
                <a:sym typeface="Webdings" panose="05030102010509060703" pitchFamily="18" charset="2"/>
              </a:rPr>
              <a:t></a:t>
            </a:r>
            <a:r>
              <a:rPr lang="en-US" altLang="en-US" sz="2000" dirty="0">
                <a:latin typeface="Calibri" panose="020F0502020204030204" pitchFamily="34" charset="0"/>
                <a:ea typeface="新細明體" panose="02020500000000000000" pitchFamily="18" charset="-120"/>
                <a:cs typeface="Calibri" panose="020F0502020204030204" pitchFamily="34" charset="0"/>
              </a:rPr>
              <a:t>B. Set A consists of all the foreground pixels (white), except the structuring element, B, which you may assume is just large enough to encompass any of the random elements in the image. Note that the sequence of operations above is simply the opening of A by B followed by a closing of the result by B.</a:t>
            </a:r>
            <a:endParaRPr lang="en-US" altLang="zh-TW" sz="2000" dirty="0"/>
          </a:p>
        </p:txBody>
      </p:sp>
      <p:sp>
        <p:nvSpPr>
          <p:cNvPr id="10" name="Rectangle 11">
            <a:extLst>
              <a:ext uri="{FF2B5EF4-FFF2-40B4-BE49-F238E27FC236}">
                <a16:creationId xmlns:a16="http://schemas.microsoft.com/office/drawing/2014/main" id="{130F0333-B978-4529-8D92-DD9DF4A85EB0}"/>
              </a:ext>
            </a:extLst>
          </p:cNvPr>
          <p:cNvSpPr>
            <a:spLocks noChangeArrowheads="1"/>
          </p:cNvSpPr>
          <p:nvPr/>
        </p:nvSpPr>
        <p:spPr bwMode="auto">
          <a:xfrm>
            <a:off x="0" y="173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35AC6A-7AA8-4ADE-AE6E-5C1BDD786532}"/>
                  </a:ext>
                </a:extLst>
              </p:cNvPr>
              <p:cNvSpPr txBox="1"/>
              <p:nvPr/>
            </p:nvSpPr>
            <p:spPr>
              <a:xfrm>
                <a:off x="3884320" y="2038777"/>
                <a:ext cx="362230" cy="3688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b="0" i="0" smtClean="0">
                          <a:latin typeface="Cambria Math" panose="02040503050406030204" pitchFamily="18" charset="0"/>
                        </a:rPr>
                        <m:t>  </m:t>
                      </m:r>
                    </m:oMath>
                  </m:oMathPara>
                </a14:m>
                <a:endParaRPr lang="en-US" dirty="0"/>
              </a:p>
            </p:txBody>
          </p:sp>
        </mc:Choice>
        <mc:Fallback xmlns="">
          <p:sp>
            <p:nvSpPr>
              <p:cNvPr id="12" name="TextBox 11">
                <a:extLst>
                  <a:ext uri="{FF2B5EF4-FFF2-40B4-BE49-F238E27FC236}">
                    <a16:creationId xmlns:a16="http://schemas.microsoft.com/office/drawing/2014/main" id="{7B35AC6A-7AA8-4ADE-AE6E-5C1BDD786532}"/>
                  </a:ext>
                </a:extLst>
              </p:cNvPr>
              <p:cNvSpPr txBox="1">
                <a:spLocks noRot="1" noChangeAspect="1" noMove="1" noResize="1" noEditPoints="1" noAdjustHandles="1" noChangeArrowheads="1" noChangeShapeType="1" noTextEdit="1"/>
              </p:cNvSpPr>
              <p:nvPr/>
            </p:nvSpPr>
            <p:spPr>
              <a:xfrm>
                <a:off x="3884320" y="2038777"/>
                <a:ext cx="362230" cy="368819"/>
              </a:xfrm>
              <a:prstGeom prst="rect">
                <a:avLst/>
              </a:prstGeom>
              <a:blipFill>
                <a:blip r:embed="rId3"/>
                <a:stretch>
                  <a:fillRect l="-1667" r="-1666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8C0AE6E-0B3D-4FA4-8A92-A6BD83D6ECF3}"/>
                  </a:ext>
                </a:extLst>
              </p:cNvPr>
              <p:cNvSpPr txBox="1"/>
              <p:nvPr/>
            </p:nvSpPr>
            <p:spPr>
              <a:xfrm>
                <a:off x="4940148" y="2022662"/>
                <a:ext cx="362230" cy="3688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b="0" i="0" smtClean="0">
                          <a:latin typeface="Cambria Math" panose="02040503050406030204" pitchFamily="18" charset="0"/>
                        </a:rPr>
                        <m:t>  </m:t>
                      </m:r>
                    </m:oMath>
                  </m:oMathPara>
                </a14:m>
                <a:endParaRPr lang="en-US" dirty="0"/>
              </a:p>
            </p:txBody>
          </p:sp>
        </mc:Choice>
        <mc:Fallback xmlns="">
          <p:sp>
            <p:nvSpPr>
              <p:cNvPr id="13" name="TextBox 12">
                <a:extLst>
                  <a:ext uri="{FF2B5EF4-FFF2-40B4-BE49-F238E27FC236}">
                    <a16:creationId xmlns:a16="http://schemas.microsoft.com/office/drawing/2014/main" id="{B8C0AE6E-0B3D-4FA4-8A92-A6BD83D6ECF3}"/>
                  </a:ext>
                </a:extLst>
              </p:cNvPr>
              <p:cNvSpPr txBox="1">
                <a:spLocks noRot="1" noChangeAspect="1" noMove="1" noResize="1" noEditPoints="1" noAdjustHandles="1" noChangeArrowheads="1" noChangeShapeType="1" noTextEdit="1"/>
              </p:cNvSpPr>
              <p:nvPr/>
            </p:nvSpPr>
            <p:spPr>
              <a:xfrm>
                <a:off x="4940148" y="2022662"/>
                <a:ext cx="362230" cy="368819"/>
              </a:xfrm>
              <a:prstGeom prst="rect">
                <a:avLst/>
              </a:prstGeom>
              <a:blipFill>
                <a:blip r:embed="rId4"/>
                <a:stretch>
                  <a:fillRect l="-1667" r="-16667" b="-6667"/>
                </a:stretch>
              </a:blipFill>
            </p:spPr>
            <p:txBody>
              <a:bodyPr/>
              <a:lstStyle/>
              <a:p>
                <a:r>
                  <a:rPr lang="en-US">
                    <a:noFill/>
                  </a:rPr>
                  <a:t> </a:t>
                </a:r>
              </a:p>
            </p:txBody>
          </p:sp>
        </mc:Fallback>
      </mc:AlternateContent>
      <p:pic>
        <p:nvPicPr>
          <p:cNvPr id="6" name="圖片 5">
            <a:extLst>
              <a:ext uri="{FF2B5EF4-FFF2-40B4-BE49-F238E27FC236}">
                <a16:creationId xmlns:a16="http://schemas.microsoft.com/office/drawing/2014/main" id="{E395A5EB-DB19-AB1D-8BD5-5B9EF77B91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0124" y="3562227"/>
            <a:ext cx="2850642" cy="2958084"/>
          </a:xfrm>
          <a:prstGeom prst="rect">
            <a:avLst/>
          </a:prstGeom>
        </p:spPr>
      </p:pic>
    </p:spTree>
    <p:extLst>
      <p:ext uri="{BB962C8B-B14F-4D97-AF65-F5344CB8AC3E}">
        <p14:creationId xmlns:p14="http://schemas.microsoft.com/office/powerpoint/2010/main" val="3431918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a:xfrm>
            <a:off x="838200" y="365125"/>
            <a:ext cx="10515600" cy="765843"/>
          </a:xfrm>
        </p:spPr>
        <p:txBody>
          <a:bodyPr/>
          <a:lstStyle/>
          <a:p>
            <a:r>
              <a:rPr lang="en-US" altLang="zh-TW" dirty="0"/>
              <a:t>Problem 2 (50%)</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a:xfrm>
            <a:off x="946251" y="1407810"/>
            <a:ext cx="9244263" cy="4733013"/>
          </a:xfrm>
        </p:spPr>
        <p:txBody>
          <a:bodyPr>
            <a:normAutofit/>
          </a:bodyPr>
          <a:lstStyle/>
          <a:p>
            <a:pPr marL="0" lvl="0" indent="0" eaLnBrk="0" fontAlgn="base" hangingPunct="0">
              <a:lnSpc>
                <a:spcPct val="100000"/>
              </a:lnSpc>
              <a:spcBef>
                <a:spcPct val="0"/>
              </a:spcBef>
              <a:spcAft>
                <a:spcPct val="0"/>
              </a:spcAft>
              <a:buNone/>
            </a:pPr>
            <a:r>
              <a:rPr lang="en-US" altLang="en-US" sz="2400" dirty="0">
                <a:latin typeface="Calibri" panose="020F0502020204030204" pitchFamily="34" charset="0"/>
                <a:ea typeface="新細明體" panose="02020500000000000000" pitchFamily="18" charset="-120"/>
                <a:cs typeface="Calibri" panose="020F0502020204030204" pitchFamily="34" charset="0"/>
              </a:rPr>
              <a:t>Color is a useful piece of information for image segmentation. In this homework, you are asked to color information to segment the basal cell carcinomas (the purple areas) from a skin tissue image. You are encouraged to apply the techniques in Chapters 6 and 10 to solve the problem. </a:t>
            </a:r>
            <a:endParaRPr lang="en-US" altLang="en-US" sz="1400" dirty="0"/>
          </a:p>
          <a:p>
            <a:pPr marL="0" indent="0" algn="just">
              <a:buNone/>
            </a:pPr>
            <a:endParaRPr lang="en-US" altLang="zh-TW" sz="2400" dirty="0"/>
          </a:p>
        </p:txBody>
      </p:sp>
      <p:pic>
        <p:nvPicPr>
          <p:cNvPr id="1031" name="Picture 7" descr="20-2851.jpg">
            <a:extLst>
              <a:ext uri="{FF2B5EF4-FFF2-40B4-BE49-F238E27FC236}">
                <a16:creationId xmlns:a16="http://schemas.microsoft.com/office/drawing/2014/main" id="{F1C0E6F9-5F53-43B0-A741-14220AB55F62}"/>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4074249" y="3477092"/>
            <a:ext cx="3441951" cy="267989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1">
            <a:extLst>
              <a:ext uri="{FF2B5EF4-FFF2-40B4-BE49-F238E27FC236}">
                <a16:creationId xmlns:a16="http://schemas.microsoft.com/office/drawing/2014/main" id="{130F0333-B978-4529-8D92-DD9DF4A85EB0}"/>
              </a:ext>
            </a:extLst>
          </p:cNvPr>
          <p:cNvSpPr>
            <a:spLocks noChangeArrowheads="1"/>
          </p:cNvSpPr>
          <p:nvPr/>
        </p:nvSpPr>
        <p:spPr bwMode="auto">
          <a:xfrm>
            <a:off x="0" y="1739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ea typeface="新細明體" panose="02020500000000000000" pitchFamily="18" charset="-12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581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Software Package Allowed</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lstStyle/>
          <a:p>
            <a:pPr algn="just"/>
            <a:r>
              <a:rPr lang="en-US" altLang="zh-TW" dirty="0"/>
              <a:t>Python 3.8+ </a:t>
            </a:r>
          </a:p>
          <a:p>
            <a:pPr algn="just"/>
            <a:r>
              <a:rPr lang="en-US" altLang="zh-TW" dirty="0"/>
              <a:t>Standard Python library</a:t>
            </a:r>
          </a:p>
          <a:p>
            <a:pPr algn="just"/>
            <a:r>
              <a:rPr lang="en-US" altLang="zh-TW" dirty="0" err="1"/>
              <a:t>Numpy</a:t>
            </a:r>
            <a:r>
              <a:rPr lang="en-US" altLang="zh-TW" dirty="0"/>
              <a:t> 1.21.1</a:t>
            </a:r>
          </a:p>
          <a:p>
            <a:pPr algn="just"/>
            <a:r>
              <a:rPr lang="en-US" altLang="zh-TW" dirty="0" err="1"/>
              <a:t>Opencv</a:t>
            </a:r>
            <a:r>
              <a:rPr lang="en-US" altLang="zh-TW" dirty="0"/>
              <a:t>-python 4.5.1</a:t>
            </a:r>
          </a:p>
          <a:p>
            <a:pPr algn="just"/>
            <a:r>
              <a:rPr lang="en-US" altLang="zh-TW" dirty="0"/>
              <a:t>Matplotlib 3.6.0</a:t>
            </a:r>
          </a:p>
        </p:txBody>
      </p:sp>
    </p:spTree>
    <p:extLst>
      <p:ext uri="{BB962C8B-B14F-4D97-AF65-F5344CB8AC3E}">
        <p14:creationId xmlns:p14="http://schemas.microsoft.com/office/powerpoint/2010/main" val="28583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All functions in the Software Package are allowed.</a:t>
            </a:r>
          </a:p>
          <a:p>
            <a:pPr algn="just"/>
            <a:r>
              <a:rPr lang="en-US" altLang="zh-TW" dirty="0"/>
              <a:t>Set your directory structure as follows:</a:t>
            </a:r>
          </a:p>
          <a:p>
            <a:pPr marL="457200" lvl="1" indent="0" algn="just">
              <a:buNone/>
            </a:pPr>
            <a:r>
              <a:rPr lang="en-US" altLang="zh-TW" dirty="0"/>
              <a:t>r119XXXXX/</a:t>
            </a:r>
          </a:p>
          <a:p>
            <a:pPr marL="457200" lvl="1" indent="0" algn="just">
              <a:buNone/>
            </a:pPr>
            <a:r>
              <a:rPr lang="en-US" altLang="zh-TW" dirty="0"/>
              <a:t>	- p1.py</a:t>
            </a:r>
          </a:p>
          <a:p>
            <a:pPr marL="457200" lvl="1" indent="0" algn="just">
              <a:buNone/>
            </a:pPr>
            <a:r>
              <a:rPr lang="en-US" altLang="zh-TW" dirty="0"/>
              <a:t>	- p2.py</a:t>
            </a:r>
          </a:p>
          <a:p>
            <a:pPr marL="457200" lvl="1" indent="0" algn="just">
              <a:buNone/>
            </a:pPr>
            <a:r>
              <a:rPr lang="en-US" altLang="zh-TW" dirty="0"/>
              <a:t>	- report.pdf</a:t>
            </a:r>
          </a:p>
          <a:p>
            <a:pPr marL="457200" lvl="1" indent="0" algn="just">
              <a:buNone/>
            </a:pPr>
            <a:r>
              <a:rPr lang="en-US" altLang="zh-TW" dirty="0"/>
              <a:t>	- images/</a:t>
            </a:r>
          </a:p>
          <a:p>
            <a:pPr marL="457200" lvl="1" indent="0" algn="just">
              <a:buNone/>
            </a:pPr>
            <a:r>
              <a:rPr lang="en-US" altLang="zh-TW" dirty="0"/>
              <a:t>		- FigP0917(</a:t>
            </a:r>
            <a:r>
              <a:rPr lang="en-US" altLang="zh-TW" dirty="0" err="1"/>
              <a:t>noisy_rectangle</a:t>
            </a:r>
            <a:r>
              <a:rPr lang="en-US" altLang="zh-TW" dirty="0"/>
              <a:t>).</a:t>
            </a:r>
            <a:r>
              <a:rPr lang="en-US" altLang="zh-TW" dirty="0" err="1"/>
              <a:t>tif</a:t>
            </a:r>
            <a:r>
              <a:rPr lang="en-US" altLang="zh-TW" dirty="0"/>
              <a:t>, image2</a:t>
            </a:r>
            <a:r>
              <a:rPr lang="zh-TW" altLang="en-US" dirty="0"/>
              <a:t>.</a:t>
            </a:r>
            <a:r>
              <a:rPr lang="en-US" altLang="zh-TW" dirty="0"/>
              <a:t>jpg</a:t>
            </a:r>
          </a:p>
          <a:p>
            <a:pPr marL="457200" lvl="1" indent="0" algn="just">
              <a:buNone/>
            </a:pPr>
            <a:r>
              <a:rPr lang="en-US" altLang="zh-TW" dirty="0"/>
              <a:t>		- Images of program output</a:t>
            </a:r>
          </a:p>
        </p:txBody>
      </p:sp>
    </p:spTree>
    <p:extLst>
      <p:ext uri="{BB962C8B-B14F-4D97-AF65-F5344CB8AC3E}">
        <p14:creationId xmlns:p14="http://schemas.microsoft.com/office/powerpoint/2010/main" val="194288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2DC5C5-259C-4E3C-ADD4-F14152F5812A}"/>
              </a:ext>
            </a:extLst>
          </p:cNvPr>
          <p:cNvSpPr>
            <a:spLocks noGrp="1"/>
          </p:cNvSpPr>
          <p:nvPr>
            <p:ph type="title"/>
          </p:nvPr>
        </p:nvSpPr>
        <p:spPr/>
        <p:txBody>
          <a:bodyPr/>
          <a:lstStyle/>
          <a:p>
            <a:r>
              <a:rPr lang="en-US" altLang="zh-TW" dirty="0"/>
              <a:t>Assignment Submission Requirements</a:t>
            </a:r>
            <a:endParaRPr lang="zh-TW" altLang="en-US" dirty="0"/>
          </a:p>
        </p:txBody>
      </p:sp>
      <p:sp>
        <p:nvSpPr>
          <p:cNvPr id="3" name="內容版面配置區 2">
            <a:extLst>
              <a:ext uri="{FF2B5EF4-FFF2-40B4-BE49-F238E27FC236}">
                <a16:creationId xmlns:a16="http://schemas.microsoft.com/office/drawing/2014/main" id="{8B5DA9C3-CFA5-4CF5-B54B-C1036E80FD78}"/>
              </a:ext>
            </a:extLst>
          </p:cNvPr>
          <p:cNvSpPr>
            <a:spLocks noGrp="1"/>
          </p:cNvSpPr>
          <p:nvPr>
            <p:ph idx="1"/>
          </p:nvPr>
        </p:nvSpPr>
        <p:spPr/>
        <p:txBody>
          <a:bodyPr>
            <a:normAutofit/>
          </a:bodyPr>
          <a:lstStyle/>
          <a:p>
            <a:pPr algn="just"/>
            <a:r>
              <a:rPr lang="en-US" altLang="zh-TW" dirty="0"/>
              <a:t>Submit to </a:t>
            </a:r>
            <a:r>
              <a:rPr lang="en-US" altLang="zh-TW" dirty="0">
                <a:solidFill>
                  <a:srgbClr val="FF0000"/>
                </a:solidFill>
              </a:rPr>
              <a:t>NTU COOL</a:t>
            </a:r>
          </a:p>
          <a:p>
            <a:pPr algn="just"/>
            <a:r>
              <a:rPr lang="en-US" altLang="zh-TW" dirty="0"/>
              <a:t>Do NOT copy homework (code, report, results, etc.) from others </a:t>
            </a:r>
          </a:p>
        </p:txBody>
      </p:sp>
    </p:spTree>
    <p:extLst>
      <p:ext uri="{BB962C8B-B14F-4D97-AF65-F5344CB8AC3E}">
        <p14:creationId xmlns:p14="http://schemas.microsoft.com/office/powerpoint/2010/main" val="3204841690"/>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706</TotalTime>
  <Words>304</Words>
  <Application>Microsoft Office PowerPoint</Application>
  <PresentationFormat>寬螢幕</PresentationFormat>
  <Paragraphs>30</Paragraphs>
  <Slides>6</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6</vt:i4>
      </vt:variant>
    </vt:vector>
  </HeadingPairs>
  <TitlesOfParts>
    <vt:vector size="11" baseType="lpstr">
      <vt:lpstr>Arial</vt:lpstr>
      <vt:lpstr>Calibri</vt:lpstr>
      <vt:lpstr>Calibri Light</vt:lpstr>
      <vt:lpstr>Cambria Math</vt:lpstr>
      <vt:lpstr>Office 佈景主題</vt:lpstr>
      <vt:lpstr>Homework Assignment 5</vt:lpstr>
      <vt:lpstr>Problem 1 (50%)</vt:lpstr>
      <vt:lpstr>Problem 2 (50%)</vt:lpstr>
      <vt:lpstr>Software Package Allowed</vt:lpstr>
      <vt:lpstr>Assignment Requirements</vt:lpstr>
      <vt:lpstr>Assignment Submission Requirements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立威 傅</dc:creator>
  <cp:lastModifiedBy>湯奇恩</cp:lastModifiedBy>
  <cp:revision>134</cp:revision>
  <dcterms:created xsi:type="dcterms:W3CDTF">2022-09-17T09:32:07Z</dcterms:created>
  <dcterms:modified xsi:type="dcterms:W3CDTF">2024-11-29T04:06:26Z</dcterms:modified>
</cp:coreProperties>
</file>