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2" r:id="rId4"/>
    <p:sldId id="257" r:id="rId5"/>
    <p:sldId id="274" r:id="rId6"/>
    <p:sldId id="268" r:id="rId7"/>
    <p:sldId id="269" r:id="rId8"/>
    <p:sldId id="270"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FCA53C-7120-42CC-BDF9-E268270E2E50}"/>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DD239B66-0FC2-45AF-B979-494C8961AF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216E8AD2-B2BE-45B3-9802-45844F14209A}"/>
              </a:ext>
            </a:extLst>
          </p:cNvPr>
          <p:cNvSpPr>
            <a:spLocks noGrp="1"/>
          </p:cNvSpPr>
          <p:nvPr>
            <p:ph type="dt" sz="half" idx="10"/>
          </p:nvPr>
        </p:nvSpPr>
        <p:spPr/>
        <p:txBody>
          <a:bodyPr/>
          <a:lstStyle/>
          <a:p>
            <a:fld id="{FF48801B-5A24-4FB1-B34D-60BB4DF04FD9}" type="datetimeFigureOut">
              <a:rPr lang="zh-TW" altLang="en-US" smtClean="0"/>
              <a:t>2024/9/29</a:t>
            </a:fld>
            <a:endParaRPr lang="zh-TW" altLang="en-US"/>
          </a:p>
        </p:txBody>
      </p:sp>
      <p:sp>
        <p:nvSpPr>
          <p:cNvPr id="5" name="頁尾版面配置區 4">
            <a:extLst>
              <a:ext uri="{FF2B5EF4-FFF2-40B4-BE49-F238E27FC236}">
                <a16:creationId xmlns:a16="http://schemas.microsoft.com/office/drawing/2014/main" id="{505DA278-C30E-4A62-A1F2-9A04EAE58CE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ACE207F-25B7-43D8-A49D-BB8D65410FB0}"/>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21885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E5D1D6-8290-4F69-9F2E-CF7F83F21593}"/>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86A424E-78A6-43A1-818D-3285424675A6}"/>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14BD106-CFBC-4E64-B027-0518B10B3C1F}"/>
              </a:ext>
            </a:extLst>
          </p:cNvPr>
          <p:cNvSpPr>
            <a:spLocks noGrp="1"/>
          </p:cNvSpPr>
          <p:nvPr>
            <p:ph type="dt" sz="half" idx="10"/>
          </p:nvPr>
        </p:nvSpPr>
        <p:spPr/>
        <p:txBody>
          <a:bodyPr/>
          <a:lstStyle/>
          <a:p>
            <a:fld id="{FF48801B-5A24-4FB1-B34D-60BB4DF04FD9}" type="datetimeFigureOut">
              <a:rPr lang="zh-TW" altLang="en-US" smtClean="0"/>
              <a:t>2024/9/29</a:t>
            </a:fld>
            <a:endParaRPr lang="zh-TW" altLang="en-US"/>
          </a:p>
        </p:txBody>
      </p:sp>
      <p:sp>
        <p:nvSpPr>
          <p:cNvPr id="5" name="頁尾版面配置區 4">
            <a:extLst>
              <a:ext uri="{FF2B5EF4-FFF2-40B4-BE49-F238E27FC236}">
                <a16:creationId xmlns:a16="http://schemas.microsoft.com/office/drawing/2014/main" id="{B02B6B9B-3C28-4946-A6A5-6399D1DF69F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F651B89-C8AF-4EEB-A62B-48BC5C6286B3}"/>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485692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7A25AACC-FF83-4FF7-8599-12C01C377575}"/>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CD238D88-6CF3-4E9B-9AAA-E1972A4D8715}"/>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BBFF39E-785D-4E57-B59A-EBAD5355A0B4}"/>
              </a:ext>
            </a:extLst>
          </p:cNvPr>
          <p:cNvSpPr>
            <a:spLocks noGrp="1"/>
          </p:cNvSpPr>
          <p:nvPr>
            <p:ph type="dt" sz="half" idx="10"/>
          </p:nvPr>
        </p:nvSpPr>
        <p:spPr/>
        <p:txBody>
          <a:bodyPr/>
          <a:lstStyle/>
          <a:p>
            <a:fld id="{FF48801B-5A24-4FB1-B34D-60BB4DF04FD9}" type="datetimeFigureOut">
              <a:rPr lang="zh-TW" altLang="en-US" smtClean="0"/>
              <a:t>2024/9/29</a:t>
            </a:fld>
            <a:endParaRPr lang="zh-TW" altLang="en-US"/>
          </a:p>
        </p:txBody>
      </p:sp>
      <p:sp>
        <p:nvSpPr>
          <p:cNvPr id="5" name="頁尾版面配置區 4">
            <a:extLst>
              <a:ext uri="{FF2B5EF4-FFF2-40B4-BE49-F238E27FC236}">
                <a16:creationId xmlns:a16="http://schemas.microsoft.com/office/drawing/2014/main" id="{75BDD8F2-4149-4606-B757-CD35215A7EB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FF35A23-CDF8-44DA-9314-8DD74A82EE49}"/>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2397960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5A7B49-5618-462C-AB49-71A7238EF13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7B8C6F6-875F-43E5-A28B-7995CAE2927B}"/>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61FE70E-90FB-486B-8240-41CF2B9E057B}"/>
              </a:ext>
            </a:extLst>
          </p:cNvPr>
          <p:cNvSpPr>
            <a:spLocks noGrp="1"/>
          </p:cNvSpPr>
          <p:nvPr>
            <p:ph type="dt" sz="half" idx="10"/>
          </p:nvPr>
        </p:nvSpPr>
        <p:spPr/>
        <p:txBody>
          <a:bodyPr/>
          <a:lstStyle/>
          <a:p>
            <a:fld id="{FF48801B-5A24-4FB1-B34D-60BB4DF04FD9}" type="datetimeFigureOut">
              <a:rPr lang="zh-TW" altLang="en-US" smtClean="0"/>
              <a:t>2024/9/29</a:t>
            </a:fld>
            <a:endParaRPr lang="zh-TW" altLang="en-US"/>
          </a:p>
        </p:txBody>
      </p:sp>
      <p:sp>
        <p:nvSpPr>
          <p:cNvPr id="5" name="頁尾版面配置區 4">
            <a:extLst>
              <a:ext uri="{FF2B5EF4-FFF2-40B4-BE49-F238E27FC236}">
                <a16:creationId xmlns:a16="http://schemas.microsoft.com/office/drawing/2014/main" id="{24A9603A-00FC-463B-8B1D-4FA058D82C4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08CFA07-E6D2-45F1-9798-D72FF3C01127}"/>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3869954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A1C18C-8939-4BC4-A083-E04726226FC1}"/>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39C007F6-6E88-45B8-8551-147D41044C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6639EB1D-4AC1-426E-8725-65FBD9EAD1C2}"/>
              </a:ext>
            </a:extLst>
          </p:cNvPr>
          <p:cNvSpPr>
            <a:spLocks noGrp="1"/>
          </p:cNvSpPr>
          <p:nvPr>
            <p:ph type="dt" sz="half" idx="10"/>
          </p:nvPr>
        </p:nvSpPr>
        <p:spPr/>
        <p:txBody>
          <a:bodyPr/>
          <a:lstStyle/>
          <a:p>
            <a:fld id="{FF48801B-5A24-4FB1-B34D-60BB4DF04FD9}" type="datetimeFigureOut">
              <a:rPr lang="zh-TW" altLang="en-US" smtClean="0"/>
              <a:t>2024/9/29</a:t>
            </a:fld>
            <a:endParaRPr lang="zh-TW" altLang="en-US"/>
          </a:p>
        </p:txBody>
      </p:sp>
      <p:sp>
        <p:nvSpPr>
          <p:cNvPr id="5" name="頁尾版面配置區 4">
            <a:extLst>
              <a:ext uri="{FF2B5EF4-FFF2-40B4-BE49-F238E27FC236}">
                <a16:creationId xmlns:a16="http://schemas.microsoft.com/office/drawing/2014/main" id="{E140FC80-6CF3-41C2-A6E4-7C43E9FE38C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1A6F894-1006-4C35-8D6F-43519479C2F2}"/>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4113384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99AE78-464C-4F2C-97C6-23CF181CC92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E14E890-5C83-4E20-9194-55C67B370C42}"/>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678746A1-39E3-4BF5-BBB1-34F6F7C91198}"/>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DA02AE6F-6F57-4552-A1CD-7809F2C568CF}"/>
              </a:ext>
            </a:extLst>
          </p:cNvPr>
          <p:cNvSpPr>
            <a:spLocks noGrp="1"/>
          </p:cNvSpPr>
          <p:nvPr>
            <p:ph type="dt" sz="half" idx="10"/>
          </p:nvPr>
        </p:nvSpPr>
        <p:spPr/>
        <p:txBody>
          <a:bodyPr/>
          <a:lstStyle/>
          <a:p>
            <a:fld id="{FF48801B-5A24-4FB1-B34D-60BB4DF04FD9}" type="datetimeFigureOut">
              <a:rPr lang="zh-TW" altLang="en-US" smtClean="0"/>
              <a:t>2024/9/29</a:t>
            </a:fld>
            <a:endParaRPr lang="zh-TW" altLang="en-US"/>
          </a:p>
        </p:txBody>
      </p:sp>
      <p:sp>
        <p:nvSpPr>
          <p:cNvPr id="6" name="頁尾版面配置區 5">
            <a:extLst>
              <a:ext uri="{FF2B5EF4-FFF2-40B4-BE49-F238E27FC236}">
                <a16:creationId xmlns:a16="http://schemas.microsoft.com/office/drawing/2014/main" id="{AE00D372-A6EA-47DD-9DA5-54E4CF9F6D4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E2A0FDE-19E0-4C93-ABE5-8ED519F8BD48}"/>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2398695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DA31FE-587E-4F53-8844-6020A9A72CD1}"/>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6749903-7517-42E1-9921-2923E763A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F2CBA62B-E526-4646-BF72-8BAA840E323F}"/>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45885F1F-A029-4454-AC2E-6E67649094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1EC2E224-38DC-4940-A100-34046D30B60A}"/>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4D4DE873-0CD4-4004-8D2A-D68A89A08C63}"/>
              </a:ext>
            </a:extLst>
          </p:cNvPr>
          <p:cNvSpPr>
            <a:spLocks noGrp="1"/>
          </p:cNvSpPr>
          <p:nvPr>
            <p:ph type="dt" sz="half" idx="10"/>
          </p:nvPr>
        </p:nvSpPr>
        <p:spPr/>
        <p:txBody>
          <a:bodyPr/>
          <a:lstStyle/>
          <a:p>
            <a:fld id="{FF48801B-5A24-4FB1-B34D-60BB4DF04FD9}" type="datetimeFigureOut">
              <a:rPr lang="zh-TW" altLang="en-US" smtClean="0"/>
              <a:t>2024/9/29</a:t>
            </a:fld>
            <a:endParaRPr lang="zh-TW" altLang="en-US"/>
          </a:p>
        </p:txBody>
      </p:sp>
      <p:sp>
        <p:nvSpPr>
          <p:cNvPr id="8" name="頁尾版面配置區 7">
            <a:extLst>
              <a:ext uri="{FF2B5EF4-FFF2-40B4-BE49-F238E27FC236}">
                <a16:creationId xmlns:a16="http://schemas.microsoft.com/office/drawing/2014/main" id="{03C3DC9F-5D1C-4D4F-A40A-E4A81FDE4191}"/>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79A431F9-981F-49CB-A829-172DC97EEF05}"/>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192834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1E7CB2-4A90-4640-A972-D9519C5070FE}"/>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164805D0-D523-4F7C-8835-B0156D32550C}"/>
              </a:ext>
            </a:extLst>
          </p:cNvPr>
          <p:cNvSpPr>
            <a:spLocks noGrp="1"/>
          </p:cNvSpPr>
          <p:nvPr>
            <p:ph type="dt" sz="half" idx="10"/>
          </p:nvPr>
        </p:nvSpPr>
        <p:spPr/>
        <p:txBody>
          <a:bodyPr/>
          <a:lstStyle/>
          <a:p>
            <a:fld id="{FF48801B-5A24-4FB1-B34D-60BB4DF04FD9}" type="datetimeFigureOut">
              <a:rPr lang="zh-TW" altLang="en-US" smtClean="0"/>
              <a:t>2024/9/29</a:t>
            </a:fld>
            <a:endParaRPr lang="zh-TW" altLang="en-US"/>
          </a:p>
        </p:txBody>
      </p:sp>
      <p:sp>
        <p:nvSpPr>
          <p:cNvPr id="4" name="頁尾版面配置區 3">
            <a:extLst>
              <a:ext uri="{FF2B5EF4-FFF2-40B4-BE49-F238E27FC236}">
                <a16:creationId xmlns:a16="http://schemas.microsoft.com/office/drawing/2014/main" id="{B18210C0-A8C0-42BF-962E-E79028CB8568}"/>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D05E5CC7-1B35-4D10-B072-8B0916524F2A}"/>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337999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AA2605F-AAA0-44B6-899B-4254319D8D31}"/>
              </a:ext>
            </a:extLst>
          </p:cNvPr>
          <p:cNvSpPr>
            <a:spLocks noGrp="1"/>
          </p:cNvSpPr>
          <p:nvPr>
            <p:ph type="dt" sz="half" idx="10"/>
          </p:nvPr>
        </p:nvSpPr>
        <p:spPr/>
        <p:txBody>
          <a:bodyPr/>
          <a:lstStyle/>
          <a:p>
            <a:fld id="{FF48801B-5A24-4FB1-B34D-60BB4DF04FD9}" type="datetimeFigureOut">
              <a:rPr lang="zh-TW" altLang="en-US" smtClean="0"/>
              <a:t>2024/9/29</a:t>
            </a:fld>
            <a:endParaRPr lang="zh-TW" altLang="en-US"/>
          </a:p>
        </p:txBody>
      </p:sp>
      <p:sp>
        <p:nvSpPr>
          <p:cNvPr id="3" name="頁尾版面配置區 2">
            <a:extLst>
              <a:ext uri="{FF2B5EF4-FFF2-40B4-BE49-F238E27FC236}">
                <a16:creationId xmlns:a16="http://schemas.microsoft.com/office/drawing/2014/main" id="{0E02E669-410B-4F6B-B42F-D19B65504F63}"/>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37FD0099-02EA-48A7-B3C8-3546C25CB25E}"/>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386959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48B1B1-A73F-4FDC-A874-A9C6E167ECB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BF110E0E-FCD6-48F0-89DE-DB3F7A3CDA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BEA309A6-787A-4859-B9AD-96E044BD06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1EFADE1E-CC34-4551-B8E1-739B6DF887A9}"/>
              </a:ext>
            </a:extLst>
          </p:cNvPr>
          <p:cNvSpPr>
            <a:spLocks noGrp="1"/>
          </p:cNvSpPr>
          <p:nvPr>
            <p:ph type="dt" sz="half" idx="10"/>
          </p:nvPr>
        </p:nvSpPr>
        <p:spPr/>
        <p:txBody>
          <a:bodyPr/>
          <a:lstStyle/>
          <a:p>
            <a:fld id="{FF48801B-5A24-4FB1-B34D-60BB4DF04FD9}" type="datetimeFigureOut">
              <a:rPr lang="zh-TW" altLang="en-US" smtClean="0"/>
              <a:t>2024/9/29</a:t>
            </a:fld>
            <a:endParaRPr lang="zh-TW" altLang="en-US"/>
          </a:p>
        </p:txBody>
      </p:sp>
      <p:sp>
        <p:nvSpPr>
          <p:cNvPr id="6" name="頁尾版面配置區 5">
            <a:extLst>
              <a:ext uri="{FF2B5EF4-FFF2-40B4-BE49-F238E27FC236}">
                <a16:creationId xmlns:a16="http://schemas.microsoft.com/office/drawing/2014/main" id="{1D9158B0-AE03-45AC-B5B4-BD4E9D7D673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E45632C-F5B7-4073-BEC5-FB6093B627B6}"/>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2848722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7FB404-47C4-44BA-9481-541673E6749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761E46D0-4FCA-465D-906E-B5D03EF7C3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E797A799-A3E2-4735-96A0-56BBEB0865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8C3C5AD3-024A-4C11-92FB-2036EB90F730}"/>
              </a:ext>
            </a:extLst>
          </p:cNvPr>
          <p:cNvSpPr>
            <a:spLocks noGrp="1"/>
          </p:cNvSpPr>
          <p:nvPr>
            <p:ph type="dt" sz="half" idx="10"/>
          </p:nvPr>
        </p:nvSpPr>
        <p:spPr/>
        <p:txBody>
          <a:bodyPr/>
          <a:lstStyle/>
          <a:p>
            <a:fld id="{FF48801B-5A24-4FB1-B34D-60BB4DF04FD9}" type="datetimeFigureOut">
              <a:rPr lang="zh-TW" altLang="en-US" smtClean="0"/>
              <a:t>2024/9/29</a:t>
            </a:fld>
            <a:endParaRPr lang="zh-TW" altLang="en-US"/>
          </a:p>
        </p:txBody>
      </p:sp>
      <p:sp>
        <p:nvSpPr>
          <p:cNvPr id="6" name="頁尾版面配置區 5">
            <a:extLst>
              <a:ext uri="{FF2B5EF4-FFF2-40B4-BE49-F238E27FC236}">
                <a16:creationId xmlns:a16="http://schemas.microsoft.com/office/drawing/2014/main" id="{2C5AF0A5-D60A-455D-A979-090A923E706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00AF31E-0ACB-452B-AAB6-58112604BD4B}"/>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219293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341B017A-C101-409B-B0FC-FC17D5C372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6B5DAC5-5C88-4901-BE24-EAFBA1C0E3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976DED5-588C-487A-ADF5-C15D27006B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48801B-5A24-4FB1-B34D-60BB4DF04FD9}" type="datetimeFigureOut">
              <a:rPr lang="zh-TW" altLang="en-US" smtClean="0"/>
              <a:t>2024/9/29</a:t>
            </a:fld>
            <a:endParaRPr lang="zh-TW" altLang="en-US"/>
          </a:p>
        </p:txBody>
      </p:sp>
      <p:sp>
        <p:nvSpPr>
          <p:cNvPr id="5" name="頁尾版面配置區 4">
            <a:extLst>
              <a:ext uri="{FF2B5EF4-FFF2-40B4-BE49-F238E27FC236}">
                <a16:creationId xmlns:a16="http://schemas.microsoft.com/office/drawing/2014/main" id="{849C4598-B60C-43AB-A22D-F755B19784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6B33CB38-4A71-4299-8BA4-146DB83F41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953915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2" Type="http://schemas.openxmlformats.org/officeDocument/2006/relationships/image" Target="../media/image4.t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E1B99E-40D7-4C65-A130-B66CFE6E5A5F}"/>
              </a:ext>
            </a:extLst>
          </p:cNvPr>
          <p:cNvSpPr>
            <a:spLocks noGrp="1"/>
          </p:cNvSpPr>
          <p:nvPr>
            <p:ph type="ctrTitle"/>
          </p:nvPr>
        </p:nvSpPr>
        <p:spPr/>
        <p:txBody>
          <a:bodyPr/>
          <a:lstStyle/>
          <a:p>
            <a:r>
              <a:rPr lang="en-US" altLang="zh-TW" dirty="0"/>
              <a:t>Homework Assignment 2</a:t>
            </a:r>
            <a:endParaRPr lang="zh-TW" altLang="en-US" dirty="0"/>
          </a:p>
        </p:txBody>
      </p:sp>
      <p:sp>
        <p:nvSpPr>
          <p:cNvPr id="3" name="副標題 2">
            <a:extLst>
              <a:ext uri="{FF2B5EF4-FFF2-40B4-BE49-F238E27FC236}">
                <a16:creationId xmlns:a16="http://schemas.microsoft.com/office/drawing/2014/main" id="{E98B9177-99BD-478F-8CC0-81434207B1DA}"/>
              </a:ext>
            </a:extLst>
          </p:cNvPr>
          <p:cNvSpPr>
            <a:spLocks noGrp="1"/>
          </p:cNvSpPr>
          <p:nvPr>
            <p:ph type="subTitle" idx="1"/>
          </p:nvPr>
        </p:nvSpPr>
        <p:spPr/>
        <p:txBody>
          <a:bodyPr>
            <a:normAutofit/>
          </a:bodyPr>
          <a:lstStyle/>
          <a:p>
            <a:r>
              <a:rPr lang="en-US" altLang="zh-TW" dirty="0"/>
              <a:t>Digital Image Processing</a:t>
            </a:r>
          </a:p>
          <a:p>
            <a:r>
              <a:rPr lang="en-US" altLang="zh-TW" dirty="0"/>
              <a:t>Deadline: </a:t>
            </a:r>
            <a:r>
              <a:rPr lang="en-US" altLang="zh-TW" dirty="0">
                <a:solidFill>
                  <a:srgbClr val="FF0000"/>
                </a:solidFill>
              </a:rPr>
              <a:t>09:00 AM, 10/10/2024</a:t>
            </a:r>
          </a:p>
          <a:p>
            <a:endParaRPr lang="en-US" altLang="zh-TW" dirty="0"/>
          </a:p>
        </p:txBody>
      </p:sp>
    </p:spTree>
    <p:extLst>
      <p:ext uri="{BB962C8B-B14F-4D97-AF65-F5344CB8AC3E}">
        <p14:creationId xmlns:p14="http://schemas.microsoft.com/office/powerpoint/2010/main" val="3217977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a:xfrm>
            <a:off x="838200" y="365125"/>
            <a:ext cx="10515600" cy="765843"/>
          </a:xfrm>
        </p:spPr>
        <p:txBody>
          <a:bodyPr/>
          <a:lstStyle/>
          <a:p>
            <a:r>
              <a:rPr lang="en-US" altLang="zh-TW" dirty="0"/>
              <a:t>Problem 1 (20%)</a:t>
            </a:r>
            <a:endParaRPr lang="zh-TW" altLang="en-US" dirty="0"/>
          </a:p>
        </p:txBody>
      </p:sp>
      <p:sp>
        <p:nvSpPr>
          <p:cNvPr id="3" name="內容版面配置區 2">
            <a:extLst>
              <a:ext uri="{FF2B5EF4-FFF2-40B4-BE49-F238E27FC236}">
                <a16:creationId xmlns:a16="http://schemas.microsoft.com/office/drawing/2014/main" id="{8B5DA9C3-CFA5-4CF5-B54B-C1036E80FD78}"/>
              </a:ext>
            </a:extLst>
          </p:cNvPr>
          <p:cNvSpPr>
            <a:spLocks noGrp="1"/>
          </p:cNvSpPr>
          <p:nvPr>
            <p:ph idx="1"/>
          </p:nvPr>
        </p:nvSpPr>
        <p:spPr>
          <a:xfrm>
            <a:off x="686222" y="1238767"/>
            <a:ext cx="10667578" cy="2603561"/>
          </a:xfrm>
        </p:spPr>
        <p:txBody>
          <a:bodyPr>
            <a:normAutofit/>
          </a:bodyPr>
          <a:lstStyle/>
          <a:p>
            <a:pPr marL="0" indent="0" algn="just">
              <a:buNone/>
            </a:pPr>
            <a:r>
              <a:rPr lang="en-US" altLang="zh-TW" sz="2000" dirty="0"/>
              <a:t>An image containing vertical bars like the one shown below was blurred using square box kernels of size 23, 25, and 45 pixels on the side, respectively. The vertical bars are 5 pixels wide, 100 pixels high, and their separation is 20 pixels. </a:t>
            </a:r>
          </a:p>
          <a:p>
            <a:pPr marL="457200" indent="-457200" algn="just">
              <a:buFont typeface="+mj-lt"/>
              <a:buAutoNum type="alphaLcParenR"/>
            </a:pPr>
            <a:r>
              <a:rPr lang="en-US" altLang="zh-TW" sz="2000" dirty="0"/>
              <a:t>Generate the image according to the specification and Implement the lowpass filtering in </a:t>
            </a:r>
            <a:r>
              <a:rPr lang="en-US" altLang="zh-TW" sz="2000" dirty="0" err="1"/>
              <a:t>Matlab</a:t>
            </a:r>
            <a:r>
              <a:rPr lang="en-US" altLang="zh-TW" sz="2000" dirty="0"/>
              <a:t>.</a:t>
            </a:r>
          </a:p>
          <a:p>
            <a:pPr marL="457200" indent="-457200" algn="just">
              <a:buFont typeface="+mj-lt"/>
              <a:buAutoNum type="alphaLcParenR"/>
            </a:pPr>
            <a:r>
              <a:rPr lang="en-US" altLang="zh-TW" sz="2000" dirty="0"/>
              <a:t>If the filters are implemented correctly, you can see a clear separation between the filtered vertical bars for box kernels of size 23 and 45. However, such separation does not exist for the box kernel of size 25. More specifically, the bars have merged. Explain the reason.</a:t>
            </a:r>
          </a:p>
        </p:txBody>
      </p:sp>
      <p:sp>
        <p:nvSpPr>
          <p:cNvPr id="14" name="TextBox 13">
            <a:extLst>
              <a:ext uri="{FF2B5EF4-FFF2-40B4-BE49-F238E27FC236}">
                <a16:creationId xmlns:a16="http://schemas.microsoft.com/office/drawing/2014/main" id="{CADC687C-F49C-481E-8EFD-0F5EA95DEF8E}"/>
              </a:ext>
            </a:extLst>
          </p:cNvPr>
          <p:cNvSpPr txBox="1"/>
          <p:nvPr/>
        </p:nvSpPr>
        <p:spPr>
          <a:xfrm>
            <a:off x="3879273" y="4193311"/>
            <a:ext cx="4784436" cy="2022475"/>
          </a:xfrm>
          <a:prstGeom prst="rect">
            <a:avLst/>
          </a:prstGeom>
          <a:noFill/>
        </p:spPr>
        <p:txBody>
          <a:bodyPr wrap="square" rtlCol="0">
            <a:spAutoFit/>
          </a:bodyPr>
          <a:lstStyle/>
          <a:p>
            <a:endParaRPr lang="en-US" dirty="0"/>
          </a:p>
        </p:txBody>
      </p:sp>
      <p:sp>
        <p:nvSpPr>
          <p:cNvPr id="15" name="Rectangle 14">
            <a:extLst>
              <a:ext uri="{FF2B5EF4-FFF2-40B4-BE49-F238E27FC236}">
                <a16:creationId xmlns:a16="http://schemas.microsoft.com/office/drawing/2014/main" id="{ED16FAD5-6E1E-448B-B85B-C529E1DAA877}"/>
              </a:ext>
            </a:extLst>
          </p:cNvPr>
          <p:cNvSpPr/>
          <p:nvPr/>
        </p:nvSpPr>
        <p:spPr>
          <a:xfrm>
            <a:off x="3879273" y="4193311"/>
            <a:ext cx="443345" cy="20224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862CEF7-3628-441F-B13A-2D7F4681D973}"/>
              </a:ext>
            </a:extLst>
          </p:cNvPr>
          <p:cNvSpPr/>
          <p:nvPr/>
        </p:nvSpPr>
        <p:spPr>
          <a:xfrm>
            <a:off x="4765963" y="4193310"/>
            <a:ext cx="443345" cy="20224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B96CE12-9DF6-404C-A81D-73D1C1EBDBC8}"/>
              </a:ext>
            </a:extLst>
          </p:cNvPr>
          <p:cNvSpPr/>
          <p:nvPr/>
        </p:nvSpPr>
        <p:spPr>
          <a:xfrm>
            <a:off x="5652651" y="4193310"/>
            <a:ext cx="443345" cy="20224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6290833-CB40-4FBF-92DC-C321145F7381}"/>
              </a:ext>
            </a:extLst>
          </p:cNvPr>
          <p:cNvSpPr/>
          <p:nvPr/>
        </p:nvSpPr>
        <p:spPr>
          <a:xfrm>
            <a:off x="6554353" y="4193310"/>
            <a:ext cx="443345" cy="20224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9147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a:xfrm>
            <a:off x="838200" y="365125"/>
            <a:ext cx="10515600" cy="765843"/>
          </a:xfrm>
        </p:spPr>
        <p:txBody>
          <a:bodyPr/>
          <a:lstStyle/>
          <a:p>
            <a:r>
              <a:rPr lang="en-US" altLang="zh-TW" dirty="0"/>
              <a:t>Problem 2 (40%)</a:t>
            </a:r>
            <a:endParaRPr lang="zh-TW" altLang="en-US" dirty="0"/>
          </a:p>
        </p:txBody>
      </p:sp>
      <p:sp>
        <p:nvSpPr>
          <p:cNvPr id="3" name="內容版面配置區 2">
            <a:extLst>
              <a:ext uri="{FF2B5EF4-FFF2-40B4-BE49-F238E27FC236}">
                <a16:creationId xmlns:a16="http://schemas.microsoft.com/office/drawing/2014/main" id="{8B5DA9C3-CFA5-4CF5-B54B-C1036E80FD78}"/>
              </a:ext>
            </a:extLst>
          </p:cNvPr>
          <p:cNvSpPr>
            <a:spLocks noGrp="1"/>
          </p:cNvSpPr>
          <p:nvPr>
            <p:ph idx="1"/>
          </p:nvPr>
        </p:nvSpPr>
        <p:spPr>
          <a:xfrm>
            <a:off x="686221" y="1183351"/>
            <a:ext cx="10323523" cy="5160186"/>
          </a:xfrm>
        </p:spPr>
        <p:txBody>
          <a:bodyPr>
            <a:normAutofit/>
          </a:bodyPr>
          <a:lstStyle/>
          <a:p>
            <a:pPr marL="0" indent="0">
              <a:buNone/>
            </a:pPr>
            <a:r>
              <a:rPr lang="en-US" altLang="en-US" sz="2000" dirty="0"/>
              <a:t>The images below were obtained using a combination of filters described in Section 3.8. Now, let’s see if the results can be obtained by histogram matching.</a:t>
            </a:r>
          </a:p>
          <a:p>
            <a:pPr marL="457200" indent="-457200">
              <a:spcBef>
                <a:spcPts val="600"/>
              </a:spcBef>
              <a:buFont typeface="+mj-lt"/>
              <a:buAutoNum type="alphaLcParenR"/>
            </a:pPr>
            <a:r>
              <a:rPr lang="en-US" altLang="en-US" sz="2000" dirty="0"/>
              <a:t>Design a histogram matching algorithm to convert the left image to the middle image.</a:t>
            </a:r>
          </a:p>
          <a:p>
            <a:pPr marL="457200" indent="-457200">
              <a:spcBef>
                <a:spcPts val="600"/>
              </a:spcBef>
              <a:buFont typeface="+mj-lt"/>
              <a:buAutoNum type="alphaLcParenR"/>
            </a:pPr>
            <a:r>
              <a:rPr lang="en-US" altLang="en-US" sz="2000" dirty="0"/>
              <a:t>Design a histogram matching algorithm to convert the left image to the right image.</a:t>
            </a:r>
          </a:p>
          <a:p>
            <a:pPr marL="0" indent="0">
              <a:spcBef>
                <a:spcPts val="600"/>
              </a:spcBef>
              <a:buNone/>
            </a:pPr>
            <a:r>
              <a:rPr lang="en-US" altLang="en-US" sz="2000" dirty="0"/>
              <a:t>Also provide a difference image, probably scaled up to 255, in both cases to show the performance of your algorithm.</a:t>
            </a:r>
          </a:p>
        </p:txBody>
      </p:sp>
      <p:pic>
        <p:nvPicPr>
          <p:cNvPr id="7" name="Picture 6">
            <a:extLst>
              <a:ext uri="{FF2B5EF4-FFF2-40B4-BE49-F238E27FC236}">
                <a16:creationId xmlns:a16="http://schemas.microsoft.com/office/drawing/2014/main" id="{38085605-4827-4E53-B082-94FE6C37691C}"/>
              </a:ext>
            </a:extLst>
          </p:cNvPr>
          <p:cNvPicPr>
            <a:picLocks noChangeAspect="1"/>
          </p:cNvPicPr>
          <p:nvPr/>
        </p:nvPicPr>
        <p:blipFill>
          <a:blip r:embed="rId2"/>
          <a:stretch>
            <a:fillRect/>
          </a:stretch>
        </p:blipFill>
        <p:spPr>
          <a:xfrm>
            <a:off x="2875357" y="3352515"/>
            <a:ext cx="1931031" cy="3048000"/>
          </a:xfrm>
          <a:prstGeom prst="rect">
            <a:avLst/>
          </a:prstGeom>
        </p:spPr>
      </p:pic>
      <p:pic>
        <p:nvPicPr>
          <p:cNvPr id="9" name="Picture 8">
            <a:extLst>
              <a:ext uri="{FF2B5EF4-FFF2-40B4-BE49-F238E27FC236}">
                <a16:creationId xmlns:a16="http://schemas.microsoft.com/office/drawing/2014/main" id="{6C1932E8-8550-4105-B230-A27F568F681A}"/>
              </a:ext>
            </a:extLst>
          </p:cNvPr>
          <p:cNvPicPr>
            <a:picLocks noChangeAspect="1"/>
          </p:cNvPicPr>
          <p:nvPr/>
        </p:nvPicPr>
        <p:blipFill>
          <a:blip r:embed="rId3"/>
          <a:stretch>
            <a:fillRect/>
          </a:stretch>
        </p:blipFill>
        <p:spPr>
          <a:xfrm>
            <a:off x="4981975" y="3352515"/>
            <a:ext cx="1931031" cy="3048000"/>
          </a:xfrm>
          <a:prstGeom prst="rect">
            <a:avLst/>
          </a:prstGeom>
        </p:spPr>
      </p:pic>
      <p:pic>
        <p:nvPicPr>
          <p:cNvPr id="11" name="Picture 10">
            <a:extLst>
              <a:ext uri="{FF2B5EF4-FFF2-40B4-BE49-F238E27FC236}">
                <a16:creationId xmlns:a16="http://schemas.microsoft.com/office/drawing/2014/main" id="{E55F41B7-1A42-4F72-8D54-87101E1553AB}"/>
              </a:ext>
            </a:extLst>
          </p:cNvPr>
          <p:cNvPicPr>
            <a:picLocks noChangeAspect="1"/>
          </p:cNvPicPr>
          <p:nvPr/>
        </p:nvPicPr>
        <p:blipFill>
          <a:blip r:embed="rId4"/>
          <a:stretch>
            <a:fillRect/>
          </a:stretch>
        </p:blipFill>
        <p:spPr>
          <a:xfrm>
            <a:off x="7088593" y="3352514"/>
            <a:ext cx="1931031" cy="3048000"/>
          </a:xfrm>
          <a:prstGeom prst="rect">
            <a:avLst/>
          </a:prstGeom>
        </p:spPr>
      </p:pic>
      <p:sp>
        <p:nvSpPr>
          <p:cNvPr id="4" name="文字方塊 3">
            <a:extLst>
              <a:ext uri="{FF2B5EF4-FFF2-40B4-BE49-F238E27FC236}">
                <a16:creationId xmlns:a16="http://schemas.microsoft.com/office/drawing/2014/main" id="{DDC97AED-D5BA-55FE-9BCF-C821B61D7130}"/>
              </a:ext>
            </a:extLst>
          </p:cNvPr>
          <p:cNvSpPr txBox="1"/>
          <p:nvPr/>
        </p:nvSpPr>
        <p:spPr>
          <a:xfrm>
            <a:off x="3099576" y="6395920"/>
            <a:ext cx="1575663" cy="369332"/>
          </a:xfrm>
          <a:prstGeom prst="rect">
            <a:avLst/>
          </a:prstGeom>
          <a:noFill/>
        </p:spPr>
        <p:txBody>
          <a:bodyPr wrap="square">
            <a:spAutoFit/>
          </a:bodyPr>
          <a:lstStyle/>
          <a:p>
            <a:r>
              <a:rPr lang="en-US" altLang="zh-TW" sz="1800" dirty="0"/>
              <a:t>image_2-1</a:t>
            </a:r>
            <a:r>
              <a:rPr lang="en-US" altLang="zh-TW" dirty="0"/>
              <a:t>.jpg</a:t>
            </a:r>
            <a:endParaRPr lang="zh-TW" altLang="en-US" dirty="0"/>
          </a:p>
        </p:txBody>
      </p:sp>
      <p:sp>
        <p:nvSpPr>
          <p:cNvPr id="5" name="文字方塊 4">
            <a:extLst>
              <a:ext uri="{FF2B5EF4-FFF2-40B4-BE49-F238E27FC236}">
                <a16:creationId xmlns:a16="http://schemas.microsoft.com/office/drawing/2014/main" id="{52AC2490-84E2-A0CB-9336-C75B4416B6F6}"/>
              </a:ext>
            </a:extLst>
          </p:cNvPr>
          <p:cNvSpPr txBox="1"/>
          <p:nvPr/>
        </p:nvSpPr>
        <p:spPr>
          <a:xfrm>
            <a:off x="5060150" y="6395920"/>
            <a:ext cx="1575663" cy="369332"/>
          </a:xfrm>
          <a:prstGeom prst="rect">
            <a:avLst/>
          </a:prstGeom>
          <a:noFill/>
        </p:spPr>
        <p:txBody>
          <a:bodyPr wrap="square">
            <a:spAutoFit/>
          </a:bodyPr>
          <a:lstStyle/>
          <a:p>
            <a:r>
              <a:rPr lang="en-US" altLang="zh-TW" sz="1800" dirty="0"/>
              <a:t>image_2-2</a:t>
            </a:r>
            <a:r>
              <a:rPr lang="en-US" altLang="zh-TW" dirty="0"/>
              <a:t>.jpg</a:t>
            </a:r>
            <a:endParaRPr lang="zh-TW" altLang="en-US" dirty="0"/>
          </a:p>
        </p:txBody>
      </p:sp>
      <p:sp>
        <p:nvSpPr>
          <p:cNvPr id="6" name="文字方塊 5">
            <a:extLst>
              <a:ext uri="{FF2B5EF4-FFF2-40B4-BE49-F238E27FC236}">
                <a16:creationId xmlns:a16="http://schemas.microsoft.com/office/drawing/2014/main" id="{548C3B8B-09D2-469F-0280-6F7959F6EF68}"/>
              </a:ext>
            </a:extLst>
          </p:cNvPr>
          <p:cNvSpPr txBox="1"/>
          <p:nvPr/>
        </p:nvSpPr>
        <p:spPr>
          <a:xfrm>
            <a:off x="7166768" y="6395920"/>
            <a:ext cx="1575663" cy="369332"/>
          </a:xfrm>
          <a:prstGeom prst="rect">
            <a:avLst/>
          </a:prstGeom>
          <a:noFill/>
        </p:spPr>
        <p:txBody>
          <a:bodyPr wrap="square">
            <a:spAutoFit/>
          </a:bodyPr>
          <a:lstStyle/>
          <a:p>
            <a:r>
              <a:rPr lang="en-US" altLang="zh-TW" sz="1800" dirty="0"/>
              <a:t>image_2-3</a:t>
            </a:r>
            <a:r>
              <a:rPr lang="en-US" altLang="zh-TW" dirty="0"/>
              <a:t>.jpg</a:t>
            </a:r>
            <a:endParaRPr lang="zh-TW" altLang="en-US" dirty="0"/>
          </a:p>
        </p:txBody>
      </p:sp>
    </p:spTree>
    <p:extLst>
      <p:ext uri="{BB962C8B-B14F-4D97-AF65-F5344CB8AC3E}">
        <p14:creationId xmlns:p14="http://schemas.microsoft.com/office/powerpoint/2010/main" val="2399837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a:xfrm>
            <a:off x="838200" y="365125"/>
            <a:ext cx="10515600" cy="765843"/>
          </a:xfrm>
        </p:spPr>
        <p:txBody>
          <a:bodyPr/>
          <a:lstStyle/>
          <a:p>
            <a:r>
              <a:rPr lang="en-US" altLang="zh-TW" dirty="0"/>
              <a:t>Problem 3 (25%)</a:t>
            </a:r>
            <a:endParaRPr lang="zh-TW" altLang="en-US" dirty="0"/>
          </a:p>
        </p:txBody>
      </p:sp>
      <p:sp>
        <p:nvSpPr>
          <p:cNvPr id="3" name="內容版面配置區 2">
            <a:extLst>
              <a:ext uri="{FF2B5EF4-FFF2-40B4-BE49-F238E27FC236}">
                <a16:creationId xmlns:a16="http://schemas.microsoft.com/office/drawing/2014/main" id="{8B5DA9C3-CFA5-4CF5-B54B-C1036E80FD78}"/>
              </a:ext>
            </a:extLst>
          </p:cNvPr>
          <p:cNvSpPr>
            <a:spLocks noGrp="1"/>
          </p:cNvSpPr>
          <p:nvPr>
            <p:ph idx="1"/>
          </p:nvPr>
        </p:nvSpPr>
        <p:spPr>
          <a:xfrm>
            <a:off x="838199" y="1425741"/>
            <a:ext cx="9244263" cy="1482854"/>
          </a:xfrm>
        </p:spPr>
        <p:txBody>
          <a:bodyPr>
            <a:normAutofit/>
          </a:bodyPr>
          <a:lstStyle/>
          <a:p>
            <a:pPr marL="0" indent="0" algn="just">
              <a:buNone/>
            </a:pPr>
            <a:r>
              <a:rPr lang="en-US" altLang="zh-TW" sz="2400" dirty="0"/>
              <a:t>Follow the steps outlined in Section 4.7 to repeat Example 4.15, pp. 271-273, using the vertical Sobel kernel shown in Fig. 4.38(a) and the test image “</a:t>
            </a:r>
            <a:r>
              <a:rPr lang="en-US" altLang="zh-TW" sz="2400" dirty="0" err="1"/>
              <a:t>keyboard.tif</a:t>
            </a:r>
            <a:r>
              <a:rPr lang="en-US" altLang="zh-TW" sz="2400" dirty="0"/>
              <a:t>.” You may use any existing library to compute Fourier transform.</a:t>
            </a:r>
          </a:p>
        </p:txBody>
      </p:sp>
      <p:sp>
        <p:nvSpPr>
          <p:cNvPr id="6" name="內容版面配置區 2">
            <a:extLst>
              <a:ext uri="{FF2B5EF4-FFF2-40B4-BE49-F238E27FC236}">
                <a16:creationId xmlns:a16="http://schemas.microsoft.com/office/drawing/2014/main" id="{CC27684B-59F7-40C3-AC12-91BBF9392F07}"/>
              </a:ext>
            </a:extLst>
          </p:cNvPr>
          <p:cNvSpPr txBox="1">
            <a:spLocks/>
          </p:cNvSpPr>
          <p:nvPr/>
        </p:nvSpPr>
        <p:spPr>
          <a:xfrm>
            <a:off x="838199" y="3011750"/>
            <a:ext cx="7962901" cy="29318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mj-lt"/>
              <a:buAutoNum type="alphaLcParenR"/>
            </a:pPr>
            <a:r>
              <a:rPr lang="en-US" altLang="zh-TW" sz="2000" dirty="0"/>
              <a:t>(5%) Show the Fourier spectrum of the test image “keyboard.”</a:t>
            </a:r>
          </a:p>
          <a:p>
            <a:pPr marL="457200" indent="-457200" algn="just">
              <a:buFont typeface="Arial" panose="020B0604020202020204" pitchFamily="34" charset="0"/>
              <a:buAutoNum type="alphaLcParenR"/>
            </a:pPr>
            <a:r>
              <a:rPr lang="en-US" altLang="zh-TW" sz="2000" dirty="0"/>
              <a:t>(5%) Enforce odd symmetry on the kernel. Show the kernel.</a:t>
            </a:r>
          </a:p>
          <a:p>
            <a:pPr marL="457200" indent="-457200" algn="just">
              <a:buFont typeface="Arial" panose="020B0604020202020204" pitchFamily="34" charset="0"/>
              <a:buAutoNum type="alphaLcParenR"/>
            </a:pPr>
            <a:r>
              <a:rPr lang="en-US" altLang="zh-TW" sz="2000" dirty="0"/>
              <a:t>(5%) Show the result of frequency-domain filtering of the test image using the vertical Sobel kernel.</a:t>
            </a:r>
          </a:p>
          <a:p>
            <a:pPr marL="457200" indent="-457200" algn="just">
              <a:buFont typeface="Arial" panose="020B0604020202020204" pitchFamily="34" charset="0"/>
              <a:buAutoNum type="alphaLcParenR"/>
            </a:pPr>
            <a:r>
              <a:rPr lang="en-US" altLang="zh-TW" sz="2000" dirty="0"/>
              <a:t>(5%) Compare your result in c) with the result of space-domain filtering.</a:t>
            </a:r>
          </a:p>
          <a:p>
            <a:pPr marL="457200" indent="-457200" algn="just">
              <a:buFont typeface="Arial" panose="020B0604020202020204" pitchFamily="34" charset="0"/>
              <a:buAutoNum type="alphaLcParenR"/>
            </a:pPr>
            <a:r>
              <a:rPr lang="en-US" altLang="zh-TW" sz="2000" dirty="0"/>
              <a:t>(5%) Show the result of frequency-domain filtering without enforcing odd symmetry on the kernel.</a:t>
            </a:r>
          </a:p>
        </p:txBody>
      </p:sp>
      <p:pic>
        <p:nvPicPr>
          <p:cNvPr id="12" name="圖片 11">
            <a:extLst>
              <a:ext uri="{FF2B5EF4-FFF2-40B4-BE49-F238E27FC236}">
                <a16:creationId xmlns:a16="http://schemas.microsoft.com/office/drawing/2014/main" id="{8D624C3D-7153-4173-8D19-67184FBB57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3505" y="3429000"/>
            <a:ext cx="2590476" cy="2160000"/>
          </a:xfrm>
          <a:prstGeom prst="rect">
            <a:avLst/>
          </a:prstGeom>
        </p:spPr>
      </p:pic>
      <p:sp>
        <p:nvSpPr>
          <p:cNvPr id="14" name="文字方塊 13">
            <a:extLst>
              <a:ext uri="{FF2B5EF4-FFF2-40B4-BE49-F238E27FC236}">
                <a16:creationId xmlns:a16="http://schemas.microsoft.com/office/drawing/2014/main" id="{879E5587-2043-44B8-941F-025DF6CD3584}"/>
              </a:ext>
            </a:extLst>
          </p:cNvPr>
          <p:cNvSpPr txBox="1"/>
          <p:nvPr/>
        </p:nvSpPr>
        <p:spPr>
          <a:xfrm>
            <a:off x="9778137" y="5692155"/>
            <a:ext cx="1575663" cy="369332"/>
          </a:xfrm>
          <a:prstGeom prst="rect">
            <a:avLst/>
          </a:prstGeom>
          <a:noFill/>
        </p:spPr>
        <p:txBody>
          <a:bodyPr wrap="square">
            <a:spAutoFit/>
          </a:bodyPr>
          <a:lstStyle/>
          <a:p>
            <a:r>
              <a:rPr lang="en-US" altLang="zh-TW" sz="1800" dirty="0" err="1"/>
              <a:t>keyboard.tif</a:t>
            </a:r>
            <a:endParaRPr lang="zh-TW" altLang="en-US" dirty="0"/>
          </a:p>
        </p:txBody>
      </p:sp>
    </p:spTree>
    <p:extLst>
      <p:ext uri="{BB962C8B-B14F-4D97-AF65-F5344CB8AC3E}">
        <p14:creationId xmlns:p14="http://schemas.microsoft.com/office/powerpoint/2010/main" val="756786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a:xfrm>
            <a:off x="838200" y="365125"/>
            <a:ext cx="10515600" cy="765843"/>
          </a:xfrm>
        </p:spPr>
        <p:txBody>
          <a:bodyPr/>
          <a:lstStyle/>
          <a:p>
            <a:r>
              <a:rPr lang="en-US" altLang="zh-TW" dirty="0"/>
              <a:t>Problem 4 (15%)</a:t>
            </a:r>
            <a:endParaRPr lang="zh-TW" altLang="en-US" dirty="0"/>
          </a:p>
        </p:txBody>
      </p:sp>
      <p:sp>
        <p:nvSpPr>
          <p:cNvPr id="3" name="內容版面配置區 2">
            <a:extLst>
              <a:ext uri="{FF2B5EF4-FFF2-40B4-BE49-F238E27FC236}">
                <a16:creationId xmlns:a16="http://schemas.microsoft.com/office/drawing/2014/main" id="{8B5DA9C3-CFA5-4CF5-B54B-C1036E80FD78}"/>
              </a:ext>
            </a:extLst>
          </p:cNvPr>
          <p:cNvSpPr>
            <a:spLocks noGrp="1"/>
          </p:cNvSpPr>
          <p:nvPr>
            <p:ph idx="1"/>
          </p:nvPr>
        </p:nvSpPr>
        <p:spPr>
          <a:xfrm>
            <a:off x="686221" y="1423494"/>
            <a:ext cx="9741633" cy="5160186"/>
          </a:xfrm>
        </p:spPr>
        <p:txBody>
          <a:bodyPr>
            <a:normAutofit/>
          </a:bodyPr>
          <a:lstStyle/>
          <a:p>
            <a:pPr marL="0" indent="0" algn="just">
              <a:buNone/>
            </a:pPr>
            <a:r>
              <a:rPr lang="en-US" altLang="zh-TW" sz="2400" dirty="0"/>
              <a:t>Embedding a 2-D array of even (odd) dimensions into a larger array of zeros of even (odd) dimensions keeps the symmetry of the original array, provided that the centers coincide. Show that this is true also for the following 1-D arrays. That is show that the larger arrays have the same symmetry as the smaller arrays. For arrays of even length, use arrays of 0’s ten elements long. For arrays of odd lengths, use arrays of 0’s nine elements long.</a:t>
            </a:r>
          </a:p>
          <a:p>
            <a:pPr marL="457200" indent="-457200" algn="just">
              <a:buFont typeface="+mj-lt"/>
              <a:buAutoNum type="alphaLcParenR"/>
            </a:pPr>
            <a:r>
              <a:rPr lang="en-US" altLang="zh-TW" sz="2400" dirty="0"/>
              <a:t>{0, − b, − c, 0, c, b}</a:t>
            </a:r>
          </a:p>
          <a:p>
            <a:pPr marL="457200" indent="-457200" algn="just">
              <a:buFont typeface="+mj-lt"/>
              <a:buAutoNum type="alphaLcParenR"/>
            </a:pPr>
            <a:r>
              <a:rPr lang="en-US" altLang="zh-TW" sz="2400" dirty="0"/>
              <a:t>{a, b, c, d, c, b}</a:t>
            </a:r>
          </a:p>
          <a:p>
            <a:pPr marL="457200" indent="-457200" algn="just">
              <a:buFont typeface="+mj-lt"/>
              <a:buAutoNum type="alphaLcParenR"/>
            </a:pPr>
            <a:r>
              <a:rPr lang="en-US" altLang="zh-TW" sz="2400" dirty="0"/>
              <a:t>{0, − b, − c, c, b}</a:t>
            </a:r>
          </a:p>
        </p:txBody>
      </p:sp>
    </p:spTree>
    <p:extLst>
      <p:ext uri="{BB962C8B-B14F-4D97-AF65-F5344CB8AC3E}">
        <p14:creationId xmlns:p14="http://schemas.microsoft.com/office/powerpoint/2010/main" val="1443854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p:txBody>
          <a:bodyPr/>
          <a:lstStyle/>
          <a:p>
            <a:r>
              <a:rPr lang="en-US" altLang="zh-TW" dirty="0"/>
              <a:t>Software Package Allowed</a:t>
            </a:r>
            <a:endParaRPr lang="zh-TW" altLang="en-US" dirty="0"/>
          </a:p>
        </p:txBody>
      </p:sp>
      <p:sp>
        <p:nvSpPr>
          <p:cNvPr id="3" name="內容版面配置區 2">
            <a:extLst>
              <a:ext uri="{FF2B5EF4-FFF2-40B4-BE49-F238E27FC236}">
                <a16:creationId xmlns:a16="http://schemas.microsoft.com/office/drawing/2014/main" id="{8B5DA9C3-CFA5-4CF5-B54B-C1036E80FD78}"/>
              </a:ext>
            </a:extLst>
          </p:cNvPr>
          <p:cNvSpPr>
            <a:spLocks noGrp="1"/>
          </p:cNvSpPr>
          <p:nvPr>
            <p:ph idx="1"/>
          </p:nvPr>
        </p:nvSpPr>
        <p:spPr/>
        <p:txBody>
          <a:bodyPr/>
          <a:lstStyle/>
          <a:p>
            <a:pPr algn="just"/>
            <a:r>
              <a:rPr lang="en-US" altLang="zh-TW" dirty="0"/>
              <a:t>Python 3.8+ </a:t>
            </a:r>
          </a:p>
          <a:p>
            <a:pPr algn="just"/>
            <a:r>
              <a:rPr lang="en-US" altLang="zh-TW" dirty="0"/>
              <a:t>Standard Python library</a:t>
            </a:r>
          </a:p>
          <a:p>
            <a:pPr algn="just"/>
            <a:r>
              <a:rPr lang="en-US" altLang="zh-TW" dirty="0" err="1"/>
              <a:t>Numpy</a:t>
            </a:r>
            <a:r>
              <a:rPr lang="en-US" altLang="zh-TW" dirty="0"/>
              <a:t> 1.21.1</a:t>
            </a:r>
          </a:p>
          <a:p>
            <a:pPr algn="just"/>
            <a:r>
              <a:rPr lang="en-US" altLang="zh-TW" dirty="0" err="1"/>
              <a:t>Opencv</a:t>
            </a:r>
            <a:r>
              <a:rPr lang="en-US" altLang="zh-TW" dirty="0"/>
              <a:t>-python 4.5.1</a:t>
            </a:r>
          </a:p>
          <a:p>
            <a:pPr algn="just"/>
            <a:r>
              <a:rPr lang="en-US" altLang="zh-TW" dirty="0"/>
              <a:t>Matplotlib 3.6.0</a:t>
            </a:r>
          </a:p>
        </p:txBody>
      </p:sp>
    </p:spTree>
    <p:extLst>
      <p:ext uri="{BB962C8B-B14F-4D97-AF65-F5344CB8AC3E}">
        <p14:creationId xmlns:p14="http://schemas.microsoft.com/office/powerpoint/2010/main" val="2858397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p:txBody>
          <a:bodyPr/>
          <a:lstStyle/>
          <a:p>
            <a:r>
              <a:rPr lang="en-US" altLang="zh-TW" dirty="0"/>
              <a:t>Assignment Requirements</a:t>
            </a:r>
            <a:endParaRPr lang="zh-TW" altLang="en-US" dirty="0"/>
          </a:p>
        </p:txBody>
      </p:sp>
      <p:sp>
        <p:nvSpPr>
          <p:cNvPr id="3" name="內容版面配置區 2">
            <a:extLst>
              <a:ext uri="{FF2B5EF4-FFF2-40B4-BE49-F238E27FC236}">
                <a16:creationId xmlns:a16="http://schemas.microsoft.com/office/drawing/2014/main" id="{8B5DA9C3-CFA5-4CF5-B54B-C1036E80FD78}"/>
              </a:ext>
            </a:extLst>
          </p:cNvPr>
          <p:cNvSpPr>
            <a:spLocks noGrp="1"/>
          </p:cNvSpPr>
          <p:nvPr>
            <p:ph idx="1"/>
          </p:nvPr>
        </p:nvSpPr>
        <p:spPr/>
        <p:txBody>
          <a:bodyPr>
            <a:normAutofit/>
          </a:bodyPr>
          <a:lstStyle/>
          <a:p>
            <a:pPr algn="just"/>
            <a:r>
              <a:rPr lang="en-US" altLang="zh-TW" dirty="0"/>
              <a:t>All functions in the Software Package are allowed.</a:t>
            </a:r>
          </a:p>
          <a:p>
            <a:pPr algn="just"/>
            <a:r>
              <a:rPr lang="en-US" altLang="zh-TW" dirty="0"/>
              <a:t>Set your directory structure as follows:</a:t>
            </a:r>
          </a:p>
          <a:p>
            <a:pPr marL="457200" lvl="1" indent="0" algn="just">
              <a:buNone/>
            </a:pPr>
            <a:r>
              <a:rPr lang="en-US" altLang="zh-TW" dirty="0"/>
              <a:t>r109XXXXX/</a:t>
            </a:r>
          </a:p>
          <a:p>
            <a:pPr marL="457200" lvl="1" indent="0" algn="just">
              <a:buNone/>
            </a:pPr>
            <a:r>
              <a:rPr lang="en-US" altLang="zh-TW" dirty="0"/>
              <a:t>	- p1.py</a:t>
            </a:r>
          </a:p>
          <a:p>
            <a:pPr marL="457200" lvl="1" indent="0" algn="just">
              <a:buNone/>
            </a:pPr>
            <a:r>
              <a:rPr lang="en-US" altLang="zh-TW" dirty="0"/>
              <a:t>	- p2.py</a:t>
            </a:r>
          </a:p>
          <a:p>
            <a:pPr marL="457200" lvl="1" indent="0" algn="just">
              <a:buNone/>
            </a:pPr>
            <a:r>
              <a:rPr lang="en-US" altLang="zh-TW" dirty="0"/>
              <a:t>	- p3.py</a:t>
            </a:r>
          </a:p>
          <a:p>
            <a:pPr marL="457200" lvl="1" indent="0" algn="just">
              <a:buNone/>
            </a:pPr>
            <a:r>
              <a:rPr lang="en-US" altLang="zh-TW" dirty="0"/>
              <a:t>	- report.pdf</a:t>
            </a:r>
          </a:p>
          <a:p>
            <a:pPr marL="457200" lvl="1" indent="0" algn="just">
              <a:buNone/>
            </a:pPr>
            <a:r>
              <a:rPr lang="en-US" altLang="zh-TW" dirty="0"/>
              <a:t>	- images/</a:t>
            </a:r>
          </a:p>
          <a:p>
            <a:pPr marL="457200" lvl="1" indent="0" algn="just">
              <a:buNone/>
            </a:pPr>
            <a:r>
              <a:rPr lang="en-US" altLang="zh-TW" dirty="0"/>
              <a:t>		- </a:t>
            </a:r>
            <a:r>
              <a:rPr lang="en-US" altLang="zh-TW" sz="2400" dirty="0"/>
              <a:t>image_2-1</a:t>
            </a:r>
            <a:r>
              <a:rPr lang="en-US" altLang="zh-TW" dirty="0"/>
              <a:t>.jpg, </a:t>
            </a:r>
            <a:r>
              <a:rPr lang="en-US" altLang="zh-TW" sz="2400" dirty="0"/>
              <a:t>image_2-2</a:t>
            </a:r>
            <a:r>
              <a:rPr lang="zh-TW" altLang="en-US" dirty="0"/>
              <a:t>.</a:t>
            </a:r>
            <a:r>
              <a:rPr lang="en-US" altLang="zh-TW" dirty="0"/>
              <a:t>jpg, </a:t>
            </a:r>
            <a:r>
              <a:rPr lang="en-US" altLang="zh-TW" sz="2400" dirty="0"/>
              <a:t>image_2-3</a:t>
            </a:r>
            <a:r>
              <a:rPr lang="zh-TW" altLang="en-US" dirty="0"/>
              <a:t>.</a:t>
            </a:r>
            <a:r>
              <a:rPr lang="en-US" altLang="zh-TW" dirty="0"/>
              <a:t>jpg, </a:t>
            </a:r>
            <a:r>
              <a:rPr lang="en-US" altLang="zh-TW" sz="2400" dirty="0"/>
              <a:t>keyboard</a:t>
            </a:r>
            <a:r>
              <a:rPr lang="zh-TW" altLang="en-US" dirty="0"/>
              <a:t>.tif</a:t>
            </a:r>
            <a:endParaRPr lang="en-US" altLang="zh-TW" dirty="0"/>
          </a:p>
          <a:p>
            <a:pPr marL="457200" lvl="1" indent="0" algn="just">
              <a:buNone/>
            </a:pPr>
            <a:r>
              <a:rPr lang="en-US" altLang="zh-TW" dirty="0"/>
              <a:t>		- Images of program output</a:t>
            </a:r>
          </a:p>
        </p:txBody>
      </p:sp>
    </p:spTree>
    <p:extLst>
      <p:ext uri="{BB962C8B-B14F-4D97-AF65-F5344CB8AC3E}">
        <p14:creationId xmlns:p14="http://schemas.microsoft.com/office/powerpoint/2010/main" val="1942888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p:txBody>
          <a:bodyPr/>
          <a:lstStyle/>
          <a:p>
            <a:r>
              <a:rPr lang="en-US" altLang="zh-TW" dirty="0"/>
              <a:t>Assignment Submission Requirements</a:t>
            </a:r>
            <a:endParaRPr lang="zh-TW" altLang="en-US" dirty="0"/>
          </a:p>
        </p:txBody>
      </p:sp>
      <p:sp>
        <p:nvSpPr>
          <p:cNvPr id="3" name="內容版面配置區 2">
            <a:extLst>
              <a:ext uri="{FF2B5EF4-FFF2-40B4-BE49-F238E27FC236}">
                <a16:creationId xmlns:a16="http://schemas.microsoft.com/office/drawing/2014/main" id="{8B5DA9C3-CFA5-4CF5-B54B-C1036E80FD78}"/>
              </a:ext>
            </a:extLst>
          </p:cNvPr>
          <p:cNvSpPr>
            <a:spLocks noGrp="1"/>
          </p:cNvSpPr>
          <p:nvPr>
            <p:ph idx="1"/>
          </p:nvPr>
        </p:nvSpPr>
        <p:spPr/>
        <p:txBody>
          <a:bodyPr>
            <a:normAutofit/>
          </a:bodyPr>
          <a:lstStyle/>
          <a:p>
            <a:pPr algn="just"/>
            <a:r>
              <a:rPr lang="en-US" altLang="zh-TW" dirty="0"/>
              <a:t>Submit to </a:t>
            </a:r>
            <a:r>
              <a:rPr lang="en-US" altLang="zh-TW" dirty="0">
                <a:solidFill>
                  <a:srgbClr val="FF0000"/>
                </a:solidFill>
              </a:rPr>
              <a:t>NTU COOL</a:t>
            </a:r>
          </a:p>
          <a:p>
            <a:pPr algn="just"/>
            <a:r>
              <a:rPr lang="en-US" altLang="zh-TW" dirty="0"/>
              <a:t>Do NOT copy homework (code, report, results, etc.) from others </a:t>
            </a:r>
          </a:p>
        </p:txBody>
      </p:sp>
    </p:spTree>
    <p:extLst>
      <p:ext uri="{BB962C8B-B14F-4D97-AF65-F5344CB8AC3E}">
        <p14:creationId xmlns:p14="http://schemas.microsoft.com/office/powerpoint/2010/main" val="320484169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858</TotalTime>
  <Words>622</Words>
  <Application>Microsoft Office PowerPoint</Application>
  <PresentationFormat>寬螢幕</PresentationFormat>
  <Paragraphs>48</Paragraphs>
  <Slides>8</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8</vt:i4>
      </vt:variant>
    </vt:vector>
  </HeadingPairs>
  <TitlesOfParts>
    <vt:vector size="12" baseType="lpstr">
      <vt:lpstr>Arial</vt:lpstr>
      <vt:lpstr>Calibri</vt:lpstr>
      <vt:lpstr>Calibri Light</vt:lpstr>
      <vt:lpstr>Office 佈景主題</vt:lpstr>
      <vt:lpstr>Homework Assignment 2</vt:lpstr>
      <vt:lpstr>Problem 1 (20%)</vt:lpstr>
      <vt:lpstr>Problem 2 (40%)</vt:lpstr>
      <vt:lpstr>Problem 3 (25%)</vt:lpstr>
      <vt:lpstr>Problem 4 (15%)</vt:lpstr>
      <vt:lpstr>Software Package Allowed</vt:lpstr>
      <vt:lpstr>Assignment Requirements</vt:lpstr>
      <vt:lpstr>Assignment Submission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dc:title>
  <dc:creator>立威 傅</dc:creator>
  <cp:lastModifiedBy>湯奇恩</cp:lastModifiedBy>
  <cp:revision>131</cp:revision>
  <dcterms:created xsi:type="dcterms:W3CDTF">2022-09-17T09:32:07Z</dcterms:created>
  <dcterms:modified xsi:type="dcterms:W3CDTF">2024-09-29T17:15:01Z</dcterms:modified>
</cp:coreProperties>
</file>