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7" r:id="rId4"/>
    <p:sldId id="269" r:id="rId5"/>
    <p:sldId id="268" r:id="rId6"/>
    <p:sldId id="257" r:id="rId7"/>
    <p:sldId id="270" r:id="rId8"/>
    <p:sldId id="272" r:id="rId9"/>
    <p:sldId id="275" r:id="rId10"/>
    <p:sldId id="273" r:id="rId11"/>
    <p:sldId id="276" r:id="rId12"/>
    <p:sldId id="284" r:id="rId13"/>
    <p:sldId id="277" r:id="rId14"/>
    <p:sldId id="278" r:id="rId15"/>
    <p:sldId id="279" r:id="rId16"/>
    <p:sldId id="285" r:id="rId17"/>
    <p:sldId id="280" r:id="rId18"/>
    <p:sldId id="281" r:id="rId19"/>
    <p:sldId id="286" r:id="rId20"/>
    <p:sldId id="282" r:id="rId21"/>
    <p:sldId id="283" r:id="rId22"/>
    <p:sldId id="26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1cDRfqOl39RNfxGa7FlQheFN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3" autoAdjust="0"/>
  </p:normalViewPr>
  <p:slideViewPr>
    <p:cSldViewPr snapToGrid="0">
      <p:cViewPr varScale="1">
        <p:scale>
          <a:sx n="72" d="100"/>
          <a:sy n="72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4E66E-02DD-439C-A6AB-E81019C3653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D765DF-E52D-403D-B24E-EC0FF764050E}">
      <dgm:prSet phldrT="[文字]"/>
      <dgm:spPr/>
      <dgm:t>
        <a:bodyPr/>
        <a:lstStyle/>
        <a:p>
          <a:r>
            <a:rPr lang="en-US" altLang="zh-TW" dirty="0"/>
            <a:t>XYZ</a:t>
          </a:r>
          <a:endParaRPr lang="zh-TW" altLang="en-US" dirty="0"/>
        </a:p>
      </dgm:t>
    </dgm:pt>
    <dgm:pt modelId="{AB040D62-E6E7-4B9E-BF4E-2E82B362BF64}" type="parTrans" cxnId="{91678662-4F29-43DC-B2CE-905CE8FFE005}">
      <dgm:prSet/>
      <dgm:spPr/>
      <dgm:t>
        <a:bodyPr/>
        <a:lstStyle/>
        <a:p>
          <a:endParaRPr lang="zh-TW" altLang="en-US"/>
        </a:p>
      </dgm:t>
    </dgm:pt>
    <dgm:pt modelId="{213D5928-B333-478B-A62C-593A15F3FE7C}" type="sibTrans" cxnId="{91678662-4F29-43DC-B2CE-905CE8FFE005}">
      <dgm:prSet/>
      <dgm:spPr/>
      <dgm:t>
        <a:bodyPr/>
        <a:lstStyle/>
        <a:p>
          <a:endParaRPr lang="zh-TW" altLang="en-US"/>
        </a:p>
      </dgm:t>
    </dgm:pt>
    <dgm:pt modelId="{4D6F6A8D-2D04-4428-B117-772D30A35BF7}">
      <dgm:prSet phldrT="[文字]" custT="1"/>
      <dgm:spPr/>
      <dgm:t>
        <a:bodyPr/>
        <a:lstStyle/>
        <a:p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model for color quantification</a:t>
          </a:r>
          <a:endParaRPr lang="zh-TW" alt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2E809F-D87C-4D10-B0A3-1E949C9B0F44}" type="parTrans" cxnId="{2BBC478A-39C7-4C89-88C1-DF9C034F58C6}">
      <dgm:prSet/>
      <dgm:spPr/>
      <dgm:t>
        <a:bodyPr/>
        <a:lstStyle/>
        <a:p>
          <a:endParaRPr lang="zh-TW" altLang="en-US"/>
        </a:p>
      </dgm:t>
    </dgm:pt>
    <dgm:pt modelId="{C15F3E48-5E18-4BA9-93D4-3721746134E9}" type="sibTrans" cxnId="{2BBC478A-39C7-4C89-88C1-DF9C034F58C6}">
      <dgm:prSet/>
      <dgm:spPr/>
      <dgm:t>
        <a:bodyPr/>
        <a:lstStyle/>
        <a:p>
          <a:endParaRPr lang="zh-TW" altLang="en-US"/>
        </a:p>
      </dgm:t>
    </dgm:pt>
    <dgm:pt modelId="{B27988C4-C902-434E-A1A5-89421AA8A9E6}">
      <dgm:prSet phldrT="[文字]"/>
      <dgm:spPr/>
      <dgm:t>
        <a:bodyPr/>
        <a:lstStyle/>
        <a:p>
          <a:r>
            <a:rPr lang="en-US" altLang="zh-TW" dirty="0"/>
            <a:t>CIELAB</a:t>
          </a:r>
          <a:endParaRPr lang="zh-TW" altLang="en-US" dirty="0"/>
        </a:p>
      </dgm:t>
    </dgm:pt>
    <dgm:pt modelId="{38738456-CF82-43AB-A0B7-F61A90378BFC}" type="parTrans" cxnId="{1F57C4FB-3DB7-477A-9E66-35AECA73E816}">
      <dgm:prSet/>
      <dgm:spPr/>
      <dgm:t>
        <a:bodyPr/>
        <a:lstStyle/>
        <a:p>
          <a:endParaRPr lang="zh-TW" altLang="en-US"/>
        </a:p>
      </dgm:t>
    </dgm:pt>
    <dgm:pt modelId="{43D79AD2-5459-459E-86BE-229269974268}" type="sibTrans" cxnId="{1F57C4FB-3DB7-477A-9E66-35AECA73E816}">
      <dgm:prSet/>
      <dgm:spPr/>
      <dgm:t>
        <a:bodyPr/>
        <a:lstStyle/>
        <a:p>
          <a:endParaRPr lang="zh-TW" altLang="en-US"/>
        </a:p>
      </dgm:t>
    </dgm:pt>
    <dgm:pt modelId="{1A045931-674D-43C3-AD47-DB27ED65A6B3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improves perceptually uniformity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and clear perceptual dimensions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lightness, red-green, yellow-blue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F78968-CC24-4A76-A0CF-F6571BC8F042}" type="parTrans" cxnId="{61715664-4475-4E76-BBB0-CC757DA2478B}">
      <dgm:prSet/>
      <dgm:spPr/>
      <dgm:t>
        <a:bodyPr/>
        <a:lstStyle/>
        <a:p>
          <a:endParaRPr lang="zh-TW" altLang="en-US"/>
        </a:p>
      </dgm:t>
    </dgm:pt>
    <dgm:pt modelId="{C8DDD394-86F1-4FE5-AC8F-1FB2D8FE4582}" type="sibTrans" cxnId="{61715664-4475-4E76-BBB0-CC757DA2478B}">
      <dgm:prSet/>
      <dgm:spPr/>
      <dgm:t>
        <a:bodyPr/>
        <a:lstStyle/>
        <a:p>
          <a:endParaRPr lang="zh-TW" altLang="en-US"/>
        </a:p>
      </dgm:t>
    </dgm:pt>
    <dgm:pt modelId="{30C4D418-7E5F-419E-BF9C-D4786647F9BF}">
      <dgm:prSet phldrT="[文字]"/>
      <dgm:spPr/>
      <dgm:t>
        <a:bodyPr/>
        <a:lstStyle/>
        <a:p>
          <a:r>
            <a:rPr lang="en-US" altLang="zh-TW" dirty="0"/>
            <a:t>CIECAM02</a:t>
          </a:r>
        </a:p>
        <a:p>
          <a:r>
            <a:rPr lang="en-US" altLang="zh-TW" dirty="0"/>
            <a:t>(Our choice)</a:t>
          </a:r>
          <a:endParaRPr lang="zh-TW" altLang="en-US" dirty="0"/>
        </a:p>
      </dgm:t>
    </dgm:pt>
    <dgm:pt modelId="{E46BE1E6-D9F5-41EF-B9C5-FDEAC31080FD}" type="parTrans" cxnId="{8CA31FBB-400B-454B-ADEC-EADD9CD050E5}">
      <dgm:prSet/>
      <dgm:spPr/>
      <dgm:t>
        <a:bodyPr/>
        <a:lstStyle/>
        <a:p>
          <a:endParaRPr lang="zh-TW" altLang="en-US"/>
        </a:p>
      </dgm:t>
    </dgm:pt>
    <dgm:pt modelId="{D47F9C12-7484-419E-ABD7-A1883BF86DA0}" type="sibTrans" cxnId="{8CA31FBB-400B-454B-ADEC-EADD9CD050E5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1F08961-1E67-4EB4-A4FD-BDF7AE9E8974}">
          <dgm:prSet phldrT="[文字]"/>
          <dgm:spPr/>
          <dgm:t>
            <a:bodyPr/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Incorporates environmental and background parameters including: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e>
                    <m: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sub>
                  </m:sSub>
                </m:oMath>
              </a14:m>
              <a:r>
                <a: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e>
                    <m: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sub>
                  </m:sSub>
                  <m:r>
                    <a:rPr lang="zh-TW" altLang="en-US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、</m:t>
                  </m:r>
                  <m:sSub>
                    <m:sSubPr>
                      <m:ctrlP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e>
                    <m: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sub>
                  </m:sSub>
                </m:oMath>
              </a14:m>
              <a:r>
                <a: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output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14:m>
                <m:oMath xmlns:m="http://schemas.openxmlformats.org/officeDocument/2006/math">
                  <m:r>
                    <a:rPr lang="en-US" altLang="zh-TW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𝐽</m:t>
                  </m:r>
                  <m:d>
                    <m:dPr>
                      <m:ctrlP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𝐿𝑖𝑔h𝑡𝑛𝑒𝑠𝑠</m:t>
                      </m:r>
                    </m:e>
                  </m:d>
                  <m:r>
                    <a:rPr lang="zh-TW" altLang="en-US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、</m:t>
                  </m:r>
                  <m:r>
                    <a:rPr lang="en-US" altLang="zh-TW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𝐶</m:t>
                  </m:r>
                  <m:d>
                    <m:dPr>
                      <m:ctrlP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𝐶h𝑟𝑜𝑚𝑎</m:t>
                      </m:r>
                    </m:e>
                  </m:d>
                  <m:r>
                    <a:rPr lang="zh-TW" altLang="en-US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、</m:t>
                  </m:r>
                  <m:r>
                    <a:rPr lang="en-US" altLang="zh-TW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𝐻</m:t>
                  </m:r>
                  <m:r>
                    <a:rPr lang="en-US" altLang="zh-TW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TW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𝐻𝑢𝑒</m:t>
                  </m:r>
                  <m:r>
                    <a:rPr lang="en-US" altLang="zh-TW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D1F08961-1E67-4EB4-A4FD-BDF7AE9E8974}">
          <dgm:prSet phldrT="[文字]"/>
          <dgm:spPr/>
          <dgm:t>
            <a:bodyPr/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Incorporates environmental and background parameters including: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𝐿_𝑎</a:t>
              </a:r>
              <a:r>
                <a: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𝑌_𝑏</a:t>
              </a:r>
              <a:r>
                <a:rPr lang="zh-TW" altLang="en-US" b="0" i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 、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𝑆_𝑅</a:t>
              </a:r>
              <a:r>
                <a: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output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𝐽(𝐿𝑖𝑔ℎ𝑡𝑛𝑒𝑠𝑠)</a:t>
              </a:r>
              <a:r>
                <a:rPr lang="zh-TW" altLang="en-US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、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𝐶(𝐶ℎ𝑟𝑜𝑚𝑎)</a:t>
              </a:r>
              <a:r>
                <a:rPr lang="zh-TW" altLang="en-US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、</a:t>
              </a:r>
              <a:r>
                <a:rPr lang="en-US" altLang="zh-TW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𝐻(𝐻𝑢𝑒)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A67105E3-F5E2-4B2F-8185-CB88B5EEEAFE}" type="parTrans" cxnId="{87B7C0AE-528F-433A-9AE4-7B56FE00315C}">
      <dgm:prSet/>
      <dgm:spPr/>
      <dgm:t>
        <a:bodyPr/>
        <a:lstStyle/>
        <a:p>
          <a:endParaRPr lang="zh-TW" altLang="en-US"/>
        </a:p>
      </dgm:t>
    </dgm:pt>
    <dgm:pt modelId="{5760A2DA-7639-4478-AA8D-4EEC8BD0ED71}" type="sibTrans" cxnId="{87B7C0AE-528F-433A-9AE4-7B56FE00315C}">
      <dgm:prSet/>
      <dgm:spPr/>
      <dgm:t>
        <a:bodyPr/>
        <a:lstStyle/>
        <a:p>
          <a:endParaRPr lang="zh-TW" altLang="en-US"/>
        </a:p>
      </dgm:t>
    </dgm:pt>
    <dgm:pt modelId="{B5037412-DE0E-49CF-8B36-CC636012C2E7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Does not account for viewing conditions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D4FFD-7F9D-413E-A9C4-598E53A42630}" type="parTrans" cxnId="{76C33B67-5616-4FDD-83B7-3534D41372F1}">
      <dgm:prSet/>
      <dgm:spPr/>
      <dgm:t>
        <a:bodyPr/>
        <a:lstStyle/>
        <a:p>
          <a:endParaRPr lang="zh-TW" altLang="en-US"/>
        </a:p>
      </dgm:t>
    </dgm:pt>
    <dgm:pt modelId="{992EEEAB-2623-4B53-8BD6-E4369C41D7E4}" type="sibTrans" cxnId="{76C33B67-5616-4FDD-83B7-3534D41372F1}">
      <dgm:prSet/>
      <dgm:spPr/>
      <dgm:t>
        <a:bodyPr/>
        <a:lstStyle/>
        <a:p>
          <a:endParaRPr lang="zh-TW" altLang="en-US"/>
        </a:p>
      </dgm:t>
    </dgm:pt>
    <dgm:pt modelId="{6AD3A3EA-3704-4807-AB3C-E521843F4893}">
      <dgm:prSet phldrT="[文字]" custT="1"/>
      <dgm:spPr/>
      <dgm:t>
        <a:bodyPr/>
        <a:lstStyle/>
        <a:p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 perceptually uniform</a:t>
          </a:r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(color distance does not  match human perception.</a:t>
          </a:r>
          <a:endParaRPr lang="zh-TW" alt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6B2C2-7812-4473-B808-3612990C844E}" type="sibTrans" cxnId="{61700911-7F83-4F27-BCFB-AA33F9A4B0F5}">
      <dgm:prSet/>
      <dgm:spPr/>
      <dgm:t>
        <a:bodyPr/>
        <a:lstStyle/>
        <a:p>
          <a:endParaRPr lang="zh-TW" altLang="en-US"/>
        </a:p>
      </dgm:t>
    </dgm:pt>
    <dgm:pt modelId="{7FA1945F-8BEA-456A-9947-340B59661B25}" type="parTrans" cxnId="{61700911-7F83-4F27-BCFB-AA33F9A4B0F5}">
      <dgm:prSet/>
      <dgm:spPr/>
      <dgm:t>
        <a:bodyPr/>
        <a:lstStyle/>
        <a:p>
          <a:endParaRPr lang="zh-TW" altLang="en-US"/>
        </a:p>
      </dgm:t>
    </dgm:pt>
    <dgm:pt modelId="{2634C3C5-D351-45B7-B2C0-79ED2F7A8CED}" type="pres">
      <dgm:prSet presAssocID="{C564E66E-02DD-439C-A6AB-E81019C36533}" presName="linearFlow" presStyleCnt="0">
        <dgm:presLayoutVars>
          <dgm:dir/>
          <dgm:animLvl val="lvl"/>
          <dgm:resizeHandles val="exact"/>
        </dgm:presLayoutVars>
      </dgm:prSet>
      <dgm:spPr/>
    </dgm:pt>
    <dgm:pt modelId="{051DFDD8-5B9E-43E4-8851-D3FE826345F5}" type="pres">
      <dgm:prSet presAssocID="{4ED765DF-E52D-403D-B24E-EC0FF764050E}" presName="composite" presStyleCnt="0"/>
      <dgm:spPr/>
    </dgm:pt>
    <dgm:pt modelId="{F73EE70A-B7D1-40F2-8304-7B826F32743F}" type="pres">
      <dgm:prSet presAssocID="{4ED765DF-E52D-403D-B24E-EC0FF764050E}" presName="parentText" presStyleLbl="alignNode1" presStyleIdx="0" presStyleCnt="3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225FE3B3-7D33-4A74-A797-875E1A2E59E1}" type="pres">
      <dgm:prSet presAssocID="{4ED765DF-E52D-403D-B24E-EC0FF764050E}" presName="descendantText" presStyleLbl="alignAcc1" presStyleIdx="0" presStyleCnt="3">
        <dgm:presLayoutVars>
          <dgm:bulletEnabled val="1"/>
        </dgm:presLayoutVars>
      </dgm:prSet>
      <dgm:spPr/>
    </dgm:pt>
    <dgm:pt modelId="{DFAB66DE-DB4D-48BB-874A-50FF4DA14995}" type="pres">
      <dgm:prSet presAssocID="{213D5928-B333-478B-A62C-593A15F3FE7C}" presName="sp" presStyleCnt="0"/>
      <dgm:spPr/>
    </dgm:pt>
    <dgm:pt modelId="{47BD5DDE-8875-4DD0-9069-5561DD5FD0A8}" type="pres">
      <dgm:prSet presAssocID="{B27988C4-C902-434E-A1A5-89421AA8A9E6}" presName="composite" presStyleCnt="0"/>
      <dgm:spPr/>
    </dgm:pt>
    <dgm:pt modelId="{3BC60841-3853-4764-8663-B9F6799E9C5F}" type="pres">
      <dgm:prSet presAssocID="{B27988C4-C902-434E-A1A5-89421AA8A9E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E134706-FF95-4FC0-AE9C-17C18AA2DBD9}" type="pres">
      <dgm:prSet presAssocID="{B27988C4-C902-434E-A1A5-89421AA8A9E6}" presName="descendantText" presStyleLbl="alignAcc1" presStyleIdx="1" presStyleCnt="3">
        <dgm:presLayoutVars>
          <dgm:bulletEnabled val="1"/>
        </dgm:presLayoutVars>
      </dgm:prSet>
      <dgm:spPr/>
    </dgm:pt>
    <dgm:pt modelId="{AEE9932B-53C8-43EE-BF26-6FAE528B39C9}" type="pres">
      <dgm:prSet presAssocID="{43D79AD2-5459-459E-86BE-229269974268}" presName="sp" presStyleCnt="0"/>
      <dgm:spPr/>
    </dgm:pt>
    <dgm:pt modelId="{17394049-BD3E-4854-ADFF-1D90CC04D8EB}" type="pres">
      <dgm:prSet presAssocID="{30C4D418-7E5F-419E-BF9C-D4786647F9BF}" presName="composite" presStyleCnt="0"/>
      <dgm:spPr/>
    </dgm:pt>
    <dgm:pt modelId="{B03F5B5B-B085-4CCD-BBF6-3AF05A534B03}" type="pres">
      <dgm:prSet presAssocID="{30C4D418-7E5F-419E-BF9C-D4786647F9B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0CD91-5EC2-4232-B48D-99D30C0958CB}" type="pres">
      <dgm:prSet presAssocID="{30C4D418-7E5F-419E-BF9C-D4786647F9B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1700911-7F83-4F27-BCFB-AA33F9A4B0F5}" srcId="{4ED765DF-E52D-403D-B24E-EC0FF764050E}" destId="{6AD3A3EA-3704-4807-AB3C-E521843F4893}" srcOrd="1" destOrd="0" parTransId="{7FA1945F-8BEA-456A-9947-340B59661B25}" sibTransId="{C716B2C2-7812-4473-B808-3612990C844E}"/>
    <dgm:cxn modelId="{08B4ED16-472E-4F9F-86F5-86BCD5FCB54D}" type="presOf" srcId="{4ED765DF-E52D-403D-B24E-EC0FF764050E}" destId="{F73EE70A-B7D1-40F2-8304-7B826F32743F}" srcOrd="0" destOrd="0" presId="urn:microsoft.com/office/officeart/2005/8/layout/chevron2"/>
    <dgm:cxn modelId="{670E9233-0F26-4AF9-B280-C4B80BE5B870}" type="presOf" srcId="{B5037412-DE0E-49CF-8B36-CC636012C2E7}" destId="{CE134706-FF95-4FC0-AE9C-17C18AA2DBD9}" srcOrd="0" destOrd="1" presId="urn:microsoft.com/office/officeart/2005/8/layout/chevron2"/>
    <dgm:cxn modelId="{91678662-4F29-43DC-B2CE-905CE8FFE005}" srcId="{C564E66E-02DD-439C-A6AB-E81019C36533}" destId="{4ED765DF-E52D-403D-B24E-EC0FF764050E}" srcOrd="0" destOrd="0" parTransId="{AB040D62-E6E7-4B9E-BF4E-2E82B362BF64}" sibTransId="{213D5928-B333-478B-A62C-593A15F3FE7C}"/>
    <dgm:cxn modelId="{61715664-4475-4E76-BBB0-CC757DA2478B}" srcId="{B27988C4-C902-434E-A1A5-89421AA8A9E6}" destId="{1A045931-674D-43C3-AD47-DB27ED65A6B3}" srcOrd="0" destOrd="0" parTransId="{96F78968-CC24-4A76-A0CF-F6571BC8F042}" sibTransId="{C8DDD394-86F1-4FE5-AC8F-1FB2D8FE4582}"/>
    <dgm:cxn modelId="{76C33B67-5616-4FDD-83B7-3534D41372F1}" srcId="{B27988C4-C902-434E-A1A5-89421AA8A9E6}" destId="{B5037412-DE0E-49CF-8B36-CC636012C2E7}" srcOrd="1" destOrd="0" parTransId="{298D4FFD-7F9D-413E-A9C4-598E53A42630}" sibTransId="{992EEEAB-2623-4B53-8BD6-E4369C41D7E4}"/>
    <dgm:cxn modelId="{E4F3AF73-E772-4B65-884C-05DF7FB3609B}" type="presOf" srcId="{D1F08961-1E67-4EB4-A4FD-BDF7AE9E8974}" destId="{40D0CD91-5EC2-4232-B48D-99D30C0958CB}" srcOrd="0" destOrd="0" presId="urn:microsoft.com/office/officeart/2005/8/layout/chevron2"/>
    <dgm:cxn modelId="{F8FD6674-2EA5-4227-BADB-0D8B50DA44BF}" type="presOf" srcId="{1A045931-674D-43C3-AD47-DB27ED65A6B3}" destId="{CE134706-FF95-4FC0-AE9C-17C18AA2DBD9}" srcOrd="0" destOrd="0" presId="urn:microsoft.com/office/officeart/2005/8/layout/chevron2"/>
    <dgm:cxn modelId="{2BBC478A-39C7-4C89-88C1-DF9C034F58C6}" srcId="{4ED765DF-E52D-403D-B24E-EC0FF764050E}" destId="{4D6F6A8D-2D04-4428-B117-772D30A35BF7}" srcOrd="0" destOrd="0" parTransId="{E92E809F-D87C-4D10-B0A3-1E949C9B0F44}" sibTransId="{C15F3E48-5E18-4BA9-93D4-3721746134E9}"/>
    <dgm:cxn modelId="{2512EDA1-C161-489A-87E1-060344838BBC}" type="presOf" srcId="{6AD3A3EA-3704-4807-AB3C-E521843F4893}" destId="{225FE3B3-7D33-4A74-A797-875E1A2E59E1}" srcOrd="0" destOrd="1" presId="urn:microsoft.com/office/officeart/2005/8/layout/chevron2"/>
    <dgm:cxn modelId="{87B7C0AE-528F-433A-9AE4-7B56FE00315C}" srcId="{30C4D418-7E5F-419E-BF9C-D4786647F9BF}" destId="{D1F08961-1E67-4EB4-A4FD-BDF7AE9E8974}" srcOrd="0" destOrd="0" parTransId="{A67105E3-F5E2-4B2F-8185-CB88B5EEEAFE}" sibTransId="{5760A2DA-7639-4478-AA8D-4EEC8BD0ED71}"/>
    <dgm:cxn modelId="{8CA31FBB-400B-454B-ADEC-EADD9CD050E5}" srcId="{C564E66E-02DD-439C-A6AB-E81019C36533}" destId="{30C4D418-7E5F-419E-BF9C-D4786647F9BF}" srcOrd="2" destOrd="0" parTransId="{E46BE1E6-D9F5-41EF-B9C5-FDEAC31080FD}" sibTransId="{D47F9C12-7484-419E-ABD7-A1883BF86DA0}"/>
    <dgm:cxn modelId="{B0018CBD-0777-4256-8C11-9AFC5A5851F9}" type="presOf" srcId="{C564E66E-02DD-439C-A6AB-E81019C36533}" destId="{2634C3C5-D351-45B7-B2C0-79ED2F7A8CED}" srcOrd="0" destOrd="0" presId="urn:microsoft.com/office/officeart/2005/8/layout/chevron2"/>
    <dgm:cxn modelId="{858784D6-3C34-403E-A5AE-9C0D29F8832C}" type="presOf" srcId="{4D6F6A8D-2D04-4428-B117-772D30A35BF7}" destId="{225FE3B3-7D33-4A74-A797-875E1A2E59E1}" srcOrd="0" destOrd="0" presId="urn:microsoft.com/office/officeart/2005/8/layout/chevron2"/>
    <dgm:cxn modelId="{3D2C6FE3-DC74-489F-93EB-1C94A250FDDA}" type="presOf" srcId="{30C4D418-7E5F-419E-BF9C-D4786647F9BF}" destId="{B03F5B5B-B085-4CCD-BBF6-3AF05A534B03}" srcOrd="0" destOrd="0" presId="urn:microsoft.com/office/officeart/2005/8/layout/chevron2"/>
    <dgm:cxn modelId="{54DA3FF8-9FD8-43EF-8BC4-6A11239F9121}" type="presOf" srcId="{B27988C4-C902-434E-A1A5-89421AA8A9E6}" destId="{3BC60841-3853-4764-8663-B9F6799E9C5F}" srcOrd="0" destOrd="0" presId="urn:microsoft.com/office/officeart/2005/8/layout/chevron2"/>
    <dgm:cxn modelId="{1F57C4FB-3DB7-477A-9E66-35AECA73E816}" srcId="{C564E66E-02DD-439C-A6AB-E81019C36533}" destId="{B27988C4-C902-434E-A1A5-89421AA8A9E6}" srcOrd="1" destOrd="0" parTransId="{38738456-CF82-43AB-A0B7-F61A90378BFC}" sibTransId="{43D79AD2-5459-459E-86BE-229269974268}"/>
    <dgm:cxn modelId="{E60F54A2-8E8F-4451-BB1B-452D382F753C}" type="presParOf" srcId="{2634C3C5-D351-45B7-B2C0-79ED2F7A8CED}" destId="{051DFDD8-5B9E-43E4-8851-D3FE826345F5}" srcOrd="0" destOrd="0" presId="urn:microsoft.com/office/officeart/2005/8/layout/chevron2"/>
    <dgm:cxn modelId="{C6FA48CE-9944-486B-B030-352D95AE3E44}" type="presParOf" srcId="{051DFDD8-5B9E-43E4-8851-D3FE826345F5}" destId="{F73EE70A-B7D1-40F2-8304-7B826F32743F}" srcOrd="0" destOrd="0" presId="urn:microsoft.com/office/officeart/2005/8/layout/chevron2"/>
    <dgm:cxn modelId="{852BFDA6-C3FE-492D-80BA-15188B6D4DA4}" type="presParOf" srcId="{051DFDD8-5B9E-43E4-8851-D3FE826345F5}" destId="{225FE3B3-7D33-4A74-A797-875E1A2E59E1}" srcOrd="1" destOrd="0" presId="urn:microsoft.com/office/officeart/2005/8/layout/chevron2"/>
    <dgm:cxn modelId="{5C8FDE73-51BD-46E8-959F-1D215275C78F}" type="presParOf" srcId="{2634C3C5-D351-45B7-B2C0-79ED2F7A8CED}" destId="{DFAB66DE-DB4D-48BB-874A-50FF4DA14995}" srcOrd="1" destOrd="0" presId="urn:microsoft.com/office/officeart/2005/8/layout/chevron2"/>
    <dgm:cxn modelId="{545F26EE-7869-4724-9B26-8340B32962BA}" type="presParOf" srcId="{2634C3C5-D351-45B7-B2C0-79ED2F7A8CED}" destId="{47BD5DDE-8875-4DD0-9069-5561DD5FD0A8}" srcOrd="2" destOrd="0" presId="urn:microsoft.com/office/officeart/2005/8/layout/chevron2"/>
    <dgm:cxn modelId="{A3A99283-F057-4E51-BA2A-97B885487D1D}" type="presParOf" srcId="{47BD5DDE-8875-4DD0-9069-5561DD5FD0A8}" destId="{3BC60841-3853-4764-8663-B9F6799E9C5F}" srcOrd="0" destOrd="0" presId="urn:microsoft.com/office/officeart/2005/8/layout/chevron2"/>
    <dgm:cxn modelId="{E0A1F411-0CD7-47BF-955F-5F77A4D1A117}" type="presParOf" srcId="{47BD5DDE-8875-4DD0-9069-5561DD5FD0A8}" destId="{CE134706-FF95-4FC0-AE9C-17C18AA2DBD9}" srcOrd="1" destOrd="0" presId="urn:microsoft.com/office/officeart/2005/8/layout/chevron2"/>
    <dgm:cxn modelId="{B3C8A35C-E119-4D65-980C-7AC642160DDF}" type="presParOf" srcId="{2634C3C5-D351-45B7-B2C0-79ED2F7A8CED}" destId="{AEE9932B-53C8-43EE-BF26-6FAE528B39C9}" srcOrd="3" destOrd="0" presId="urn:microsoft.com/office/officeart/2005/8/layout/chevron2"/>
    <dgm:cxn modelId="{FA64A42B-B20A-4C82-942A-08DA381C887B}" type="presParOf" srcId="{2634C3C5-D351-45B7-B2C0-79ED2F7A8CED}" destId="{17394049-BD3E-4854-ADFF-1D90CC04D8EB}" srcOrd="4" destOrd="0" presId="urn:microsoft.com/office/officeart/2005/8/layout/chevron2"/>
    <dgm:cxn modelId="{F2CE6F41-E14B-453A-ADA0-7ECE19B99F6F}" type="presParOf" srcId="{17394049-BD3E-4854-ADFF-1D90CC04D8EB}" destId="{B03F5B5B-B085-4CCD-BBF6-3AF05A534B03}" srcOrd="0" destOrd="0" presId="urn:microsoft.com/office/officeart/2005/8/layout/chevron2"/>
    <dgm:cxn modelId="{163FAE01-1E49-4EC9-A315-1D9E985FC442}" type="presParOf" srcId="{17394049-BD3E-4854-ADFF-1D90CC04D8EB}" destId="{40D0CD91-5EC2-4232-B48D-99D30C095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4E66E-02DD-439C-A6AB-E81019C3653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D765DF-E52D-403D-B24E-EC0FF764050E}">
      <dgm:prSet phldrT="[文字]"/>
      <dgm:spPr/>
      <dgm:t>
        <a:bodyPr/>
        <a:lstStyle/>
        <a:p>
          <a:r>
            <a:rPr lang="en-US" altLang="zh-TW" dirty="0"/>
            <a:t>XYZ</a:t>
          </a:r>
          <a:endParaRPr lang="zh-TW" altLang="en-US" dirty="0"/>
        </a:p>
      </dgm:t>
    </dgm:pt>
    <dgm:pt modelId="{AB040D62-E6E7-4B9E-BF4E-2E82B362BF64}" type="parTrans" cxnId="{91678662-4F29-43DC-B2CE-905CE8FFE005}">
      <dgm:prSet/>
      <dgm:spPr/>
      <dgm:t>
        <a:bodyPr/>
        <a:lstStyle/>
        <a:p>
          <a:endParaRPr lang="zh-TW" altLang="en-US"/>
        </a:p>
      </dgm:t>
    </dgm:pt>
    <dgm:pt modelId="{213D5928-B333-478B-A62C-593A15F3FE7C}" type="sibTrans" cxnId="{91678662-4F29-43DC-B2CE-905CE8FFE005}">
      <dgm:prSet/>
      <dgm:spPr/>
      <dgm:t>
        <a:bodyPr/>
        <a:lstStyle/>
        <a:p>
          <a:endParaRPr lang="zh-TW" altLang="en-US"/>
        </a:p>
      </dgm:t>
    </dgm:pt>
    <dgm:pt modelId="{4D6F6A8D-2D04-4428-B117-772D30A35BF7}">
      <dgm:prSet phldrT="[文字]" custT="1"/>
      <dgm:spPr/>
      <dgm:t>
        <a:bodyPr/>
        <a:lstStyle/>
        <a:p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model for color quantification</a:t>
          </a:r>
          <a:endParaRPr lang="zh-TW" alt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2E809F-D87C-4D10-B0A3-1E949C9B0F44}" type="parTrans" cxnId="{2BBC478A-39C7-4C89-88C1-DF9C034F58C6}">
      <dgm:prSet/>
      <dgm:spPr/>
      <dgm:t>
        <a:bodyPr/>
        <a:lstStyle/>
        <a:p>
          <a:endParaRPr lang="zh-TW" altLang="en-US"/>
        </a:p>
      </dgm:t>
    </dgm:pt>
    <dgm:pt modelId="{C15F3E48-5E18-4BA9-93D4-3721746134E9}" type="sibTrans" cxnId="{2BBC478A-39C7-4C89-88C1-DF9C034F58C6}">
      <dgm:prSet/>
      <dgm:spPr/>
      <dgm:t>
        <a:bodyPr/>
        <a:lstStyle/>
        <a:p>
          <a:endParaRPr lang="zh-TW" altLang="en-US"/>
        </a:p>
      </dgm:t>
    </dgm:pt>
    <dgm:pt modelId="{B27988C4-C902-434E-A1A5-89421AA8A9E6}">
      <dgm:prSet phldrT="[文字]"/>
      <dgm:spPr/>
      <dgm:t>
        <a:bodyPr/>
        <a:lstStyle/>
        <a:p>
          <a:r>
            <a:rPr lang="en-US" altLang="zh-TW" dirty="0"/>
            <a:t>CIELAB</a:t>
          </a:r>
          <a:endParaRPr lang="zh-TW" altLang="en-US" dirty="0"/>
        </a:p>
      </dgm:t>
    </dgm:pt>
    <dgm:pt modelId="{38738456-CF82-43AB-A0B7-F61A90378BFC}" type="parTrans" cxnId="{1F57C4FB-3DB7-477A-9E66-35AECA73E816}">
      <dgm:prSet/>
      <dgm:spPr/>
      <dgm:t>
        <a:bodyPr/>
        <a:lstStyle/>
        <a:p>
          <a:endParaRPr lang="zh-TW" altLang="en-US"/>
        </a:p>
      </dgm:t>
    </dgm:pt>
    <dgm:pt modelId="{43D79AD2-5459-459E-86BE-229269974268}" type="sibTrans" cxnId="{1F57C4FB-3DB7-477A-9E66-35AECA73E816}">
      <dgm:prSet/>
      <dgm:spPr/>
      <dgm:t>
        <a:bodyPr/>
        <a:lstStyle/>
        <a:p>
          <a:endParaRPr lang="zh-TW" altLang="en-US"/>
        </a:p>
      </dgm:t>
    </dgm:pt>
    <dgm:pt modelId="{1A045931-674D-43C3-AD47-DB27ED65A6B3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improves perceptually uniformity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and clear perceptual dimensions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lightness, red-green, yellow-blue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F78968-CC24-4A76-A0CF-F6571BC8F042}" type="parTrans" cxnId="{61715664-4475-4E76-BBB0-CC757DA2478B}">
      <dgm:prSet/>
      <dgm:spPr/>
      <dgm:t>
        <a:bodyPr/>
        <a:lstStyle/>
        <a:p>
          <a:endParaRPr lang="zh-TW" altLang="en-US"/>
        </a:p>
      </dgm:t>
    </dgm:pt>
    <dgm:pt modelId="{C8DDD394-86F1-4FE5-AC8F-1FB2D8FE4582}" type="sibTrans" cxnId="{61715664-4475-4E76-BBB0-CC757DA2478B}">
      <dgm:prSet/>
      <dgm:spPr/>
      <dgm:t>
        <a:bodyPr/>
        <a:lstStyle/>
        <a:p>
          <a:endParaRPr lang="zh-TW" altLang="en-US"/>
        </a:p>
      </dgm:t>
    </dgm:pt>
    <dgm:pt modelId="{30C4D418-7E5F-419E-BF9C-D4786647F9BF}">
      <dgm:prSet phldrT="[文字]"/>
      <dgm:spPr/>
      <dgm:t>
        <a:bodyPr/>
        <a:lstStyle/>
        <a:p>
          <a:r>
            <a:rPr lang="en-US" altLang="zh-TW" dirty="0"/>
            <a:t>CIECAM02</a:t>
          </a:r>
        </a:p>
        <a:p>
          <a:r>
            <a:rPr lang="en-US" altLang="zh-TW" dirty="0"/>
            <a:t>(Our choice)</a:t>
          </a:r>
          <a:endParaRPr lang="zh-TW" altLang="en-US" dirty="0"/>
        </a:p>
      </dgm:t>
    </dgm:pt>
    <dgm:pt modelId="{E46BE1E6-D9F5-41EF-B9C5-FDEAC31080FD}" type="parTrans" cxnId="{8CA31FBB-400B-454B-ADEC-EADD9CD050E5}">
      <dgm:prSet/>
      <dgm:spPr/>
      <dgm:t>
        <a:bodyPr/>
        <a:lstStyle/>
        <a:p>
          <a:endParaRPr lang="zh-TW" altLang="en-US"/>
        </a:p>
      </dgm:t>
    </dgm:pt>
    <dgm:pt modelId="{D47F9C12-7484-419E-ABD7-A1883BF86DA0}" type="sibTrans" cxnId="{8CA31FBB-400B-454B-ADEC-EADD9CD050E5}">
      <dgm:prSet/>
      <dgm:spPr/>
      <dgm:t>
        <a:bodyPr/>
        <a:lstStyle/>
        <a:p>
          <a:endParaRPr lang="zh-TW" altLang="en-US"/>
        </a:p>
      </dgm:t>
    </dgm:pt>
    <dgm:pt modelId="{D1F08961-1E67-4EB4-A4FD-BDF7AE9E8974}">
      <dgm:prSet phldrT="[文字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A67105E3-F5E2-4B2F-8185-CB88B5EEEAFE}" type="parTrans" cxnId="{87B7C0AE-528F-433A-9AE4-7B56FE00315C}">
      <dgm:prSet/>
      <dgm:spPr/>
      <dgm:t>
        <a:bodyPr/>
        <a:lstStyle/>
        <a:p>
          <a:endParaRPr lang="zh-TW" altLang="en-US"/>
        </a:p>
      </dgm:t>
    </dgm:pt>
    <dgm:pt modelId="{5760A2DA-7639-4478-AA8D-4EEC8BD0ED71}" type="sibTrans" cxnId="{87B7C0AE-528F-433A-9AE4-7B56FE00315C}">
      <dgm:prSet/>
      <dgm:spPr/>
      <dgm:t>
        <a:bodyPr/>
        <a:lstStyle/>
        <a:p>
          <a:endParaRPr lang="zh-TW" altLang="en-US"/>
        </a:p>
      </dgm:t>
    </dgm:pt>
    <dgm:pt modelId="{B5037412-DE0E-49CF-8B36-CC636012C2E7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Does not account for viewing conditions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D4FFD-7F9D-413E-A9C4-598E53A42630}" type="parTrans" cxnId="{76C33B67-5616-4FDD-83B7-3534D41372F1}">
      <dgm:prSet/>
      <dgm:spPr/>
      <dgm:t>
        <a:bodyPr/>
        <a:lstStyle/>
        <a:p>
          <a:endParaRPr lang="zh-TW" altLang="en-US"/>
        </a:p>
      </dgm:t>
    </dgm:pt>
    <dgm:pt modelId="{992EEEAB-2623-4B53-8BD6-E4369C41D7E4}" type="sibTrans" cxnId="{76C33B67-5616-4FDD-83B7-3534D41372F1}">
      <dgm:prSet/>
      <dgm:spPr/>
      <dgm:t>
        <a:bodyPr/>
        <a:lstStyle/>
        <a:p>
          <a:endParaRPr lang="zh-TW" altLang="en-US"/>
        </a:p>
      </dgm:t>
    </dgm:pt>
    <dgm:pt modelId="{6AD3A3EA-3704-4807-AB3C-E521843F4893}">
      <dgm:prSet phldrT="[文字]" custT="1"/>
      <dgm:spPr/>
      <dgm:t>
        <a:bodyPr/>
        <a:lstStyle/>
        <a:p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 perceptually uniform</a:t>
          </a:r>
          <a:r>
            <a: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(color distance does not  match human perception.</a:t>
          </a:r>
          <a:endParaRPr lang="zh-TW" alt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6B2C2-7812-4473-B808-3612990C844E}" type="sibTrans" cxnId="{61700911-7F83-4F27-BCFB-AA33F9A4B0F5}">
      <dgm:prSet/>
      <dgm:spPr/>
      <dgm:t>
        <a:bodyPr/>
        <a:lstStyle/>
        <a:p>
          <a:endParaRPr lang="zh-TW" altLang="en-US"/>
        </a:p>
      </dgm:t>
    </dgm:pt>
    <dgm:pt modelId="{7FA1945F-8BEA-456A-9947-340B59661B25}" type="parTrans" cxnId="{61700911-7F83-4F27-BCFB-AA33F9A4B0F5}">
      <dgm:prSet/>
      <dgm:spPr/>
      <dgm:t>
        <a:bodyPr/>
        <a:lstStyle/>
        <a:p>
          <a:endParaRPr lang="zh-TW" altLang="en-US"/>
        </a:p>
      </dgm:t>
    </dgm:pt>
    <dgm:pt modelId="{2634C3C5-D351-45B7-B2C0-79ED2F7A8CED}" type="pres">
      <dgm:prSet presAssocID="{C564E66E-02DD-439C-A6AB-E81019C36533}" presName="linearFlow" presStyleCnt="0">
        <dgm:presLayoutVars>
          <dgm:dir/>
          <dgm:animLvl val="lvl"/>
          <dgm:resizeHandles val="exact"/>
        </dgm:presLayoutVars>
      </dgm:prSet>
      <dgm:spPr/>
    </dgm:pt>
    <dgm:pt modelId="{051DFDD8-5B9E-43E4-8851-D3FE826345F5}" type="pres">
      <dgm:prSet presAssocID="{4ED765DF-E52D-403D-B24E-EC0FF764050E}" presName="composite" presStyleCnt="0"/>
      <dgm:spPr/>
    </dgm:pt>
    <dgm:pt modelId="{F73EE70A-B7D1-40F2-8304-7B826F32743F}" type="pres">
      <dgm:prSet presAssocID="{4ED765DF-E52D-403D-B24E-EC0FF764050E}" presName="parentText" presStyleLbl="alignNode1" presStyleIdx="0" presStyleCnt="3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225FE3B3-7D33-4A74-A797-875E1A2E59E1}" type="pres">
      <dgm:prSet presAssocID="{4ED765DF-E52D-403D-B24E-EC0FF764050E}" presName="descendantText" presStyleLbl="alignAcc1" presStyleIdx="0" presStyleCnt="3">
        <dgm:presLayoutVars>
          <dgm:bulletEnabled val="1"/>
        </dgm:presLayoutVars>
      </dgm:prSet>
      <dgm:spPr/>
    </dgm:pt>
    <dgm:pt modelId="{DFAB66DE-DB4D-48BB-874A-50FF4DA14995}" type="pres">
      <dgm:prSet presAssocID="{213D5928-B333-478B-A62C-593A15F3FE7C}" presName="sp" presStyleCnt="0"/>
      <dgm:spPr/>
    </dgm:pt>
    <dgm:pt modelId="{47BD5DDE-8875-4DD0-9069-5561DD5FD0A8}" type="pres">
      <dgm:prSet presAssocID="{B27988C4-C902-434E-A1A5-89421AA8A9E6}" presName="composite" presStyleCnt="0"/>
      <dgm:spPr/>
    </dgm:pt>
    <dgm:pt modelId="{3BC60841-3853-4764-8663-B9F6799E9C5F}" type="pres">
      <dgm:prSet presAssocID="{B27988C4-C902-434E-A1A5-89421AA8A9E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E134706-FF95-4FC0-AE9C-17C18AA2DBD9}" type="pres">
      <dgm:prSet presAssocID="{B27988C4-C902-434E-A1A5-89421AA8A9E6}" presName="descendantText" presStyleLbl="alignAcc1" presStyleIdx="1" presStyleCnt="3">
        <dgm:presLayoutVars>
          <dgm:bulletEnabled val="1"/>
        </dgm:presLayoutVars>
      </dgm:prSet>
      <dgm:spPr/>
    </dgm:pt>
    <dgm:pt modelId="{AEE9932B-53C8-43EE-BF26-6FAE528B39C9}" type="pres">
      <dgm:prSet presAssocID="{43D79AD2-5459-459E-86BE-229269974268}" presName="sp" presStyleCnt="0"/>
      <dgm:spPr/>
    </dgm:pt>
    <dgm:pt modelId="{17394049-BD3E-4854-ADFF-1D90CC04D8EB}" type="pres">
      <dgm:prSet presAssocID="{30C4D418-7E5F-419E-BF9C-D4786647F9BF}" presName="composite" presStyleCnt="0"/>
      <dgm:spPr/>
    </dgm:pt>
    <dgm:pt modelId="{B03F5B5B-B085-4CCD-BBF6-3AF05A534B03}" type="pres">
      <dgm:prSet presAssocID="{30C4D418-7E5F-419E-BF9C-D4786647F9B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0CD91-5EC2-4232-B48D-99D30C0958CB}" type="pres">
      <dgm:prSet presAssocID="{30C4D418-7E5F-419E-BF9C-D4786647F9B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1700911-7F83-4F27-BCFB-AA33F9A4B0F5}" srcId="{4ED765DF-E52D-403D-B24E-EC0FF764050E}" destId="{6AD3A3EA-3704-4807-AB3C-E521843F4893}" srcOrd="1" destOrd="0" parTransId="{7FA1945F-8BEA-456A-9947-340B59661B25}" sibTransId="{C716B2C2-7812-4473-B808-3612990C844E}"/>
    <dgm:cxn modelId="{08B4ED16-472E-4F9F-86F5-86BCD5FCB54D}" type="presOf" srcId="{4ED765DF-E52D-403D-B24E-EC0FF764050E}" destId="{F73EE70A-B7D1-40F2-8304-7B826F32743F}" srcOrd="0" destOrd="0" presId="urn:microsoft.com/office/officeart/2005/8/layout/chevron2"/>
    <dgm:cxn modelId="{670E9233-0F26-4AF9-B280-C4B80BE5B870}" type="presOf" srcId="{B5037412-DE0E-49CF-8B36-CC636012C2E7}" destId="{CE134706-FF95-4FC0-AE9C-17C18AA2DBD9}" srcOrd="0" destOrd="1" presId="urn:microsoft.com/office/officeart/2005/8/layout/chevron2"/>
    <dgm:cxn modelId="{91678662-4F29-43DC-B2CE-905CE8FFE005}" srcId="{C564E66E-02DD-439C-A6AB-E81019C36533}" destId="{4ED765DF-E52D-403D-B24E-EC0FF764050E}" srcOrd="0" destOrd="0" parTransId="{AB040D62-E6E7-4B9E-BF4E-2E82B362BF64}" sibTransId="{213D5928-B333-478B-A62C-593A15F3FE7C}"/>
    <dgm:cxn modelId="{61715664-4475-4E76-BBB0-CC757DA2478B}" srcId="{B27988C4-C902-434E-A1A5-89421AA8A9E6}" destId="{1A045931-674D-43C3-AD47-DB27ED65A6B3}" srcOrd="0" destOrd="0" parTransId="{96F78968-CC24-4A76-A0CF-F6571BC8F042}" sibTransId="{C8DDD394-86F1-4FE5-AC8F-1FB2D8FE4582}"/>
    <dgm:cxn modelId="{76C33B67-5616-4FDD-83B7-3534D41372F1}" srcId="{B27988C4-C902-434E-A1A5-89421AA8A9E6}" destId="{B5037412-DE0E-49CF-8B36-CC636012C2E7}" srcOrd="1" destOrd="0" parTransId="{298D4FFD-7F9D-413E-A9C4-598E53A42630}" sibTransId="{992EEEAB-2623-4B53-8BD6-E4369C41D7E4}"/>
    <dgm:cxn modelId="{E4F3AF73-E772-4B65-884C-05DF7FB3609B}" type="presOf" srcId="{D1F08961-1E67-4EB4-A4FD-BDF7AE9E8974}" destId="{40D0CD91-5EC2-4232-B48D-99D30C0958CB}" srcOrd="0" destOrd="0" presId="urn:microsoft.com/office/officeart/2005/8/layout/chevron2"/>
    <dgm:cxn modelId="{F8FD6674-2EA5-4227-BADB-0D8B50DA44BF}" type="presOf" srcId="{1A045931-674D-43C3-AD47-DB27ED65A6B3}" destId="{CE134706-FF95-4FC0-AE9C-17C18AA2DBD9}" srcOrd="0" destOrd="0" presId="urn:microsoft.com/office/officeart/2005/8/layout/chevron2"/>
    <dgm:cxn modelId="{2BBC478A-39C7-4C89-88C1-DF9C034F58C6}" srcId="{4ED765DF-E52D-403D-B24E-EC0FF764050E}" destId="{4D6F6A8D-2D04-4428-B117-772D30A35BF7}" srcOrd="0" destOrd="0" parTransId="{E92E809F-D87C-4D10-B0A3-1E949C9B0F44}" sibTransId="{C15F3E48-5E18-4BA9-93D4-3721746134E9}"/>
    <dgm:cxn modelId="{2512EDA1-C161-489A-87E1-060344838BBC}" type="presOf" srcId="{6AD3A3EA-3704-4807-AB3C-E521843F4893}" destId="{225FE3B3-7D33-4A74-A797-875E1A2E59E1}" srcOrd="0" destOrd="1" presId="urn:microsoft.com/office/officeart/2005/8/layout/chevron2"/>
    <dgm:cxn modelId="{87B7C0AE-528F-433A-9AE4-7B56FE00315C}" srcId="{30C4D418-7E5F-419E-BF9C-D4786647F9BF}" destId="{D1F08961-1E67-4EB4-A4FD-BDF7AE9E8974}" srcOrd="0" destOrd="0" parTransId="{A67105E3-F5E2-4B2F-8185-CB88B5EEEAFE}" sibTransId="{5760A2DA-7639-4478-AA8D-4EEC8BD0ED71}"/>
    <dgm:cxn modelId="{8CA31FBB-400B-454B-ADEC-EADD9CD050E5}" srcId="{C564E66E-02DD-439C-A6AB-E81019C36533}" destId="{30C4D418-7E5F-419E-BF9C-D4786647F9BF}" srcOrd="2" destOrd="0" parTransId="{E46BE1E6-D9F5-41EF-B9C5-FDEAC31080FD}" sibTransId="{D47F9C12-7484-419E-ABD7-A1883BF86DA0}"/>
    <dgm:cxn modelId="{B0018CBD-0777-4256-8C11-9AFC5A5851F9}" type="presOf" srcId="{C564E66E-02DD-439C-A6AB-E81019C36533}" destId="{2634C3C5-D351-45B7-B2C0-79ED2F7A8CED}" srcOrd="0" destOrd="0" presId="urn:microsoft.com/office/officeart/2005/8/layout/chevron2"/>
    <dgm:cxn modelId="{858784D6-3C34-403E-A5AE-9C0D29F8832C}" type="presOf" srcId="{4D6F6A8D-2D04-4428-B117-772D30A35BF7}" destId="{225FE3B3-7D33-4A74-A797-875E1A2E59E1}" srcOrd="0" destOrd="0" presId="urn:microsoft.com/office/officeart/2005/8/layout/chevron2"/>
    <dgm:cxn modelId="{3D2C6FE3-DC74-489F-93EB-1C94A250FDDA}" type="presOf" srcId="{30C4D418-7E5F-419E-BF9C-D4786647F9BF}" destId="{B03F5B5B-B085-4CCD-BBF6-3AF05A534B03}" srcOrd="0" destOrd="0" presId="urn:microsoft.com/office/officeart/2005/8/layout/chevron2"/>
    <dgm:cxn modelId="{54DA3FF8-9FD8-43EF-8BC4-6A11239F9121}" type="presOf" srcId="{B27988C4-C902-434E-A1A5-89421AA8A9E6}" destId="{3BC60841-3853-4764-8663-B9F6799E9C5F}" srcOrd="0" destOrd="0" presId="urn:microsoft.com/office/officeart/2005/8/layout/chevron2"/>
    <dgm:cxn modelId="{1F57C4FB-3DB7-477A-9E66-35AECA73E816}" srcId="{C564E66E-02DD-439C-A6AB-E81019C36533}" destId="{B27988C4-C902-434E-A1A5-89421AA8A9E6}" srcOrd="1" destOrd="0" parTransId="{38738456-CF82-43AB-A0B7-F61A90378BFC}" sibTransId="{43D79AD2-5459-459E-86BE-229269974268}"/>
    <dgm:cxn modelId="{E60F54A2-8E8F-4451-BB1B-452D382F753C}" type="presParOf" srcId="{2634C3C5-D351-45B7-B2C0-79ED2F7A8CED}" destId="{051DFDD8-5B9E-43E4-8851-D3FE826345F5}" srcOrd="0" destOrd="0" presId="urn:microsoft.com/office/officeart/2005/8/layout/chevron2"/>
    <dgm:cxn modelId="{C6FA48CE-9944-486B-B030-352D95AE3E44}" type="presParOf" srcId="{051DFDD8-5B9E-43E4-8851-D3FE826345F5}" destId="{F73EE70A-B7D1-40F2-8304-7B826F32743F}" srcOrd="0" destOrd="0" presId="urn:microsoft.com/office/officeart/2005/8/layout/chevron2"/>
    <dgm:cxn modelId="{852BFDA6-C3FE-492D-80BA-15188B6D4DA4}" type="presParOf" srcId="{051DFDD8-5B9E-43E4-8851-D3FE826345F5}" destId="{225FE3B3-7D33-4A74-A797-875E1A2E59E1}" srcOrd="1" destOrd="0" presId="urn:microsoft.com/office/officeart/2005/8/layout/chevron2"/>
    <dgm:cxn modelId="{5C8FDE73-51BD-46E8-959F-1D215275C78F}" type="presParOf" srcId="{2634C3C5-D351-45B7-B2C0-79ED2F7A8CED}" destId="{DFAB66DE-DB4D-48BB-874A-50FF4DA14995}" srcOrd="1" destOrd="0" presId="urn:microsoft.com/office/officeart/2005/8/layout/chevron2"/>
    <dgm:cxn modelId="{545F26EE-7869-4724-9B26-8340B32962BA}" type="presParOf" srcId="{2634C3C5-D351-45B7-B2C0-79ED2F7A8CED}" destId="{47BD5DDE-8875-4DD0-9069-5561DD5FD0A8}" srcOrd="2" destOrd="0" presId="urn:microsoft.com/office/officeart/2005/8/layout/chevron2"/>
    <dgm:cxn modelId="{A3A99283-F057-4E51-BA2A-97B885487D1D}" type="presParOf" srcId="{47BD5DDE-8875-4DD0-9069-5561DD5FD0A8}" destId="{3BC60841-3853-4764-8663-B9F6799E9C5F}" srcOrd="0" destOrd="0" presId="urn:microsoft.com/office/officeart/2005/8/layout/chevron2"/>
    <dgm:cxn modelId="{E0A1F411-0CD7-47BF-955F-5F77A4D1A117}" type="presParOf" srcId="{47BD5DDE-8875-4DD0-9069-5561DD5FD0A8}" destId="{CE134706-FF95-4FC0-AE9C-17C18AA2DBD9}" srcOrd="1" destOrd="0" presId="urn:microsoft.com/office/officeart/2005/8/layout/chevron2"/>
    <dgm:cxn modelId="{B3C8A35C-E119-4D65-980C-7AC642160DDF}" type="presParOf" srcId="{2634C3C5-D351-45B7-B2C0-79ED2F7A8CED}" destId="{AEE9932B-53C8-43EE-BF26-6FAE528B39C9}" srcOrd="3" destOrd="0" presId="urn:microsoft.com/office/officeart/2005/8/layout/chevron2"/>
    <dgm:cxn modelId="{FA64A42B-B20A-4C82-942A-08DA381C887B}" type="presParOf" srcId="{2634C3C5-D351-45B7-B2C0-79ED2F7A8CED}" destId="{17394049-BD3E-4854-ADFF-1D90CC04D8EB}" srcOrd="4" destOrd="0" presId="urn:microsoft.com/office/officeart/2005/8/layout/chevron2"/>
    <dgm:cxn modelId="{F2CE6F41-E14B-453A-ADA0-7ECE19B99F6F}" type="presParOf" srcId="{17394049-BD3E-4854-ADFF-1D90CC04D8EB}" destId="{B03F5B5B-B085-4CCD-BBF6-3AF05A534B03}" srcOrd="0" destOrd="0" presId="urn:microsoft.com/office/officeart/2005/8/layout/chevron2"/>
    <dgm:cxn modelId="{163FAE01-1E49-4EC9-A315-1D9E985FC442}" type="presParOf" srcId="{17394049-BD3E-4854-ADFF-1D90CC04D8EB}" destId="{40D0CD91-5EC2-4232-B48D-99D30C0958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EE70A-B7D1-40F2-8304-7B826F32743F}">
      <dsp:nvSpPr>
        <dsp:cNvPr id="0" name=""/>
        <dsp:cNvSpPr/>
      </dsp:nvSpPr>
      <dsp:spPr>
        <a:xfrm rot="5400000">
          <a:off x="-269149" y="269758"/>
          <a:ext cx="1794331" cy="125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XYZ</a:t>
          </a:r>
          <a:endParaRPr lang="zh-TW" altLang="en-US" sz="1600" kern="1200" dirty="0"/>
        </a:p>
      </dsp:txBody>
      <dsp:txXfrm rot="-5400000">
        <a:off x="1" y="628624"/>
        <a:ext cx="1256032" cy="538299"/>
      </dsp:txXfrm>
    </dsp:sp>
    <dsp:sp modelId="{225FE3B3-7D33-4A74-A797-875E1A2E59E1}">
      <dsp:nvSpPr>
        <dsp:cNvPr id="0" name=""/>
        <dsp:cNvSpPr/>
      </dsp:nvSpPr>
      <dsp:spPr>
        <a:xfrm rot="5400000">
          <a:off x="4121853" y="-2865212"/>
          <a:ext cx="1166315" cy="6897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model for color quantification</a:t>
          </a:r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 perceptually uniform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(color distance does not  match human perception.</a:t>
          </a:r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56032" y="57544"/>
        <a:ext cx="6841023" cy="1052445"/>
      </dsp:txXfrm>
    </dsp:sp>
    <dsp:sp modelId="{3BC60841-3853-4764-8663-B9F6799E9C5F}">
      <dsp:nvSpPr>
        <dsp:cNvPr id="0" name=""/>
        <dsp:cNvSpPr/>
      </dsp:nvSpPr>
      <dsp:spPr>
        <a:xfrm rot="5400000">
          <a:off x="-269149" y="1871841"/>
          <a:ext cx="1794331" cy="125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CIELAB</a:t>
          </a:r>
          <a:endParaRPr lang="zh-TW" altLang="en-US" sz="1600" kern="1200" dirty="0"/>
        </a:p>
      </dsp:txBody>
      <dsp:txXfrm rot="-5400000">
        <a:off x="1" y="2230707"/>
        <a:ext cx="1256032" cy="538299"/>
      </dsp:txXfrm>
    </dsp:sp>
    <dsp:sp modelId="{CE134706-FF95-4FC0-AE9C-17C18AA2DBD9}">
      <dsp:nvSpPr>
        <dsp:cNvPr id="0" name=""/>
        <dsp:cNvSpPr/>
      </dsp:nvSpPr>
      <dsp:spPr>
        <a:xfrm rot="5400000">
          <a:off x="4121853" y="-1263129"/>
          <a:ext cx="1166315" cy="6897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improves perceptually uniformity 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clear perceptual dimensions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lightness, red-green, yellow-blue</a:t>
          </a:r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Does not account for viewing conditions</a:t>
          </a:r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56032" y="1659627"/>
        <a:ext cx="6841023" cy="1052445"/>
      </dsp:txXfrm>
    </dsp:sp>
    <dsp:sp modelId="{B03F5B5B-B085-4CCD-BBF6-3AF05A534B03}">
      <dsp:nvSpPr>
        <dsp:cNvPr id="0" name=""/>
        <dsp:cNvSpPr/>
      </dsp:nvSpPr>
      <dsp:spPr>
        <a:xfrm rot="5400000">
          <a:off x="-269149" y="3473925"/>
          <a:ext cx="1794331" cy="125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CIECAM02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(Our choice)</a:t>
          </a:r>
          <a:endParaRPr lang="zh-TW" altLang="en-US" sz="1600" kern="1200" dirty="0"/>
        </a:p>
      </dsp:txBody>
      <dsp:txXfrm rot="-5400000">
        <a:off x="1" y="3832791"/>
        <a:ext cx="1256032" cy="538299"/>
      </dsp:txXfrm>
    </dsp:sp>
    <dsp:sp modelId="{40D0CD91-5EC2-4232-B48D-99D30C0958CB}">
      <dsp:nvSpPr>
        <dsp:cNvPr id="0" name=""/>
        <dsp:cNvSpPr/>
      </dsp:nvSpPr>
      <dsp:spPr>
        <a:xfrm rot="5400000">
          <a:off x="4121853" y="338953"/>
          <a:ext cx="1166315" cy="6897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Advantage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Incorporates environmental and background parameters including: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10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𝐿</m:t>
                  </m:r>
                </m:e>
                <m:sub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𝑎</m:t>
                  </m:r>
                </m:sub>
              </m:sSub>
            </m:oMath>
          </a14:m>
          <a:r>
            <a:rPr lang="zh-TW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、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10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𝑌</m:t>
                  </m:r>
                </m:e>
                <m:sub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𝑏</m:t>
                  </m:r>
                </m:sub>
              </m:sSub>
              <m:r>
                <a:rPr lang="zh-TW" altLang="en-US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m:t>、</m:t>
              </m:r>
              <m:sSub>
                <m:sSubPr>
                  <m:ctrlPr>
                    <a:rPr lang="en-US" altLang="zh-TW" sz="210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𝑆</m:t>
                  </m:r>
                </m:e>
                <m:sub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𝑅</m:t>
                  </m:r>
                </m:sub>
              </m:sSub>
            </m:oMath>
          </a14:m>
          <a:r>
            <a:rPr lang="zh-TW" altLang="en-US" sz="21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output</a:t>
          </a:r>
          <a:r>
            <a:rPr lang="zh-TW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：</a:t>
          </a:r>
          <a14:m xmlns:a14="http://schemas.microsoft.com/office/drawing/2010/main">
            <m:oMath xmlns:m="http://schemas.openxmlformats.org/officeDocument/2006/math">
              <m:r>
                <a:rPr lang="en-US" altLang="zh-TW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𝐽</m:t>
              </m:r>
              <m:d>
                <m:dPr>
                  <m:ctrlP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𝐿𝑖𝑔h𝑡𝑛𝑒𝑠𝑠</m:t>
                  </m:r>
                </m:e>
              </m:d>
              <m:r>
                <a:rPr lang="zh-TW" altLang="en-US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、</m:t>
              </m:r>
              <m:r>
                <a:rPr lang="en-US" altLang="zh-TW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𝐶</m:t>
              </m:r>
              <m:d>
                <m:dPr>
                  <m:ctrlP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1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𝐶h𝑟𝑜𝑚𝑎</m:t>
                  </m:r>
                </m:e>
              </m:d>
              <m:r>
                <a:rPr lang="zh-TW" altLang="en-US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、</m:t>
              </m:r>
              <m:r>
                <a:rPr lang="en-US" altLang="zh-TW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𝐻</m:t>
              </m:r>
              <m:r>
                <a:rPr lang="en-US" altLang="zh-TW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(</m:t>
              </m:r>
              <m:r>
                <a:rPr lang="en-US" altLang="zh-TW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𝐻𝑢𝑒</m:t>
              </m:r>
              <m:r>
                <a:rPr lang="en-US" altLang="zh-TW" sz="21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56032" y="3261710"/>
        <a:ext cx="6841023" cy="1052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2A1E2604-C4A8-426A-F393-7CD83917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025090F5-EF61-D949-48F6-AFDA0A714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E7873FF5-E50E-A18C-125A-C2856E796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1CADD1AB-9F50-8E48-E6D1-9915D3415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28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382E5BBC-6EE8-0272-901D-89EB151A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4E7357F3-AFE7-E38F-EA9F-D9BAFB367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A29494FA-EC14-4CB0-6006-0F1F59A6D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074C0390-80B5-0FEB-8686-BB2091E4F1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2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0F12F47C-6839-3400-5386-59C2151BD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ADFF8812-A342-888C-2F48-8BCB9F9D8B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9;p2:notes">
                <a:extLst>
                  <a:ext uri="{FF2B5EF4-FFF2-40B4-BE49-F238E27FC236}">
                    <a16:creationId xmlns:a16="http://schemas.microsoft.com/office/drawing/2014/main" id="{83508F2E-4643-63E4-1C69-9CA9B5BB60E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ar-A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zh-TW" altLang="ar-A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ar-AE" altLang="zh-TW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dirty="0"/>
                  <a:t>absolute</a:t>
                </a:r>
                <a:r>
                  <a:rPr lang="en-US" altLang="zh-TW" baseline="0" dirty="0"/>
                  <a:t> luminance of adapting field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zh-TW" altLang="en-US" dirty="0"/>
                  <a:t>通常代表觀察者在觀看圖片時眼睛適應的平均亮度，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ar-AE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ar-A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ar-AE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ar-AE" dirty="0"/>
                  <a:t>，</a:t>
                </a:r>
                <a:r>
                  <a:rPr lang="zh-TW" altLang="en-US" dirty="0"/>
                  <a:t>由光度計得到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zh-TW" altLang="en-US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ar-AE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zh-TW" altLang="ar-AE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ar-AE" altLang="zh-TW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luminance of the background </a:t>
                </a:r>
                <a:endParaRPr lang="en-US" altLang="zh-TW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zh-TW" altLang="en-US" dirty="0"/>
                  <a:t>模擬觀察者感知的周圍場景亮度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zh-TW" altLang="en-US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zh-TW" altLang="ar-A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ar-AE" altLang="zh-TW" b="0" dirty="0"/>
                  <a:t>:</a:t>
                </a:r>
                <a:r>
                  <a:rPr lang="zh-TW" altLang="en-US" b="0" dirty="0"/>
                  <a:t>觀察者所處的環境 </a:t>
                </a:r>
                <a:r>
                  <a:rPr lang="en-US" altLang="zh-TW" b="0" dirty="0"/>
                  <a:t>dim: 0.59</a:t>
                </a:r>
                <a:r>
                  <a:rPr lang="en-US" altLang="zh-TW" b="0" baseline="0" dirty="0"/>
                  <a:t> 0.9 0.9</a:t>
                </a:r>
                <a:endParaRPr lang="en-US" altLang="zh-TW" b="0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9" name="Google Shape;69;p2:notes">
                <a:extLst>
                  <a:ext uri="{FF2B5EF4-FFF2-40B4-BE49-F238E27FC236}">
                    <a16:creationId xmlns:a16="http://schemas.microsoft.com/office/drawing/2014/main" id="{83508F2E-4643-63E4-1C69-9CA9B5BB60E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zh-TW" altLang="ar-AE" sz="120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𝐿</a:t>
                </a:r>
                <a:r>
                  <a:rPr lang="ar-AE" altLang="zh-TW" sz="120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zh-TW" altLang="ar-AE" sz="120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ar-AE" altLang="zh-TW" sz="1200" b="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dirty="0"/>
                  <a:t>absolute</a:t>
                </a:r>
                <a:r>
                  <a:rPr lang="en-US" altLang="zh-TW" baseline="0" dirty="0"/>
                  <a:t> luminance of adapting field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zh-TW" altLang="en-US" dirty="0"/>
                  <a:t>通常代表觀察者在觀看圖片時眼睛適應的平均亮度，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𝑐𝑑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/</a:t>
                </a:r>
                <a:r>
                  <a:rPr lang="zh-TW" altLang="ar-AE" b="0" i="0">
                    <a:latin typeface="Cambria Math" panose="02040503050406030204" pitchFamily="18" charset="0"/>
                  </a:rPr>
                  <a:t>𝑚</a:t>
                </a:r>
                <a:r>
                  <a:rPr lang="ar-AE" altLang="zh-TW" b="0" i="0">
                    <a:latin typeface="Cambria Math" panose="02040503050406030204" pitchFamily="18" charset="0"/>
                  </a:rPr>
                  <a:t>^2</a:t>
                </a:r>
                <a:r>
                  <a:rPr lang="zh-TW" altLang="ar-AE" dirty="0"/>
                  <a:t>，</a:t>
                </a:r>
                <a:r>
                  <a:rPr lang="zh-TW" altLang="en-US" dirty="0"/>
                  <a:t>由光度計得到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zh-TW" altLang="en-US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zh-TW" altLang="ar-AE" sz="1200" b="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𝑌</a:t>
                </a:r>
                <a:r>
                  <a:rPr lang="ar-AE" altLang="zh-TW" sz="1200" b="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zh-TW" altLang="ar-AE" sz="1200" b="0" i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ar-AE" altLang="zh-TW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luminance of the background </a:t>
                </a:r>
                <a:endParaRPr lang="en-US" altLang="zh-TW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zh-TW" altLang="en-US" dirty="0"/>
                  <a:t>模擬觀察者感知的周圍場景亮度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zh-TW" altLang="en-US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altLang="zh-TW" b="0" i="0">
                    <a:latin typeface="Cambria Math" panose="02040503050406030204" pitchFamily="18" charset="0"/>
                  </a:rPr>
                  <a:t>S</a:t>
                </a:r>
                <a:r>
                  <a:rPr lang="ar-AE" altLang="zh-TW" b="0" i="0">
                    <a:latin typeface="Cambria Math" panose="02040503050406030204" pitchFamily="18" charset="0"/>
                  </a:rPr>
                  <a:t>_</a:t>
                </a:r>
                <a:r>
                  <a:rPr lang="zh-TW" altLang="ar-AE" b="0" i="0">
                    <a:latin typeface="Cambria Math" panose="02040503050406030204" pitchFamily="18" charset="0"/>
                  </a:rPr>
                  <a:t>𝑟</a:t>
                </a:r>
                <a:r>
                  <a:rPr lang="ar-AE" altLang="zh-TW" b="0" dirty="0"/>
                  <a:t>:</a:t>
                </a:r>
                <a:r>
                  <a:rPr lang="zh-TW" altLang="en-US" b="0" dirty="0"/>
                  <a:t>觀察者所處的環境 </a:t>
                </a:r>
                <a:r>
                  <a:rPr lang="en-US" altLang="zh-TW" b="0" dirty="0"/>
                  <a:t>dim: 0.59</a:t>
                </a:r>
                <a:r>
                  <a:rPr lang="en-US" altLang="zh-TW" b="0" baseline="0" dirty="0"/>
                  <a:t> 0.9 0.9</a:t>
                </a:r>
                <a:endParaRPr lang="en-US" altLang="zh-TW" b="0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dirty="0"/>
              </a:p>
            </p:txBody>
          </p:sp>
        </mc:Fallback>
      </mc:AlternateContent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E5373567-1C74-41B9-9788-06A3EDCCEF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81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C7F1EBF4-62F8-C09A-93CC-64CCF924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62DF01C5-9196-76B8-7D88-B3E22485B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74D4D555-3DCF-FE82-9967-9B46BB136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E64663E6-E7A0-19FA-B642-81C2389F38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78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3DACBB62-6CAA-8E43-61A9-6AD84FDD0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FA9D490E-4098-7762-D43A-B78FA54E8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39F7C52E-11B7-7FDF-BC5F-A6B6594B3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A5CA04E4-7FC0-4E23-BA39-97C4B9C54C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93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66885CF-8B2A-9C32-07A9-89586400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B3D8541D-4C32-9C45-A2B3-5C8E53F4C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323E08D8-42A3-9D31-88D9-DC8B64B7D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E41B1B2B-FD74-ED54-AA30-6E5527A80B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77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ECC49CD-46EA-A933-7F00-B635BC9A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F2ABA464-3BE1-AA21-DDDE-1BB2A27E20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08C2C52A-5AE1-417E-D33F-94DCE4A2A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0AA6DF1E-6DC8-5BA8-0035-F93CF2BE2C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77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ECC49CD-46EA-A933-7F00-B635BC9A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F2ABA464-3BE1-AA21-DDDE-1BB2A27E20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08C2C52A-5AE1-417E-D33F-94DCE4A2A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0AA6DF1E-6DC8-5BA8-0035-F93CF2BE2C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778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23D420CB-0A4F-4F74-5B07-21CA4A0E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B6C6B565-F71F-7FCB-DB27-23DF752FB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57FB2600-9831-D61F-6584-E5555FFAE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2117B52C-551E-FD17-3265-4EB6526DF0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27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155BCDB-B445-5A1D-001F-C581D714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7D6C199D-5C87-59E9-A7A5-14F10A481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2D9CCD48-D05D-40FC-46B0-BFEEFB9B0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80B2A0C6-B37D-891D-4370-C604121089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81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B8FC86F-7619-B43B-539D-3C9C57EC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27EEEB92-AA1B-DA6D-018F-F41FFFFD20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7E4FA9D5-0AA8-0360-085C-19239992A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37A892D8-0BBA-4E76-9D96-29747388BA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275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B486274-58E1-AA6E-93F1-1E16EDF8D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E6A7F2A3-3F53-E212-6628-11B7A2154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9A21A50F-1784-D20F-C68F-0FEB2121A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A5FCF734-E2B1-1D94-5832-8068BF0361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159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CF60DBE5-1F61-E2C6-79B4-2D467B69A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F5F84216-F07F-1CEE-15DF-0527059EB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04398798-BC5D-DFD6-060F-C11C57D5FE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6C86D41D-7261-F334-D703-00A0C76B42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9808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52694e7c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1752694e7c_8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31752694e7c_8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C8A3CB8A-5A9B-E09B-E326-C61D58CF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A60E7A9E-38E5-1A03-4114-FF6A1CD4F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90FAA34D-14AA-11FE-DE5D-293DC550B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5005DEAE-19A4-7D61-F069-AD107EE2D9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781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1C26ECE-A6C8-FB45-C2D9-D8AF3B38B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DFF90DAE-7BCE-EE60-4C92-1A3230B1A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FB3F169D-5593-058E-0862-369037B43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552076AD-82D3-0D00-04F0-FB5D97E062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71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7AE90448-D7DF-11F1-20C2-E24966C8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1866A0F9-86D8-69D2-5BF0-0ABD6163DC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5C380F9D-6D0B-479A-DCDA-9EE4A87DA2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3E25E0BE-A2C5-360D-B217-72841AA47B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63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D4D24AA-2A41-6008-E81E-0472E151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E6B392A8-2814-E095-5F8F-6C56FC804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C31487A8-317F-6937-F696-7CE4F163B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2E2AED1E-6D3F-B73B-389A-EEE62FDC31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15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C6121FAA-64D4-64F0-EE19-06BD815E2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08387273-9554-1D2C-6E20-95D9021E8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440850DE-8D72-1332-8A56-D5642D06B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02E7D3AD-7390-0C44-3F4A-3FEC16F2A5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54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A3A8AF2-4D3A-51DF-6A09-818D9025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>
            <a:extLst>
              <a:ext uri="{FF2B5EF4-FFF2-40B4-BE49-F238E27FC236}">
                <a16:creationId xmlns:a16="http://schemas.microsoft.com/office/drawing/2014/main" id="{E28EB845-E0DE-61F9-D2DA-1AD699E0C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>
            <a:extLst>
              <a:ext uri="{FF2B5EF4-FFF2-40B4-BE49-F238E27FC236}">
                <a16:creationId xmlns:a16="http://schemas.microsoft.com/office/drawing/2014/main" id="{EFA58190-1BB7-029C-638F-F87158207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2:notes">
            <a:extLst>
              <a:ext uri="{FF2B5EF4-FFF2-40B4-BE49-F238E27FC236}">
                <a16:creationId xmlns:a16="http://schemas.microsoft.com/office/drawing/2014/main" id="{7B9BE04D-0248-64AA-AD4B-54F677605A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62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>
            <a:gsLst>
              <a:gs pos="0">
                <a:srgbClr val="0045A1"/>
              </a:gs>
              <a:gs pos="55000">
                <a:srgbClr val="3D7FE9"/>
              </a:gs>
              <a:gs pos="100000">
                <a:srgbClr val="0045A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006461" y="1613288"/>
            <a:ext cx="10363200" cy="92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259813" y="5748075"/>
            <a:ext cx="46237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Control Division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etworked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 descr="臺灣大學總務處經營管理組"/>
          <p:cNvPicPr preferRelativeResize="0"/>
          <p:nvPr/>
        </p:nvPicPr>
        <p:blipFill rotWithShape="1">
          <a:blip r:embed="rId2">
            <a:alphaModFix/>
          </a:blip>
          <a:srcRect l="21295" t="2392" r="60660" b="49981"/>
          <a:stretch/>
        </p:blipFill>
        <p:spPr>
          <a:xfrm>
            <a:off x="185929" y="5684809"/>
            <a:ext cx="984434" cy="97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底框_無陰影">
  <p:cSld name="底框_無陰影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>
            <a:off x="182566" y="781050"/>
            <a:ext cx="118126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82566" y="266932"/>
            <a:ext cx="5400502" cy="27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82565" y="982939"/>
            <a:ext cx="11812699" cy="47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Char char="?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38983" y="614392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3854582" y="6187524"/>
            <a:ext cx="5280857" cy="4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Proposal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_無陰影">
  <p:cSld name="標題投影片_無陰影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>
            <a:gsLst>
              <a:gs pos="0">
                <a:srgbClr val="0045A1"/>
              </a:gs>
              <a:gs pos="55000">
                <a:srgbClr val="3D7FE9"/>
              </a:gs>
              <a:gs pos="100000">
                <a:srgbClr val="0045A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1006461" y="1613288"/>
            <a:ext cx="10363200" cy="92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1259813" y="5748075"/>
            <a:ext cx="46237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Control Division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etworked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6" descr="臺灣大學總務處經營管理組"/>
          <p:cNvPicPr preferRelativeResize="0"/>
          <p:nvPr/>
        </p:nvPicPr>
        <p:blipFill rotWithShape="1">
          <a:blip r:embed="rId2">
            <a:alphaModFix/>
          </a:blip>
          <a:srcRect l="21295" t="2392" r="60660" b="49981"/>
          <a:stretch/>
        </p:blipFill>
        <p:spPr>
          <a:xfrm>
            <a:off x="185929" y="5684809"/>
            <a:ext cx="984434" cy="97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底框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82565" y="982939"/>
            <a:ext cx="11812699" cy="47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Char char="?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82566" y="266932"/>
            <a:ext cx="5400502" cy="27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38983" y="614392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3455571" y="6217220"/>
            <a:ext cx="5280857" cy="4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Proposal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182566" y="781050"/>
            <a:ext cx="118126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>
  <p:cSld name="空白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39506" y="5944195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1" y="5883214"/>
            <a:ext cx="12192000" cy="974785"/>
          </a:xfrm>
          <a:prstGeom prst="rect">
            <a:avLst/>
          </a:prstGeom>
          <a:solidFill>
            <a:srgbClr val="C4E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8" descr="臺大校徽- 國立臺灣大學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48" y="5956570"/>
            <a:ext cx="819152" cy="819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009647" y="5950647"/>
            <a:ext cx="46237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Control Division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etworked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8"/>
          <p:cNvCxnSpPr/>
          <p:nvPr/>
        </p:nvCxnSpPr>
        <p:spPr>
          <a:xfrm>
            <a:off x="182566" y="781050"/>
            <a:ext cx="118126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82566" y="266932"/>
            <a:ext cx="5400502" cy="27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182565" y="982939"/>
            <a:ext cx="11812699" cy="47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Char char="?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3854582" y="6187524"/>
            <a:ext cx="5280857" cy="4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Proposal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_無陰影">
  <p:cSld name="空白_無陰影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39506" y="5944195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1" y="5883214"/>
            <a:ext cx="12192000" cy="974785"/>
          </a:xfrm>
          <a:prstGeom prst="rect">
            <a:avLst/>
          </a:prstGeom>
          <a:solidFill>
            <a:srgbClr val="C4E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9" descr="臺大校徽- 國立臺灣大學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48" y="5956570"/>
            <a:ext cx="819152" cy="81915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1009647" y="5950647"/>
            <a:ext cx="46237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Control Division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etworked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9"/>
          <p:cNvCxnSpPr/>
          <p:nvPr/>
        </p:nvCxnSpPr>
        <p:spPr>
          <a:xfrm>
            <a:off x="182566" y="781050"/>
            <a:ext cx="1181269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82566" y="266932"/>
            <a:ext cx="5400502" cy="27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82565" y="982939"/>
            <a:ext cx="11812699" cy="47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9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Char char="?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854582" y="6187524"/>
            <a:ext cx="5280857" cy="40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Proposal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09600" y="1481138"/>
            <a:ext cx="10972800" cy="415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49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801"/>
              <a:buFont typeface="Noto Sans Symbols"/>
              <a:buChar char="■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239506" y="5944195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" y="5883214"/>
            <a:ext cx="12192000" cy="974785"/>
          </a:xfrm>
          <a:prstGeom prst="rect">
            <a:avLst/>
          </a:prstGeom>
          <a:solidFill>
            <a:srgbClr val="C4E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3" descr="臺大校徽- 國立臺灣大學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48" y="5956570"/>
            <a:ext cx="819152" cy="81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/>
        </p:nvSpPr>
        <p:spPr>
          <a:xfrm>
            <a:off x="1009647" y="5950647"/>
            <a:ext cx="46237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Control Division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etworked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ontrol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ystems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33742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0000"/>
          </a:scheme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833988" y="717422"/>
            <a:ext cx="10363200" cy="46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Report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64005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endParaRPr sz="2400" b="1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4294967295"/>
          </p:nvPr>
        </p:nvSpPr>
        <p:spPr>
          <a:xfrm>
            <a:off x="914399" y="3276600"/>
            <a:ext cx="10363200" cy="15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5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4005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 :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Homer Chen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64005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2024/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/16</a:t>
            </a:r>
          </a:p>
          <a:p>
            <a:pPr marL="0" marR="64005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zh-TW" alt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陳昭宇</a:t>
            </a:r>
            <a:r>
              <a:rPr lang="zh-TW" alt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900" dirty="0">
                <a:latin typeface="Times New Roman"/>
                <a:ea typeface="Times New Roman"/>
                <a:cs typeface="Times New Roman"/>
                <a:sym typeface="Times New Roman"/>
              </a:rPr>
              <a:t>R13921075</a:t>
            </a:r>
            <a:r>
              <a:rPr lang="zh-TW" alt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陳柏丞 </a:t>
            </a:r>
            <a:r>
              <a:rPr lang="en-US" altLang="zh-TW" sz="1900" dirty="0">
                <a:latin typeface="Times New Roman"/>
                <a:ea typeface="Times New Roman"/>
                <a:cs typeface="Times New Roman"/>
                <a:sym typeface="Times New Roman"/>
              </a:rPr>
              <a:t>R13921109</a:t>
            </a:r>
            <a:endParaRPr sz="1900" b="0" i="0" u="none" strike="noStrike" cap="none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61636" y="5443618"/>
            <a:ext cx="11868727" cy="53236"/>
          </a:xfrm>
          <a:prstGeom prst="flowChartProcess">
            <a:avLst/>
          </a:prstGeom>
          <a:solidFill>
            <a:srgbClr val="C91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051161" y="1606726"/>
            <a:ext cx="99147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Perceptual Anchoring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Image Enhancement</a:t>
            </a:r>
            <a:endParaRPr lang="en-US" sz="1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1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1800" dirty="0">
                <a:latin typeface="TimesNewRoman"/>
              </a:rPr>
              <a:t>Author</a:t>
            </a:r>
            <a:r>
              <a:rPr lang="zh-TW" altLang="en-US" sz="1800" dirty="0">
                <a:latin typeface="TimesNewRoman"/>
              </a:rPr>
              <a:t>：</a:t>
            </a:r>
            <a:r>
              <a:rPr lang="en-US" altLang="zh-TW" sz="1800" b="0" i="0" u="none" strike="noStrike" baseline="0" dirty="0">
                <a:latin typeface="TimesNewRoman"/>
              </a:rPr>
              <a:t>Kuang-Tsu Shih and Homer H. Chen</a:t>
            </a:r>
            <a:r>
              <a:rPr lang="en-US" altLang="zh-TW" sz="1800" b="0" i="1" u="none" strike="noStrike" baseline="0" dirty="0">
                <a:latin typeface="TimesNewRoman,Italic"/>
              </a:rPr>
              <a:t>, Fellow, IEEE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778203" y="288904"/>
            <a:ext cx="430592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52C9451-98E6-E508-9A5B-9EDD4424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D775EF-3312-BED1-CB00-84FFA61F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391292"/>
            <a:ext cx="7198070" cy="152654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485EC45-5895-67E7-1470-7E1DF223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19839445-6E0E-38E9-E73B-4D87F58E8D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D812631D-23FB-7139-6D2B-178C31432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101728C4-3BC4-4E72-CE7B-D7F609F867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3C4528-EC71-1EF7-AE15-023BFA6DFFDA}"/>
              </a:ext>
            </a:extLst>
          </p:cNvPr>
          <p:cNvSpPr txBox="1"/>
          <p:nvPr/>
        </p:nvSpPr>
        <p:spPr>
          <a:xfrm>
            <a:off x="751332" y="4887354"/>
            <a:ext cx="719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have  the transformation relationship between the original RGB and the XYZ color space.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44D2CEE-9214-D898-E752-AE596E7DC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98" y="3236056"/>
            <a:ext cx="3182901" cy="24518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9E66B6-DD06-4DCB-E5EF-C055CB3F2D52}"/>
              </a:ext>
            </a:extLst>
          </p:cNvPr>
          <p:cNvSpPr/>
          <p:nvPr/>
        </p:nvSpPr>
        <p:spPr>
          <a:xfrm>
            <a:off x="991427" y="1696004"/>
            <a:ext cx="1669312" cy="1054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0D770F-6E6D-BA6F-AAE1-F46B72D234B3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72E7394-CB63-B3B9-7FBE-63629672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A661808-4103-26E7-1D4E-2E70ADA5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1" y="3353539"/>
            <a:ext cx="6008180" cy="71862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249C01B2-AB74-12E2-891D-1ED43A08C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0D9834FE-A215-C986-89FE-FCE1B2D25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4CA34ADE-69D4-7FA0-F83F-75F10BA4B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D0B262E7-651D-E5E8-E441-43B932FEE7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581234-2AA5-B576-967F-40851CF3769C}"/>
              </a:ext>
            </a:extLst>
          </p:cNvPr>
          <p:cNvSpPr/>
          <p:nvPr/>
        </p:nvSpPr>
        <p:spPr>
          <a:xfrm>
            <a:off x="3561907" y="1696004"/>
            <a:ext cx="1669312" cy="1054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212EF51-6EF8-628C-3FAC-E4D570150A0D}"/>
                  </a:ext>
                </a:extLst>
              </p:cNvPr>
              <p:cNvSpPr txBox="1"/>
              <p:nvPr/>
            </p:nvSpPr>
            <p:spPr>
              <a:xfrm>
                <a:off x="931844" y="4153443"/>
                <a:ext cx="11079646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values as input and combine them with the a</a:t>
                </a:r>
                <a:r>
                  <a:rPr lang="en-US" altLang="zh-TW" sz="2400" i="0" dirty="0">
                    <a:solidFill>
                      <a:schemeClr val="tx1"/>
                    </a:solidFill>
                    <a:latin typeface="TimesNewRoman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400" b="0" i="0" dirty="0">
                    <a:solidFill>
                      <a:schemeClr val="tx1"/>
                    </a:solidFill>
                    <a:latin typeface="TimesNewRoman"/>
                    <a:cs typeface="Times New Roman" panose="02020603050405020304" pitchFamily="18" charset="0"/>
                  </a:rPr>
                  <a:t>chor for the full-backlight display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​, along with the parameters</a:t>
                </a:r>
                <a:r>
                  <a:rPr lang="en-US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​. These are then passed into the </a:t>
                </a:r>
                <a:r>
                  <a:rPr lang="en-US" altLang="zh-TW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CIECAM02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to derive the perceptual attributes:</a:t>
                </a:r>
                <a:r>
                  <a:rPr lang="en-US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(Lightness, Chroma, and Hue)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212EF51-6EF8-628C-3FAC-E4D57015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44" y="4153443"/>
                <a:ext cx="11079646" cy="1599284"/>
              </a:xfrm>
              <a:prstGeom prst="rect">
                <a:avLst/>
              </a:prstGeom>
              <a:blipFill>
                <a:blip r:embed="rId5"/>
                <a:stretch>
                  <a:fillRect l="-881" t="-3042" b="-7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B24BA8B5-BFA8-0E3D-E6CE-1B488C36DA8F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015F69-7119-6C75-73DD-027CA9FB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1CFCB90-6F93-12A3-F93C-892F8738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1" y="3353539"/>
            <a:ext cx="6008180" cy="71862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BEF8DD6-555A-60EF-971C-5F373DDF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69422FB9-5DD7-C912-E832-5E63E9D1B9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3F47F635-006F-A2DF-D02B-523613F841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61FA3F03-D003-CD30-556F-9B6D349819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9E1D4E-EA62-1D3D-FF1F-431D6564856F}"/>
              </a:ext>
            </a:extLst>
          </p:cNvPr>
          <p:cNvSpPr/>
          <p:nvPr/>
        </p:nvSpPr>
        <p:spPr>
          <a:xfrm>
            <a:off x="3561907" y="1696004"/>
            <a:ext cx="1669312" cy="1054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1E6E7E7-9C24-47D0-7DB3-F4F1F8B083B8}"/>
              </a:ext>
            </a:extLst>
          </p:cNvPr>
          <p:cNvGrpSpPr/>
          <p:nvPr/>
        </p:nvGrpSpPr>
        <p:grpSpPr>
          <a:xfrm>
            <a:off x="8066991" y="3626463"/>
            <a:ext cx="2931344" cy="360569"/>
            <a:chOff x="8066991" y="3626463"/>
            <a:chExt cx="2931344" cy="360569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E2EE574-6D5D-ED12-FE15-79DE8962F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7311" y="3662122"/>
              <a:ext cx="2850127" cy="28958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4F70BB-52BF-8D77-C43C-6A66F5E6218E}"/>
                </a:ext>
              </a:extLst>
            </p:cNvPr>
            <p:cNvSpPr/>
            <p:nvPr/>
          </p:nvSpPr>
          <p:spPr>
            <a:xfrm>
              <a:off x="8066991" y="3626463"/>
              <a:ext cx="2931344" cy="360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A5A9A04-7964-1828-176A-957B3FE88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94" y="4187774"/>
            <a:ext cx="4547195" cy="1373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107651C-7E41-2F6F-69FC-24B8C236BC33}"/>
                  </a:ext>
                </a:extLst>
              </p:cNvPr>
              <p:cNvSpPr txBox="1"/>
              <p:nvPr/>
            </p:nvSpPr>
            <p:spPr>
              <a:xfrm>
                <a:off x="611504" y="4050758"/>
                <a:ext cx="68527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luminance of the adapting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63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relative luminance of the background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25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Because we show the slides in dim environment,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surround condition is set to “Dim”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107651C-7E41-2F6F-69FC-24B8C236B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4" y="4050758"/>
                <a:ext cx="6852790" cy="1938992"/>
              </a:xfrm>
              <a:prstGeom prst="rect">
                <a:avLst/>
              </a:prstGeom>
              <a:blipFill>
                <a:blip r:embed="rId7"/>
                <a:stretch>
                  <a:fillRect l="-1335" t="-2508" r="-16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AABD68D5-FC3E-D544-AED0-272B4D76A07B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2BD0B1B-B1C4-06EB-E218-5CD8D2239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308A5E2-97EE-C16D-F5BE-CA343D52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" y="3376291"/>
            <a:ext cx="6019828" cy="6263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BD3087-8259-91A9-38F5-1664A5369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9AA6A25D-978D-5A54-A339-CF360EF9E7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5A013335-B196-1569-D22E-0B43DEDE2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E7B509C3-2FF6-76B9-36A9-DC58C4ADDD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16A445-5B4D-568A-7747-39B2D0524E1C}"/>
              </a:ext>
            </a:extLst>
          </p:cNvPr>
          <p:cNvSpPr/>
          <p:nvPr/>
        </p:nvSpPr>
        <p:spPr>
          <a:xfrm>
            <a:off x="6508746" y="1685395"/>
            <a:ext cx="1669312" cy="1054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BBE020-1A21-A851-21E2-91E9F82F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56" y="4230466"/>
            <a:ext cx="4353533" cy="1390844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E4B7535C-36CC-BAD1-93BA-34E1807B7218}"/>
              </a:ext>
            </a:extLst>
          </p:cNvPr>
          <p:cNvGrpSpPr/>
          <p:nvPr/>
        </p:nvGrpSpPr>
        <p:grpSpPr>
          <a:xfrm>
            <a:off x="8178058" y="3628515"/>
            <a:ext cx="2866304" cy="360569"/>
            <a:chOff x="8381622" y="3690887"/>
            <a:chExt cx="2866304" cy="360569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8608D22-DDEF-3BCB-6422-6C089B04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2588" b="-1"/>
            <a:stretch/>
          </p:blipFill>
          <p:spPr>
            <a:xfrm>
              <a:off x="8381622" y="3727630"/>
              <a:ext cx="2801264" cy="31688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A39FD4-2EE6-AE66-59B4-3168D924CFD3}"/>
                </a:ext>
              </a:extLst>
            </p:cNvPr>
            <p:cNvSpPr/>
            <p:nvPr/>
          </p:nvSpPr>
          <p:spPr>
            <a:xfrm>
              <a:off x="8381622" y="3690887"/>
              <a:ext cx="2866304" cy="360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0B246B4-7885-4B1F-93F1-A5ECF25D7435}"/>
                  </a:ext>
                </a:extLst>
              </p:cNvPr>
              <p:cNvSpPr txBox="1"/>
              <p:nvPr/>
            </p:nvSpPr>
            <p:spPr>
              <a:xfrm>
                <a:off x="611504" y="4002632"/>
                <a:ext cx="68527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enhanced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is obtained from the inverse color appearance model, and the anchor for low-backlight display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use transformation matrices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0B246B4-7885-4B1F-93F1-A5ECF25D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4" y="4002632"/>
                <a:ext cx="6852790" cy="1569660"/>
              </a:xfrm>
              <a:prstGeom prst="rect">
                <a:avLst/>
              </a:prstGeom>
              <a:blipFill>
                <a:blip r:embed="rId7"/>
                <a:stretch>
                  <a:fillRect l="-1335" t="-3113" b="-8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26C72951-7970-DC9A-0387-9773D7450E90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8EEE905-60BA-EE6C-9CDE-C2C12B01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4BB6159-47F2-B396-F852-4349B297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B7E9F553-F02C-43EB-1765-73078E25E7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C93B26F5-A722-4D7A-89F6-9B7E0FFD0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C051D3C2-CD19-6538-7370-D87884ED27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E1B095-2230-C529-2C8E-379CAAAB00FB}"/>
              </a:ext>
            </a:extLst>
          </p:cNvPr>
          <p:cNvSpPr/>
          <p:nvPr/>
        </p:nvSpPr>
        <p:spPr>
          <a:xfrm>
            <a:off x="9079240" y="1700024"/>
            <a:ext cx="1669312" cy="1054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B861B3-7F6E-BFBB-72A3-FBF0B35E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83" y="3427649"/>
            <a:ext cx="4446042" cy="6353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90E1F9-C56F-F80D-3A4C-ECFC96669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51" y="4167780"/>
            <a:ext cx="4791472" cy="97544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15E7B50-6C1B-6CBC-71A8-122D1AAE9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36" y="5143225"/>
            <a:ext cx="4509967" cy="6372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624C27C-971B-A46F-EEB0-5DE632F03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0345" y="4749004"/>
            <a:ext cx="2893457" cy="110887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C8F829-00C2-5672-425B-B6C94E6D6505}"/>
              </a:ext>
            </a:extLst>
          </p:cNvPr>
          <p:cNvSpPr txBox="1"/>
          <p:nvPr/>
        </p:nvSpPr>
        <p:spPr>
          <a:xfrm>
            <a:off x="579353" y="3519377"/>
            <a:ext cx="457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A6B81F-0B54-5979-A903-EABCFE6E8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2961" y="3175537"/>
            <a:ext cx="3023287" cy="25766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AB4E13-07BD-BC7F-A23D-9CB4329D01E4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90FAEC2-C46D-F9BD-7240-D330B6E1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89CFD20C-B3E9-7F99-1B2B-A42E984AE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EB755B75-D8C1-6651-B141-16F9D4CE6C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4A20-2A19-BEED-4F92-AE9FF784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6DB2AB-19D4-A7A5-D83A-236C3C14E608}"/>
              </a:ext>
            </a:extLst>
          </p:cNvPr>
          <p:cNvSpPr/>
          <p:nvPr/>
        </p:nvSpPr>
        <p:spPr>
          <a:xfrm>
            <a:off x="9079240" y="1700024"/>
            <a:ext cx="1669312" cy="1054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547DE7-98AC-F3BF-E5C0-69BC7367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729" y="3519377"/>
            <a:ext cx="5061740" cy="1328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C5B49A1-C659-6AD3-0A7E-023DCCB022B9}"/>
                  </a:ext>
                </a:extLst>
              </p:cNvPr>
              <p:cNvSpPr txBox="1"/>
              <p:nvPr/>
            </p:nvSpPr>
            <p:spPr>
              <a:xfrm>
                <a:off x="8757702" y="3997105"/>
                <a:ext cx="167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Lightness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C5B49A1-C659-6AD3-0A7E-023DCCB0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02" y="3997105"/>
                <a:ext cx="1672838" cy="369332"/>
              </a:xfrm>
              <a:prstGeom prst="rect">
                <a:avLst/>
              </a:prstGeom>
              <a:blipFill>
                <a:blip r:embed="rId5"/>
                <a:stretch>
                  <a:fillRect l="-730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B5313B7-7506-6D6F-E981-49FA835C7098}"/>
                  </a:ext>
                </a:extLst>
              </p:cNvPr>
              <p:cNvSpPr txBox="1"/>
              <p:nvPr/>
            </p:nvSpPr>
            <p:spPr>
              <a:xfrm>
                <a:off x="8757702" y="4384158"/>
                <a:ext cx="19750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Chroma</a:t>
                </a:r>
                <a:endParaRPr lang="zh-TW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B5313B7-7506-6D6F-E981-49FA835C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02" y="4384158"/>
                <a:ext cx="1975068" cy="584775"/>
              </a:xfrm>
              <a:prstGeom prst="rect">
                <a:avLst/>
              </a:prstGeom>
              <a:blipFill>
                <a:blip r:embed="rId6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7EC07CE-D6E1-A02D-45C2-54B225277FB9}"/>
                  </a:ext>
                </a:extLst>
              </p:cNvPr>
              <p:cNvSpPr txBox="1"/>
              <p:nvPr/>
            </p:nvSpPr>
            <p:spPr>
              <a:xfrm>
                <a:off x="111772" y="4865804"/>
                <a:ext cx="121900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step integrates the weighted initial values</a:t>
                </a:r>
                <a:r>
                  <a:rPr lang="en-US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from the previous function calculations.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7EC07CE-D6E1-A02D-45C2-54B225277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" y="4865804"/>
                <a:ext cx="12190097" cy="830997"/>
              </a:xfrm>
              <a:prstGeom prst="rect">
                <a:avLst/>
              </a:prstGeom>
              <a:blipFill>
                <a:blip r:embed="rId7"/>
                <a:stretch>
                  <a:fillRect l="-750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2190DDC2-9A97-327D-ED99-418813FB12D9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AC58610-8F12-EB36-D734-3C71E58DC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D9127600-91DE-511B-80BE-E77552976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5083">
              <a:spcBef>
                <a:spcPts val="0"/>
              </a:spcBef>
              <a:buClr>
                <a:schemeClr val="dk1"/>
              </a:buClr>
              <a:buSzPts val="2060"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73EB977F-FB6D-24CC-12C4-FF83CA6B8D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2;p2">
                <a:extLst>
                  <a:ext uri="{FF2B5EF4-FFF2-40B4-BE49-F238E27FC236}">
                    <a16:creationId xmlns:a16="http://schemas.microsoft.com/office/drawing/2014/main" id="{F1399F84-3028-D3DE-530B-BD30CFA088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11" y="872332"/>
                <a:ext cx="11401888" cy="4999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96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ts val="1360"/>
                  <a:buFont typeface="Noto Sans Symbols"/>
                  <a:buChar char="🞂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25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Verdana"/>
                  <a:buChar char="◦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Noto Sans Symbols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Noto Sans Symbols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63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3"/>
                  </a:buClr>
                  <a:buSzPts val="1801"/>
                  <a:buFont typeface="Noto Sans Symbols"/>
                  <a:buChar char="■"/>
                  <a:defRPr sz="1801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3"/>
                  </a:buClr>
                  <a:buSzPts val="1600"/>
                  <a:buFont typeface="Noto Sans Symbols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3"/>
                  </a:buClr>
                  <a:buSzPts val="1600"/>
                  <a:buFont typeface="Noto Sans Symbols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351"/>
                  </a:spcBef>
                  <a:spcAft>
                    <a:spcPts val="0"/>
                  </a:spcAft>
                  <a:buClr>
                    <a:schemeClr val="accent3"/>
                  </a:buClr>
                  <a:buSzPts val="1600"/>
                  <a:buFont typeface="Noto Sans Symbols"/>
                  <a:buChar char="■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65107" indent="-300024">
                  <a:spcBef>
                    <a:spcPts val="0"/>
                  </a:spcBef>
                  <a:buClr>
                    <a:schemeClr val="dk1"/>
                  </a:buClr>
                  <a:buSzPts val="2060"/>
                  <a:buFont typeface="Noto Sans Symbols"/>
                  <a:buChar char="●"/>
                </a:pPr>
                <a:r>
                  <a:rPr lang="en-US" altLang="zh-TW" sz="3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Simulating images illuminated with Dim Backlight</a:t>
                </a:r>
              </a:p>
              <a:p>
                <a:pPr marL="822307" lvl="1" indent="-300024">
                  <a:spcBef>
                    <a:spcPts val="0"/>
                  </a:spcBef>
                  <a:buClr>
                    <a:schemeClr val="dk1"/>
                  </a:buClr>
                  <a:buSzPts val="2060"/>
                  <a:buFont typeface="Noto Sans Symbols"/>
                  <a:buChar char="●"/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/>
                  </a:rPr>
                  <a:t>RGB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𝑠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,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𝐺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𝑠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rPr>
                      <m:t>,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𝐵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/>
                  </a:rPr>
                  <a:t>) of the simulated image is computed as follows</a:t>
                </a:r>
              </a:p>
              <a:p>
                <a:pPr marL="365107" indent="-169215">
                  <a:buClr>
                    <a:schemeClr val="dk1"/>
                  </a:buClr>
                  <a:buFont typeface="Noto Sans Symbols"/>
                  <a:buNone/>
                </a:pPr>
                <a:endParaRPr lang="en-US" sz="2400" b="1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09532" indent="0">
                  <a:buFont typeface="Noto Sans Symbols"/>
                  <a:buNone/>
                </a:pPr>
                <a:endParaRPr lang="en-US" sz="2400" b="1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5107" indent="-169215">
                  <a:buFont typeface="Noto Sans Symbols"/>
                  <a:buNone/>
                </a:pPr>
                <a:endParaRPr lang="en-US" sz="2400" b="1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Google Shape;72;p2">
                <a:extLst>
                  <a:ext uri="{FF2B5EF4-FFF2-40B4-BE49-F238E27FC236}">
                    <a16:creationId xmlns:a16="http://schemas.microsoft.com/office/drawing/2014/main" id="{F1399F84-3028-D3DE-530B-BD30CFA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" y="872332"/>
                <a:ext cx="11401888" cy="4999715"/>
              </a:xfrm>
              <a:prstGeom prst="rect">
                <a:avLst/>
              </a:prstGeom>
              <a:blipFill>
                <a:blip r:embed="rId3"/>
                <a:stretch>
                  <a:fillRect l="-107" t="-1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36A3DA6-B155-0927-2FE5-636FE825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87" y="2181409"/>
            <a:ext cx="2871433" cy="11954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942586-85F5-273F-070C-B3F1D233A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40" y="2447543"/>
            <a:ext cx="3921760" cy="66211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82F6A9-9823-2C46-8A61-976DB5CFDA8C}"/>
              </a:ext>
            </a:extLst>
          </p:cNvPr>
          <p:cNvSpPr txBox="1"/>
          <p:nvPr/>
        </p:nvSpPr>
        <p:spPr>
          <a:xfrm>
            <a:off x="1214060" y="2519111"/>
            <a:ext cx="4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A197C6B-CBEE-A100-9332-C45409924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122" y="3920118"/>
            <a:ext cx="5480258" cy="138493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903D0C-A9F1-F847-108C-0904C77A4C62}"/>
              </a:ext>
            </a:extLst>
          </p:cNvPr>
          <p:cNvSpPr txBox="1"/>
          <p:nvPr/>
        </p:nvSpPr>
        <p:spPr>
          <a:xfrm>
            <a:off x="6164549" y="2517499"/>
            <a:ext cx="4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6EECE6-2302-ADF9-56F7-7B23D8887DC3}"/>
              </a:ext>
            </a:extLst>
          </p:cNvPr>
          <p:cNvSpPr/>
          <p:nvPr/>
        </p:nvSpPr>
        <p:spPr>
          <a:xfrm>
            <a:off x="1529139" y="4114745"/>
            <a:ext cx="1574800" cy="107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Image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A7AA72-17A4-9EE7-4D30-B8C1B2C6A655}"/>
              </a:ext>
            </a:extLst>
          </p:cNvPr>
          <p:cNvSpPr/>
          <p:nvPr/>
        </p:nvSpPr>
        <p:spPr>
          <a:xfrm>
            <a:off x="8982563" y="4114745"/>
            <a:ext cx="1574800" cy="107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Images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AC58610-8F12-EB36-D734-3C71E58DC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D9127600-91DE-511B-80BE-E77552976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5083">
              <a:spcBef>
                <a:spcPts val="0"/>
              </a:spcBef>
              <a:buClr>
                <a:schemeClr val="dk1"/>
              </a:buClr>
              <a:buSzPts val="2060"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73EB977F-FB6D-24CC-12C4-FF83CA6B8D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E8EAC1-94F9-2C10-D744-B29CCA91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8" y="1573619"/>
            <a:ext cx="10673864" cy="29018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68E170C-805F-DE6C-3113-079D820F0FDD}"/>
              </a:ext>
            </a:extLst>
          </p:cNvPr>
          <p:cNvSpPr txBox="1"/>
          <p:nvPr/>
        </p:nvSpPr>
        <p:spPr>
          <a:xfrm>
            <a:off x="1483371" y="4955739"/>
            <a:ext cx="12190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Jerry's dinner, enjoyed at NTUST.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5F16DE-863B-B642-64C3-751644D34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00" y="4586626"/>
            <a:ext cx="1196638" cy="119989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A33EE-B20F-5DE5-8BC9-6BF54E73E0C4}"/>
              </a:ext>
            </a:extLst>
          </p:cNvPr>
          <p:cNvSpPr txBox="1"/>
          <p:nvPr/>
        </p:nvSpPr>
        <p:spPr>
          <a:xfrm>
            <a:off x="8850565" y="5501356"/>
            <a:ext cx="389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https://tvtropes.org/pmwiki/pmwiki.php/Memes/TomAndJerry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8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3C5EBCA-FF34-3851-0D56-6576B7108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F82EACE3-75E8-CF08-85AC-DAD607AE4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AAB8A63E-0C8C-28BD-4861-DD60E93D8A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D6B8C6-F0A7-67EF-F66D-CD98D2E7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" y="1754372"/>
            <a:ext cx="11290967" cy="24972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00C08A0-E5DE-E9AA-5829-B933198E9C5C}"/>
              </a:ext>
            </a:extLst>
          </p:cNvPr>
          <p:cNvSpPr txBox="1"/>
          <p:nvPr/>
        </p:nvSpPr>
        <p:spPr>
          <a:xfrm>
            <a:off x="450516" y="4414286"/>
            <a:ext cx="1219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"Remember, we are like ninjas—able to stay hidden in the dark while still seeing everything clearly!"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4AB0-B08B-E7CE-BC90-CF799851C247}"/>
              </a:ext>
            </a:extLst>
          </p:cNvPr>
          <p:cNvSpPr txBox="1"/>
          <p:nvPr/>
        </p:nvSpPr>
        <p:spPr>
          <a:xfrm>
            <a:off x="8818666" y="5618319"/>
            <a:ext cx="3897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https://www.styletc.com/amp/article/103653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AD5E49C-FA7A-EAF4-7DC1-FAA9D21BB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E916DE28-A748-0606-33BF-965CC4744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6CCCDB52-7251-FDAB-FA34-8952039C0D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0B8C16-7AC8-FF6D-B1BF-4BFDAB87E24A}"/>
              </a:ext>
            </a:extLst>
          </p:cNvPr>
          <p:cNvSpPr txBox="1"/>
          <p:nvPr/>
        </p:nvSpPr>
        <p:spPr>
          <a:xfrm>
            <a:off x="4752955" y="4367457"/>
            <a:ext cx="268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Hungry now?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haha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8EA907-3830-B1C0-6BED-D71290935A6F}"/>
              </a:ext>
            </a:extLst>
          </p:cNvPr>
          <p:cNvSpPr txBox="1"/>
          <p:nvPr/>
        </p:nvSpPr>
        <p:spPr>
          <a:xfrm>
            <a:off x="8818666" y="5618319"/>
            <a:ext cx="3897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https://www.styletc.com/amp/article/103653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7DC5FD-D1CF-FCA0-CB81-80EF3708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5" y="1499906"/>
            <a:ext cx="11545549" cy="25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A0FD773-1B56-879E-C4B7-D09BB33B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6055FE61-EABC-C896-2267-A6FB0D8FF8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87644ECF-867B-26FB-5A81-2CE214F6C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2" y="146612"/>
            <a:ext cx="1437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CAD06F0A-D02A-8425-04D8-1EAC06C24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Google Shape;72;p2">
            <a:extLst>
              <a:ext uri="{FF2B5EF4-FFF2-40B4-BE49-F238E27FC236}">
                <a16:creationId xmlns:a16="http://schemas.microsoft.com/office/drawing/2014/main" id="{43E65B40-97C4-3D92-15A9-D4F1CD317029}"/>
              </a:ext>
            </a:extLst>
          </p:cNvPr>
          <p:cNvSpPr txBox="1">
            <a:spLocks/>
          </p:cNvSpPr>
          <p:nvPr/>
        </p:nvSpPr>
        <p:spPr>
          <a:xfrm>
            <a:off x="398722" y="858159"/>
            <a:ext cx="5763089" cy="301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9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801"/>
              <a:buFont typeface="Noto Sans Symbols"/>
              <a:buChar char="■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Motivation</a:t>
            </a: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Introduction</a:t>
            </a: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altLang="zh-TW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Color Appearance Model</a:t>
            </a: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sz="2800" b="1" dirty="0">
                <a:latin typeface="Times New Roman"/>
                <a:ea typeface="Arial"/>
                <a:cs typeface="Times New Roman"/>
                <a:sym typeface="Times New Roman"/>
              </a:rPr>
              <a:t>Reference</a:t>
            </a:r>
            <a:endParaRPr lang="en-US"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4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B9468AA-71E0-7AC8-7A5C-ABF6C50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FDF4EA0B-C8F3-FF61-49FC-35E6BB8D3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5619E9E7-185C-0C6C-FB97-747D1B3DBB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BB84AD-9329-1F8C-AC72-C83825CEE645}"/>
              </a:ext>
            </a:extLst>
          </p:cNvPr>
          <p:cNvSpPr txBox="1"/>
          <p:nvPr/>
        </p:nvSpPr>
        <p:spPr>
          <a:xfrm>
            <a:off x="3009963" y="5092384"/>
            <a:ext cx="658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we have the gift to the professor Homer Chen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A0C07F-3D81-E782-28F6-6F8FAFE8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66" y="1303951"/>
            <a:ext cx="8926668" cy="352645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AEC3B56-D9C2-1235-8F35-9746EECF605F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00372A-C0AF-D469-77E5-A6B5B54E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56C61D21-18BC-B1E4-BE0F-3ACCA9E0CF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3D75AC92-457B-A985-D89E-40823E02D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1876645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4B302BD2-16F1-C1BF-2CE2-81BE118553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Google Shape;72;p2">
            <a:extLst>
              <a:ext uri="{FF2B5EF4-FFF2-40B4-BE49-F238E27FC236}">
                <a16:creationId xmlns:a16="http://schemas.microsoft.com/office/drawing/2014/main" id="{A6EF3348-2910-368E-45A9-64CEB2A57C53}"/>
              </a:ext>
            </a:extLst>
          </p:cNvPr>
          <p:cNvSpPr txBox="1">
            <a:spLocks/>
          </p:cNvSpPr>
          <p:nvPr/>
        </p:nvSpPr>
        <p:spPr>
          <a:xfrm>
            <a:off x="398722" y="858159"/>
            <a:ext cx="11518958" cy="499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9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801"/>
              <a:buFont typeface="Noto Sans Symbols"/>
              <a:buChar char="■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Font typeface="Noto Sans Symbols"/>
              <a:buChar char="●"/>
            </a:pPr>
            <a:r>
              <a:rPr lang="en-US" altLang="zh-TW" sz="2800" b="0" i="0" dirty="0">
                <a:solidFill>
                  <a:srgbClr val="F49100"/>
                </a:solidFill>
                <a:effectLst/>
                <a:latin typeface="HelveticaNeue Regular"/>
                <a:hlinkClick r:id="rId3"/>
              </a:rPr>
              <a:t>K. T. Shih and H. H. Chen, “Exploiting perceptual anchoring for color image enhancement”, </a:t>
            </a:r>
            <a:r>
              <a:rPr lang="en-US" altLang="zh-TW" sz="2800" b="0" i="1" dirty="0">
                <a:solidFill>
                  <a:srgbClr val="F49100"/>
                </a:solidFill>
                <a:effectLst/>
                <a:latin typeface="HelveticaNeue Regular"/>
                <a:hlinkClick r:id="rId3"/>
              </a:rPr>
              <a:t>IEEE Trans. Multimedia</a:t>
            </a:r>
            <a:r>
              <a:rPr lang="en-US" altLang="zh-TW" sz="2800" b="0" i="0" dirty="0">
                <a:solidFill>
                  <a:schemeClr val="tx1"/>
                </a:solidFill>
                <a:effectLst/>
                <a:latin typeface="HelveticaNeue Regular"/>
                <a:hlinkClick r:id="rId3"/>
              </a:rPr>
              <a:t>, vol. 18, no. 2, pp. 300-310, Feb. 2016.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2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752694e7c_8_18"/>
          <p:cNvSpPr/>
          <p:nvPr/>
        </p:nvSpPr>
        <p:spPr>
          <a:xfrm>
            <a:off x="31900" y="397275"/>
            <a:ext cx="12063000" cy="6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1752694e7c_8_18"/>
          <p:cNvSpPr txBox="1"/>
          <p:nvPr/>
        </p:nvSpPr>
        <p:spPr>
          <a:xfrm>
            <a:off x="-1310090" y="152254"/>
            <a:ext cx="9071857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listening</a:t>
            </a:r>
            <a:r>
              <a:rPr lang="en-US" sz="5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5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1A4427-7B21-CAC3-369A-4B09E5E7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901" y="1093275"/>
            <a:ext cx="6362997" cy="4462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F497FB3-0272-096B-CBE9-EBE7EF88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520B902B-5552-5143-4463-FBBF6AF1FF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60"/>
            <a:ext cx="5763089" cy="301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"Think about it—when we were kids, we all became little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ninjas</a:t>
            </a:r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turning off the lights and hiding under the blanket to secretly watch our phones. </a:t>
            </a:r>
          </a:p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endParaRPr lang="en-US" altLang="zh-TW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altLang="zh-TW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Why? Because if the lights were on, our parents would find us and yell,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''Go to bed , Jerry! "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CC666A56-E06B-C9BA-79D0-DE2B19F78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F96A934C-5788-0457-094D-83608CB38C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F9721-E074-A576-20C4-940F0687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color appearance under dim backlight.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3103CF-522C-552B-ADA9-F93D639B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75" y="1081444"/>
            <a:ext cx="4798825" cy="444753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F64E5AF-8F5D-6040-66F1-5BEFCBF04079}"/>
              </a:ext>
            </a:extLst>
          </p:cNvPr>
          <p:cNvSpPr txBox="1"/>
          <p:nvPr/>
        </p:nvSpPr>
        <p:spPr>
          <a:xfrm>
            <a:off x="7630636" y="5637715"/>
            <a:ext cx="3411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https://memes.tw/wtf/494704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66CA0F8-D867-ECF8-D30B-BD081F8A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BF6197DB-F0E9-D2B3-0283-5AFB04AA82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60"/>
            <a:ext cx="2796605" cy="59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Maybe like this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0529CCEA-6C5B-F937-232A-0063D9BA9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468C43CE-9E85-5C5B-CC2E-FBB36329B3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7AE50-4C65-F697-E286-17939382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color appearance under dim backlight.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93380D-4D4C-9EED-00AB-029D1124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66" y="1036082"/>
            <a:ext cx="4762829" cy="456334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8FD591F-A528-B02C-795F-4B50BDDE035F}"/>
              </a:ext>
            </a:extLst>
          </p:cNvPr>
          <p:cNvSpPr txBox="1"/>
          <p:nvPr/>
        </p:nvSpPr>
        <p:spPr>
          <a:xfrm>
            <a:off x="8580474" y="5173929"/>
            <a:ext cx="34449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/search?q=tom+and+jerry&amp;sca_esv=85cbf7d588688c9a&amp;udm=2&amp;biw=1396&amp;bih=632&amp;sxsrf=ADLYWIIGW-OKPLt3xM1Nw-LQX3Y-bx39gQ%3A1734124797760&amp;ei=_aRcZ8eRLuScvr0PuYiToA8&amp;ved=0ahUKEwiHhMSk1qWKAxVkjq8BHTnEBPQQ4dUDCBE&amp;uact=5&amp;oq=tom+and+jerry&amp;gs_lp=EgNpbWciDXRvbSBhbmQgamVycnkyBBAjGCcyBBAjGCcyBRAAGIAEMgUQABiABDIFEAAYgAQyBRAAGIAEMgUQABiABDIFEAAYgAQyBRAAGIAEMgUQABiABEj4DlDXBli4DHABeACQAQCYASqgAcMBqgEBNbgBA8gBAPgBAZgCBqAC1gHCAggQABgHGAoYHsICBhAAGAcYHpgDAIgGAZIHATagB9MV&amp;sclient=img#vhid=bZfObU6MvO5QmM&amp;vssid=mosaic</a:t>
            </a:r>
            <a:endParaRPr lang="zh-TW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15D14CD-F0ED-1EA3-EC95-F37523CF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6EB5C80E-3E63-B909-296A-A6A31B8F2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48750" y="1454466"/>
            <a:ext cx="4343250" cy="33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"Keeping the lights on? Nope, we'd get caught and scolded.</a:t>
            </a:r>
          </a:p>
          <a:p>
            <a:pPr marL="365107" lvl="0" indent="-3000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07" lvl="0" indent="-3000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hiding in low light inspired this research!"</a:t>
            </a:r>
            <a:endParaRPr sz="25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FE9E682C-49F5-BF08-505D-DB526A357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B7B9C8B2-2DA6-C5E1-F486-D5AEC4C875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B27DC-8C65-A7B5-7A42-08E981B51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color appearance under dim backlight.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9F8C53-5A09-B3AD-1A0B-1E0D4E2E7343}"/>
              </a:ext>
            </a:extLst>
          </p:cNvPr>
          <p:cNvSpPr txBox="1"/>
          <p:nvPr/>
        </p:nvSpPr>
        <p:spPr>
          <a:xfrm>
            <a:off x="8656768" y="5604439"/>
            <a:ext cx="559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https://www.dcard.tw/f/conan/p/233056596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DA85D6-8C0C-F318-7A34-081C4C40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21" y="1119798"/>
            <a:ext cx="7891480" cy="4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07" lvl="1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backlight degrades image brightness and color accuracy.</a:t>
            </a:r>
          </a:p>
          <a:p>
            <a:pPr marL="822307" lvl="1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energy-saving multimedia devices, such as smartphones.</a:t>
            </a: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– Problem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0570B3-F968-C5DA-B214-AEA43C12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79" y="2430089"/>
            <a:ext cx="5975816" cy="223443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E161397-81AC-6580-E3BC-D662773925EC}"/>
              </a:ext>
            </a:extLst>
          </p:cNvPr>
          <p:cNvSpPr txBox="1"/>
          <p:nvPr/>
        </p:nvSpPr>
        <p:spPr>
          <a:xfrm>
            <a:off x="2131756" y="4737082"/>
            <a:ext cx="529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 (Left) vs Dim Backlight (Right)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2E0D07-DA16-0F6A-0101-F8FC076B7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071" y="3494424"/>
            <a:ext cx="4875418" cy="1170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377794-5EAE-F9A2-5BA5-42E601333C89}"/>
              </a:ext>
            </a:extLst>
          </p:cNvPr>
          <p:cNvSpPr txBox="1"/>
          <p:nvPr/>
        </p:nvSpPr>
        <p:spPr>
          <a:xfrm>
            <a:off x="7136070" y="4701148"/>
            <a:ext cx="487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u="none" strike="noStrike" baseline="0" dirty="0">
                <a:latin typeface="TimesNewRoman"/>
              </a:rPr>
              <a:t>Color patches illuminated with backlight of different intensities.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833D85-1209-4BB5-FF53-13FCEA2DC925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6FEB652-E579-FA20-6AA6-B82C9826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C9BCF319-38AF-6C6B-8FA7-FE9A3D041A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r>
              <a:rPr lang="en-US" altLang="zh-TW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Sound Theoretical basis</a:t>
            </a:r>
          </a:p>
          <a:p>
            <a:pPr marL="822307" lvl="1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Anchoring property</a:t>
            </a:r>
            <a:r>
              <a:rPr lang="en-US" altLang="zh-TW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vision system (HSV) </a:t>
            </a:r>
            <a:r>
              <a:rPr lang="en-US" altLang="zh-TW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ensures credible and effective results.</a:t>
            </a: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Manner</a:t>
            </a:r>
          </a:p>
          <a:p>
            <a:pPr marL="822307" lvl="1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Combines luminance and chrominance for natural color enhancement.</a:t>
            </a:r>
            <a:endParaRPr lang="en-US" altLang="zh-TW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65107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High Efficiency</a:t>
            </a:r>
          </a:p>
          <a:p>
            <a:pPr marL="822307" lvl="1" indent="-300024">
              <a:spcBef>
                <a:spcPts val="0"/>
              </a:spcBef>
              <a:buClr>
                <a:schemeClr val="dk1"/>
              </a:buClr>
              <a:buSzPts val="2060"/>
              <a:buChar char="●"/>
            </a:pPr>
            <a:r>
              <a:rPr lang="en-US" altLang="zh-TW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low complexity </a:t>
            </a:r>
            <a:r>
              <a:rPr lang="en-US" altLang="zh-TW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can process 720p high-definition videos at 35 frames per second without flicker.</a:t>
            </a: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5B424BDC-F5F0-E527-6BA3-D874C4A08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– Benefits of our solution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8A548288-C974-E61F-D119-D4BDC347E6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968D51-20B5-71FB-4E5A-38BA4E917F90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B134581-DA01-1FCD-B40A-C82587D9F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F5627D41-0F80-2956-4573-80D34AE76C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30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Char char="●"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19B5F7E3-8CC2-A1C5-BB45-2C0F066DF5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Appearance Model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931FF12C-A681-9B3E-50A5-3F1A6FF570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資料庫圖表 2">
                <a:extLst>
                  <a:ext uri="{FF2B5EF4-FFF2-40B4-BE49-F238E27FC236}">
                    <a16:creationId xmlns:a16="http://schemas.microsoft.com/office/drawing/2014/main" id="{22166350-CDA3-3AEC-F44B-36795B40AD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2461944"/>
                  </p:ext>
                </p:extLst>
              </p:nvPr>
            </p:nvGraphicFramePr>
            <p:xfrm>
              <a:off x="2031999" y="858159"/>
              <a:ext cx="8153991" cy="49997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資料庫圖表 2">
                <a:extLst>
                  <a:ext uri="{FF2B5EF4-FFF2-40B4-BE49-F238E27FC236}">
                    <a16:creationId xmlns:a16="http://schemas.microsoft.com/office/drawing/2014/main" id="{22166350-CDA3-3AEC-F44B-36795B40AD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2461944"/>
                  </p:ext>
                </p:extLst>
              </p:nvPr>
            </p:nvGraphicFramePr>
            <p:xfrm>
              <a:off x="2031999" y="858159"/>
              <a:ext cx="8153991" cy="49997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0A7D1832-F720-8366-B49B-E7AAB5B20768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1782963-BC8F-2499-733D-91F4F3E9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>
            <a:extLst>
              <a:ext uri="{FF2B5EF4-FFF2-40B4-BE49-F238E27FC236}">
                <a16:creationId xmlns:a16="http://schemas.microsoft.com/office/drawing/2014/main" id="{232660FD-72AA-F7B3-5D0F-848820A431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511" y="858159"/>
            <a:ext cx="11401888" cy="499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0953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65107" lvl="0" indent="-16921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>
            <a:extLst>
              <a:ext uri="{FF2B5EF4-FFF2-40B4-BE49-F238E27FC236}">
                <a16:creationId xmlns:a16="http://schemas.microsoft.com/office/drawing/2014/main" id="{982AA928-EE85-1FC9-21C7-4379753D5E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21" y="146612"/>
            <a:ext cx="947264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Process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>
            <a:extLst>
              <a:ext uri="{FF2B5EF4-FFF2-40B4-BE49-F238E27FC236}">
                <a16:creationId xmlns:a16="http://schemas.microsoft.com/office/drawing/2014/main" id="{D5520F30-8974-5797-830E-90C13DF1A8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38983" y="6238900"/>
            <a:ext cx="486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F49119-AFEA-8B7E-1BFC-EEBEA553F717}"/>
                  </a:ext>
                </a:extLst>
              </p:cNvPr>
              <p:cNvSpPr txBox="1"/>
              <p:nvPr/>
            </p:nvSpPr>
            <p:spPr>
              <a:xfrm>
                <a:off x="180511" y="3428999"/>
                <a:ext cx="11830978" cy="2337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method we use.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with the initial RGB input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process begins with device characteristic modeling to transform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RGB values into XYZ values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Then, we incorporate environmental parameters such ​,</a:t>
                </a:r>
                <a:r>
                  <a:rPr lang="en-US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with the comparison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​, to compute the perceptual attributes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(Lightness, Chroma, and Hue) using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CIECAM02 model. </a:t>
                </a:r>
                <a:r>
                  <a:rPr lang="en-US" altLang="zh-TW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we use the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same</a:t>
                </a:r>
                <a:r>
                  <a:rPr lang="en-US" altLang="zh-TW" sz="2400" b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to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it maps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F49119-AFEA-8B7E-1BFC-EEBEA553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1" y="3428999"/>
                <a:ext cx="11830978" cy="2337948"/>
              </a:xfrm>
              <a:prstGeom prst="rect">
                <a:avLst/>
              </a:prstGeom>
              <a:blipFill>
                <a:blip r:embed="rId4"/>
                <a:stretch>
                  <a:fillRect l="-825" t="-1823" b="-49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764C376-6BEA-4A29-429B-A262C266F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49062"/>
            <a:ext cx="12190097" cy="26612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CF271EE-2D40-622E-E2B0-138F61FF3913}"/>
              </a:ext>
            </a:extLst>
          </p:cNvPr>
          <p:cNvSpPr txBox="1"/>
          <p:nvPr/>
        </p:nvSpPr>
        <p:spPr>
          <a:xfrm>
            <a:off x="8729334" y="5671650"/>
            <a:ext cx="455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https://ieeexplore.ieee.org/abstract/document/7337421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匯合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1226</Words>
  <Application>Microsoft Office PowerPoint</Application>
  <PresentationFormat>寬螢幕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HelveticaNeue Regular</vt:lpstr>
      <vt:lpstr>Noto Sans Symbols</vt:lpstr>
      <vt:lpstr>TimesNewRoman</vt:lpstr>
      <vt:lpstr>TimesNewRoman,Italic</vt:lpstr>
      <vt:lpstr>標楷體</vt:lpstr>
      <vt:lpstr>Arial</vt:lpstr>
      <vt:lpstr>Calibri</vt:lpstr>
      <vt:lpstr>Cambria Math</vt:lpstr>
      <vt:lpstr>Times New Roman</vt:lpstr>
      <vt:lpstr>1_匯合</vt:lpstr>
      <vt:lpstr>PowerPoint 簡報</vt:lpstr>
      <vt:lpstr>Outline</vt:lpstr>
      <vt:lpstr>Motivation</vt:lpstr>
      <vt:lpstr>Motivation</vt:lpstr>
      <vt:lpstr>Motivation</vt:lpstr>
      <vt:lpstr>Introduction – Problem</vt:lpstr>
      <vt:lpstr>Introduction – Benefits of our solution </vt:lpstr>
      <vt:lpstr>Color Appearance Model</vt:lpstr>
      <vt:lpstr>Method Process</vt:lpstr>
      <vt:lpstr>Method Process</vt:lpstr>
      <vt:lpstr>Method Process</vt:lpstr>
      <vt:lpstr>Method Process</vt:lpstr>
      <vt:lpstr>Method Process</vt:lpstr>
      <vt:lpstr>Method Process</vt:lpstr>
      <vt:lpstr>Method Process</vt:lpstr>
      <vt:lpstr>Experimental Result</vt:lpstr>
      <vt:lpstr>Experimental Result</vt:lpstr>
      <vt:lpstr>Experimental Result</vt:lpstr>
      <vt:lpstr>Experimental Result</vt:lpstr>
      <vt:lpstr>Experimental Result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凱正 方</dc:creator>
  <cp:lastModifiedBy>昭宇 陳</cp:lastModifiedBy>
  <cp:revision>24</cp:revision>
  <dcterms:created xsi:type="dcterms:W3CDTF">2023-08-25T08:31:27Z</dcterms:created>
  <dcterms:modified xsi:type="dcterms:W3CDTF">2024-12-15T14:32:43Z</dcterms:modified>
</cp:coreProperties>
</file>