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867" y="1642467"/>
            <a:ext cx="4944666" cy="494466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12721" y="2270046"/>
            <a:ext cx="7518559" cy="13544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333"/>
              </a:lnSpc>
              <a:buNone/>
            </a:pPr>
            <a:r>
              <a:rPr lang="en-US" sz="4267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Perfil e Comportamento do Cliente Loja Zoop (2023)</a:t>
            </a:r>
            <a:endParaRPr lang="en-US" sz="4267" dirty="0"/>
          </a:p>
        </p:txBody>
      </p:sp>
      <p:sp>
        <p:nvSpPr>
          <p:cNvPr id="6" name="Text 2"/>
          <p:cNvSpPr/>
          <p:nvPr/>
        </p:nvSpPr>
        <p:spPr>
          <a:xfrm>
            <a:off x="812721" y="3949541"/>
            <a:ext cx="7518559" cy="1386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1"/>
              </a:lnSpc>
              <a:buNone/>
            </a:pPr>
            <a:r>
              <a:rPr lang="en-US" sz="170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Nesta análise, exploraremos o perfil e o comportamento dos clientes da empresa, destacando informações valiosas sobre suas avaliações, como a distribuição de idade por sexo biológico e a participação no programa de cashback.</a:t>
            </a:r>
            <a:endParaRPr lang="en-US" sz="1707" dirty="0"/>
          </a:p>
        </p:txBody>
      </p:sp>
      <p:sp>
        <p:nvSpPr>
          <p:cNvPr id="7" name="Shape 3"/>
          <p:cNvSpPr/>
          <p:nvPr/>
        </p:nvSpPr>
        <p:spPr>
          <a:xfrm>
            <a:off x="812721" y="5596533"/>
            <a:ext cx="346710" cy="346710"/>
          </a:xfrm>
          <a:prstGeom prst="roundRect">
            <a:avLst>
              <a:gd name="adj" fmla="val 2637098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41" y="5604153"/>
            <a:ext cx="331470" cy="33147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67778" y="5580221"/>
            <a:ext cx="2525673" cy="379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987"/>
              </a:lnSpc>
              <a:buNone/>
            </a:pPr>
            <a:r>
              <a:rPr lang="en-US" sz="2133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Jefferson O. Melo</a:t>
            </a:r>
            <a:endParaRPr lang="en-US" sz="2133" dirty="0"/>
          </a:p>
        </p:txBody>
      </p:sp>
      <p:pic>
        <p:nvPicPr>
          <p:cNvPr id="10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5686663" y="445175"/>
            <a:ext cx="3257074" cy="4045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87"/>
              </a:lnSpc>
              <a:buNone/>
            </a:pPr>
            <a:r>
              <a:rPr lang="en-US" sz="2549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Vendas e Faturamento</a:t>
            </a:r>
            <a:endParaRPr lang="en-US" sz="2549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41" y="1031796"/>
            <a:ext cx="9713119" cy="4284107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2685336" y="5497949"/>
            <a:ext cx="32266" cy="2286357"/>
          </a:xfrm>
          <a:prstGeom prst="roundRect">
            <a:avLst>
              <a:gd name="adj" fmla="val 225775"/>
            </a:avLst>
          </a:prstGeom>
          <a:solidFill>
            <a:srgbClr val="313E80"/>
          </a:solidFill>
          <a:ln/>
        </p:spPr>
      </p:sp>
      <p:sp>
        <p:nvSpPr>
          <p:cNvPr id="7" name="Shape 3"/>
          <p:cNvSpPr/>
          <p:nvPr/>
        </p:nvSpPr>
        <p:spPr>
          <a:xfrm>
            <a:off x="2883515" y="5790307"/>
            <a:ext cx="566499" cy="32266"/>
          </a:xfrm>
          <a:prstGeom prst="roundRect">
            <a:avLst>
              <a:gd name="adj" fmla="val 225775"/>
            </a:avLst>
          </a:prstGeom>
          <a:solidFill>
            <a:srgbClr val="313E80"/>
          </a:solidFill>
          <a:ln/>
        </p:spPr>
      </p:sp>
      <p:sp>
        <p:nvSpPr>
          <p:cNvPr id="8" name="Shape 4"/>
          <p:cNvSpPr/>
          <p:nvPr/>
        </p:nvSpPr>
        <p:spPr>
          <a:xfrm>
            <a:off x="2519303" y="5624393"/>
            <a:ext cx="364212" cy="364212"/>
          </a:xfrm>
          <a:prstGeom prst="roundRect">
            <a:avLst>
              <a:gd name="adj" fmla="val 2000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2632412" y="5654635"/>
            <a:ext cx="137993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90"/>
              </a:lnSpc>
              <a:buNone/>
            </a:pPr>
            <a:r>
              <a:rPr lang="en-US" sz="191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1912" dirty="0"/>
          </a:p>
        </p:txBody>
      </p:sp>
      <p:sp>
        <p:nvSpPr>
          <p:cNvPr id="10" name="Text 6"/>
          <p:cNvSpPr/>
          <p:nvPr/>
        </p:nvSpPr>
        <p:spPr>
          <a:xfrm>
            <a:off x="3591758" y="5659755"/>
            <a:ext cx="2023467" cy="2530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92"/>
              </a:lnSpc>
              <a:buNone/>
            </a:pPr>
            <a:r>
              <a:rPr lang="en-US" sz="159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Sazonalidade</a:t>
            </a:r>
            <a:endParaRPr lang="en-US" sz="1593" dirty="0"/>
          </a:p>
        </p:txBody>
      </p:sp>
      <p:sp>
        <p:nvSpPr>
          <p:cNvPr id="11" name="Text 7"/>
          <p:cNvSpPr/>
          <p:nvPr/>
        </p:nvSpPr>
        <p:spPr>
          <a:xfrm>
            <a:off x="3591758" y="6009799"/>
            <a:ext cx="8580001" cy="5181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040"/>
              </a:lnSpc>
              <a:buNone/>
            </a:pPr>
            <a:r>
              <a:rPr lang="en-US" sz="127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 vendas totais mensais mostram um crescimento significativo no final do ano, com os maiores picos ocorrendo em dezembro.</a:t>
            </a:r>
            <a:endParaRPr lang="en-US" sz="1275" dirty="0"/>
          </a:p>
        </p:txBody>
      </p:sp>
      <p:sp>
        <p:nvSpPr>
          <p:cNvPr id="12" name="Shape 8"/>
          <p:cNvSpPr/>
          <p:nvPr/>
        </p:nvSpPr>
        <p:spPr>
          <a:xfrm>
            <a:off x="2883515" y="7143929"/>
            <a:ext cx="566499" cy="32266"/>
          </a:xfrm>
          <a:prstGeom prst="roundRect">
            <a:avLst>
              <a:gd name="adj" fmla="val 225775"/>
            </a:avLst>
          </a:prstGeom>
          <a:solidFill>
            <a:srgbClr val="313E80"/>
          </a:solidFill>
          <a:ln/>
        </p:spPr>
      </p:sp>
      <p:sp>
        <p:nvSpPr>
          <p:cNvPr id="13" name="Shape 9"/>
          <p:cNvSpPr/>
          <p:nvPr/>
        </p:nvSpPr>
        <p:spPr>
          <a:xfrm>
            <a:off x="2519303" y="6978015"/>
            <a:ext cx="364212" cy="364212"/>
          </a:xfrm>
          <a:prstGeom prst="roundRect">
            <a:avLst>
              <a:gd name="adj" fmla="val 2000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2632412" y="7008257"/>
            <a:ext cx="137993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90"/>
              </a:lnSpc>
              <a:buNone/>
            </a:pPr>
            <a:r>
              <a:rPr lang="en-US" sz="191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1912" dirty="0"/>
          </a:p>
        </p:txBody>
      </p:sp>
      <p:sp>
        <p:nvSpPr>
          <p:cNvPr id="15" name="Text 11"/>
          <p:cNvSpPr/>
          <p:nvPr/>
        </p:nvSpPr>
        <p:spPr>
          <a:xfrm>
            <a:off x="3591758" y="7013377"/>
            <a:ext cx="2025372" cy="2530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92"/>
              </a:lnSpc>
              <a:buNone/>
            </a:pPr>
            <a:r>
              <a:rPr lang="en-US" sz="159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Categoria de Produtos</a:t>
            </a:r>
            <a:endParaRPr lang="en-US" sz="1593" dirty="0"/>
          </a:p>
        </p:txBody>
      </p:sp>
      <p:sp>
        <p:nvSpPr>
          <p:cNvPr id="16" name="Text 12"/>
          <p:cNvSpPr/>
          <p:nvPr/>
        </p:nvSpPr>
        <p:spPr>
          <a:xfrm>
            <a:off x="3591758" y="7363420"/>
            <a:ext cx="8580001" cy="2590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40"/>
              </a:lnSpc>
              <a:buNone/>
            </a:pPr>
            <a:r>
              <a:rPr lang="en-US" sz="127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Eletrônicos representam 64,94% do total de vendas, com um faturamento de R$ 11,03 milhões.</a:t>
            </a:r>
            <a:endParaRPr lang="en-US" sz="1275" dirty="0"/>
          </a:p>
        </p:txBody>
      </p:sp>
      <p:pic>
        <p:nvPicPr>
          <p:cNvPr id="1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672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5460921" y="477441"/>
            <a:ext cx="3708440" cy="434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8"/>
              </a:lnSpc>
              <a:buNone/>
            </a:pPr>
            <a:r>
              <a:rPr lang="en-US" sz="2735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Métodos de Pagamento</a:t>
            </a:r>
            <a:endParaRPr lang="en-US" sz="2735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466" y="1258848"/>
            <a:ext cx="7555468" cy="4760238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620" y="6214348"/>
            <a:ext cx="434102" cy="434102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105620" y="6822043"/>
            <a:ext cx="2170628" cy="2712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36"/>
              </a:lnSpc>
              <a:buNone/>
            </a:pPr>
            <a:r>
              <a:rPr lang="en-US" sz="170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Cartão de Crédito</a:t>
            </a:r>
            <a:endParaRPr lang="en-US" sz="1709" dirty="0"/>
          </a:p>
        </p:txBody>
      </p:sp>
      <p:sp>
        <p:nvSpPr>
          <p:cNvPr id="8" name="Text 3"/>
          <p:cNvSpPr/>
          <p:nvPr/>
        </p:nvSpPr>
        <p:spPr>
          <a:xfrm>
            <a:off x="2105620" y="7197447"/>
            <a:ext cx="3299460" cy="2778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88"/>
              </a:lnSpc>
              <a:buNone/>
            </a:pPr>
            <a:r>
              <a:rPr lang="en-US" sz="136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2851 vezes, 41,06% das preferências.</a:t>
            </a:r>
            <a:endParaRPr lang="en-US" sz="1367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470" y="6214348"/>
            <a:ext cx="434102" cy="434102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665470" y="6822043"/>
            <a:ext cx="2170628" cy="2712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36"/>
              </a:lnSpc>
              <a:buNone/>
            </a:pPr>
            <a:r>
              <a:rPr lang="en-US" sz="170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PIX</a:t>
            </a:r>
            <a:endParaRPr lang="en-US" sz="1709" dirty="0"/>
          </a:p>
        </p:txBody>
      </p:sp>
      <p:sp>
        <p:nvSpPr>
          <p:cNvPr id="11" name="Text 5"/>
          <p:cNvSpPr/>
          <p:nvPr/>
        </p:nvSpPr>
        <p:spPr>
          <a:xfrm>
            <a:off x="5665470" y="7197447"/>
            <a:ext cx="3299460" cy="2778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88"/>
              </a:lnSpc>
              <a:buNone/>
            </a:pPr>
            <a:r>
              <a:rPr lang="en-US" sz="136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2244 vezes, 41,53% das preferências.</a:t>
            </a:r>
            <a:endParaRPr lang="en-US" sz="1367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320" y="6214348"/>
            <a:ext cx="434102" cy="434102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225320" y="6822043"/>
            <a:ext cx="2170628" cy="2712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36"/>
              </a:lnSpc>
              <a:buNone/>
            </a:pPr>
            <a:r>
              <a:rPr lang="en-US" sz="170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Oportunidade</a:t>
            </a:r>
            <a:endParaRPr lang="en-US" sz="1709" dirty="0"/>
          </a:p>
        </p:txBody>
      </p:sp>
      <p:sp>
        <p:nvSpPr>
          <p:cNvPr id="14" name="Text 7"/>
          <p:cNvSpPr/>
          <p:nvPr/>
        </p:nvSpPr>
        <p:spPr>
          <a:xfrm>
            <a:off x="9225320" y="7197447"/>
            <a:ext cx="3299460" cy="5557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88"/>
              </a:lnSpc>
              <a:buNone/>
            </a:pPr>
            <a:r>
              <a:rPr lang="en-US" sz="136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Implementação de solução própria de pagamento, como Zoop Pay.</a:t>
            </a:r>
            <a:endParaRPr lang="en-US" sz="1367" dirty="0"/>
          </a:p>
        </p:txBody>
      </p:sp>
      <p:pic>
        <p:nvPicPr>
          <p:cNvPr id="15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5367218" y="501729"/>
            <a:ext cx="3895963" cy="4561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592"/>
              </a:lnSpc>
              <a:buNone/>
            </a:pPr>
            <a:r>
              <a:rPr lang="en-US" sz="2873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Avaliações e Satisfação</a:t>
            </a:r>
            <a:endParaRPr lang="en-US" sz="2873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072" y="1163003"/>
            <a:ext cx="7770138" cy="5001458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1841659" y="6369606"/>
            <a:ext cx="5382339" cy="1358265"/>
          </a:xfrm>
          <a:prstGeom prst="roundRect">
            <a:avLst>
              <a:gd name="adj" fmla="val 604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031682" y="6559629"/>
            <a:ext cx="2280642" cy="2851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45"/>
              </a:lnSpc>
              <a:buNone/>
            </a:pPr>
            <a:r>
              <a:rPr lang="en-US" sz="179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Avaliações Médias</a:t>
            </a:r>
            <a:endParaRPr lang="en-US" sz="1796" dirty="0"/>
          </a:p>
        </p:txBody>
      </p:sp>
      <p:sp>
        <p:nvSpPr>
          <p:cNvPr id="8" name="Text 4"/>
          <p:cNvSpPr/>
          <p:nvPr/>
        </p:nvSpPr>
        <p:spPr>
          <a:xfrm>
            <a:off x="2031682" y="6954202"/>
            <a:ext cx="5002292" cy="583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99"/>
              </a:lnSpc>
              <a:buNone/>
            </a:pPr>
            <a:r>
              <a:rPr lang="en-US" sz="143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média de avaliações das compras em 2023 é 8,44, o que demonstra uma alta satisfação dos clientes.</a:t>
            </a:r>
            <a:endParaRPr lang="en-US" sz="1437" dirty="0"/>
          </a:p>
        </p:txBody>
      </p:sp>
      <p:sp>
        <p:nvSpPr>
          <p:cNvPr id="9" name="Shape 5"/>
          <p:cNvSpPr/>
          <p:nvPr/>
        </p:nvSpPr>
        <p:spPr>
          <a:xfrm>
            <a:off x="7406402" y="6369606"/>
            <a:ext cx="5382339" cy="1358265"/>
          </a:xfrm>
          <a:prstGeom prst="roundRect">
            <a:avLst>
              <a:gd name="adj" fmla="val 604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596426" y="6559629"/>
            <a:ext cx="2406372" cy="2851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45"/>
              </a:lnSpc>
              <a:buNone/>
            </a:pPr>
            <a:r>
              <a:rPr lang="en-US" sz="179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Avaliação Mais Comum</a:t>
            </a:r>
            <a:endParaRPr lang="en-US" sz="1796" dirty="0"/>
          </a:p>
        </p:txBody>
      </p:sp>
      <p:sp>
        <p:nvSpPr>
          <p:cNvPr id="11" name="Text 7"/>
          <p:cNvSpPr/>
          <p:nvPr/>
        </p:nvSpPr>
        <p:spPr>
          <a:xfrm>
            <a:off x="7596426" y="6954202"/>
            <a:ext cx="5002292" cy="583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99"/>
              </a:lnSpc>
              <a:buNone/>
            </a:pPr>
            <a:r>
              <a:rPr lang="en-US" sz="143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avaliação mais comum é 9, ocorrendo 2519 vezes, indicando que a maioria dos clientes está muito satisfeita.</a:t>
            </a:r>
            <a:endParaRPr lang="en-US" sz="1437" dirty="0"/>
          </a:p>
        </p:txBody>
      </p:sp>
      <p:pic>
        <p:nvPicPr>
          <p:cNvPr id="12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067" y="1968698"/>
            <a:ext cx="6773466" cy="429220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12721" y="728662"/>
            <a:ext cx="5689759" cy="10837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4267"/>
              </a:lnSpc>
              <a:buNone/>
            </a:pPr>
            <a:r>
              <a:rPr lang="en-US" sz="3413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Distribuição de Idade por Sexo</a:t>
            </a:r>
            <a:endParaRPr lang="en-US" sz="3413" dirty="0"/>
          </a:p>
        </p:txBody>
      </p:sp>
      <p:sp>
        <p:nvSpPr>
          <p:cNvPr id="6" name="Shape 2"/>
          <p:cNvSpPr/>
          <p:nvPr/>
        </p:nvSpPr>
        <p:spPr>
          <a:xfrm>
            <a:off x="3635931" y="2056209"/>
            <a:ext cx="43339" cy="5444728"/>
          </a:xfrm>
          <a:prstGeom prst="roundRect">
            <a:avLst>
              <a:gd name="adj" fmla="val 225054"/>
            </a:avLst>
          </a:prstGeom>
          <a:solidFill>
            <a:srgbClr val="313E80"/>
          </a:solidFill>
          <a:ln/>
        </p:spPr>
      </p:sp>
      <p:sp>
        <p:nvSpPr>
          <p:cNvPr id="7" name="Shape 3"/>
          <p:cNvSpPr/>
          <p:nvPr/>
        </p:nvSpPr>
        <p:spPr>
          <a:xfrm>
            <a:off x="2655213" y="2447687"/>
            <a:ext cx="758547" cy="43339"/>
          </a:xfrm>
          <a:prstGeom prst="roundRect">
            <a:avLst>
              <a:gd name="adj" fmla="val 225054"/>
            </a:avLst>
          </a:prstGeom>
          <a:solidFill>
            <a:srgbClr val="313E80"/>
          </a:solidFill>
          <a:ln/>
        </p:spPr>
      </p:sp>
      <p:sp>
        <p:nvSpPr>
          <p:cNvPr id="8" name="Shape 4"/>
          <p:cNvSpPr/>
          <p:nvPr/>
        </p:nvSpPr>
        <p:spPr>
          <a:xfrm>
            <a:off x="3413760" y="2225516"/>
            <a:ext cx="487680" cy="487680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3565208" y="2266117"/>
            <a:ext cx="184785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00"/>
              </a:lnSpc>
              <a:buNone/>
            </a:pPr>
            <a:r>
              <a:rPr lang="en-US" sz="256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560" dirty="0"/>
          </a:p>
        </p:txBody>
      </p:sp>
      <p:sp>
        <p:nvSpPr>
          <p:cNvPr id="10" name="Text 6"/>
          <p:cNvSpPr/>
          <p:nvPr/>
        </p:nvSpPr>
        <p:spPr>
          <a:xfrm>
            <a:off x="812721" y="2272903"/>
            <a:ext cx="1652826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667"/>
              </a:lnSpc>
              <a:buNone/>
            </a:pPr>
            <a:r>
              <a:rPr lang="en-US" sz="213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Idade Média</a:t>
            </a:r>
            <a:endParaRPr lang="en-US" sz="2133" dirty="0"/>
          </a:p>
        </p:txBody>
      </p:sp>
      <p:sp>
        <p:nvSpPr>
          <p:cNvPr id="11" name="Text 7"/>
          <p:cNvSpPr/>
          <p:nvPr/>
        </p:nvSpPr>
        <p:spPr>
          <a:xfrm>
            <a:off x="812721" y="2741652"/>
            <a:ext cx="1652826" cy="24269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31"/>
              </a:lnSpc>
              <a:buNone/>
            </a:pPr>
            <a:r>
              <a:rPr lang="en-US" sz="170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idade dos clientes varia de 18 a 70 anos, com a mediana em torno de 38 anos para ambos os sexos.</a:t>
            </a:r>
            <a:endParaRPr lang="en-US" sz="1707" dirty="0"/>
          </a:p>
        </p:txBody>
      </p:sp>
      <p:sp>
        <p:nvSpPr>
          <p:cNvPr id="12" name="Shape 8"/>
          <p:cNvSpPr/>
          <p:nvPr/>
        </p:nvSpPr>
        <p:spPr>
          <a:xfrm>
            <a:off x="3901440" y="3531275"/>
            <a:ext cx="758547" cy="43339"/>
          </a:xfrm>
          <a:prstGeom prst="roundRect">
            <a:avLst>
              <a:gd name="adj" fmla="val 225054"/>
            </a:avLst>
          </a:prstGeom>
          <a:solidFill>
            <a:srgbClr val="313E80"/>
          </a:solidFill>
          <a:ln/>
        </p:spPr>
      </p:sp>
      <p:sp>
        <p:nvSpPr>
          <p:cNvPr id="13" name="Shape 9"/>
          <p:cNvSpPr/>
          <p:nvPr/>
        </p:nvSpPr>
        <p:spPr>
          <a:xfrm>
            <a:off x="3413760" y="3309104"/>
            <a:ext cx="487680" cy="487680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3565208" y="3349704"/>
            <a:ext cx="184785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00"/>
              </a:lnSpc>
              <a:buNone/>
            </a:pPr>
            <a:r>
              <a:rPr lang="en-US" sz="256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560" dirty="0"/>
          </a:p>
        </p:txBody>
      </p:sp>
      <p:sp>
        <p:nvSpPr>
          <p:cNvPr id="15" name="Text 11"/>
          <p:cNvSpPr/>
          <p:nvPr/>
        </p:nvSpPr>
        <p:spPr>
          <a:xfrm>
            <a:off x="4849654" y="3356491"/>
            <a:ext cx="1652826" cy="6774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67"/>
              </a:lnSpc>
              <a:buNone/>
            </a:pPr>
            <a:r>
              <a:rPr lang="en-US" sz="213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Distribuição Equitativa</a:t>
            </a:r>
            <a:endParaRPr lang="en-US" sz="2133" dirty="0"/>
          </a:p>
        </p:txBody>
      </p:sp>
      <p:sp>
        <p:nvSpPr>
          <p:cNvPr id="16" name="Text 12"/>
          <p:cNvSpPr/>
          <p:nvPr/>
        </p:nvSpPr>
        <p:spPr>
          <a:xfrm>
            <a:off x="4849654" y="4163973"/>
            <a:ext cx="1652826" cy="2773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1"/>
              </a:lnSpc>
              <a:buNone/>
            </a:pPr>
            <a:r>
              <a:rPr lang="en-US" sz="170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distribuição de idade é similar entre os sexos masculino e feminino, indicando uma base de clientes diversificada.</a:t>
            </a:r>
            <a:endParaRPr lang="en-US" sz="1707" dirty="0"/>
          </a:p>
        </p:txBody>
      </p:sp>
      <p:pic>
        <p:nvPicPr>
          <p:cNvPr id="1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5523786" y="474702"/>
            <a:ext cx="3582710" cy="4301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388"/>
              </a:lnSpc>
              <a:buNone/>
            </a:pPr>
            <a:r>
              <a:rPr lang="en-US" sz="271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Programa de Cashback</a:t>
            </a:r>
            <a:endParaRPr lang="en-US" sz="2711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481" y="1249085"/>
            <a:ext cx="4653320" cy="471809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151578" y="6332815"/>
            <a:ext cx="2151459" cy="268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18"/>
              </a:lnSpc>
              <a:buNone/>
            </a:pPr>
            <a:r>
              <a:rPr lang="en-US" sz="169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Adesão</a:t>
            </a:r>
            <a:endParaRPr lang="en-US" sz="1694" dirty="0"/>
          </a:p>
        </p:txBody>
      </p:sp>
      <p:sp>
        <p:nvSpPr>
          <p:cNvPr id="7" name="Text 3"/>
          <p:cNvSpPr/>
          <p:nvPr/>
        </p:nvSpPr>
        <p:spPr>
          <a:xfrm>
            <a:off x="2151578" y="6773704"/>
            <a:ext cx="3162062" cy="8261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68"/>
              </a:lnSpc>
              <a:buNone/>
            </a:pPr>
            <a:r>
              <a:rPr lang="en-US" sz="135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42,3% dos clientes participam do programa de cashback, mostrando oportunidade de crescimento.</a:t>
            </a:r>
            <a:endParaRPr lang="en-US" sz="1355" dirty="0"/>
          </a:p>
        </p:txBody>
      </p:sp>
      <p:sp>
        <p:nvSpPr>
          <p:cNvPr id="8" name="Text 4"/>
          <p:cNvSpPr/>
          <p:nvPr/>
        </p:nvSpPr>
        <p:spPr>
          <a:xfrm>
            <a:off x="5741075" y="6332815"/>
            <a:ext cx="2151459" cy="268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18"/>
              </a:lnSpc>
              <a:buNone/>
            </a:pPr>
            <a:r>
              <a:rPr lang="en-US" sz="169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Fidelização</a:t>
            </a:r>
            <a:endParaRPr lang="en-US" sz="1694" dirty="0"/>
          </a:p>
        </p:txBody>
      </p:sp>
      <p:sp>
        <p:nvSpPr>
          <p:cNvPr id="9" name="Text 5"/>
          <p:cNvSpPr/>
          <p:nvPr/>
        </p:nvSpPr>
        <p:spPr>
          <a:xfrm>
            <a:off x="5741075" y="6773704"/>
            <a:ext cx="3162062" cy="8261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68"/>
              </a:lnSpc>
              <a:buNone/>
            </a:pPr>
            <a:r>
              <a:rPr lang="en-US" sz="135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programa de cashback pode ser uma estratégia eficaz para aumentar a fidelização dos clientes.</a:t>
            </a:r>
            <a:endParaRPr lang="en-US" sz="1355" dirty="0"/>
          </a:p>
        </p:txBody>
      </p:sp>
      <p:sp>
        <p:nvSpPr>
          <p:cNvPr id="10" name="Text 6"/>
          <p:cNvSpPr/>
          <p:nvPr/>
        </p:nvSpPr>
        <p:spPr>
          <a:xfrm>
            <a:off x="9330571" y="6332815"/>
            <a:ext cx="2151459" cy="268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18"/>
              </a:lnSpc>
              <a:buNone/>
            </a:pPr>
            <a:r>
              <a:rPr lang="en-US" sz="169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Oportunidade</a:t>
            </a:r>
            <a:endParaRPr lang="en-US" sz="1694" dirty="0"/>
          </a:p>
        </p:txBody>
      </p:sp>
      <p:sp>
        <p:nvSpPr>
          <p:cNvPr id="11" name="Text 7"/>
          <p:cNvSpPr/>
          <p:nvPr/>
        </p:nvSpPr>
        <p:spPr>
          <a:xfrm>
            <a:off x="9330571" y="6773704"/>
            <a:ext cx="3162062" cy="8261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68"/>
              </a:lnSpc>
              <a:buNone/>
            </a:pPr>
            <a:r>
              <a:rPr lang="en-US" sz="135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Esforços para aumentar a adesão ao programa de cashback podem trazer benefícios significativos.</a:t>
            </a:r>
            <a:endParaRPr lang="en-US" sz="1355" dirty="0"/>
          </a:p>
        </p:txBody>
      </p:sp>
      <p:pic>
        <p:nvPicPr>
          <p:cNvPr id="12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831342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5797987" y="417195"/>
            <a:ext cx="3034427" cy="379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87"/>
              </a:lnSpc>
              <a:buNone/>
            </a:pPr>
            <a:r>
              <a:rPr lang="en-US" sz="2389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Gráfico de Vendas</a:t>
            </a:r>
            <a:endParaRPr lang="en-US" sz="2389" dirty="0"/>
          </a:p>
        </p:txBody>
      </p:sp>
      <p:sp>
        <p:nvSpPr>
          <p:cNvPr id="5" name="Shape 2"/>
          <p:cNvSpPr/>
          <p:nvPr/>
        </p:nvSpPr>
        <p:spPr>
          <a:xfrm>
            <a:off x="2763560" y="967145"/>
            <a:ext cx="9103281" cy="7033736"/>
          </a:xfrm>
          <a:prstGeom prst="roundRect">
            <a:avLst>
              <a:gd name="adj" fmla="val 97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771180" y="974765"/>
            <a:ext cx="9088041" cy="281773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576" y="1073348"/>
            <a:ext cx="4441984" cy="228695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922984" y="3451265"/>
            <a:ext cx="4759285" cy="2426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11"/>
              </a:lnSpc>
              <a:buNone/>
            </a:pPr>
            <a:endParaRPr lang="en-US" sz="1195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261" y="1073348"/>
            <a:ext cx="3714274" cy="2318147"/>
          </a:xfrm>
          <a:prstGeom prst="rect">
            <a:avLst/>
          </a:prstGeom>
        </p:spPr>
      </p:pic>
      <p:sp>
        <p:nvSpPr>
          <p:cNvPr id="10" name="Shape 5"/>
          <p:cNvSpPr/>
          <p:nvPr/>
        </p:nvSpPr>
        <p:spPr>
          <a:xfrm>
            <a:off x="2771180" y="3792498"/>
            <a:ext cx="9088041" cy="420076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6"/>
          <p:cNvSpPr/>
          <p:nvPr/>
        </p:nvSpPr>
        <p:spPr>
          <a:xfrm>
            <a:off x="2922984" y="3891082"/>
            <a:ext cx="4759285" cy="7279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11"/>
              </a:lnSpc>
              <a:buNone/>
            </a:pPr>
            <a:r>
              <a:rPr lang="en-US" sz="119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 gráfico de linha (acima), das Vendas Totais Mensais, os 4 círculos representam os pontos com maior volume de vendas da Zoop em 2023. Dele podemos retirar algumas hipóteses:</a:t>
            </a:r>
            <a:endParaRPr lang="en-US" sz="1195" dirty="0"/>
          </a:p>
        </p:txBody>
      </p:sp>
      <p:sp>
        <p:nvSpPr>
          <p:cNvPr id="12" name="Text 7"/>
          <p:cNvSpPr/>
          <p:nvPr/>
        </p:nvSpPr>
        <p:spPr>
          <a:xfrm>
            <a:off x="3165634" y="4709993"/>
            <a:ext cx="4516636" cy="7279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1911"/>
              </a:lnSpc>
              <a:buSzPct val="100000"/>
              <a:buFont typeface="+mj-lt"/>
              <a:buAutoNum type="arabicPeriod" startAt="1"/>
            </a:pPr>
            <a:r>
              <a:rPr lang="en-US" sz="119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 mês de maio, temos uma das datas mais relevantes em vendas: Dia das mães; o que pode justificar o aumento das vendas da Zoop;</a:t>
            </a:r>
            <a:endParaRPr lang="en-US" sz="1195" dirty="0"/>
          </a:p>
        </p:txBody>
      </p:sp>
      <p:sp>
        <p:nvSpPr>
          <p:cNvPr id="13" name="Text 8"/>
          <p:cNvSpPr/>
          <p:nvPr/>
        </p:nvSpPr>
        <p:spPr>
          <a:xfrm>
            <a:off x="3165634" y="5528905"/>
            <a:ext cx="4516636" cy="7279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1911"/>
              </a:lnSpc>
              <a:buSzPct val="100000"/>
              <a:buFont typeface="+mj-lt"/>
              <a:buAutoNum type="arabicPeriod" startAt="2"/>
            </a:pPr>
            <a:r>
              <a:rPr lang="en-US" sz="119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 mês de agosto, temos 2 situações que podem justificar, a volta às aulas no 2º semestre em alguns estados brasileiros e o Dia dos Pais;</a:t>
            </a:r>
            <a:endParaRPr lang="en-US" sz="1195" dirty="0"/>
          </a:p>
        </p:txBody>
      </p:sp>
      <p:sp>
        <p:nvSpPr>
          <p:cNvPr id="14" name="Text 9"/>
          <p:cNvSpPr/>
          <p:nvPr/>
        </p:nvSpPr>
        <p:spPr>
          <a:xfrm>
            <a:off x="3165634" y="6347817"/>
            <a:ext cx="4516636" cy="7279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1911"/>
              </a:lnSpc>
              <a:buSzPct val="100000"/>
              <a:buFont typeface="+mj-lt"/>
              <a:buAutoNum type="arabicPeriod" startAt="3"/>
            </a:pPr>
            <a:r>
              <a:rPr lang="en-US" sz="119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 mês de novembro, fica o destaque a Black Friday um dos principais períodos de alta das vendas, considerado de grande relevância ao Varejo:</a:t>
            </a:r>
            <a:endParaRPr lang="en-US" sz="1195" dirty="0"/>
          </a:p>
        </p:txBody>
      </p:sp>
      <p:sp>
        <p:nvSpPr>
          <p:cNvPr id="15" name="Text 10"/>
          <p:cNvSpPr/>
          <p:nvPr/>
        </p:nvSpPr>
        <p:spPr>
          <a:xfrm>
            <a:off x="3165634" y="7166729"/>
            <a:ext cx="4516636" cy="7279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1911"/>
              </a:lnSpc>
              <a:buSzPct val="100000"/>
              <a:buFont typeface="+mj-lt"/>
              <a:buAutoNum type="arabicPeriod" startAt="4"/>
            </a:pPr>
            <a:r>
              <a:rPr lang="en-US" sz="119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 mês de dezembro, temos o Natal e as festividades de Ano Novo. considerados, não só na Zoop, o período de maior vendas do Varejo.</a:t>
            </a:r>
            <a:endParaRPr lang="en-US" sz="1195" dirty="0"/>
          </a:p>
        </p:txBody>
      </p:sp>
      <p:sp>
        <p:nvSpPr>
          <p:cNvPr id="16" name="Text 11"/>
          <p:cNvSpPr/>
          <p:nvPr/>
        </p:nvSpPr>
        <p:spPr>
          <a:xfrm>
            <a:off x="7993261" y="3891082"/>
            <a:ext cx="3714274" cy="16985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11"/>
              </a:lnSpc>
              <a:buNone/>
            </a:pPr>
            <a:r>
              <a:rPr lang="en-US" sz="119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Já no gráfico de barras empilhadas (acima) representam-se os métodos de pagamento. Podemos notar nesse gráfico o 2º e o 4º tri como sendo os momentos em que a Zoop mais fatura com vendas e, também, o aumento do pagamento das compras feitas pelos clientes por meio do cartão de crédito ao longo do ano.</a:t>
            </a:r>
            <a:endParaRPr lang="en-US" sz="1195" dirty="0"/>
          </a:p>
        </p:txBody>
      </p:sp>
      <p:sp>
        <p:nvSpPr>
          <p:cNvPr id="17" name="Text 12"/>
          <p:cNvSpPr/>
          <p:nvPr/>
        </p:nvSpPr>
        <p:spPr>
          <a:xfrm>
            <a:off x="2763560" y="8171498"/>
            <a:ext cx="9103281" cy="2426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11"/>
              </a:lnSpc>
              <a:buNone/>
            </a:pPr>
            <a:endParaRPr lang="en-US" sz="1195" dirty="0"/>
          </a:p>
        </p:txBody>
      </p:sp>
      <p:pic>
        <p:nvPicPr>
          <p:cNvPr id="18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965144" y="576024"/>
            <a:ext cx="4699873" cy="5229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4118"/>
              </a:lnSpc>
              <a:buNone/>
            </a:pPr>
            <a:r>
              <a:rPr lang="en-US" sz="329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Insights e Oportunidades</a:t>
            </a:r>
            <a:endParaRPr lang="en-US" sz="3294" dirty="0"/>
          </a:p>
        </p:txBody>
      </p:sp>
      <p:sp>
        <p:nvSpPr>
          <p:cNvPr id="5" name="Shape 2"/>
          <p:cNvSpPr/>
          <p:nvPr/>
        </p:nvSpPr>
        <p:spPr>
          <a:xfrm>
            <a:off x="1039416" y="1497568"/>
            <a:ext cx="470654" cy="470654"/>
          </a:xfrm>
          <a:prstGeom prst="roundRect">
            <a:avLst>
              <a:gd name="adj" fmla="val 2000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185505" y="1536859"/>
            <a:ext cx="178356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88"/>
              </a:lnSpc>
              <a:buNone/>
            </a:pPr>
            <a:r>
              <a:rPr lang="en-US" sz="247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471" dirty="0"/>
          </a:p>
        </p:txBody>
      </p:sp>
      <p:sp>
        <p:nvSpPr>
          <p:cNvPr id="7" name="Text 4"/>
          <p:cNvSpPr/>
          <p:nvPr/>
        </p:nvSpPr>
        <p:spPr>
          <a:xfrm>
            <a:off x="1719143" y="1569482"/>
            <a:ext cx="2721173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74"/>
              </a:lnSpc>
              <a:buNone/>
            </a:pPr>
            <a:r>
              <a:rPr lang="en-US" sz="205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Programa de Cashback</a:t>
            </a:r>
            <a:endParaRPr lang="en-US" sz="2059" dirty="0"/>
          </a:p>
        </p:txBody>
      </p:sp>
      <p:sp>
        <p:nvSpPr>
          <p:cNvPr id="8" name="Text 5"/>
          <p:cNvSpPr/>
          <p:nvPr/>
        </p:nvSpPr>
        <p:spPr>
          <a:xfrm>
            <a:off x="1719143" y="2021800"/>
            <a:ext cx="3364706" cy="10040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35"/>
              </a:lnSpc>
              <a:buNone/>
            </a:pPr>
            <a:r>
              <a:rPr lang="en-US" sz="164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Estratégias para aumentar a adesão, visto que menos da metade dos clientes participam.</a:t>
            </a:r>
            <a:endParaRPr lang="en-US" sz="1647" dirty="0"/>
          </a:p>
        </p:txBody>
      </p:sp>
      <p:sp>
        <p:nvSpPr>
          <p:cNvPr id="9" name="Shape 6"/>
          <p:cNvSpPr/>
          <p:nvPr/>
        </p:nvSpPr>
        <p:spPr>
          <a:xfrm>
            <a:off x="5292923" y="1497568"/>
            <a:ext cx="470654" cy="470654"/>
          </a:xfrm>
          <a:prstGeom prst="roundRect">
            <a:avLst>
              <a:gd name="adj" fmla="val 2000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439013" y="1536859"/>
            <a:ext cx="178356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88"/>
              </a:lnSpc>
              <a:buNone/>
            </a:pPr>
            <a:r>
              <a:rPr lang="en-US" sz="247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471" dirty="0"/>
          </a:p>
        </p:txBody>
      </p:sp>
      <p:sp>
        <p:nvSpPr>
          <p:cNvPr id="11" name="Text 8"/>
          <p:cNvSpPr/>
          <p:nvPr/>
        </p:nvSpPr>
        <p:spPr>
          <a:xfrm>
            <a:off x="5972651" y="1569482"/>
            <a:ext cx="2791539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74"/>
              </a:lnSpc>
              <a:buNone/>
            </a:pPr>
            <a:r>
              <a:rPr lang="en-US" sz="205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Métodos de Pagamento</a:t>
            </a:r>
            <a:endParaRPr lang="en-US" sz="2059" dirty="0"/>
          </a:p>
        </p:txBody>
      </p:sp>
      <p:sp>
        <p:nvSpPr>
          <p:cNvPr id="12" name="Text 9"/>
          <p:cNvSpPr/>
          <p:nvPr/>
        </p:nvSpPr>
        <p:spPr>
          <a:xfrm>
            <a:off x="5972651" y="2021800"/>
            <a:ext cx="3364706" cy="13387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35"/>
              </a:lnSpc>
              <a:buNone/>
            </a:pPr>
            <a:r>
              <a:rPr lang="en-US" sz="164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Oportunidade para parcerias com bancos para desenvolver sistema de pagamento próprio com benefícios.</a:t>
            </a:r>
            <a:endParaRPr lang="en-US" sz="1647" dirty="0"/>
          </a:p>
        </p:txBody>
      </p:sp>
      <p:sp>
        <p:nvSpPr>
          <p:cNvPr id="13" name="Shape 10"/>
          <p:cNvSpPr/>
          <p:nvPr/>
        </p:nvSpPr>
        <p:spPr>
          <a:xfrm>
            <a:off x="9546431" y="1497568"/>
            <a:ext cx="470654" cy="470654"/>
          </a:xfrm>
          <a:prstGeom prst="roundRect">
            <a:avLst>
              <a:gd name="adj" fmla="val 2000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692521" y="1536859"/>
            <a:ext cx="178356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88"/>
              </a:lnSpc>
              <a:buNone/>
            </a:pPr>
            <a:r>
              <a:rPr lang="en-US" sz="247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471" dirty="0"/>
          </a:p>
        </p:txBody>
      </p:sp>
      <p:sp>
        <p:nvSpPr>
          <p:cNvPr id="15" name="Text 12"/>
          <p:cNvSpPr/>
          <p:nvPr/>
        </p:nvSpPr>
        <p:spPr>
          <a:xfrm>
            <a:off x="10226159" y="1569482"/>
            <a:ext cx="2614851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74"/>
              </a:lnSpc>
              <a:buNone/>
            </a:pPr>
            <a:r>
              <a:rPr lang="en-US" sz="205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Sazonalidade</a:t>
            </a:r>
            <a:endParaRPr lang="en-US" sz="2059" dirty="0"/>
          </a:p>
        </p:txBody>
      </p:sp>
      <p:sp>
        <p:nvSpPr>
          <p:cNvPr id="16" name="Text 13"/>
          <p:cNvSpPr/>
          <p:nvPr/>
        </p:nvSpPr>
        <p:spPr>
          <a:xfrm>
            <a:off x="10226159" y="2021800"/>
            <a:ext cx="3364706" cy="10040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35"/>
              </a:lnSpc>
              <a:buNone/>
            </a:pPr>
            <a:r>
              <a:rPr lang="en-US" sz="164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Estratégias de marketing e promoção no final do ano podem ser especialmente eficazes.</a:t>
            </a:r>
            <a:endParaRPr lang="en-US" sz="1647" dirty="0"/>
          </a:p>
        </p:txBody>
      </p:sp>
      <p:sp>
        <p:nvSpPr>
          <p:cNvPr id="17" name="Text 14"/>
          <p:cNvSpPr/>
          <p:nvPr/>
        </p:nvSpPr>
        <p:spPr>
          <a:xfrm>
            <a:off x="5223272" y="3674269"/>
            <a:ext cx="4183737" cy="5229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4118"/>
              </a:lnSpc>
              <a:buNone/>
            </a:pPr>
            <a:r>
              <a:rPr lang="en-US" sz="329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Próximos Passos</a:t>
            </a:r>
            <a:endParaRPr lang="en-US" sz="3294" dirty="0"/>
          </a:p>
        </p:txBody>
      </p:sp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16" y="4510921"/>
            <a:ext cx="4183737" cy="836652"/>
          </a:xfrm>
          <a:prstGeom prst="rect">
            <a:avLst/>
          </a:prstGeom>
        </p:spPr>
      </p:pic>
      <p:sp>
        <p:nvSpPr>
          <p:cNvPr id="19" name="Text 15"/>
          <p:cNvSpPr/>
          <p:nvPr/>
        </p:nvSpPr>
        <p:spPr>
          <a:xfrm>
            <a:off x="1248489" y="5661303"/>
            <a:ext cx="2614851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74"/>
              </a:lnSpc>
              <a:buNone/>
            </a:pPr>
            <a:r>
              <a:rPr lang="en-US" sz="205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Análise Aprofundada</a:t>
            </a:r>
            <a:endParaRPr lang="en-US" sz="2059" dirty="0"/>
          </a:p>
        </p:txBody>
      </p:sp>
      <p:sp>
        <p:nvSpPr>
          <p:cNvPr id="20" name="Text 16"/>
          <p:cNvSpPr/>
          <p:nvPr/>
        </p:nvSpPr>
        <p:spPr>
          <a:xfrm>
            <a:off x="1248489" y="6113621"/>
            <a:ext cx="3765590" cy="10040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35"/>
              </a:lnSpc>
              <a:buNone/>
            </a:pPr>
            <a:r>
              <a:rPr lang="en-US" sz="164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Realização de análise detalhada dos dados, incluindo tendências de compra e comportamento do consumidor.</a:t>
            </a:r>
            <a:endParaRPr lang="en-US" sz="1647" dirty="0"/>
          </a:p>
        </p:txBody>
      </p:sp>
      <p:pic>
        <p:nvPicPr>
          <p:cNvPr id="2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53" y="4510921"/>
            <a:ext cx="4183856" cy="836652"/>
          </a:xfrm>
          <a:prstGeom prst="rect">
            <a:avLst/>
          </a:prstGeom>
        </p:spPr>
      </p:pic>
      <p:sp>
        <p:nvSpPr>
          <p:cNvPr id="22" name="Text 17"/>
          <p:cNvSpPr/>
          <p:nvPr/>
        </p:nvSpPr>
        <p:spPr>
          <a:xfrm>
            <a:off x="5432227" y="5661303"/>
            <a:ext cx="3765709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74"/>
              </a:lnSpc>
              <a:buNone/>
            </a:pPr>
            <a:r>
              <a:rPr lang="en-US" sz="205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Entendimento dos Não Participantes</a:t>
            </a:r>
            <a:endParaRPr lang="en-US" sz="2059" dirty="0"/>
          </a:p>
        </p:txBody>
      </p:sp>
      <p:sp>
        <p:nvSpPr>
          <p:cNvPr id="23" name="Text 18"/>
          <p:cNvSpPr/>
          <p:nvPr/>
        </p:nvSpPr>
        <p:spPr>
          <a:xfrm>
            <a:off x="5432227" y="6440448"/>
            <a:ext cx="3765709" cy="10040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35"/>
              </a:lnSpc>
              <a:buNone/>
            </a:pPr>
            <a:r>
              <a:rPr lang="en-US" sz="164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Análise dos clientes que não participam do programa de cashback e entendimento dos motivos.</a:t>
            </a:r>
            <a:endParaRPr lang="en-US" sz="1647" dirty="0"/>
          </a:p>
        </p:txBody>
      </p:sp>
      <p:pic>
        <p:nvPicPr>
          <p:cNvPr id="2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7009" y="4510921"/>
            <a:ext cx="4183856" cy="836652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9616083" y="5661303"/>
            <a:ext cx="336458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74"/>
              </a:lnSpc>
              <a:buNone/>
            </a:pPr>
            <a:r>
              <a:rPr lang="en-US" sz="205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Recomendações Específicas</a:t>
            </a:r>
            <a:endParaRPr lang="en-US" sz="2059" dirty="0"/>
          </a:p>
        </p:txBody>
      </p:sp>
      <p:sp>
        <p:nvSpPr>
          <p:cNvPr id="26" name="Text 20"/>
          <p:cNvSpPr/>
          <p:nvPr/>
        </p:nvSpPr>
        <p:spPr>
          <a:xfrm>
            <a:off x="9616083" y="6113621"/>
            <a:ext cx="3765709" cy="10040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35"/>
              </a:lnSpc>
              <a:buNone/>
            </a:pPr>
            <a:r>
              <a:rPr lang="en-US" sz="164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Desenvolvimento de estratégias e recomendações baseadas em insights precisos para impulsionar os negócios.</a:t>
            </a:r>
            <a:endParaRPr lang="en-US" sz="1647" dirty="0"/>
          </a:p>
        </p:txBody>
      </p:sp>
      <p:pic>
        <p:nvPicPr>
          <p:cNvPr id="2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12840" y="3941445"/>
            <a:ext cx="13004721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1"/>
              </a:lnSpc>
              <a:buNone/>
            </a:pPr>
            <a:endParaRPr lang="en-US" sz="1707" dirty="0"/>
          </a:p>
        </p:txBody>
      </p:sp>
      <p:pic>
        <p:nvPicPr>
          <p:cNvPr id="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2024-04-18T19:39:42Z</dcterms:created>
  <dcterms:modified xsi:type="dcterms:W3CDTF">2024-04-18T19:39:42Z</dcterms:modified>
</cp:coreProperties>
</file>