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8"/>
  </p:notesMasterIdLst>
  <p:sldIdLst>
    <p:sldId id="256" r:id="rId2"/>
    <p:sldId id="264" r:id="rId3"/>
    <p:sldId id="265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3" autoAdjust="0"/>
    <p:restoredTop sz="96173" autoAdjust="0"/>
  </p:normalViewPr>
  <p:slideViewPr>
    <p:cSldViewPr>
      <p:cViewPr>
        <p:scale>
          <a:sx n="100" d="100"/>
          <a:sy n="100" d="100"/>
        </p:scale>
        <p:origin x="-100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75C7D-9C54-400C-B825-420881720273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119B958-81F6-4188-9DAB-E3C95624594A}">
      <dgm:prSet phldrT="[Texte]"/>
      <dgm:spPr/>
      <dgm:t>
        <a:bodyPr/>
        <a:lstStyle/>
        <a:p>
          <a:r>
            <a:rPr lang="fr-FR" dirty="0" smtClean="0"/>
            <a:t>31/03/2019 : Préparer et rendre le dossier M2204</a:t>
          </a:r>
          <a:endParaRPr lang="fr-FR" dirty="0"/>
        </a:p>
      </dgm:t>
    </dgm:pt>
    <dgm:pt modelId="{5C2A8BB4-BB2C-4A09-B96D-78928A1ACC77}" type="parTrans" cxnId="{B3181A69-C3F6-44AE-9299-F0E41B0063CA}">
      <dgm:prSet/>
      <dgm:spPr/>
      <dgm:t>
        <a:bodyPr/>
        <a:lstStyle/>
        <a:p>
          <a:endParaRPr lang="fr-FR"/>
        </a:p>
      </dgm:t>
    </dgm:pt>
    <dgm:pt modelId="{9D198462-9482-4E23-86A9-669358751FE2}" type="sibTrans" cxnId="{B3181A69-C3F6-44AE-9299-F0E41B0063CA}">
      <dgm:prSet/>
      <dgm:spPr/>
      <dgm:t>
        <a:bodyPr/>
        <a:lstStyle/>
        <a:p>
          <a:endParaRPr lang="fr-FR"/>
        </a:p>
      </dgm:t>
    </dgm:pt>
    <dgm:pt modelId="{619808FA-8011-417A-A023-A99E05678471}">
      <dgm:prSet phldrT="[Texte]"/>
      <dgm:spPr/>
      <dgm:t>
        <a:bodyPr/>
        <a:lstStyle/>
        <a:p>
          <a:r>
            <a:rPr lang="fr-FR" dirty="0" smtClean="0"/>
            <a:t>Mi-mars : première séance avec le client</a:t>
          </a:r>
          <a:endParaRPr lang="fr-FR" dirty="0"/>
        </a:p>
      </dgm:t>
    </dgm:pt>
    <dgm:pt modelId="{91DF034E-3C30-4245-9E8C-36A3EAC45D73}" type="parTrans" cxnId="{DC6A81FF-DE4B-4ED8-A754-EAFFC23A77C4}">
      <dgm:prSet/>
      <dgm:spPr/>
      <dgm:t>
        <a:bodyPr/>
        <a:lstStyle/>
        <a:p>
          <a:endParaRPr lang="fr-FR"/>
        </a:p>
      </dgm:t>
    </dgm:pt>
    <dgm:pt modelId="{6EB912C2-E434-48D5-A292-08E98B796D47}" type="sibTrans" cxnId="{DC6A81FF-DE4B-4ED8-A754-EAFFC23A77C4}">
      <dgm:prSet/>
      <dgm:spPr/>
      <dgm:t>
        <a:bodyPr/>
        <a:lstStyle/>
        <a:p>
          <a:endParaRPr lang="fr-FR"/>
        </a:p>
      </dgm:t>
    </dgm:pt>
    <dgm:pt modelId="{AA93C287-845F-4CC9-9579-5A7ECC4392D1}">
      <dgm:prSet phldrT="[Texte]"/>
      <dgm:spPr/>
      <dgm:t>
        <a:bodyPr/>
        <a:lstStyle/>
        <a:p>
          <a:r>
            <a:rPr lang="fr-FR" dirty="0" smtClean="0"/>
            <a:t>Fin mars : deuxième séance avec le client</a:t>
          </a:r>
          <a:endParaRPr lang="fr-FR" dirty="0"/>
        </a:p>
      </dgm:t>
    </dgm:pt>
    <dgm:pt modelId="{DA0C647A-6F4B-451E-BF8D-0572F383AFCD}" type="parTrans" cxnId="{3965600A-B728-44A3-B864-70C9DE41C2AE}">
      <dgm:prSet/>
      <dgm:spPr/>
      <dgm:t>
        <a:bodyPr/>
        <a:lstStyle/>
        <a:p>
          <a:endParaRPr lang="fr-FR"/>
        </a:p>
      </dgm:t>
    </dgm:pt>
    <dgm:pt modelId="{281A1DC7-F916-42F5-AAD9-A5F1F5FDFD83}" type="sibTrans" cxnId="{3965600A-B728-44A3-B864-70C9DE41C2AE}">
      <dgm:prSet/>
      <dgm:spPr/>
      <dgm:t>
        <a:bodyPr/>
        <a:lstStyle/>
        <a:p>
          <a:endParaRPr lang="fr-FR"/>
        </a:p>
      </dgm:t>
    </dgm:pt>
    <dgm:pt modelId="{BEE33887-1F6B-423B-97DD-18F30343E662}">
      <dgm:prSet phldrT="[Texte]"/>
      <dgm:spPr/>
      <dgm:t>
        <a:bodyPr/>
        <a:lstStyle/>
        <a:p>
          <a:r>
            <a:rPr lang="fr-FR" dirty="0" smtClean="0"/>
            <a:t>Mi avril : dernière séance avec le client</a:t>
          </a:r>
          <a:endParaRPr lang="fr-FR" dirty="0"/>
        </a:p>
      </dgm:t>
    </dgm:pt>
    <dgm:pt modelId="{8D4A2F3D-6BE7-40C1-916D-3624BF23C572}" type="parTrans" cxnId="{7BC346B6-D870-4DBA-BD52-71EC1D99BA6E}">
      <dgm:prSet/>
      <dgm:spPr/>
      <dgm:t>
        <a:bodyPr/>
        <a:lstStyle/>
        <a:p>
          <a:endParaRPr lang="fr-FR"/>
        </a:p>
      </dgm:t>
    </dgm:pt>
    <dgm:pt modelId="{69291C89-6CD1-4E80-9A88-D8182BF13D34}" type="sibTrans" cxnId="{7BC346B6-D870-4DBA-BD52-71EC1D99BA6E}">
      <dgm:prSet/>
      <dgm:spPr/>
      <dgm:t>
        <a:bodyPr/>
        <a:lstStyle/>
        <a:p>
          <a:endParaRPr lang="fr-FR"/>
        </a:p>
      </dgm:t>
    </dgm:pt>
    <dgm:pt modelId="{CAA7BFC7-4100-4599-A528-B06A0586A194}">
      <dgm:prSet phldrT="[Texte]"/>
      <dgm:spPr/>
      <dgm:t>
        <a:bodyPr/>
        <a:lstStyle/>
        <a:p>
          <a:r>
            <a:rPr lang="fr-FR" dirty="0" smtClean="0"/>
            <a:t>Début Juin : remise du dossier complet, Contrôle de connaissances M2204</a:t>
          </a:r>
          <a:endParaRPr lang="fr-FR" dirty="0"/>
        </a:p>
      </dgm:t>
    </dgm:pt>
    <dgm:pt modelId="{7D5F48E2-D07F-4E12-A37F-ECF6650684FE}" type="parTrans" cxnId="{9B107B33-D229-48DF-A570-ABFCEF32CC7B}">
      <dgm:prSet/>
      <dgm:spPr/>
      <dgm:t>
        <a:bodyPr/>
        <a:lstStyle/>
        <a:p>
          <a:endParaRPr lang="fr-FR"/>
        </a:p>
      </dgm:t>
    </dgm:pt>
    <dgm:pt modelId="{C0A4B648-F727-46A2-8222-75AF9DD3710A}" type="sibTrans" cxnId="{9B107B33-D229-48DF-A570-ABFCEF32CC7B}">
      <dgm:prSet/>
      <dgm:spPr/>
      <dgm:t>
        <a:bodyPr/>
        <a:lstStyle/>
        <a:p>
          <a:endParaRPr lang="fr-FR"/>
        </a:p>
      </dgm:t>
    </dgm:pt>
    <dgm:pt modelId="{A7965C3F-E347-46D3-9439-1934601ABA80}">
      <dgm:prSet phldrT="[Texte]"/>
      <dgm:spPr/>
      <dgm:t>
        <a:bodyPr/>
        <a:lstStyle/>
        <a:p>
          <a:r>
            <a:rPr lang="fr-FR" dirty="0" smtClean="0"/>
            <a:t>Mi-juin : soutenance orale</a:t>
          </a:r>
          <a:endParaRPr lang="fr-FR" dirty="0"/>
        </a:p>
      </dgm:t>
    </dgm:pt>
    <dgm:pt modelId="{090F0909-BC02-424B-A294-F26F22763BA4}" type="parTrans" cxnId="{4988E81C-EA89-4095-B1FE-EB12A12182F8}">
      <dgm:prSet/>
      <dgm:spPr/>
      <dgm:t>
        <a:bodyPr/>
        <a:lstStyle/>
        <a:p>
          <a:endParaRPr lang="fr-FR"/>
        </a:p>
      </dgm:t>
    </dgm:pt>
    <dgm:pt modelId="{C75784FD-0515-43B2-A265-0523483571CA}" type="sibTrans" cxnId="{4988E81C-EA89-4095-B1FE-EB12A12182F8}">
      <dgm:prSet/>
      <dgm:spPr/>
      <dgm:t>
        <a:bodyPr/>
        <a:lstStyle/>
        <a:p>
          <a:endParaRPr lang="fr-FR"/>
        </a:p>
      </dgm:t>
    </dgm:pt>
    <dgm:pt modelId="{AF3AA6AB-38A0-4AC2-96A5-A53495F50128}" type="pres">
      <dgm:prSet presAssocID="{2FE75C7D-9C54-400C-B825-420881720273}" presName="Name0" presStyleCnt="0">
        <dgm:presLayoutVars>
          <dgm:chMax val="7"/>
          <dgm:chPref val="7"/>
          <dgm:dir/>
        </dgm:presLayoutVars>
      </dgm:prSet>
      <dgm:spPr/>
    </dgm:pt>
    <dgm:pt modelId="{556FCBCF-3C76-43BE-8024-C0DCB007A938}" type="pres">
      <dgm:prSet presAssocID="{2FE75C7D-9C54-400C-B825-420881720273}" presName="Name1" presStyleCnt="0"/>
      <dgm:spPr/>
    </dgm:pt>
    <dgm:pt modelId="{A04CBBED-8609-4466-9E80-F7F82CB079CB}" type="pres">
      <dgm:prSet presAssocID="{2FE75C7D-9C54-400C-B825-420881720273}" presName="cycle" presStyleCnt="0"/>
      <dgm:spPr/>
    </dgm:pt>
    <dgm:pt modelId="{0901F081-E824-4BA3-82EC-A3AC0D8A53F0}" type="pres">
      <dgm:prSet presAssocID="{2FE75C7D-9C54-400C-B825-420881720273}" presName="srcNode" presStyleLbl="node1" presStyleIdx="0" presStyleCnt="6"/>
      <dgm:spPr/>
    </dgm:pt>
    <dgm:pt modelId="{6C1DEA47-1E14-4BC5-9CF8-2FFE13ED077C}" type="pres">
      <dgm:prSet presAssocID="{2FE75C7D-9C54-400C-B825-420881720273}" presName="conn" presStyleLbl="parChTrans1D2" presStyleIdx="0" presStyleCnt="1"/>
      <dgm:spPr/>
    </dgm:pt>
    <dgm:pt modelId="{EF083235-09EE-42C8-B577-DA11AD37373D}" type="pres">
      <dgm:prSet presAssocID="{2FE75C7D-9C54-400C-B825-420881720273}" presName="extraNode" presStyleLbl="node1" presStyleIdx="0" presStyleCnt="6"/>
      <dgm:spPr/>
    </dgm:pt>
    <dgm:pt modelId="{E3D86465-F57F-4B7B-BB78-28452C135630}" type="pres">
      <dgm:prSet presAssocID="{2FE75C7D-9C54-400C-B825-420881720273}" presName="dstNode" presStyleLbl="node1" presStyleIdx="0" presStyleCnt="6"/>
      <dgm:spPr/>
    </dgm:pt>
    <dgm:pt modelId="{27257D30-8C09-4CA2-B3FB-178E048160DF}" type="pres">
      <dgm:prSet presAssocID="{1119B958-81F6-4188-9DAB-E3C95624594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FEB742-BB1E-4D2A-8584-43479C16BD12}" type="pres">
      <dgm:prSet presAssocID="{1119B958-81F6-4188-9DAB-E3C95624594A}" presName="accent_1" presStyleCnt="0"/>
      <dgm:spPr/>
    </dgm:pt>
    <dgm:pt modelId="{F2F27DE6-E7B3-4906-9834-D9D8F0E1D99E}" type="pres">
      <dgm:prSet presAssocID="{1119B958-81F6-4188-9DAB-E3C95624594A}" presName="accentRepeatNode" presStyleLbl="solidFgAcc1" presStyleIdx="0" presStyleCnt="6"/>
      <dgm:spPr/>
    </dgm:pt>
    <dgm:pt modelId="{D4F27381-3658-4BF7-8AE5-F4F866132558}" type="pres">
      <dgm:prSet presAssocID="{619808FA-8011-417A-A023-A99E05678471}" presName="text_2" presStyleLbl="node1" presStyleIdx="1" presStyleCnt="6">
        <dgm:presLayoutVars>
          <dgm:bulletEnabled val="1"/>
        </dgm:presLayoutVars>
      </dgm:prSet>
      <dgm:spPr/>
    </dgm:pt>
    <dgm:pt modelId="{7AF1D40D-1FAF-4555-9D3B-DA9DB4AA5B0C}" type="pres">
      <dgm:prSet presAssocID="{619808FA-8011-417A-A023-A99E05678471}" presName="accent_2" presStyleCnt="0"/>
      <dgm:spPr/>
    </dgm:pt>
    <dgm:pt modelId="{9AB8477B-F862-403F-B106-CBF77A9709DF}" type="pres">
      <dgm:prSet presAssocID="{619808FA-8011-417A-A023-A99E05678471}" presName="accentRepeatNode" presStyleLbl="solidFgAcc1" presStyleIdx="1" presStyleCnt="6"/>
      <dgm:spPr/>
    </dgm:pt>
    <dgm:pt modelId="{39F4C95F-CE89-4426-8383-56BB1964A5D7}" type="pres">
      <dgm:prSet presAssocID="{AA93C287-845F-4CC9-9579-5A7ECC4392D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35CE39-5424-4EAC-809D-7266FDECE6E5}" type="pres">
      <dgm:prSet presAssocID="{AA93C287-845F-4CC9-9579-5A7ECC4392D1}" presName="accent_3" presStyleCnt="0"/>
      <dgm:spPr/>
    </dgm:pt>
    <dgm:pt modelId="{050EE208-6430-4FB4-92A5-1D61255A61BA}" type="pres">
      <dgm:prSet presAssocID="{AA93C287-845F-4CC9-9579-5A7ECC4392D1}" presName="accentRepeatNode" presStyleLbl="solidFgAcc1" presStyleIdx="2" presStyleCnt="6"/>
      <dgm:spPr/>
    </dgm:pt>
    <dgm:pt modelId="{8E625171-7AF7-4650-B428-FC690266F03D}" type="pres">
      <dgm:prSet presAssocID="{BEE33887-1F6B-423B-97DD-18F30343E66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51FC85-38F1-428A-9DEB-D5CF138C0793}" type="pres">
      <dgm:prSet presAssocID="{BEE33887-1F6B-423B-97DD-18F30343E662}" presName="accent_4" presStyleCnt="0"/>
      <dgm:spPr/>
    </dgm:pt>
    <dgm:pt modelId="{83905D61-3C20-4C32-A723-8F1C381E1E6A}" type="pres">
      <dgm:prSet presAssocID="{BEE33887-1F6B-423B-97DD-18F30343E662}" presName="accentRepeatNode" presStyleLbl="solidFgAcc1" presStyleIdx="3" presStyleCnt="6"/>
      <dgm:spPr/>
    </dgm:pt>
    <dgm:pt modelId="{173B60EB-F4C7-42F8-ACA1-B071A3D4A960}" type="pres">
      <dgm:prSet presAssocID="{CAA7BFC7-4100-4599-A528-B06A0586A19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D4340D-B9CF-421A-AD71-0B6B380F5E92}" type="pres">
      <dgm:prSet presAssocID="{CAA7BFC7-4100-4599-A528-B06A0586A194}" presName="accent_5" presStyleCnt="0"/>
      <dgm:spPr/>
    </dgm:pt>
    <dgm:pt modelId="{1F2ECB18-FC3A-4027-BBC7-640AB01BECC0}" type="pres">
      <dgm:prSet presAssocID="{CAA7BFC7-4100-4599-A528-B06A0586A194}" presName="accentRepeatNode" presStyleLbl="solidFgAcc1" presStyleIdx="4" presStyleCnt="6"/>
      <dgm:spPr/>
    </dgm:pt>
    <dgm:pt modelId="{75A6B77D-F261-4C70-BF86-3A7D064B0470}" type="pres">
      <dgm:prSet presAssocID="{A7965C3F-E347-46D3-9439-1934601ABA80}" presName="text_6" presStyleLbl="node1" presStyleIdx="5" presStyleCnt="6">
        <dgm:presLayoutVars>
          <dgm:bulletEnabled val="1"/>
        </dgm:presLayoutVars>
      </dgm:prSet>
      <dgm:spPr/>
    </dgm:pt>
    <dgm:pt modelId="{62C88AC4-FFB9-45E6-8CC4-A803B344A892}" type="pres">
      <dgm:prSet presAssocID="{A7965C3F-E347-46D3-9439-1934601ABA80}" presName="accent_6" presStyleCnt="0"/>
      <dgm:spPr/>
    </dgm:pt>
    <dgm:pt modelId="{419D30CC-9393-4057-AA38-3DE80F802E3E}" type="pres">
      <dgm:prSet presAssocID="{A7965C3F-E347-46D3-9439-1934601ABA80}" presName="accentRepeatNode" presStyleLbl="solidFgAcc1" presStyleIdx="5" presStyleCnt="6"/>
      <dgm:spPr/>
    </dgm:pt>
  </dgm:ptLst>
  <dgm:cxnLst>
    <dgm:cxn modelId="{2B13E9B2-6C21-46EF-9996-BB9E515D3D48}" type="presOf" srcId="{BEE33887-1F6B-423B-97DD-18F30343E662}" destId="{8E625171-7AF7-4650-B428-FC690266F03D}" srcOrd="0" destOrd="0" presId="urn:microsoft.com/office/officeart/2008/layout/VerticalCurvedList"/>
    <dgm:cxn modelId="{5A4C4453-7A1A-4AAF-AE71-A471A99EA533}" type="presOf" srcId="{AA93C287-845F-4CC9-9579-5A7ECC4392D1}" destId="{39F4C95F-CE89-4426-8383-56BB1964A5D7}" srcOrd="0" destOrd="0" presId="urn:microsoft.com/office/officeart/2008/layout/VerticalCurvedList"/>
    <dgm:cxn modelId="{9B107B33-D229-48DF-A570-ABFCEF32CC7B}" srcId="{2FE75C7D-9C54-400C-B825-420881720273}" destId="{CAA7BFC7-4100-4599-A528-B06A0586A194}" srcOrd="4" destOrd="0" parTransId="{7D5F48E2-D07F-4E12-A37F-ECF6650684FE}" sibTransId="{C0A4B648-F727-46A2-8222-75AF9DD3710A}"/>
    <dgm:cxn modelId="{B3181A69-C3F6-44AE-9299-F0E41B0063CA}" srcId="{2FE75C7D-9C54-400C-B825-420881720273}" destId="{1119B958-81F6-4188-9DAB-E3C95624594A}" srcOrd="0" destOrd="0" parTransId="{5C2A8BB4-BB2C-4A09-B96D-78928A1ACC77}" sibTransId="{9D198462-9482-4E23-86A9-669358751FE2}"/>
    <dgm:cxn modelId="{7BC346B6-D870-4DBA-BD52-71EC1D99BA6E}" srcId="{2FE75C7D-9C54-400C-B825-420881720273}" destId="{BEE33887-1F6B-423B-97DD-18F30343E662}" srcOrd="3" destOrd="0" parTransId="{8D4A2F3D-6BE7-40C1-916D-3624BF23C572}" sibTransId="{69291C89-6CD1-4E80-9A88-D8182BF13D34}"/>
    <dgm:cxn modelId="{7EC77B52-077F-4258-9A28-9D33A5021FA1}" type="presOf" srcId="{9D198462-9482-4E23-86A9-669358751FE2}" destId="{6C1DEA47-1E14-4BC5-9CF8-2FFE13ED077C}" srcOrd="0" destOrd="0" presId="urn:microsoft.com/office/officeart/2008/layout/VerticalCurvedList"/>
    <dgm:cxn modelId="{96515C7D-6751-43AD-BEA0-05B6112AA873}" type="presOf" srcId="{CAA7BFC7-4100-4599-A528-B06A0586A194}" destId="{173B60EB-F4C7-42F8-ACA1-B071A3D4A960}" srcOrd="0" destOrd="0" presId="urn:microsoft.com/office/officeart/2008/layout/VerticalCurvedList"/>
    <dgm:cxn modelId="{3965600A-B728-44A3-B864-70C9DE41C2AE}" srcId="{2FE75C7D-9C54-400C-B825-420881720273}" destId="{AA93C287-845F-4CC9-9579-5A7ECC4392D1}" srcOrd="2" destOrd="0" parTransId="{DA0C647A-6F4B-451E-BF8D-0572F383AFCD}" sibTransId="{281A1DC7-F916-42F5-AAD9-A5F1F5FDFD83}"/>
    <dgm:cxn modelId="{E0F9917B-51CA-4F75-8F8B-E9DB188401CD}" type="presOf" srcId="{A7965C3F-E347-46D3-9439-1934601ABA80}" destId="{75A6B77D-F261-4C70-BF86-3A7D064B0470}" srcOrd="0" destOrd="0" presId="urn:microsoft.com/office/officeart/2008/layout/VerticalCurvedList"/>
    <dgm:cxn modelId="{53899B9E-31BD-4B30-89D1-C4D2C08458F9}" type="presOf" srcId="{1119B958-81F6-4188-9DAB-E3C95624594A}" destId="{27257D30-8C09-4CA2-B3FB-178E048160DF}" srcOrd="0" destOrd="0" presId="urn:microsoft.com/office/officeart/2008/layout/VerticalCurvedList"/>
    <dgm:cxn modelId="{DC6A81FF-DE4B-4ED8-A754-EAFFC23A77C4}" srcId="{2FE75C7D-9C54-400C-B825-420881720273}" destId="{619808FA-8011-417A-A023-A99E05678471}" srcOrd="1" destOrd="0" parTransId="{91DF034E-3C30-4245-9E8C-36A3EAC45D73}" sibTransId="{6EB912C2-E434-48D5-A292-08E98B796D47}"/>
    <dgm:cxn modelId="{7E99BFAB-3CDF-4AA2-8CB4-4A8217197C53}" type="presOf" srcId="{619808FA-8011-417A-A023-A99E05678471}" destId="{D4F27381-3658-4BF7-8AE5-F4F866132558}" srcOrd="0" destOrd="0" presId="urn:microsoft.com/office/officeart/2008/layout/VerticalCurvedList"/>
    <dgm:cxn modelId="{4988E81C-EA89-4095-B1FE-EB12A12182F8}" srcId="{2FE75C7D-9C54-400C-B825-420881720273}" destId="{A7965C3F-E347-46D3-9439-1934601ABA80}" srcOrd="5" destOrd="0" parTransId="{090F0909-BC02-424B-A294-F26F22763BA4}" sibTransId="{C75784FD-0515-43B2-A265-0523483571CA}"/>
    <dgm:cxn modelId="{1FC1AF27-FC2A-411B-AC9B-B7B38217B4A6}" type="presOf" srcId="{2FE75C7D-9C54-400C-B825-420881720273}" destId="{AF3AA6AB-38A0-4AC2-96A5-A53495F50128}" srcOrd="0" destOrd="0" presId="urn:microsoft.com/office/officeart/2008/layout/VerticalCurvedList"/>
    <dgm:cxn modelId="{121CA721-649F-4AEF-B34B-94B714EF437D}" type="presParOf" srcId="{AF3AA6AB-38A0-4AC2-96A5-A53495F50128}" destId="{556FCBCF-3C76-43BE-8024-C0DCB007A938}" srcOrd="0" destOrd="0" presId="urn:microsoft.com/office/officeart/2008/layout/VerticalCurvedList"/>
    <dgm:cxn modelId="{840E04CF-C3D4-46F5-95DA-2C4E0F01D5E5}" type="presParOf" srcId="{556FCBCF-3C76-43BE-8024-C0DCB007A938}" destId="{A04CBBED-8609-4466-9E80-F7F82CB079CB}" srcOrd="0" destOrd="0" presId="urn:microsoft.com/office/officeart/2008/layout/VerticalCurvedList"/>
    <dgm:cxn modelId="{6642DB09-C9AE-4DCB-B716-CAA78F3E81B6}" type="presParOf" srcId="{A04CBBED-8609-4466-9E80-F7F82CB079CB}" destId="{0901F081-E824-4BA3-82EC-A3AC0D8A53F0}" srcOrd="0" destOrd="0" presId="urn:microsoft.com/office/officeart/2008/layout/VerticalCurvedList"/>
    <dgm:cxn modelId="{36060AAC-42A2-4AD2-9195-425FC0FB6E5E}" type="presParOf" srcId="{A04CBBED-8609-4466-9E80-F7F82CB079CB}" destId="{6C1DEA47-1E14-4BC5-9CF8-2FFE13ED077C}" srcOrd="1" destOrd="0" presId="urn:microsoft.com/office/officeart/2008/layout/VerticalCurvedList"/>
    <dgm:cxn modelId="{F270886A-D67D-460C-BD33-17AA5BA289C3}" type="presParOf" srcId="{A04CBBED-8609-4466-9E80-F7F82CB079CB}" destId="{EF083235-09EE-42C8-B577-DA11AD37373D}" srcOrd="2" destOrd="0" presId="urn:microsoft.com/office/officeart/2008/layout/VerticalCurvedList"/>
    <dgm:cxn modelId="{13CB36E2-4B31-4248-BCCC-6A483F7726CB}" type="presParOf" srcId="{A04CBBED-8609-4466-9E80-F7F82CB079CB}" destId="{E3D86465-F57F-4B7B-BB78-28452C135630}" srcOrd="3" destOrd="0" presId="urn:microsoft.com/office/officeart/2008/layout/VerticalCurvedList"/>
    <dgm:cxn modelId="{1C8B8699-C1EE-47F4-BA4C-DDAAF513E82E}" type="presParOf" srcId="{556FCBCF-3C76-43BE-8024-C0DCB007A938}" destId="{27257D30-8C09-4CA2-B3FB-178E048160DF}" srcOrd="1" destOrd="0" presId="urn:microsoft.com/office/officeart/2008/layout/VerticalCurvedList"/>
    <dgm:cxn modelId="{A84DDC39-035C-4C10-A915-5FCA48BA2878}" type="presParOf" srcId="{556FCBCF-3C76-43BE-8024-C0DCB007A938}" destId="{B5FEB742-BB1E-4D2A-8584-43479C16BD12}" srcOrd="2" destOrd="0" presId="urn:microsoft.com/office/officeart/2008/layout/VerticalCurvedList"/>
    <dgm:cxn modelId="{C843FD48-B66D-4920-A4D7-AB9CB9702750}" type="presParOf" srcId="{B5FEB742-BB1E-4D2A-8584-43479C16BD12}" destId="{F2F27DE6-E7B3-4906-9834-D9D8F0E1D99E}" srcOrd="0" destOrd="0" presId="urn:microsoft.com/office/officeart/2008/layout/VerticalCurvedList"/>
    <dgm:cxn modelId="{FC8BB036-A47D-4015-8BDD-899D7CBABB57}" type="presParOf" srcId="{556FCBCF-3C76-43BE-8024-C0DCB007A938}" destId="{D4F27381-3658-4BF7-8AE5-F4F866132558}" srcOrd="3" destOrd="0" presId="urn:microsoft.com/office/officeart/2008/layout/VerticalCurvedList"/>
    <dgm:cxn modelId="{74EA4648-BF0C-404D-8A9A-55F083A66645}" type="presParOf" srcId="{556FCBCF-3C76-43BE-8024-C0DCB007A938}" destId="{7AF1D40D-1FAF-4555-9D3B-DA9DB4AA5B0C}" srcOrd="4" destOrd="0" presId="urn:microsoft.com/office/officeart/2008/layout/VerticalCurvedList"/>
    <dgm:cxn modelId="{FE9BE795-628D-4F09-AA6C-56EE8CF48511}" type="presParOf" srcId="{7AF1D40D-1FAF-4555-9D3B-DA9DB4AA5B0C}" destId="{9AB8477B-F862-403F-B106-CBF77A9709DF}" srcOrd="0" destOrd="0" presId="urn:microsoft.com/office/officeart/2008/layout/VerticalCurvedList"/>
    <dgm:cxn modelId="{750C86E5-F5DB-4B9A-961B-5413D9C48193}" type="presParOf" srcId="{556FCBCF-3C76-43BE-8024-C0DCB007A938}" destId="{39F4C95F-CE89-4426-8383-56BB1964A5D7}" srcOrd="5" destOrd="0" presId="urn:microsoft.com/office/officeart/2008/layout/VerticalCurvedList"/>
    <dgm:cxn modelId="{48726856-DB6A-4743-BD76-A42EF1D9E960}" type="presParOf" srcId="{556FCBCF-3C76-43BE-8024-C0DCB007A938}" destId="{6435CE39-5424-4EAC-809D-7266FDECE6E5}" srcOrd="6" destOrd="0" presId="urn:microsoft.com/office/officeart/2008/layout/VerticalCurvedList"/>
    <dgm:cxn modelId="{51C61AC6-6ED8-4DAB-BA61-497158657367}" type="presParOf" srcId="{6435CE39-5424-4EAC-809D-7266FDECE6E5}" destId="{050EE208-6430-4FB4-92A5-1D61255A61BA}" srcOrd="0" destOrd="0" presId="urn:microsoft.com/office/officeart/2008/layout/VerticalCurvedList"/>
    <dgm:cxn modelId="{5DB69531-668C-4D1E-B51F-6A6B03815EB7}" type="presParOf" srcId="{556FCBCF-3C76-43BE-8024-C0DCB007A938}" destId="{8E625171-7AF7-4650-B428-FC690266F03D}" srcOrd="7" destOrd="0" presId="urn:microsoft.com/office/officeart/2008/layout/VerticalCurvedList"/>
    <dgm:cxn modelId="{100561C7-07AB-4825-9311-314908BA0293}" type="presParOf" srcId="{556FCBCF-3C76-43BE-8024-C0DCB007A938}" destId="{E751FC85-38F1-428A-9DEB-D5CF138C0793}" srcOrd="8" destOrd="0" presId="urn:microsoft.com/office/officeart/2008/layout/VerticalCurvedList"/>
    <dgm:cxn modelId="{3A1690D1-147B-4009-8225-BE2FE76B3019}" type="presParOf" srcId="{E751FC85-38F1-428A-9DEB-D5CF138C0793}" destId="{83905D61-3C20-4C32-A723-8F1C381E1E6A}" srcOrd="0" destOrd="0" presId="urn:microsoft.com/office/officeart/2008/layout/VerticalCurvedList"/>
    <dgm:cxn modelId="{3E891E57-D021-4EBB-82CA-B5A147BCCFB1}" type="presParOf" srcId="{556FCBCF-3C76-43BE-8024-C0DCB007A938}" destId="{173B60EB-F4C7-42F8-ACA1-B071A3D4A960}" srcOrd="9" destOrd="0" presId="urn:microsoft.com/office/officeart/2008/layout/VerticalCurvedList"/>
    <dgm:cxn modelId="{8E48C078-23CE-4BC7-A682-E3D07A0411DB}" type="presParOf" srcId="{556FCBCF-3C76-43BE-8024-C0DCB007A938}" destId="{30D4340D-B9CF-421A-AD71-0B6B380F5E92}" srcOrd="10" destOrd="0" presId="urn:microsoft.com/office/officeart/2008/layout/VerticalCurvedList"/>
    <dgm:cxn modelId="{5E768963-F292-4D3A-9EF4-DA68FDB78D4C}" type="presParOf" srcId="{30D4340D-B9CF-421A-AD71-0B6B380F5E92}" destId="{1F2ECB18-FC3A-4027-BBC7-640AB01BECC0}" srcOrd="0" destOrd="0" presId="urn:microsoft.com/office/officeart/2008/layout/VerticalCurvedList"/>
    <dgm:cxn modelId="{C302A83A-1429-4E01-B640-309515FBB169}" type="presParOf" srcId="{556FCBCF-3C76-43BE-8024-C0DCB007A938}" destId="{75A6B77D-F261-4C70-BF86-3A7D064B0470}" srcOrd="11" destOrd="0" presId="urn:microsoft.com/office/officeart/2008/layout/VerticalCurvedList"/>
    <dgm:cxn modelId="{6C8635D7-42F6-4A00-9F45-03F2E3E4BEC2}" type="presParOf" srcId="{556FCBCF-3C76-43BE-8024-C0DCB007A938}" destId="{62C88AC4-FFB9-45E6-8CC4-A803B344A892}" srcOrd="12" destOrd="0" presId="urn:microsoft.com/office/officeart/2008/layout/VerticalCurvedList"/>
    <dgm:cxn modelId="{9050F6EA-BCC0-43D4-85F4-EDBAD4AC4F43}" type="presParOf" srcId="{62C88AC4-FFB9-45E6-8CC4-A803B344A892}" destId="{419D30CC-9393-4057-AA38-3DE80F802E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EA47-1E14-4BC5-9CF8-2FFE13ED077C}">
      <dsp:nvSpPr>
        <dsp:cNvPr id="0" name=""/>
        <dsp:cNvSpPr/>
      </dsp:nvSpPr>
      <dsp:spPr>
        <a:xfrm>
          <a:off x="-4888890" y="-749188"/>
          <a:ext cx="5822726" cy="5822726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57D30-8C09-4CA2-B3FB-178E048160DF}">
      <dsp:nvSpPr>
        <dsp:cNvPr id="0" name=""/>
        <dsp:cNvSpPr/>
      </dsp:nvSpPr>
      <dsp:spPr>
        <a:xfrm>
          <a:off x="348487" y="227720"/>
          <a:ext cx="7811469" cy="4552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31/03/2019 : Préparer et rendre le dossier M2204</a:t>
          </a:r>
          <a:endParaRPr lang="fr-FR" sz="1600" kern="1200" dirty="0"/>
        </a:p>
      </dsp:txBody>
      <dsp:txXfrm>
        <a:off x="348487" y="227720"/>
        <a:ext cx="7811469" cy="455267"/>
      </dsp:txXfrm>
    </dsp:sp>
    <dsp:sp modelId="{F2F27DE6-E7B3-4906-9834-D9D8F0E1D99E}">
      <dsp:nvSpPr>
        <dsp:cNvPr id="0" name=""/>
        <dsp:cNvSpPr/>
      </dsp:nvSpPr>
      <dsp:spPr>
        <a:xfrm>
          <a:off x="63945" y="170811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27381-3658-4BF7-8AE5-F4F866132558}">
      <dsp:nvSpPr>
        <dsp:cNvPr id="0" name=""/>
        <dsp:cNvSpPr/>
      </dsp:nvSpPr>
      <dsp:spPr>
        <a:xfrm>
          <a:off x="722976" y="910535"/>
          <a:ext cx="7436981" cy="455267"/>
        </a:xfrm>
        <a:prstGeom prst="rect">
          <a:avLst/>
        </a:prstGeom>
        <a:solidFill>
          <a:schemeClr val="accent4">
            <a:hueOff val="28333"/>
            <a:satOff val="-4732"/>
            <a:lumOff val="-1608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Mi-mars : première séance avec le client</a:t>
          </a:r>
          <a:endParaRPr lang="fr-FR" sz="1600" kern="1200" dirty="0"/>
        </a:p>
      </dsp:txBody>
      <dsp:txXfrm>
        <a:off x="722976" y="910535"/>
        <a:ext cx="7436981" cy="455267"/>
      </dsp:txXfrm>
    </dsp:sp>
    <dsp:sp modelId="{9AB8477B-F862-403F-B106-CBF77A9709DF}">
      <dsp:nvSpPr>
        <dsp:cNvPr id="0" name=""/>
        <dsp:cNvSpPr/>
      </dsp:nvSpPr>
      <dsp:spPr>
        <a:xfrm>
          <a:off x="438434" y="853626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4C95F-CE89-4426-8383-56BB1964A5D7}">
      <dsp:nvSpPr>
        <dsp:cNvPr id="0" name=""/>
        <dsp:cNvSpPr/>
      </dsp:nvSpPr>
      <dsp:spPr>
        <a:xfrm>
          <a:off x="894220" y="1593350"/>
          <a:ext cx="7265736" cy="455267"/>
        </a:xfrm>
        <a:prstGeom prst="rect">
          <a:avLst/>
        </a:prstGeom>
        <a:solidFill>
          <a:schemeClr val="accent4">
            <a:hueOff val="56666"/>
            <a:satOff val="-9464"/>
            <a:lumOff val="-3216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Fin mars : deuxième séance avec le client</a:t>
          </a:r>
          <a:endParaRPr lang="fr-FR" sz="1600" kern="1200" dirty="0"/>
        </a:p>
      </dsp:txBody>
      <dsp:txXfrm>
        <a:off x="894220" y="1593350"/>
        <a:ext cx="7265736" cy="455267"/>
      </dsp:txXfrm>
    </dsp:sp>
    <dsp:sp modelId="{050EE208-6430-4FB4-92A5-1D61255A61BA}">
      <dsp:nvSpPr>
        <dsp:cNvPr id="0" name=""/>
        <dsp:cNvSpPr/>
      </dsp:nvSpPr>
      <dsp:spPr>
        <a:xfrm>
          <a:off x="609678" y="1536441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25171-7AF7-4650-B428-FC690266F03D}">
      <dsp:nvSpPr>
        <dsp:cNvPr id="0" name=""/>
        <dsp:cNvSpPr/>
      </dsp:nvSpPr>
      <dsp:spPr>
        <a:xfrm>
          <a:off x="894220" y="2275732"/>
          <a:ext cx="7265736" cy="455267"/>
        </a:xfrm>
        <a:prstGeom prst="rect">
          <a:avLst/>
        </a:prstGeom>
        <a:solidFill>
          <a:schemeClr val="accent4">
            <a:hueOff val="85000"/>
            <a:satOff val="-14195"/>
            <a:lumOff val="-4823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 avril : dernière séance avec le client</a:t>
          </a:r>
          <a:endParaRPr lang="fr-FR" sz="1600" kern="1200" dirty="0"/>
        </a:p>
      </dsp:txBody>
      <dsp:txXfrm>
        <a:off x="894220" y="2275732"/>
        <a:ext cx="7265736" cy="455267"/>
      </dsp:txXfrm>
    </dsp:sp>
    <dsp:sp modelId="{83905D61-3C20-4C32-A723-8F1C381E1E6A}">
      <dsp:nvSpPr>
        <dsp:cNvPr id="0" name=""/>
        <dsp:cNvSpPr/>
      </dsp:nvSpPr>
      <dsp:spPr>
        <a:xfrm>
          <a:off x="609678" y="2218823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B60EB-F4C7-42F8-ACA1-B071A3D4A960}">
      <dsp:nvSpPr>
        <dsp:cNvPr id="0" name=""/>
        <dsp:cNvSpPr/>
      </dsp:nvSpPr>
      <dsp:spPr>
        <a:xfrm>
          <a:off x="722976" y="2958547"/>
          <a:ext cx="7436981" cy="455267"/>
        </a:xfrm>
        <a:prstGeom prst="rect">
          <a:avLst/>
        </a:prstGeom>
        <a:solidFill>
          <a:schemeClr val="accent4">
            <a:hueOff val="113333"/>
            <a:satOff val="-18927"/>
            <a:lumOff val="-6431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Début Juin : remise du dossier complet, Contrôle de connaissances M2204</a:t>
          </a:r>
          <a:endParaRPr lang="fr-FR" sz="1600" kern="1200" dirty="0"/>
        </a:p>
      </dsp:txBody>
      <dsp:txXfrm>
        <a:off x="722976" y="2958547"/>
        <a:ext cx="7436981" cy="455267"/>
      </dsp:txXfrm>
    </dsp:sp>
    <dsp:sp modelId="{1F2ECB18-FC3A-4027-BBC7-640AB01BECC0}">
      <dsp:nvSpPr>
        <dsp:cNvPr id="0" name=""/>
        <dsp:cNvSpPr/>
      </dsp:nvSpPr>
      <dsp:spPr>
        <a:xfrm>
          <a:off x="438434" y="2901638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6B77D-F261-4C70-BF86-3A7D064B0470}">
      <dsp:nvSpPr>
        <dsp:cNvPr id="0" name=""/>
        <dsp:cNvSpPr/>
      </dsp:nvSpPr>
      <dsp:spPr>
        <a:xfrm>
          <a:off x="348487" y="3641362"/>
          <a:ext cx="7811469" cy="455267"/>
        </a:xfrm>
        <a:prstGeom prst="rect">
          <a:avLst/>
        </a:prstGeom>
        <a:solidFill>
          <a:schemeClr val="accent4">
            <a:hueOff val="141666"/>
            <a:satOff val="-23659"/>
            <a:lumOff val="-8039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36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Mi-juin : soutenance orale</a:t>
          </a:r>
          <a:endParaRPr lang="fr-FR" sz="1600" kern="1200" dirty="0"/>
        </a:p>
      </dsp:txBody>
      <dsp:txXfrm>
        <a:off x="348487" y="3641362"/>
        <a:ext cx="7811469" cy="455267"/>
      </dsp:txXfrm>
    </dsp:sp>
    <dsp:sp modelId="{419D30CC-9393-4057-AA38-3DE80F802E3E}">
      <dsp:nvSpPr>
        <dsp:cNvPr id="0" name=""/>
        <dsp:cNvSpPr/>
      </dsp:nvSpPr>
      <dsp:spPr>
        <a:xfrm>
          <a:off x="63945" y="3584453"/>
          <a:ext cx="569084" cy="5690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B4A9-30A1-424E-98DD-92DDF4B75980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9AECD-1023-405D-8793-F106F8F754B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2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F945D43-D81B-4B01-8AD2-2160E82AAF9B}" type="datetimeFigureOut">
              <a:rPr lang="fr-FR" smtClean="0"/>
              <a:pPr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14E1AF-15A7-4E44-9B50-162A3148FB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M2204</a:t>
            </a:r>
            <a:r>
              <a:rPr lang="fr-FR" sz="4800" baseline="0" dirty="0" smtClean="0"/>
              <a:t> </a:t>
            </a:r>
            <a:r>
              <a:rPr lang="fr-FR" sz="4800" baseline="0" dirty="0" smtClean="0"/>
              <a:t>– Gestion de Projets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9938"/>
            <a:ext cx="4968552" cy="1473278"/>
          </a:xfrm>
        </p:spPr>
        <p:txBody>
          <a:bodyPr>
            <a:noAutofit/>
          </a:bodyPr>
          <a:lstStyle/>
          <a:p>
            <a:pPr algn="just"/>
            <a:r>
              <a:rPr lang="fr-FR" sz="2800" dirty="0" smtClean="0"/>
              <a:t>Démarche et gestion de projets informatiques.</a:t>
            </a:r>
          </a:p>
          <a:p>
            <a:pPr algn="just"/>
            <a:r>
              <a:rPr lang="fr-FR" sz="2800" dirty="0" smtClean="0"/>
              <a:t>Travail à rendre dans le cadre du cours</a:t>
            </a:r>
          </a:p>
          <a:p>
            <a:pPr algn="just"/>
            <a:r>
              <a:rPr lang="fr-FR" sz="2800" dirty="0" smtClean="0"/>
              <a:t>Travail à réaliser dans le cadre du projet </a:t>
            </a:r>
            <a:r>
              <a:rPr lang="fr-FR" sz="2800" dirty="0" err="1" smtClean="0"/>
              <a:t>tutoré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268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xplications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trouverez :</a:t>
            </a:r>
          </a:p>
          <a:p>
            <a:pPr lvl="1"/>
            <a:r>
              <a:rPr lang="fr-FR" dirty="0" smtClean="0"/>
              <a:t>Le timing de ce qui vous attend</a:t>
            </a:r>
          </a:p>
          <a:p>
            <a:pPr lvl="1" algn="just"/>
            <a:r>
              <a:rPr lang="fr-FR" dirty="0" smtClean="0"/>
              <a:t>Une page résumant ce qui est demandé dans le cadre du cours M2204 (échéance 31 mars 2019)</a:t>
            </a:r>
          </a:p>
          <a:p>
            <a:pPr lvl="1" algn="just"/>
            <a:r>
              <a:rPr lang="fr-FR" dirty="0" smtClean="0"/>
              <a:t>Une page résumant ce qui est demandé dans le cadre du projet </a:t>
            </a:r>
            <a:r>
              <a:rPr lang="fr-FR" dirty="0" err="1" smtClean="0"/>
              <a:t>tutoré</a:t>
            </a:r>
            <a:r>
              <a:rPr lang="fr-FR" dirty="0" smtClean="0"/>
              <a:t> (approfondir les fonctionnalités et réaliser une application html)</a:t>
            </a:r>
          </a:p>
          <a:p>
            <a:pPr lvl="1" algn="just"/>
            <a:r>
              <a:rPr lang="fr-FR" dirty="0" smtClean="0"/>
              <a:t>Une page contenant les fonctionnalités minimum à travailler.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116524"/>
              </p:ext>
            </p:extLst>
          </p:nvPr>
        </p:nvGraphicFramePr>
        <p:xfrm>
          <a:off x="457200" y="2249488"/>
          <a:ext cx="8219256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41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 smtClean="0"/>
              <a:t>Partie cours pour le 31 mars 2019 :</a:t>
            </a:r>
            <a:endParaRPr lang="fr-FR" sz="2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34281"/>
              </p:ext>
            </p:extLst>
          </p:nvPr>
        </p:nvGraphicFramePr>
        <p:xfrm>
          <a:off x="467544" y="1988840"/>
          <a:ext cx="842493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02"/>
                <a:gridCol w="2164366"/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Cours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Document à rendre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Détail</a:t>
                      </a:r>
                      <a:endParaRPr lang="fr-FR" sz="1400" dirty="0"/>
                    </a:p>
                    <a:p>
                      <a:pPr algn="ctr"/>
                      <a:r>
                        <a:rPr lang="fr-FR" sz="1400" dirty="0" smtClean="0"/>
                        <a:t>A rendre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</a:t>
                      </a:r>
                    </a:p>
                    <a:p>
                      <a:pPr algn="ctr"/>
                      <a:r>
                        <a:rPr lang="fr-FR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 Parc attraction.doc</a:t>
                      </a:r>
                      <a:endParaRPr lang="fr-FR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détaillerez les 3 fonctionnalités retenues et seulement celles-ci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 de besoins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</a:t>
                      </a:r>
                    </a:p>
                    <a:p>
                      <a:pPr algn="ctr"/>
                      <a:r>
                        <a:rPr lang="fr-FR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EB.dotx</a:t>
                      </a:r>
                      <a:endParaRPr lang="fr-FR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idem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Inclus dans une page du CDC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de l’EB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 des charges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le fichier </a:t>
                      </a:r>
                      <a:r>
                        <a:rPr lang="fr-FR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</a:t>
                      </a:r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fourni</a:t>
                      </a:r>
                    </a:p>
                    <a:p>
                      <a:pPr algn="ctr"/>
                      <a:r>
                        <a:rPr lang="fr-FR" sz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UCP feuille vierge.xlsx</a:t>
                      </a:r>
                      <a:endParaRPr lang="fr-FR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 ne chiffrerez que les 3 fonctionnalités retenues.</a:t>
                      </a:r>
                    </a:p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 à la justification de vos choix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Gantt ou Ms Project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un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fichier </a:t>
                      </a:r>
                      <a:r>
                        <a:rPr lang="fr-FR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gantt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 ne chiffrerez que les 3 fonctionnalités retenues.</a:t>
                      </a:r>
                    </a:p>
                    <a:p>
                      <a:pPr algn="ctr"/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Maquette par Use case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les 3 fonctionnalités (en rouge dans le tableau page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suivante</a:t>
                      </a:r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AVous</a:t>
                      </a:r>
                      <a:r>
                        <a:rPr lang="fr-F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détaillerez les 3 fonctionnalités retenues et seulement celles-ci</a:t>
                      </a:r>
                      <a:endParaRPr lang="fr-F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Attentes partie Projet </a:t>
            </a:r>
            <a:r>
              <a:rPr lang="fr-FR" sz="2800" b="1" dirty="0" err="1" smtClean="0"/>
              <a:t>tutoré</a:t>
            </a:r>
            <a:r>
              <a:rPr lang="fr-FR" sz="2800" b="1" dirty="0" smtClean="0"/>
              <a:t> pour juin 2019 :</a:t>
            </a:r>
            <a:endParaRPr lang="fr-FR" sz="2400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725031"/>
              </p:ext>
            </p:extLst>
          </p:nvPr>
        </p:nvGraphicFramePr>
        <p:xfrm>
          <a:off x="467544" y="1556792"/>
          <a:ext cx="8424936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02"/>
                <a:gridCol w="2164366"/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Cours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Document à rendre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Détail</a:t>
                      </a:r>
                      <a:endParaRPr lang="fr-FR" sz="1100" dirty="0"/>
                    </a:p>
                    <a:p>
                      <a:pPr algn="ctr"/>
                      <a:r>
                        <a:rPr lang="fr-FR" sz="1100" dirty="0" smtClean="0"/>
                        <a:t>A rendre</a:t>
                      </a:r>
                      <a:endParaRPr lang="fr-F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</a:t>
                      </a:r>
                    </a:p>
                    <a:p>
                      <a:pPr algn="ctr"/>
                      <a:r>
                        <a:rPr lang="fr-FR" sz="1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Cahier des charges Parc attraction.doc</a:t>
                      </a:r>
                      <a:endParaRPr lang="fr-F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détaillerez </a:t>
                      </a:r>
                      <a:r>
                        <a:rPr lang="fr-FR" sz="10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toutes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fonctionnalités retenues. Assurez vous de traiter celles qui ne figurent pas dans le tableau ci-dessous qui ne représente que la partie « principale » du travail.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 de besoins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  </a:t>
                      </a:r>
                      <a:r>
                        <a:rPr lang="fr-FR" sz="1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Modèle EB.dotx</a:t>
                      </a:r>
                      <a:endParaRPr lang="fr-F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 pouvez ne représenter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détail que 3 des fonctionnalités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Inclus dans une page du CDC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de l’EB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représenterez un maximum de Use Case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 des charges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le fichier </a:t>
                      </a:r>
                      <a:r>
                        <a:rPr lang="fr-FR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</a:t>
                      </a:r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fourni</a:t>
                      </a:r>
                    </a:p>
                    <a:p>
                      <a:pPr algn="ctr"/>
                      <a:r>
                        <a:rPr lang="fr-FR" sz="1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UCP feuille vierge.xlsx</a:t>
                      </a:r>
                      <a:endParaRPr lang="fr-F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détaillerez </a:t>
                      </a:r>
                      <a:r>
                        <a:rPr lang="fr-FR" sz="10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toutes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fonctionnalités retenues. Assurez vous de traiter celles qui ne figurent pas dans le tableau ci-dessous qui ne représente que la partie « principale » du travail.</a:t>
                      </a:r>
                      <a:endParaRPr lang="fr-FR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 à la justification de vos choix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Gantt ou Ms Project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Dans un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fichier </a:t>
                      </a:r>
                      <a:r>
                        <a:rPr lang="fr-FR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gantt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 ne chiffrerez que ces 3 fonctionnalités. (cela n’est pas une erreur)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Enregistrer une intervention,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Créer Planning, Inscription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Maquette par Use case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toutes les fonctionnalités (en rouge dans le tableau page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suivante). A réaliser dans le CDC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détaillerez </a:t>
                      </a:r>
                      <a:r>
                        <a:rPr lang="fr-FR" sz="10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toutes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les fonctionnalités retenues. Assurez vous de traiter celles qui ne figurent pas dans le tableau ci-dessous qui ne représente que la partie « principale » du travail.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HTML de la solution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fichier zip, contenant les pages Html de la solution que vous avez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imaginée avec une page d’accueil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doit y avoir à minima 1 page html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 fonctionnalité, pas de </a:t>
                      </a:r>
                      <a:r>
                        <a:rPr lang="fr-FR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(mais du </a:t>
                      </a:r>
                      <a:r>
                        <a:rPr lang="fr-FR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r>
                        <a:rPr lang="fr-FR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hyperliens oui). Seront notés : Soin de présentation, cohérence avec le CDC et les maquettes, cohérence avec les souhaits du client, aspect et comportement global de l’application html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Présentation Orale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 présentation </a:t>
                      </a:r>
                      <a:r>
                        <a:rPr lang="fr-FR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pptx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Durée 10 minutes max (5 à 7 pages)</a:t>
                      </a:r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</a:t>
            </a:r>
            <a:r>
              <a:rPr lang="fr-FR" dirty="0" smtClean="0"/>
              <a:t>minimales à traiter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179356"/>
              </p:ext>
            </p:extLst>
          </p:nvPr>
        </p:nvGraphicFramePr>
        <p:xfrm>
          <a:off x="457200" y="2249488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Fonctionnalité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</a:t>
                      </a:r>
                      <a:r>
                        <a:rPr lang="fr-FR" sz="1200" baseline="0" dirty="0" smtClean="0"/>
                        <a:t> offre commerciale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 le Matériel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Déclencher paiement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Commander aux fournisseurs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Enregistrer contrat de maintenance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 les fournisseurs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Inscription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Enregistrer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les interventions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Enregistrer les horaires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Acheter des billets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Enregistrer un sinistre ou une demande</a:t>
                      </a:r>
                      <a:r>
                        <a:rPr lang="fr-FR" sz="1200" baseline="0" dirty="0" smtClean="0"/>
                        <a:t> d’intervention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Envoyer</a:t>
                      </a:r>
                      <a:r>
                        <a:rPr lang="fr-FR" sz="1200" baseline="0" dirty="0" smtClean="0"/>
                        <a:t> les horaires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</a:t>
                      </a:r>
                      <a:r>
                        <a:rPr lang="fr-FR" sz="1200" baseline="0" dirty="0" smtClean="0"/>
                        <a:t> des offres promotionnelles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Consulter les</a:t>
                      </a:r>
                      <a:r>
                        <a:rPr lang="fr-FR" sz="1200" baseline="0" dirty="0" smtClean="0"/>
                        <a:t> factures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Consulter les employés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Consulter</a:t>
                      </a:r>
                      <a:r>
                        <a:rPr lang="fr-FR" sz="1200" baseline="0" dirty="0" smtClean="0"/>
                        <a:t> les stocks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Consulter les heures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 un planning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FF0000"/>
                          </a:solidFill>
                        </a:rPr>
                        <a:t>Mettre  à</a:t>
                      </a:r>
                      <a:r>
                        <a:rPr lang="fr-FR" sz="1200" b="1" baseline="0" dirty="0" smtClean="0">
                          <a:solidFill>
                            <a:srgbClr val="FF0000"/>
                          </a:solidFill>
                        </a:rPr>
                        <a:t> jour les stocks</a:t>
                      </a:r>
                      <a:endParaRPr lang="fr-FR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Payer les factures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Consulter un planning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 des règles de fidélisation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</a:t>
                      </a:r>
                      <a:r>
                        <a:rPr lang="fr-FR" sz="1200" baseline="0" dirty="0" smtClean="0"/>
                        <a:t> un client (attention)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Gérer les statistiques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Créer les tarifs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Réceptionner les marchandises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Importer/exporter</a:t>
                      </a:r>
                      <a:r>
                        <a:rPr lang="fr-FR" sz="1200" baseline="0" dirty="0" smtClean="0"/>
                        <a:t> les salariés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6868</TotalTime>
  <Words>656</Words>
  <Application>Microsoft Office PowerPoint</Application>
  <PresentationFormat>Affichage à l'écran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Urbain</vt:lpstr>
      <vt:lpstr>M2204 – Gestion de Projets</vt:lpstr>
      <vt:lpstr>Explications</vt:lpstr>
      <vt:lpstr>Timing</vt:lpstr>
      <vt:lpstr>Partie cours pour le 31 mars 2019 :</vt:lpstr>
      <vt:lpstr>Attentes partie Projet tutoré pour juin 2019 :</vt:lpstr>
      <vt:lpstr>Fonctionnalités minimales à traiter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Exprimer un besoin avec un cahier des charges</dc:title>
  <dc:creator>jimmy</dc:creator>
  <cp:lastModifiedBy>V902458</cp:lastModifiedBy>
  <cp:revision>144</cp:revision>
  <cp:lastPrinted>2018-11-05T14:14:14Z</cp:lastPrinted>
  <dcterms:created xsi:type="dcterms:W3CDTF">2011-08-15T14:03:34Z</dcterms:created>
  <dcterms:modified xsi:type="dcterms:W3CDTF">2019-03-05T15:28:12Z</dcterms:modified>
</cp:coreProperties>
</file>