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8" r:id="rId2"/>
    <p:sldId id="259" r:id="rId3"/>
    <p:sldId id="262" r:id="rId4"/>
    <p:sldId id="260" r:id="rId5"/>
    <p:sldId id="263" r:id="rId6"/>
    <p:sldId id="264" r:id="rId7"/>
    <p:sldId id="257" r:id="rId8"/>
    <p:sldId id="256"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7" autoAdjust="0"/>
    <p:restoredTop sz="94660"/>
  </p:normalViewPr>
  <p:slideViewPr>
    <p:cSldViewPr snapToGrid="0">
      <p:cViewPr varScale="1">
        <p:scale>
          <a:sx n="114" d="100"/>
          <a:sy n="114" d="100"/>
        </p:scale>
        <p:origin x="12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7FB71F-879C-41BC-BF5F-7A25CBB0686B}" type="datetimeFigureOut">
              <a:rPr lang="en-US" smtClean="0"/>
              <a:t>4/26/2017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21CF54-8C6F-4615-A660-501FA7D7A551}" type="slidenum">
              <a:rPr lang="en-US" smtClean="0"/>
              <a:t>‹#›</a:t>
            </a:fld>
            <a:endParaRPr lang="en-US"/>
          </a:p>
        </p:txBody>
      </p:sp>
    </p:spTree>
    <p:extLst>
      <p:ext uri="{BB962C8B-B14F-4D97-AF65-F5344CB8AC3E}">
        <p14:creationId xmlns:p14="http://schemas.microsoft.com/office/powerpoint/2010/main" val="2418566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17FB71F-879C-41BC-BF5F-7A25CBB0686B}" type="datetimeFigureOut">
              <a:rPr lang="en-US" smtClean="0"/>
              <a:t>4/26/2017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21CF54-8C6F-4615-A660-501FA7D7A551}" type="slidenum">
              <a:rPr lang="en-US" smtClean="0"/>
              <a:t>‹#›</a:t>
            </a:fld>
            <a:endParaRPr lang="en-US"/>
          </a:p>
        </p:txBody>
      </p:sp>
    </p:spTree>
    <p:extLst>
      <p:ext uri="{BB962C8B-B14F-4D97-AF65-F5344CB8AC3E}">
        <p14:creationId xmlns:p14="http://schemas.microsoft.com/office/powerpoint/2010/main" val="765967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17FB71F-879C-41BC-BF5F-7A25CBB0686B}" type="datetimeFigureOut">
              <a:rPr lang="en-US" smtClean="0"/>
              <a:t>4/26/2017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21CF54-8C6F-4615-A660-501FA7D7A551}"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622381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17FB71F-879C-41BC-BF5F-7A25CBB0686B}" type="datetimeFigureOut">
              <a:rPr lang="en-US" smtClean="0"/>
              <a:t>4/26/2017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21CF54-8C6F-4615-A660-501FA7D7A551}" type="slidenum">
              <a:rPr lang="en-US" smtClean="0"/>
              <a:t>‹#›</a:t>
            </a:fld>
            <a:endParaRPr lang="en-US"/>
          </a:p>
        </p:txBody>
      </p:sp>
    </p:spTree>
    <p:extLst>
      <p:ext uri="{BB962C8B-B14F-4D97-AF65-F5344CB8AC3E}">
        <p14:creationId xmlns:p14="http://schemas.microsoft.com/office/powerpoint/2010/main" val="151324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17FB71F-879C-41BC-BF5F-7A25CBB0686B}" type="datetimeFigureOut">
              <a:rPr lang="en-US" smtClean="0"/>
              <a:t>4/26/2017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21CF54-8C6F-4615-A660-501FA7D7A551}"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005158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17FB71F-879C-41BC-BF5F-7A25CBB0686B}" type="datetimeFigureOut">
              <a:rPr lang="en-US" smtClean="0"/>
              <a:t>4/26/2017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21CF54-8C6F-4615-A660-501FA7D7A551}" type="slidenum">
              <a:rPr lang="en-US" smtClean="0"/>
              <a:t>‹#›</a:t>
            </a:fld>
            <a:endParaRPr lang="en-US"/>
          </a:p>
        </p:txBody>
      </p:sp>
    </p:spTree>
    <p:extLst>
      <p:ext uri="{BB962C8B-B14F-4D97-AF65-F5344CB8AC3E}">
        <p14:creationId xmlns:p14="http://schemas.microsoft.com/office/powerpoint/2010/main" val="36383641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7FB71F-879C-41BC-BF5F-7A25CBB0686B}" type="datetimeFigureOut">
              <a:rPr lang="en-US" smtClean="0"/>
              <a:t>4/26/2017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21CF54-8C6F-4615-A660-501FA7D7A551}" type="slidenum">
              <a:rPr lang="en-US" smtClean="0"/>
              <a:t>‹#›</a:t>
            </a:fld>
            <a:endParaRPr lang="en-US"/>
          </a:p>
        </p:txBody>
      </p:sp>
    </p:spTree>
    <p:extLst>
      <p:ext uri="{BB962C8B-B14F-4D97-AF65-F5344CB8AC3E}">
        <p14:creationId xmlns:p14="http://schemas.microsoft.com/office/powerpoint/2010/main" val="2848593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7FB71F-879C-41BC-BF5F-7A25CBB0686B}" type="datetimeFigureOut">
              <a:rPr lang="en-US" smtClean="0"/>
              <a:t>4/26/2017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21CF54-8C6F-4615-A660-501FA7D7A551}" type="slidenum">
              <a:rPr lang="en-US" smtClean="0"/>
              <a:t>‹#›</a:t>
            </a:fld>
            <a:endParaRPr lang="en-US"/>
          </a:p>
        </p:txBody>
      </p:sp>
    </p:spTree>
    <p:extLst>
      <p:ext uri="{BB962C8B-B14F-4D97-AF65-F5344CB8AC3E}">
        <p14:creationId xmlns:p14="http://schemas.microsoft.com/office/powerpoint/2010/main" val="1469039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7FB71F-879C-41BC-BF5F-7A25CBB0686B}" type="datetimeFigureOut">
              <a:rPr lang="en-US" smtClean="0"/>
              <a:t>4/26/2017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21CF54-8C6F-4615-A660-501FA7D7A551}" type="slidenum">
              <a:rPr lang="en-US" smtClean="0"/>
              <a:t>‹#›</a:t>
            </a:fld>
            <a:endParaRPr lang="en-US"/>
          </a:p>
        </p:txBody>
      </p:sp>
    </p:spTree>
    <p:extLst>
      <p:ext uri="{BB962C8B-B14F-4D97-AF65-F5344CB8AC3E}">
        <p14:creationId xmlns:p14="http://schemas.microsoft.com/office/powerpoint/2010/main" val="3006433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17FB71F-879C-41BC-BF5F-7A25CBB0686B}" type="datetimeFigureOut">
              <a:rPr lang="en-US" smtClean="0"/>
              <a:t>4/26/2017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21CF54-8C6F-4615-A660-501FA7D7A551}" type="slidenum">
              <a:rPr lang="en-US" smtClean="0"/>
              <a:t>‹#›</a:t>
            </a:fld>
            <a:endParaRPr lang="en-US"/>
          </a:p>
        </p:txBody>
      </p:sp>
    </p:spTree>
    <p:extLst>
      <p:ext uri="{BB962C8B-B14F-4D97-AF65-F5344CB8AC3E}">
        <p14:creationId xmlns:p14="http://schemas.microsoft.com/office/powerpoint/2010/main" val="1485130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7FB71F-879C-41BC-BF5F-7A25CBB0686B}" type="datetimeFigureOut">
              <a:rPr lang="en-US" smtClean="0"/>
              <a:t>4/26/2017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21CF54-8C6F-4615-A660-501FA7D7A551}" type="slidenum">
              <a:rPr lang="en-US" smtClean="0"/>
              <a:t>‹#›</a:t>
            </a:fld>
            <a:endParaRPr lang="en-US"/>
          </a:p>
        </p:txBody>
      </p:sp>
    </p:spTree>
    <p:extLst>
      <p:ext uri="{BB962C8B-B14F-4D97-AF65-F5344CB8AC3E}">
        <p14:creationId xmlns:p14="http://schemas.microsoft.com/office/powerpoint/2010/main" val="3887405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7FB71F-879C-41BC-BF5F-7A25CBB0686B}" type="datetimeFigureOut">
              <a:rPr lang="en-US" smtClean="0"/>
              <a:t>4/26/2017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21CF54-8C6F-4615-A660-501FA7D7A551}" type="slidenum">
              <a:rPr lang="en-US" smtClean="0"/>
              <a:t>‹#›</a:t>
            </a:fld>
            <a:endParaRPr lang="en-US"/>
          </a:p>
        </p:txBody>
      </p:sp>
    </p:spTree>
    <p:extLst>
      <p:ext uri="{BB962C8B-B14F-4D97-AF65-F5344CB8AC3E}">
        <p14:creationId xmlns:p14="http://schemas.microsoft.com/office/powerpoint/2010/main" val="1236630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7FB71F-879C-41BC-BF5F-7A25CBB0686B}" type="datetimeFigureOut">
              <a:rPr lang="en-US" smtClean="0"/>
              <a:t>4/26/2017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21CF54-8C6F-4615-A660-501FA7D7A551}" type="slidenum">
              <a:rPr lang="en-US" smtClean="0"/>
              <a:t>‹#›</a:t>
            </a:fld>
            <a:endParaRPr lang="en-US"/>
          </a:p>
        </p:txBody>
      </p:sp>
    </p:spTree>
    <p:extLst>
      <p:ext uri="{BB962C8B-B14F-4D97-AF65-F5344CB8AC3E}">
        <p14:creationId xmlns:p14="http://schemas.microsoft.com/office/powerpoint/2010/main" val="182901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7FB71F-879C-41BC-BF5F-7A25CBB0686B}" type="datetimeFigureOut">
              <a:rPr lang="en-US" smtClean="0"/>
              <a:t>4/26/2017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21CF54-8C6F-4615-A660-501FA7D7A551}" type="slidenum">
              <a:rPr lang="en-US" smtClean="0"/>
              <a:t>‹#›</a:t>
            </a:fld>
            <a:endParaRPr lang="en-US"/>
          </a:p>
        </p:txBody>
      </p:sp>
    </p:spTree>
    <p:extLst>
      <p:ext uri="{BB962C8B-B14F-4D97-AF65-F5344CB8AC3E}">
        <p14:creationId xmlns:p14="http://schemas.microsoft.com/office/powerpoint/2010/main" val="1958943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817FB71F-879C-41BC-BF5F-7A25CBB0686B}" type="datetimeFigureOut">
              <a:rPr lang="en-US" smtClean="0"/>
              <a:t>4/26/2017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21CF54-8C6F-4615-A660-501FA7D7A551}" type="slidenum">
              <a:rPr lang="en-US" smtClean="0"/>
              <a:t>‹#›</a:t>
            </a:fld>
            <a:endParaRPr lang="en-US"/>
          </a:p>
        </p:txBody>
      </p:sp>
    </p:spTree>
    <p:extLst>
      <p:ext uri="{BB962C8B-B14F-4D97-AF65-F5344CB8AC3E}">
        <p14:creationId xmlns:p14="http://schemas.microsoft.com/office/powerpoint/2010/main" val="2040803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17FB71F-879C-41BC-BF5F-7A25CBB0686B}" type="datetimeFigureOut">
              <a:rPr lang="en-US" smtClean="0"/>
              <a:t>4/26/2017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21CF54-8C6F-4615-A660-501FA7D7A551}" type="slidenum">
              <a:rPr lang="en-US" smtClean="0"/>
              <a:t>‹#›</a:t>
            </a:fld>
            <a:endParaRPr lang="en-US"/>
          </a:p>
        </p:txBody>
      </p:sp>
    </p:spTree>
    <p:extLst>
      <p:ext uri="{BB962C8B-B14F-4D97-AF65-F5344CB8AC3E}">
        <p14:creationId xmlns:p14="http://schemas.microsoft.com/office/powerpoint/2010/main" val="130680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17FB71F-879C-41BC-BF5F-7A25CBB0686B}" type="datetimeFigureOut">
              <a:rPr lang="en-US" smtClean="0"/>
              <a:t>4/26/2017</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7921CF54-8C6F-4615-A660-501FA7D7A551}" type="slidenum">
              <a:rPr lang="en-US" smtClean="0"/>
              <a:t>‹#›</a:t>
            </a:fld>
            <a:endParaRPr lang="en-US"/>
          </a:p>
        </p:txBody>
      </p:sp>
    </p:spTree>
    <p:extLst>
      <p:ext uri="{BB962C8B-B14F-4D97-AF65-F5344CB8AC3E}">
        <p14:creationId xmlns:p14="http://schemas.microsoft.com/office/powerpoint/2010/main" val="1441351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jpg"/><Relationship Id="rId2" Type="http://schemas.openxmlformats.org/officeDocument/2006/relationships/image" Target="../media/image6.jpeg"/><Relationship Id="rId1" Type="http://schemas.openxmlformats.org/officeDocument/2006/relationships/slideLayout" Target="../slideLayouts/slideLayout1.xml"/><Relationship Id="rId6" Type="http://schemas.openxmlformats.org/officeDocument/2006/relationships/image" Target="../media/image10.jpg"/><Relationship Id="rId5" Type="http://schemas.openxmlformats.org/officeDocument/2006/relationships/image" Target="../media/image9.pn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Simple Substitution Cipher Webpage</a:t>
            </a:r>
          </a:p>
        </p:txBody>
      </p:sp>
      <p:sp>
        <p:nvSpPr>
          <p:cNvPr id="3" name="Subtitle 2"/>
          <p:cNvSpPr>
            <a:spLocks noGrp="1"/>
          </p:cNvSpPr>
          <p:nvPr>
            <p:ph type="subTitle" idx="1"/>
          </p:nvPr>
        </p:nvSpPr>
        <p:spPr/>
        <p:txBody>
          <a:bodyPr/>
          <a:lstStyle/>
          <a:p>
            <a:r>
              <a:rPr lang="en-US"/>
              <a:t>Jeff and Adrian</a:t>
            </a:r>
          </a:p>
        </p:txBody>
      </p:sp>
    </p:spTree>
    <p:extLst>
      <p:ext uri="{BB962C8B-B14F-4D97-AF65-F5344CB8AC3E}">
        <p14:creationId xmlns:p14="http://schemas.microsoft.com/office/powerpoint/2010/main" val="2056172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Utility </a:t>
            </a:r>
          </a:p>
        </p:txBody>
      </p:sp>
      <p:sp>
        <p:nvSpPr>
          <p:cNvPr id="3" name="Content Placeholder 2"/>
          <p:cNvSpPr>
            <a:spLocks noGrp="1"/>
          </p:cNvSpPr>
          <p:nvPr>
            <p:ph idx="1"/>
          </p:nvPr>
        </p:nvSpPr>
        <p:spPr>
          <a:xfrm>
            <a:off x="508001" y="1961769"/>
            <a:ext cx="6447501" cy="2910580"/>
          </a:xfrm>
        </p:spPr>
        <p:txBody>
          <a:bodyPr>
            <a:noAutofit/>
          </a:bodyPr>
          <a:lstStyle/>
          <a:p>
            <a:pPr>
              <a:lnSpc>
                <a:spcPct val="160000"/>
              </a:lnSpc>
            </a:pPr>
            <a:r>
              <a:rPr lang="en-US" sz="1050"/>
              <a:t>One segment of modern society that continues to use ancient cypher techniques are the criminals whose activities require some sort of written records “such as drug trafficking, loansharking, and illegal bookmaking. Incarcerated criminals also use cipher systems to communicate with cohorts inside and outside of prison” (Olson).  These criminals tend to use simple substitution as their primary tool, with various modifications or alterations.  The FBI has a history of investigating criminal communications dating back to their origins during prohibition when smugglers would use coded messages to communicate between local criminal organizations and their suppliers, often via shortwave radio with offshore ships.  “From 1928 to 1930 the [U.S. Treasury Department’s] Cryptanalytic Unit decrypted approximately 12,000 messages for the Bureau of Customs, the Coast Guard, the Bureau of Narcotics, the Bureau of Internal Revenue, the Bureau of Prohibition, and the Department of Justice” (</a:t>
            </a:r>
            <a:r>
              <a:rPr lang="en-US" sz="1050" err="1"/>
              <a:t>Mawry</a:t>
            </a:r>
            <a:r>
              <a:rPr lang="en-US" sz="1050"/>
              <a:t>).  This effort played a major part in developing cryptanalysis methods later used by the military and was significant to the later creation of the National Security Agency” (</a:t>
            </a:r>
            <a:r>
              <a:rPr lang="en-US" sz="1050" err="1"/>
              <a:t>Mawry</a:t>
            </a:r>
            <a:r>
              <a:rPr lang="en-US" sz="1050"/>
              <a:t>).</a:t>
            </a:r>
          </a:p>
        </p:txBody>
      </p:sp>
    </p:spTree>
    <p:extLst>
      <p:ext uri="{BB962C8B-B14F-4D97-AF65-F5344CB8AC3E}">
        <p14:creationId xmlns:p14="http://schemas.microsoft.com/office/powerpoint/2010/main" val="3171105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Code Snippets</a:t>
            </a:r>
          </a:p>
        </p:txBody>
      </p:sp>
      <p:sp>
        <p:nvSpPr>
          <p:cNvPr id="4" name="TextBox 3"/>
          <p:cNvSpPr txBox="1"/>
          <p:nvPr/>
        </p:nvSpPr>
        <p:spPr>
          <a:xfrm>
            <a:off x="1776755" y="1930400"/>
            <a:ext cx="4806124" cy="2677656"/>
          </a:xfrm>
          <a:prstGeom prst="rect">
            <a:avLst/>
          </a:prstGeom>
          <a:noFill/>
        </p:spPr>
        <p:txBody>
          <a:bodyPr wrap="none" rtlCol="0">
            <a:spAutoFit/>
          </a:bodyPr>
          <a:lstStyle/>
          <a:p>
            <a:r>
              <a:rPr lang="en-US" sz="1050">
                <a:latin typeface="Arial" panose="020B0604020202020204" pitchFamily="34" charset="0"/>
                <a:cs typeface="Arial" panose="020B0604020202020204" pitchFamily="34" charset="0"/>
              </a:rPr>
              <a:t>function </a:t>
            </a:r>
            <a:r>
              <a:rPr lang="en-US" sz="1050" b="1">
                <a:latin typeface="Arial" panose="020B0604020202020204" pitchFamily="34" charset="0"/>
                <a:cs typeface="Arial" panose="020B0604020202020204" pitchFamily="34" charset="0"/>
              </a:rPr>
              <a:t>UseFrequencies</a:t>
            </a:r>
            <a:r>
              <a:rPr lang="en-US" sz="1050">
                <a:latin typeface="Arial" panose="020B0604020202020204" pitchFamily="34" charset="0"/>
                <a:cs typeface="Arial" panose="020B0604020202020204" pitchFamily="34" charset="0"/>
              </a:rPr>
              <a:t>()</a:t>
            </a:r>
          </a:p>
          <a:p>
            <a:endParaRPr lang="en-US" sz="1050">
              <a:latin typeface="Arial" panose="020B0604020202020204" pitchFamily="34" charset="0"/>
              <a:cs typeface="Arial" panose="020B0604020202020204" pitchFamily="34" charset="0"/>
            </a:endParaRPr>
          </a:p>
          <a:p>
            <a:r>
              <a:rPr lang="en-US" sz="1050">
                <a:solidFill>
                  <a:schemeClr val="bg1">
                    <a:lumMod val="50000"/>
                  </a:schemeClr>
                </a:solidFill>
                <a:latin typeface="Arial" panose="020B0604020202020204" pitchFamily="34" charset="0"/>
                <a:cs typeface="Arial" panose="020B0604020202020204" pitchFamily="34" charset="0"/>
              </a:rPr>
              <a:t>//Make a list of character counts sorted to line up against the standard order.  </a:t>
            </a:r>
          </a:p>
          <a:p>
            <a:r>
              <a:rPr lang="en-US" sz="1050">
                <a:latin typeface="Arial" panose="020B0604020202020204" pitchFamily="34" charset="0"/>
                <a:cs typeface="Arial" panose="020B0604020202020204" pitchFamily="34" charset="0"/>
              </a:rPr>
              <a:t>  </a:t>
            </a:r>
            <a:r>
              <a:rPr lang="en-US" sz="1050" err="1">
                <a:latin typeface="Arial" panose="020B0604020202020204" pitchFamily="34" charset="0"/>
                <a:cs typeface="Arial" panose="020B0604020202020204" pitchFamily="34" charset="0"/>
              </a:rPr>
              <a:t>freqCountSort</a:t>
            </a:r>
            <a:r>
              <a:rPr lang="en-US" sz="1050">
                <a:latin typeface="Arial" panose="020B0604020202020204" pitchFamily="34" charset="0"/>
                <a:cs typeface="Arial" panose="020B0604020202020204" pitchFamily="34" charset="0"/>
              </a:rPr>
              <a:t> = </a:t>
            </a:r>
            <a:r>
              <a:rPr lang="en-US" sz="1050" err="1">
                <a:latin typeface="Arial" panose="020B0604020202020204" pitchFamily="34" charset="0"/>
                <a:cs typeface="Arial" panose="020B0604020202020204" pitchFamily="34" charset="0"/>
              </a:rPr>
              <a:t>freqCount.slice</a:t>
            </a:r>
            <a:r>
              <a:rPr lang="en-US" sz="1050">
                <a:latin typeface="Arial" panose="020B0604020202020204" pitchFamily="34" charset="0"/>
                <a:cs typeface="Arial" panose="020B0604020202020204" pitchFamily="34" charset="0"/>
              </a:rPr>
              <a:t>();</a:t>
            </a:r>
          </a:p>
          <a:p>
            <a:r>
              <a:rPr lang="en-US" sz="1050">
                <a:latin typeface="Arial" panose="020B0604020202020204" pitchFamily="34" charset="0"/>
                <a:cs typeface="Arial" panose="020B0604020202020204" pitchFamily="34" charset="0"/>
              </a:rPr>
              <a:t>  </a:t>
            </a:r>
            <a:r>
              <a:rPr lang="en-US" sz="1050" err="1">
                <a:latin typeface="Arial" panose="020B0604020202020204" pitchFamily="34" charset="0"/>
                <a:cs typeface="Arial" panose="020B0604020202020204" pitchFamily="34" charset="0"/>
              </a:rPr>
              <a:t>freqCountSort.sort</a:t>
            </a:r>
            <a:r>
              <a:rPr lang="en-US" sz="1050">
                <a:latin typeface="Arial" panose="020B0604020202020204" pitchFamily="34" charset="0"/>
                <a:cs typeface="Arial" panose="020B0604020202020204" pitchFamily="34" charset="0"/>
              </a:rPr>
              <a:t>( function(</a:t>
            </a:r>
            <a:r>
              <a:rPr lang="en-US" sz="1050" err="1">
                <a:latin typeface="Arial" panose="020B0604020202020204" pitchFamily="34" charset="0"/>
                <a:cs typeface="Arial" panose="020B0604020202020204" pitchFamily="34" charset="0"/>
              </a:rPr>
              <a:t>a,b</a:t>
            </a:r>
            <a:r>
              <a:rPr lang="en-US" sz="1050">
                <a:latin typeface="Arial" panose="020B0604020202020204" pitchFamily="34" charset="0"/>
                <a:cs typeface="Arial" panose="020B0604020202020204" pitchFamily="34" charset="0"/>
              </a:rPr>
              <a:t>) {return a-b;} );</a:t>
            </a:r>
          </a:p>
          <a:p>
            <a:r>
              <a:rPr lang="en-US" sz="1050">
                <a:latin typeface="Arial" panose="020B0604020202020204" pitchFamily="34" charset="0"/>
                <a:cs typeface="Arial" panose="020B0604020202020204" pitchFamily="34" charset="0"/>
              </a:rPr>
              <a:t>  </a:t>
            </a:r>
            <a:r>
              <a:rPr lang="en-US" sz="1050" err="1">
                <a:latin typeface="Arial" panose="020B0604020202020204" pitchFamily="34" charset="0"/>
                <a:cs typeface="Arial" panose="020B0604020202020204" pitchFamily="34" charset="0"/>
              </a:rPr>
              <a:t>freqCountSort.reverse</a:t>
            </a:r>
            <a:r>
              <a:rPr lang="en-US" sz="1050">
                <a:latin typeface="Arial" panose="020B0604020202020204" pitchFamily="34" charset="0"/>
                <a:cs typeface="Arial" panose="020B0604020202020204" pitchFamily="34" charset="0"/>
              </a:rPr>
              <a:t>(); //</a:t>
            </a:r>
            <a:r>
              <a:rPr lang="en-US" sz="1050" err="1">
                <a:latin typeface="Arial" panose="020B0604020202020204" pitchFamily="34" charset="0"/>
                <a:cs typeface="Arial" panose="020B0604020202020204" pitchFamily="34" charset="0"/>
              </a:rPr>
              <a:t>freqCountSort</a:t>
            </a:r>
            <a:r>
              <a:rPr lang="en-US" sz="1050">
                <a:latin typeface="Arial" panose="020B0604020202020204" pitchFamily="34" charset="0"/>
                <a:cs typeface="Arial" panose="020B0604020202020204" pitchFamily="34" charset="0"/>
              </a:rPr>
              <a:t> is now the Counts in order</a:t>
            </a:r>
          </a:p>
          <a:p>
            <a:r>
              <a:rPr lang="en-US" sz="1050">
                <a:latin typeface="Arial" panose="020B0604020202020204" pitchFamily="34" charset="0"/>
                <a:cs typeface="Arial" panose="020B0604020202020204" pitchFamily="34" charset="0"/>
              </a:rPr>
              <a:t>  //find the letter matching each count (in order) and make the key point at it.</a:t>
            </a:r>
          </a:p>
          <a:p>
            <a:r>
              <a:rPr lang="en-US" sz="1050">
                <a:latin typeface="Arial" panose="020B0604020202020204" pitchFamily="34" charset="0"/>
                <a:cs typeface="Arial" panose="020B0604020202020204" pitchFamily="34" charset="0"/>
              </a:rPr>
              <a:t>  for(index=0;index&lt;26; index++){</a:t>
            </a:r>
          </a:p>
          <a:p>
            <a:r>
              <a:rPr lang="en-US" sz="1050">
                <a:latin typeface="Arial" panose="020B0604020202020204" pitchFamily="34" charset="0"/>
                <a:cs typeface="Arial" panose="020B0604020202020204" pitchFamily="34" charset="0"/>
              </a:rPr>
              <a:t>    </a:t>
            </a:r>
            <a:r>
              <a:rPr lang="en-US" sz="1050" err="1">
                <a:latin typeface="Arial" panose="020B0604020202020204" pitchFamily="34" charset="0"/>
                <a:cs typeface="Arial" panose="020B0604020202020204" pitchFamily="34" charset="0"/>
              </a:rPr>
              <a:t>var</a:t>
            </a:r>
            <a:r>
              <a:rPr lang="en-US" sz="1050">
                <a:latin typeface="Arial" panose="020B0604020202020204" pitchFamily="34" charset="0"/>
                <a:cs typeface="Arial" panose="020B0604020202020204" pitchFamily="34" charset="0"/>
              </a:rPr>
              <a:t> count = </a:t>
            </a:r>
            <a:r>
              <a:rPr lang="en-US" sz="1050" err="1">
                <a:latin typeface="Arial" panose="020B0604020202020204" pitchFamily="34" charset="0"/>
                <a:cs typeface="Arial" panose="020B0604020202020204" pitchFamily="34" charset="0"/>
              </a:rPr>
              <a:t>freqCountSort</a:t>
            </a:r>
            <a:r>
              <a:rPr lang="en-US" sz="1050">
                <a:latin typeface="Arial" panose="020B0604020202020204" pitchFamily="34" charset="0"/>
                <a:cs typeface="Arial" panose="020B0604020202020204" pitchFamily="34" charset="0"/>
              </a:rPr>
              <a:t>[index];</a:t>
            </a:r>
          </a:p>
          <a:p>
            <a:r>
              <a:rPr lang="en-US" sz="1050">
                <a:latin typeface="Arial" panose="020B0604020202020204" pitchFamily="34" charset="0"/>
                <a:cs typeface="Arial" panose="020B0604020202020204" pitchFamily="34" charset="0"/>
              </a:rPr>
              <a:t>    </a:t>
            </a:r>
            <a:r>
              <a:rPr lang="en-US" sz="1050" err="1">
                <a:latin typeface="Arial" panose="020B0604020202020204" pitchFamily="34" charset="0"/>
                <a:cs typeface="Arial" panose="020B0604020202020204" pitchFamily="34" charset="0"/>
              </a:rPr>
              <a:t>var</a:t>
            </a:r>
            <a:r>
              <a:rPr lang="en-US" sz="1050">
                <a:latin typeface="Arial" panose="020B0604020202020204" pitchFamily="34" charset="0"/>
                <a:cs typeface="Arial" panose="020B0604020202020204" pitchFamily="34" charset="0"/>
              </a:rPr>
              <a:t> where = </a:t>
            </a:r>
            <a:r>
              <a:rPr lang="en-US" sz="1050" err="1">
                <a:latin typeface="Arial" panose="020B0604020202020204" pitchFamily="34" charset="0"/>
                <a:cs typeface="Arial" panose="020B0604020202020204" pitchFamily="34" charset="0"/>
              </a:rPr>
              <a:t>freqCount.indexOf</a:t>
            </a:r>
            <a:r>
              <a:rPr lang="en-US" sz="1050">
                <a:latin typeface="Arial" panose="020B0604020202020204" pitchFamily="34" charset="0"/>
                <a:cs typeface="Arial" panose="020B0604020202020204" pitchFamily="34" charset="0"/>
              </a:rPr>
              <a:t>(count);</a:t>
            </a:r>
          </a:p>
          <a:p>
            <a:r>
              <a:rPr lang="en-US" sz="1050">
                <a:latin typeface="Arial" panose="020B0604020202020204" pitchFamily="34" charset="0"/>
                <a:cs typeface="Arial" panose="020B0604020202020204" pitchFamily="34" charset="0"/>
              </a:rPr>
              <a:t>    </a:t>
            </a:r>
            <a:r>
              <a:rPr lang="en-US" sz="1050" err="1">
                <a:latin typeface="Arial" panose="020B0604020202020204" pitchFamily="34" charset="0"/>
                <a:cs typeface="Arial" panose="020B0604020202020204" pitchFamily="34" charset="0"/>
              </a:rPr>
              <a:t>keyArray</a:t>
            </a:r>
            <a:r>
              <a:rPr lang="en-US" sz="1050">
                <a:latin typeface="Arial" panose="020B0604020202020204" pitchFamily="34" charset="0"/>
                <a:cs typeface="Arial" panose="020B0604020202020204" pitchFamily="34" charset="0"/>
              </a:rPr>
              <a:t>[where] = </a:t>
            </a:r>
            <a:r>
              <a:rPr lang="en-US" sz="1050" err="1">
                <a:latin typeface="Arial" panose="020B0604020202020204" pitchFamily="34" charset="0"/>
                <a:cs typeface="Arial" panose="020B0604020202020204" pitchFamily="34" charset="0"/>
              </a:rPr>
              <a:t>freqOrder.charAt</a:t>
            </a:r>
            <a:r>
              <a:rPr lang="en-US" sz="1050">
                <a:latin typeface="Arial" panose="020B0604020202020204" pitchFamily="34" charset="0"/>
                <a:cs typeface="Arial" panose="020B0604020202020204" pitchFamily="34" charset="0"/>
              </a:rPr>
              <a:t>(index);</a:t>
            </a:r>
          </a:p>
          <a:p>
            <a:r>
              <a:rPr lang="en-US" sz="1050">
                <a:latin typeface="Arial" panose="020B0604020202020204" pitchFamily="34" charset="0"/>
                <a:cs typeface="Arial" panose="020B0604020202020204" pitchFamily="34" charset="0"/>
              </a:rPr>
              <a:t>    </a:t>
            </a:r>
            <a:r>
              <a:rPr lang="en-US" sz="1050" err="1">
                <a:latin typeface="Arial" panose="020B0604020202020204" pitchFamily="34" charset="0"/>
                <a:cs typeface="Arial" panose="020B0604020202020204" pitchFamily="34" charset="0"/>
              </a:rPr>
              <a:t>thisFreq</a:t>
            </a:r>
            <a:r>
              <a:rPr lang="en-US" sz="1050">
                <a:latin typeface="Arial" panose="020B0604020202020204" pitchFamily="34" charset="0"/>
                <a:cs typeface="Arial" panose="020B0604020202020204" pitchFamily="34" charset="0"/>
              </a:rPr>
              <a:t> += </a:t>
            </a:r>
            <a:r>
              <a:rPr lang="en-US" sz="1050" err="1">
                <a:latin typeface="Arial" panose="020B0604020202020204" pitchFamily="34" charset="0"/>
                <a:cs typeface="Arial" panose="020B0604020202020204" pitchFamily="34" charset="0"/>
              </a:rPr>
              <a:t>lowAlpha</a:t>
            </a:r>
            <a:r>
              <a:rPr lang="en-US" sz="1050">
                <a:latin typeface="Arial" panose="020B0604020202020204" pitchFamily="34" charset="0"/>
                <a:cs typeface="Arial" panose="020B0604020202020204" pitchFamily="34" charset="0"/>
              </a:rPr>
              <a:t>[where]; </a:t>
            </a:r>
          </a:p>
          <a:p>
            <a:r>
              <a:rPr lang="en-US" sz="1050">
                <a:latin typeface="Arial" panose="020B0604020202020204" pitchFamily="34" charset="0"/>
                <a:cs typeface="Arial" panose="020B0604020202020204" pitchFamily="34" charset="0"/>
              </a:rPr>
              <a:t>    }</a:t>
            </a:r>
          </a:p>
          <a:p>
            <a:r>
              <a:rPr lang="en-US" sz="1050">
                <a:latin typeface="Arial" panose="020B0604020202020204" pitchFamily="34" charset="0"/>
                <a:cs typeface="Arial" panose="020B0604020202020204" pitchFamily="34" charset="0"/>
              </a:rPr>
              <a:t>  text  += "new Key is: " + </a:t>
            </a:r>
            <a:r>
              <a:rPr lang="en-US" sz="1050" err="1">
                <a:latin typeface="Arial" panose="020B0604020202020204" pitchFamily="34" charset="0"/>
                <a:cs typeface="Arial" panose="020B0604020202020204" pitchFamily="34" charset="0"/>
              </a:rPr>
              <a:t>keyArray</a:t>
            </a:r>
            <a:r>
              <a:rPr lang="en-US" sz="1050">
                <a:latin typeface="Arial" panose="020B0604020202020204" pitchFamily="34" charset="0"/>
                <a:cs typeface="Arial" panose="020B0604020202020204" pitchFamily="34" charset="0"/>
              </a:rPr>
              <a:t> + "\n Click decrypt to try it.";</a:t>
            </a:r>
          </a:p>
          <a:p>
            <a:r>
              <a:rPr lang="en-US" sz="1050">
                <a:latin typeface="Arial" panose="020B0604020202020204" pitchFamily="34" charset="0"/>
                <a:cs typeface="Arial" panose="020B0604020202020204" pitchFamily="34" charset="0"/>
              </a:rPr>
              <a:t>  </a:t>
            </a:r>
            <a:r>
              <a:rPr lang="en-US" sz="1050" err="1">
                <a:latin typeface="Arial" panose="020B0604020202020204" pitchFamily="34" charset="0"/>
                <a:cs typeface="Arial" panose="020B0604020202020204" pitchFamily="34" charset="0"/>
              </a:rPr>
              <a:t>document.getElementById</a:t>
            </a:r>
            <a:r>
              <a:rPr lang="en-US" sz="1050">
                <a:latin typeface="Arial" panose="020B0604020202020204" pitchFamily="34" charset="0"/>
                <a:cs typeface="Arial" panose="020B0604020202020204" pitchFamily="34" charset="0"/>
              </a:rPr>
              <a:t>("</a:t>
            </a:r>
            <a:r>
              <a:rPr lang="en-US" sz="1050" err="1">
                <a:latin typeface="Arial" panose="020B0604020202020204" pitchFamily="34" charset="0"/>
                <a:cs typeface="Arial" panose="020B0604020202020204" pitchFamily="34" charset="0"/>
              </a:rPr>
              <a:t>plainText</a:t>
            </a:r>
            <a:r>
              <a:rPr lang="en-US" sz="1050">
                <a:latin typeface="Arial" panose="020B0604020202020204" pitchFamily="34" charset="0"/>
                <a:cs typeface="Arial" panose="020B0604020202020204" pitchFamily="34" charset="0"/>
              </a:rPr>
              <a:t>").value = text;</a:t>
            </a:r>
          </a:p>
          <a:p>
            <a:r>
              <a:rPr lang="en-US" sz="1050">
                <a:latin typeface="Arial" panose="020B0604020202020204" pitchFamily="34" charset="0"/>
                <a:cs typeface="Arial" panose="020B0604020202020204" pitchFamily="34" charset="0"/>
              </a:rPr>
              <a:t>  </a:t>
            </a:r>
            <a:r>
              <a:rPr lang="en-US" sz="1050" err="1">
                <a:latin typeface="Arial" panose="020B0604020202020204" pitchFamily="34" charset="0"/>
                <a:cs typeface="Arial" panose="020B0604020202020204" pitchFamily="34" charset="0"/>
              </a:rPr>
              <a:t>setKey</a:t>
            </a:r>
            <a:r>
              <a:rPr lang="en-US" sz="1050">
                <a:latin typeface="Arial" panose="020B0604020202020204" pitchFamily="34" charset="0"/>
                <a:cs typeface="Arial" panose="020B0604020202020204" pitchFamily="34" charset="0"/>
              </a:rPr>
              <a:t>(</a:t>
            </a:r>
            <a:r>
              <a:rPr lang="en-US" sz="1050" err="1">
                <a:latin typeface="Arial" panose="020B0604020202020204" pitchFamily="34" charset="0"/>
                <a:cs typeface="Arial" panose="020B0604020202020204" pitchFamily="34" charset="0"/>
              </a:rPr>
              <a:t>keyArray</a:t>
            </a:r>
            <a:r>
              <a:rPr lang="en-US" sz="105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1623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13358" y="1631135"/>
            <a:ext cx="3679212" cy="4178067"/>
          </a:xfrm>
          <a:prstGeom prst="rect">
            <a:avLst/>
          </a:prstGeom>
          <a:noFill/>
        </p:spPr>
        <p:txBody>
          <a:bodyPr wrap="none" rtlCol="0">
            <a:spAutoFit/>
          </a:bodyPr>
          <a:lstStyle/>
          <a:p>
            <a:r>
              <a:rPr lang="en-US" sz="1050" b="1">
                <a:latin typeface="Arial" panose="020B0604020202020204" pitchFamily="34" charset="0"/>
                <a:cs typeface="Arial" panose="020B0604020202020204" pitchFamily="34" charset="0"/>
              </a:rPr>
              <a:t>function spellCheck()</a:t>
            </a:r>
            <a:r>
              <a:rPr lang="en-US" sz="1050">
                <a:latin typeface="Arial" panose="020B0604020202020204" pitchFamily="34" charset="0"/>
                <a:cs typeface="Arial" panose="020B0604020202020204" pitchFamily="34" charset="0"/>
              </a:rPr>
              <a:t>{</a:t>
            </a:r>
          </a:p>
          <a:p>
            <a:r>
              <a:rPr lang="en-US" sz="1050">
                <a:latin typeface="Arial" panose="020B0604020202020204" pitchFamily="34" charset="0"/>
                <a:cs typeface="Arial" panose="020B0604020202020204" pitchFamily="34" charset="0"/>
              </a:rPr>
              <a:t>  getdic();</a:t>
            </a:r>
          </a:p>
          <a:p>
            <a:r>
              <a:rPr lang="en-US" sz="1050">
                <a:latin typeface="Arial" panose="020B0604020202020204" pitchFamily="34" charset="0"/>
                <a:cs typeface="Arial" panose="020B0604020202020204" pitchFamily="34" charset="0"/>
              </a:rPr>
              <a:t>  var result = localStorage.getItem("words");</a:t>
            </a:r>
          </a:p>
          <a:p>
            <a:r>
              <a:rPr lang="en-US" sz="1050">
                <a:latin typeface="Arial" panose="020B0604020202020204" pitchFamily="34" charset="0"/>
                <a:cs typeface="Arial" panose="020B0604020202020204" pitchFamily="34" charset="0"/>
              </a:rPr>
              <a:t>  var dictArray = result.split("\r");</a:t>
            </a:r>
          </a:p>
          <a:p>
            <a:r>
              <a:rPr lang="en-US" sz="1050">
                <a:latin typeface="Arial" panose="020B0604020202020204" pitchFamily="34" charset="0"/>
                <a:cs typeface="Arial" panose="020B0604020202020204" pitchFamily="34" charset="0"/>
              </a:rPr>
              <a:t>  var wordCount = 0;</a:t>
            </a:r>
          </a:p>
          <a:p>
            <a:r>
              <a:rPr lang="en-US" sz="1050">
                <a:latin typeface="Arial" panose="020B0604020202020204" pitchFamily="34" charset="0"/>
                <a:cs typeface="Arial" panose="020B0604020202020204" pitchFamily="34" charset="0"/>
              </a:rPr>
              <a:t>  var word = "";</a:t>
            </a:r>
          </a:p>
          <a:p>
            <a:r>
              <a:rPr lang="en-US" sz="1050">
                <a:latin typeface="Arial" panose="020B0604020202020204" pitchFamily="34" charset="0"/>
                <a:cs typeface="Arial" panose="020B0604020202020204" pitchFamily="34" charset="0"/>
              </a:rPr>
              <a:t>  var text = document.getElementById("plainText").value;</a:t>
            </a:r>
          </a:p>
          <a:p>
            <a:r>
              <a:rPr lang="en-US" sz="1050">
                <a:latin typeface="Arial" panose="020B0604020202020204" pitchFamily="34" charset="0"/>
                <a:cs typeface="Arial" panose="020B0604020202020204" pitchFamily="34" charset="0"/>
              </a:rPr>
              <a:t>  var re = /\r/gi;</a:t>
            </a:r>
          </a:p>
          <a:p>
            <a:r>
              <a:rPr lang="en-US" sz="1050">
                <a:latin typeface="Arial" panose="020B0604020202020204" pitchFamily="34" charset="0"/>
                <a:cs typeface="Arial" panose="020B0604020202020204" pitchFamily="34" charset="0"/>
              </a:rPr>
              <a:t>  var s1 = text.replace(re,"~");</a:t>
            </a:r>
          </a:p>
          <a:p>
            <a:r>
              <a:rPr lang="en-US" sz="1050">
                <a:latin typeface="Arial" panose="020B0604020202020204" pitchFamily="34" charset="0"/>
                <a:cs typeface="Arial" panose="020B0604020202020204" pitchFamily="34" charset="0"/>
              </a:rPr>
              <a:t>  var s2 = s1.replace( / /gi,"~");</a:t>
            </a:r>
          </a:p>
          <a:p>
            <a:r>
              <a:rPr lang="en-US" sz="1050">
                <a:latin typeface="Arial" panose="020B0604020202020204" pitchFamily="34" charset="0"/>
                <a:cs typeface="Arial" panose="020B0604020202020204" pitchFamily="34" charset="0"/>
              </a:rPr>
              <a:t>  var index;</a:t>
            </a:r>
          </a:p>
          <a:p>
            <a:r>
              <a:rPr lang="en-US" sz="1050">
                <a:latin typeface="Arial" panose="020B0604020202020204" pitchFamily="34" charset="0"/>
                <a:cs typeface="Arial" panose="020B0604020202020204" pitchFamily="34" charset="0"/>
              </a:rPr>
              <a:t>  var textArr = s2.split('~');</a:t>
            </a:r>
          </a:p>
          <a:p>
            <a:r>
              <a:rPr lang="en-US" sz="1050">
                <a:latin typeface="Arial" panose="020B0604020202020204" pitchFamily="34" charset="0"/>
                <a:cs typeface="Arial" panose="020B0604020202020204" pitchFamily="34" charset="0"/>
              </a:rPr>
              <a:t>  var textLength = textArr.length;</a:t>
            </a:r>
          </a:p>
          <a:p>
            <a:r>
              <a:rPr lang="en-US" sz="1050">
                <a:latin typeface="Arial" panose="020B0604020202020204" pitchFamily="34" charset="0"/>
                <a:cs typeface="Arial" panose="020B0604020202020204" pitchFamily="34" charset="0"/>
              </a:rPr>
              <a:t>  for(index = 0; index&lt;textLength; index++){</a:t>
            </a:r>
          </a:p>
          <a:p>
            <a:r>
              <a:rPr lang="en-US" sz="1050">
                <a:latin typeface="Arial" panose="020B0604020202020204" pitchFamily="34" charset="0"/>
                <a:cs typeface="Arial" panose="020B0604020202020204" pitchFamily="34" charset="0"/>
              </a:rPr>
              <a:t>    if (textArr[index].length&gt;0){</a:t>
            </a:r>
          </a:p>
          <a:p>
            <a:r>
              <a:rPr lang="en-US" sz="1050">
                <a:latin typeface="Arial" panose="020B0604020202020204" pitchFamily="34" charset="0"/>
                <a:cs typeface="Arial" panose="020B0604020202020204" pitchFamily="34" charset="0"/>
              </a:rPr>
              <a:t>      if (binarySearch(dictArray, textArr[index]) === 0) {</a:t>
            </a:r>
          </a:p>
          <a:p>
            <a:r>
              <a:rPr lang="en-US" sz="1050">
                <a:latin typeface="Arial" panose="020B0604020202020204" pitchFamily="34" charset="0"/>
                <a:cs typeface="Arial" panose="020B0604020202020204" pitchFamily="34" charset="0"/>
              </a:rPr>
              <a:t>        //do nothing</a:t>
            </a:r>
          </a:p>
          <a:p>
            <a:r>
              <a:rPr lang="en-US" sz="1050">
                <a:latin typeface="Arial" panose="020B0604020202020204" pitchFamily="34" charset="0"/>
                <a:cs typeface="Arial" panose="020B0604020202020204" pitchFamily="34" charset="0"/>
              </a:rPr>
              <a:t>        wordCount++;</a:t>
            </a:r>
          </a:p>
          <a:p>
            <a:r>
              <a:rPr lang="en-US" sz="1050">
                <a:latin typeface="Arial" panose="020B0604020202020204" pitchFamily="34" charset="0"/>
                <a:cs typeface="Arial" panose="020B0604020202020204" pitchFamily="34" charset="0"/>
              </a:rPr>
              <a:t>        } </a:t>
            </a:r>
          </a:p>
          <a:p>
            <a:r>
              <a:rPr lang="en-US" sz="1050">
                <a:latin typeface="Arial" panose="020B0604020202020204" pitchFamily="34" charset="0"/>
                <a:cs typeface="Arial" panose="020B0604020202020204" pitchFamily="34" charset="0"/>
              </a:rPr>
              <a:t>      }</a:t>
            </a:r>
          </a:p>
          <a:p>
            <a:r>
              <a:rPr lang="en-US" sz="1050">
                <a:latin typeface="Arial" panose="020B0604020202020204" pitchFamily="34" charset="0"/>
                <a:cs typeface="Arial" panose="020B0604020202020204" pitchFamily="34" charset="0"/>
              </a:rPr>
              <a:t>    }</a:t>
            </a:r>
          </a:p>
          <a:p>
            <a:r>
              <a:rPr lang="en-US" sz="1050">
                <a:latin typeface="Arial" panose="020B0604020202020204" pitchFamily="34" charset="0"/>
                <a:cs typeface="Arial" panose="020B0604020202020204" pitchFamily="34" charset="0"/>
              </a:rPr>
              <a:t>document.getElementById("count").value = wordCount;</a:t>
            </a:r>
          </a:p>
          <a:p>
            <a:r>
              <a:rPr lang="en-US" sz="1050">
                <a:latin typeface="Arial" panose="020B0604020202020204" pitchFamily="34" charset="0"/>
                <a:cs typeface="Arial" panose="020B0604020202020204" pitchFamily="34" charset="0"/>
              </a:rPr>
              <a:t>    var test = document.getElementById("count").value;       </a:t>
            </a:r>
          </a:p>
          <a:p>
            <a:r>
              <a:rPr lang="en-US" sz="1050">
                <a:latin typeface="Arial" panose="020B0604020202020204" pitchFamily="34" charset="0"/>
                <a:cs typeface="Arial" panose="020B0604020202020204" pitchFamily="34" charset="0"/>
              </a:rPr>
              <a:t>   }</a:t>
            </a:r>
          </a:p>
          <a:p>
            <a:endParaRPr lang="en-US" sz="1350"/>
          </a:p>
        </p:txBody>
      </p:sp>
    </p:spTree>
    <p:extLst>
      <p:ext uri="{BB962C8B-B14F-4D97-AF65-F5344CB8AC3E}">
        <p14:creationId xmlns:p14="http://schemas.microsoft.com/office/powerpoint/2010/main" val="1366314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79134" y="1582898"/>
            <a:ext cx="6253993" cy="3000821"/>
          </a:xfrm>
          <a:prstGeom prst="rect">
            <a:avLst/>
          </a:prstGeom>
        </p:spPr>
        <p:txBody>
          <a:bodyPr wrap="square">
            <a:spAutoFit/>
          </a:bodyPr>
          <a:lstStyle/>
          <a:p>
            <a:r>
              <a:rPr lang="en-US" sz="1050">
                <a:latin typeface="Arial" panose="020B0604020202020204" pitchFamily="34" charset="0"/>
                <a:cs typeface="Arial" panose="020B0604020202020204" pitchFamily="34" charset="0"/>
              </a:rPr>
              <a:t>function </a:t>
            </a:r>
            <a:r>
              <a:rPr lang="en-US" sz="1050" b="1">
                <a:latin typeface="Arial" panose="020B0604020202020204" pitchFamily="34" charset="0"/>
                <a:cs typeface="Arial" panose="020B0604020202020204" pitchFamily="34" charset="0"/>
              </a:rPr>
              <a:t>decrypt</a:t>
            </a:r>
            <a:r>
              <a:rPr lang="en-US" sz="1050">
                <a:latin typeface="Arial" panose="020B0604020202020204" pitchFamily="34" charset="0"/>
                <a:cs typeface="Arial" panose="020B0604020202020204" pitchFamily="34" charset="0"/>
              </a:rPr>
              <a:t>(){</a:t>
            </a:r>
          </a:p>
          <a:p>
            <a:r>
              <a:rPr lang="en-US" sz="1050">
                <a:latin typeface="Arial" panose="020B0604020202020204" pitchFamily="34" charset="0"/>
                <a:cs typeface="Arial" panose="020B0604020202020204" pitchFamily="34" charset="0"/>
              </a:rPr>
              <a:t>  var key = getKey();</a:t>
            </a:r>
          </a:p>
          <a:p>
            <a:r>
              <a:rPr lang="en-US" sz="1050">
                <a:latin typeface="Arial" panose="020B0604020202020204" pitchFamily="34" charset="0"/>
                <a:cs typeface="Arial" panose="020B0604020202020204" pitchFamily="34" charset="0"/>
              </a:rPr>
              <a:t>  var upAlpha = "ABCDEFGHIJKLMNOPQRSTUVWXYZ";</a:t>
            </a:r>
          </a:p>
          <a:p>
            <a:r>
              <a:rPr lang="en-US" sz="1050">
                <a:latin typeface="Arial" panose="020B0604020202020204" pitchFamily="34" charset="0"/>
                <a:cs typeface="Arial" panose="020B0604020202020204" pitchFamily="34" charset="0"/>
              </a:rPr>
              <a:t>  var plainText = "";</a:t>
            </a:r>
          </a:p>
          <a:p>
            <a:r>
              <a:rPr lang="en-US" sz="1050">
                <a:latin typeface="Arial" panose="020B0604020202020204" pitchFamily="34" charset="0"/>
                <a:cs typeface="Arial" panose="020B0604020202020204" pitchFamily="34" charset="0"/>
              </a:rPr>
              <a:t>  var cypherText = document.getElementById("cypherText").value.toUpperCase();</a:t>
            </a:r>
          </a:p>
          <a:p>
            <a:r>
              <a:rPr lang="en-US" sz="1050">
                <a:latin typeface="Arial" panose="020B0604020202020204" pitchFamily="34" charset="0"/>
                <a:cs typeface="Arial" panose="020B0604020202020204" pitchFamily="34" charset="0"/>
              </a:rPr>
              <a:t>  var plainChar, cypherChar, location;</a:t>
            </a:r>
          </a:p>
          <a:p>
            <a:r>
              <a:rPr lang="en-US" sz="1050">
                <a:latin typeface="Arial" panose="020B0604020202020204" pitchFamily="34" charset="0"/>
                <a:cs typeface="Arial" panose="020B0604020202020204" pitchFamily="34" charset="0"/>
              </a:rPr>
              <a:t>  for(var index=0;index&lt;cypherText.length; index++){</a:t>
            </a:r>
          </a:p>
          <a:p>
            <a:r>
              <a:rPr lang="en-US" sz="1050">
                <a:latin typeface="Arial" panose="020B0604020202020204" pitchFamily="34" charset="0"/>
                <a:cs typeface="Arial" panose="020B0604020202020204" pitchFamily="34" charset="0"/>
              </a:rPr>
              <a:t>    cypherChar = cypherText.charAt(index);</a:t>
            </a:r>
          </a:p>
          <a:p>
            <a:r>
              <a:rPr lang="en-US" sz="1050">
                <a:latin typeface="Arial" panose="020B0604020202020204" pitchFamily="34" charset="0"/>
                <a:cs typeface="Arial" panose="020B0604020202020204" pitchFamily="34" charset="0"/>
              </a:rPr>
              <a:t>    location = upAlpha.indexOf(cypherChar);  </a:t>
            </a:r>
          </a:p>
          <a:p>
            <a:r>
              <a:rPr lang="en-US" sz="1050">
                <a:latin typeface="Arial" panose="020B0604020202020204" pitchFamily="34" charset="0"/>
                <a:cs typeface="Arial" panose="020B0604020202020204" pitchFamily="34" charset="0"/>
              </a:rPr>
              <a:t>    if (location === -1){       // .indexOf is -1 for a non-upAlpha character</a:t>
            </a:r>
          </a:p>
          <a:p>
            <a:r>
              <a:rPr lang="en-US" sz="1050">
                <a:latin typeface="Arial" panose="020B0604020202020204" pitchFamily="34" charset="0"/>
                <a:cs typeface="Arial" panose="020B0604020202020204" pitchFamily="34" charset="0"/>
              </a:rPr>
              <a:t>      plainText += cypherChar;  // copy all non-upAlpha char straight over</a:t>
            </a:r>
          </a:p>
          <a:p>
            <a:r>
              <a:rPr lang="en-US" sz="1050">
                <a:latin typeface="Arial" panose="020B0604020202020204" pitchFamily="34" charset="0"/>
                <a:cs typeface="Arial" panose="020B0604020202020204" pitchFamily="34" charset="0"/>
              </a:rPr>
              <a:t>      } else {</a:t>
            </a:r>
          </a:p>
          <a:p>
            <a:r>
              <a:rPr lang="en-US" sz="1050">
                <a:latin typeface="Arial" panose="020B0604020202020204" pitchFamily="34" charset="0"/>
                <a:cs typeface="Arial" panose="020B0604020202020204" pitchFamily="34" charset="0"/>
              </a:rPr>
              <a:t>        plainChar = key.charAt(location); // copy all alphabet chars via key</a:t>
            </a:r>
          </a:p>
          <a:p>
            <a:r>
              <a:rPr lang="en-US" sz="1050">
                <a:latin typeface="Arial" panose="020B0604020202020204" pitchFamily="34" charset="0"/>
                <a:cs typeface="Arial" panose="020B0604020202020204" pitchFamily="34" charset="0"/>
              </a:rPr>
              <a:t>        plainText += plainChar;</a:t>
            </a:r>
          </a:p>
          <a:p>
            <a:r>
              <a:rPr lang="en-US" sz="1050">
                <a:latin typeface="Arial" panose="020B0604020202020204" pitchFamily="34" charset="0"/>
                <a:cs typeface="Arial" panose="020B0604020202020204" pitchFamily="34" charset="0"/>
              </a:rPr>
              <a:t>      }</a:t>
            </a:r>
          </a:p>
          <a:p>
            <a:r>
              <a:rPr lang="en-US" sz="1050">
                <a:latin typeface="Arial" panose="020B0604020202020204" pitchFamily="34" charset="0"/>
                <a:cs typeface="Arial" panose="020B0604020202020204" pitchFamily="34" charset="0"/>
              </a:rPr>
              <a:t>    }</a:t>
            </a:r>
          </a:p>
          <a:p>
            <a:r>
              <a:rPr lang="en-US" sz="1050">
                <a:latin typeface="Arial" panose="020B0604020202020204" pitchFamily="34" charset="0"/>
                <a:cs typeface="Arial" panose="020B0604020202020204" pitchFamily="34" charset="0"/>
              </a:rPr>
              <a:t>  document.getElementById("plainText").value = plainText; </a:t>
            </a:r>
          </a:p>
          <a:p>
            <a:r>
              <a:rPr lang="en-US" sz="105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86277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30608" y="4362276"/>
            <a:ext cx="3674980" cy="584775"/>
          </a:xfrm>
          <a:prstGeom prst="rect">
            <a:avLst/>
          </a:prstGeom>
          <a:noFill/>
        </p:spPr>
        <p:txBody>
          <a:bodyPr wrap="none" rtlCol="0">
            <a:spAutoFit/>
          </a:bodyPr>
          <a:lstStyle/>
          <a:p>
            <a:r>
              <a:rPr lang="en-US" sz="3200"/>
              <a:t>Time for a demo….</a:t>
            </a:r>
          </a:p>
        </p:txBody>
      </p:sp>
      <p:pic>
        <p:nvPicPr>
          <p:cNvPr id="4" name="Picture 3"/>
          <p:cNvPicPr>
            <a:picLocks noChangeAspect="1"/>
          </p:cNvPicPr>
          <p:nvPr/>
        </p:nvPicPr>
        <p:blipFill>
          <a:blip r:embed="rId2"/>
          <a:stretch>
            <a:fillRect/>
          </a:stretch>
        </p:blipFill>
        <p:spPr>
          <a:xfrm>
            <a:off x="169281" y="4362276"/>
            <a:ext cx="4100972" cy="2383920"/>
          </a:xfrm>
          <a:prstGeom prst="rect">
            <a:avLst/>
          </a:prstGeom>
        </p:spPr>
      </p:pic>
      <p:pic>
        <p:nvPicPr>
          <p:cNvPr id="5" name="Picture 4"/>
          <p:cNvPicPr>
            <a:picLocks noChangeAspect="1"/>
          </p:cNvPicPr>
          <p:nvPr/>
        </p:nvPicPr>
        <p:blipFill>
          <a:blip r:embed="rId3"/>
          <a:stretch>
            <a:fillRect/>
          </a:stretch>
        </p:blipFill>
        <p:spPr>
          <a:xfrm>
            <a:off x="4270253" y="417875"/>
            <a:ext cx="4062208" cy="3365560"/>
          </a:xfrm>
          <a:prstGeom prst="rect">
            <a:avLst/>
          </a:prstGeom>
        </p:spPr>
      </p:pic>
      <p:pic>
        <p:nvPicPr>
          <p:cNvPr id="6" name="Picture 5"/>
          <p:cNvPicPr>
            <a:picLocks noChangeAspect="1"/>
          </p:cNvPicPr>
          <p:nvPr/>
        </p:nvPicPr>
        <p:blipFill>
          <a:blip r:embed="rId4"/>
          <a:stretch>
            <a:fillRect/>
          </a:stretch>
        </p:blipFill>
        <p:spPr>
          <a:xfrm>
            <a:off x="312116" y="417875"/>
            <a:ext cx="3852093" cy="3365560"/>
          </a:xfrm>
          <a:prstGeom prst="rect">
            <a:avLst/>
          </a:prstGeom>
        </p:spPr>
      </p:pic>
      <p:sp>
        <p:nvSpPr>
          <p:cNvPr id="7" name="TextBox 6"/>
          <p:cNvSpPr txBox="1"/>
          <p:nvPr/>
        </p:nvSpPr>
        <p:spPr>
          <a:xfrm>
            <a:off x="5117284" y="5098561"/>
            <a:ext cx="2201244" cy="369332"/>
          </a:xfrm>
          <a:prstGeom prst="rect">
            <a:avLst/>
          </a:prstGeom>
          <a:noFill/>
        </p:spPr>
        <p:txBody>
          <a:bodyPr wrap="none" rtlCol="0">
            <a:spAutoFit/>
          </a:bodyPr>
          <a:lstStyle/>
          <a:p>
            <a:r>
              <a:rPr lang="en-US"/>
              <a:t>(or maybe a movie)</a:t>
            </a:r>
          </a:p>
        </p:txBody>
      </p:sp>
    </p:spTree>
    <p:extLst>
      <p:ext uri="{BB962C8B-B14F-4D97-AF65-F5344CB8AC3E}">
        <p14:creationId xmlns:p14="http://schemas.microsoft.com/office/powerpoint/2010/main" val="379337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6662" t="23565" r="17795" b="16381"/>
          <a:stretch/>
        </p:blipFill>
        <p:spPr>
          <a:xfrm>
            <a:off x="1945947" y="2738482"/>
            <a:ext cx="5736272" cy="2856975"/>
          </a:xfrm>
          <a:prstGeom prst="rect">
            <a:avLst/>
          </a:prstGeom>
          <a:ln w="19050">
            <a:solidFill>
              <a:schemeClr val="tx1"/>
            </a:solidFill>
          </a:ln>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082" y="1442078"/>
            <a:ext cx="3529038" cy="1189443"/>
          </a:xfrm>
          <a:prstGeom prst="rect">
            <a:avLst/>
          </a:prstGeom>
        </p:spPr>
      </p:pic>
    </p:spTree>
    <p:extLst>
      <p:ext uri="{BB962C8B-B14F-4D97-AF65-F5344CB8AC3E}">
        <p14:creationId xmlns:p14="http://schemas.microsoft.com/office/powerpoint/2010/main" val="3085996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Image result for people on comput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3712" y="4228347"/>
            <a:ext cx="2682389" cy="19459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1382" y="3346683"/>
            <a:ext cx="1393031" cy="101441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people on compute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133898"/>
            <a:ext cx="1724102" cy="1724102"/>
          </a:xfrm>
          <a:prstGeom prst="rect">
            <a:avLst/>
          </a:prstGeom>
          <a:noFill/>
          <a:extLst>
            <a:ext uri="{909E8E84-426E-40DD-AFC4-6F175D3DCCD1}">
              <a14:hiddenFill xmlns:a14="http://schemas.microsoft.com/office/drawing/2010/main">
                <a:solidFill>
                  <a:srgbClr val="FFFFFF"/>
                </a:solidFill>
              </a14:hiddenFill>
            </a:ext>
          </a:extLst>
        </p:spPr>
      </p:pic>
      <p:sp>
        <p:nvSpPr>
          <p:cNvPr id="5" name="Thought Bubble: Cloud 4"/>
          <p:cNvSpPr/>
          <p:nvPr/>
        </p:nvSpPr>
        <p:spPr>
          <a:xfrm>
            <a:off x="3208801" y="2427866"/>
            <a:ext cx="1474352" cy="1355568"/>
          </a:xfrm>
          <a:prstGeom prst="cloudCallout">
            <a:avLst>
              <a:gd name="adj1" fmla="val 10528"/>
              <a:gd name="adj2" fmla="val 68579"/>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Thought Bubble: Cloud 5"/>
          <p:cNvSpPr/>
          <p:nvPr/>
        </p:nvSpPr>
        <p:spPr>
          <a:xfrm>
            <a:off x="1040463" y="3224158"/>
            <a:ext cx="1603249" cy="1532761"/>
          </a:xfrm>
          <a:prstGeom prst="cloudCallout">
            <a:avLst/>
          </a:prstGeom>
          <a:blipFill dpi="0" rotWithShape="1">
            <a:blip r:embed="rId6">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hought Bubble: Cloud 6"/>
          <p:cNvSpPr/>
          <p:nvPr/>
        </p:nvSpPr>
        <p:spPr>
          <a:xfrm>
            <a:off x="5605227" y="1361795"/>
            <a:ext cx="1522671" cy="1683776"/>
          </a:xfrm>
          <a:prstGeom prst="cloudCallout">
            <a:avLst>
              <a:gd name="adj1" fmla="val 22770"/>
              <a:gd name="adj2" fmla="val 58698"/>
            </a:avLst>
          </a:prstGeom>
          <a:blipFill dpi="0" rotWithShape="1">
            <a:blip r:embed="rId7">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extBox 1"/>
          <p:cNvSpPr txBox="1"/>
          <p:nvPr/>
        </p:nvSpPr>
        <p:spPr>
          <a:xfrm>
            <a:off x="1040463" y="1068116"/>
            <a:ext cx="3821841" cy="738664"/>
          </a:xfrm>
          <a:prstGeom prst="rect">
            <a:avLst/>
          </a:prstGeom>
          <a:noFill/>
        </p:spPr>
        <p:txBody>
          <a:bodyPr wrap="square" rtlCol="0">
            <a:spAutoFit/>
          </a:bodyPr>
          <a:lstStyle/>
          <a:p>
            <a:r>
              <a:rPr lang="en-US" sz="2100"/>
              <a:t>And a shout out to everyone’s inspirational leader:</a:t>
            </a:r>
          </a:p>
        </p:txBody>
      </p:sp>
      <p:sp>
        <p:nvSpPr>
          <p:cNvPr id="3" name="TextBox 2"/>
          <p:cNvSpPr txBox="1"/>
          <p:nvPr/>
        </p:nvSpPr>
        <p:spPr>
          <a:xfrm>
            <a:off x="8193465" y="6325447"/>
            <a:ext cx="598241" cy="369332"/>
          </a:xfrm>
          <a:prstGeom prst="rect">
            <a:avLst/>
          </a:prstGeom>
          <a:noFill/>
        </p:spPr>
        <p:txBody>
          <a:bodyPr wrap="none" rtlCol="0">
            <a:spAutoFit/>
          </a:bodyPr>
          <a:lstStyle/>
          <a:p>
            <a:r>
              <a:rPr lang="en-US" b="1">
                <a:latin typeface="Courier New" panose="02070309020205020404" pitchFamily="49" charset="0"/>
                <a:cs typeface="Courier New" panose="02070309020205020404" pitchFamily="49" charset="0"/>
              </a:rPr>
              <a:t>FIN</a:t>
            </a:r>
          </a:p>
        </p:txBody>
      </p:sp>
    </p:spTree>
    <p:extLst>
      <p:ext uri="{BB962C8B-B14F-4D97-AF65-F5344CB8AC3E}">
        <p14:creationId xmlns:p14="http://schemas.microsoft.com/office/powerpoint/2010/main" val="203531340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205</TotalTime>
  <Words>616</Words>
  <Application>Microsoft Office PowerPoint</Application>
  <PresentationFormat>On-screen Show (4:3)</PresentationFormat>
  <Paragraphs>67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Courier New</vt:lpstr>
      <vt:lpstr>Trebuchet MS</vt:lpstr>
      <vt:lpstr>Wingdings 3</vt:lpstr>
      <vt:lpstr>Facet</vt:lpstr>
      <vt:lpstr>Simple Substitution Cipher Webpage</vt:lpstr>
      <vt:lpstr>Utility </vt:lpstr>
      <vt:lpstr>Code Snippets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Ward-Manthey, Adrian L. (Student)</dc:creator>
  <cp:lastModifiedBy>Blankenship, Jeffrey E. (Student)</cp:lastModifiedBy>
  <cp:revision>9</cp:revision>
  <dcterms:created xsi:type="dcterms:W3CDTF">2017-04-22T20:26:54Z</dcterms:created>
  <dcterms:modified xsi:type="dcterms:W3CDTF">2017-04-26T12:27:16Z</dcterms:modified>
</cp:coreProperties>
</file>