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256" r:id="rId6"/>
    <p:sldId id="257" r:id="rId7"/>
    <p:sldId id="277" r:id="rId8"/>
    <p:sldId id="278" r:id="rId9"/>
    <p:sldId id="268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72C6"/>
    <a:srgbClr val="7F7F7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94660"/>
  </p:normalViewPr>
  <p:slideViewPr>
    <p:cSldViewPr snapToGrid="0">
      <p:cViewPr>
        <p:scale>
          <a:sx n="98" d="100"/>
          <a:sy n="98" d="100"/>
        </p:scale>
        <p:origin x="66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B212-13A4-4345-97E2-1708A938C56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E042-2528-3F4E-8134-A3B44D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4556-554C-48AB-B5D9-820D487758A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77BE-0887-4662-8D18-F1A87E67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yU657F" TargetMode="External"/><Relationship Id="rId2" Type="http://schemas.openxmlformats.org/officeDocument/2006/relationships/hyperlink" Target="http://bit.ly/1FzxYj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g6r9j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wuYHh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06" y="2367171"/>
            <a:ext cx="12015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Lato Black" panose="020F0A02020204030203" pitchFamily="34" charset="0"/>
              </a:rPr>
              <a:t>DO MORE WITH MICROSOFT BOT FRAMEWORK &amp; LUIS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6" t="-7143" r="-1114" b="-1"/>
          <a:stretch/>
        </p:blipFill>
        <p:spPr>
          <a:xfrm>
            <a:off x="10086974" y="5800725"/>
            <a:ext cx="1928814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1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ABOUT UDIG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1597025"/>
            <a:ext cx="3242733" cy="3242733"/>
          </a:xfrm>
        </p:spPr>
      </p:pic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0769" y="1690688"/>
            <a:ext cx="5799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We help companies turn big ideas into actionable plans and measurable results.  By providing a practical, technology agnostic approach to projects centered around Digital, Data and Engineering initiatives, we connect strategy with solutions that work.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 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Our diverse team of experts is small enough to provide personal service, yet large enough to execute enterprise initiatives.  Based in Richmond, VA our footprint covers the Mid-Atlantic region with consultants engaged on client sites across the country.</a:t>
            </a:r>
          </a:p>
          <a:p>
            <a:br>
              <a:rPr lang="en-US" b="1" dirty="0">
                <a:latin typeface="PT Sans" charset="-52"/>
                <a:ea typeface="PT Sans" charset="-52"/>
                <a:cs typeface="PT Sans" charset="-52"/>
              </a:rPr>
            </a:br>
            <a:r>
              <a:rPr lang="en-US" b="1" dirty="0">
                <a:latin typeface="PT Sans" charset="-52"/>
                <a:ea typeface="PT Sans" charset="-52"/>
                <a:cs typeface="PT Sans" charset="-52"/>
              </a:rPr>
              <a:t> 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116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79" y="365125"/>
            <a:ext cx="10517221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Bot Framework Intro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4D102A-F538-4C09-89CE-3411065B3E54}"/>
              </a:ext>
            </a:extLst>
          </p:cNvPr>
          <p:cNvSpPr/>
          <p:nvPr/>
        </p:nvSpPr>
        <p:spPr>
          <a:xfrm>
            <a:off x="2645927" y="1569092"/>
            <a:ext cx="4095344" cy="1344342"/>
          </a:xfrm>
          <a:prstGeom prst="roundRect">
            <a:avLst/>
          </a:prstGeom>
          <a:solidFill>
            <a:srgbClr val="0072C6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T Sans"/>
              </a:rPr>
              <a:t>Bot Framework</a:t>
            </a:r>
          </a:p>
          <a:p>
            <a:pPr algn="ctr"/>
            <a:endParaRPr lang="en-US" dirty="0">
              <a:latin typeface="PT Sans"/>
            </a:endParaRPr>
          </a:p>
          <a:p>
            <a:pPr algn="ctr"/>
            <a:endParaRPr lang="en-US" dirty="0">
              <a:latin typeface="PT Sans"/>
            </a:endParaRPr>
          </a:p>
          <a:p>
            <a:pPr algn="ctr"/>
            <a:endParaRPr lang="en-US" dirty="0">
              <a:latin typeface="PT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19F10E-1760-46F1-9FB3-49DCE12B69C7}"/>
              </a:ext>
            </a:extLst>
          </p:cNvPr>
          <p:cNvSpPr/>
          <p:nvPr/>
        </p:nvSpPr>
        <p:spPr>
          <a:xfrm>
            <a:off x="2755363" y="1979576"/>
            <a:ext cx="1026268" cy="82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PT Sans"/>
              </a:rPr>
              <a:t>Azure Bot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7DF2C4-585C-44B4-A58C-C9685A178A0F}"/>
              </a:ext>
            </a:extLst>
          </p:cNvPr>
          <p:cNvSpPr/>
          <p:nvPr/>
        </p:nvSpPr>
        <p:spPr>
          <a:xfrm>
            <a:off x="3891067" y="1979578"/>
            <a:ext cx="1642354" cy="82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PT Sans"/>
              </a:rPr>
              <a:t>Bot Builder SDK for .NET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67D855-8B44-4ABB-80E8-C3F531ECD44D}"/>
              </a:ext>
            </a:extLst>
          </p:cNvPr>
          <p:cNvSpPr/>
          <p:nvPr/>
        </p:nvSpPr>
        <p:spPr>
          <a:xfrm>
            <a:off x="5624212" y="1979575"/>
            <a:ext cx="1026268" cy="82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PT Sans"/>
              </a:rPr>
              <a:t>Node.js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1D18F6-90D4-4764-A488-FA10F481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94" y="4101183"/>
            <a:ext cx="6100807" cy="20336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8C4154-EA92-4017-BB36-053BBE6CA54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4693599" y="2913434"/>
            <a:ext cx="0" cy="7439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EB7F577-A3D7-4E4C-A7DB-8C764CE1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825" y="941417"/>
            <a:ext cx="685805" cy="2871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B11BBE-CE9D-4DEE-A633-59ECB3768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99" y="4070461"/>
            <a:ext cx="857256" cy="2005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810CD6-6C8D-4FF7-98B2-0A4BECBE3816}"/>
              </a:ext>
            </a:extLst>
          </p:cNvPr>
          <p:cNvSpPr txBox="1"/>
          <p:nvPr/>
        </p:nvSpPr>
        <p:spPr>
          <a:xfrm>
            <a:off x="9269630" y="1027906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Vision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E9637-DBCE-4E41-A1A9-C666B9B3CA5D}"/>
              </a:ext>
            </a:extLst>
          </p:cNvPr>
          <p:cNvSpPr txBox="1"/>
          <p:nvPr/>
        </p:nvSpPr>
        <p:spPr>
          <a:xfrm>
            <a:off x="9269630" y="2152352"/>
            <a:ext cx="174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497EA-7AAA-4E20-9B17-B41D41AE3226}"/>
              </a:ext>
            </a:extLst>
          </p:cNvPr>
          <p:cNvSpPr txBox="1"/>
          <p:nvPr/>
        </p:nvSpPr>
        <p:spPr>
          <a:xfrm>
            <a:off x="9269630" y="3221286"/>
            <a:ext cx="147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724-4F3A-458C-8B94-3BB36268A48B}"/>
              </a:ext>
            </a:extLst>
          </p:cNvPr>
          <p:cNvSpPr txBox="1"/>
          <p:nvPr/>
        </p:nvSpPr>
        <p:spPr>
          <a:xfrm>
            <a:off x="9268800" y="4245173"/>
            <a:ext cx="115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Speech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9DE30-840A-4F4D-8AB6-F972CAD1875A}"/>
              </a:ext>
            </a:extLst>
          </p:cNvPr>
          <p:cNvSpPr txBox="1"/>
          <p:nvPr/>
        </p:nvSpPr>
        <p:spPr>
          <a:xfrm>
            <a:off x="9269630" y="5365171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C6"/>
                </a:solidFill>
              </a:rPr>
              <a:t>Search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E9C02F-9AC5-4AB3-A607-FFF818E429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41271" y="2241263"/>
            <a:ext cx="17734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4C4A77-6C15-440B-864E-7438E625D02F}"/>
              </a:ext>
            </a:extLst>
          </p:cNvPr>
          <p:cNvSpPr/>
          <p:nvPr/>
        </p:nvSpPr>
        <p:spPr>
          <a:xfrm>
            <a:off x="8514703" y="365125"/>
            <a:ext cx="2494954" cy="576292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Cognitive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454914-4FB7-4FFC-A116-96D4BFE5B3D4}"/>
              </a:ext>
            </a:extLst>
          </p:cNvPr>
          <p:cNvSpPr/>
          <p:nvPr/>
        </p:nvSpPr>
        <p:spPr>
          <a:xfrm>
            <a:off x="1643194" y="3657338"/>
            <a:ext cx="6100807" cy="413123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1A5DF3-2C67-4860-B4C0-FD3B4EF9EDD8}"/>
              </a:ext>
            </a:extLst>
          </p:cNvPr>
          <p:cNvSpPr/>
          <p:nvPr/>
        </p:nvSpPr>
        <p:spPr>
          <a:xfrm>
            <a:off x="8514703" y="365125"/>
            <a:ext cx="2494954" cy="57696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C5222-29C2-47A2-B23C-1083D2525BCC}"/>
              </a:ext>
            </a:extLst>
          </p:cNvPr>
          <p:cNvSpPr/>
          <p:nvPr/>
        </p:nvSpPr>
        <p:spPr>
          <a:xfrm>
            <a:off x="1643195" y="3657338"/>
            <a:ext cx="6100807" cy="247744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System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D9201-E93E-4646-BA30-8E036F03F9C2}"/>
              </a:ext>
            </a:extLst>
          </p:cNvPr>
          <p:cNvSpPr txBox="1"/>
          <p:nvPr/>
        </p:nvSpPr>
        <p:spPr>
          <a:xfrm>
            <a:off x="539885" y="2023353"/>
            <a:ext cx="11421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Microsoft Visual Studio 2017 – </a:t>
            </a:r>
            <a:r>
              <a:rPr lang="en-US" dirty="0">
                <a:hlinkClick r:id="rId2"/>
              </a:rPr>
              <a:t>http://bit.ly/1FzxYjY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Bot Application Project Template – </a:t>
            </a:r>
            <a:r>
              <a:rPr lang="en-US" dirty="0">
                <a:hlinkClick r:id="rId3"/>
              </a:rPr>
              <a:t>http://bit.ly/2yU657F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Do not </a:t>
            </a:r>
            <a:r>
              <a:rPr lang="en-US" dirty="0" err="1">
                <a:solidFill>
                  <a:srgbClr val="7F7F7F"/>
                </a:solidFill>
                <a:latin typeface="PT Sans"/>
              </a:rPr>
              <a:t>upzip</a:t>
            </a:r>
            <a:r>
              <a:rPr lang="en-US" dirty="0">
                <a:solidFill>
                  <a:srgbClr val="7F7F7F"/>
                </a:solidFill>
                <a:latin typeface="PT Sans"/>
              </a:rPr>
              <a:t> – move to </a:t>
            </a:r>
            <a:r>
              <a:rPr lang="en-US" sz="1400" dirty="0">
                <a:latin typeface="Consolas" panose="020B0609020204030204" pitchFamily="49" charset="0"/>
              </a:rPr>
              <a:t>$USERPROFILE$\Documents\Visual Studio 2017\Templates\Project Templates\Visual C#\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Bot Emulator – </a:t>
            </a:r>
            <a:r>
              <a:rPr lang="en-US" dirty="0">
                <a:hlinkClick r:id="rId4"/>
              </a:rPr>
              <a:t>http://bit.ly/2g6r9jP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Demo – Bot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Lato Black" panose="020F0A02020204030203" pitchFamily="34" charset="0"/>
              </a:rPr>
              <a:t>Demo – LUIS &amp; Bot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D9201-E93E-4646-BA30-8E036F03F9C2}"/>
              </a:ext>
            </a:extLst>
          </p:cNvPr>
          <p:cNvSpPr txBox="1"/>
          <p:nvPr/>
        </p:nvSpPr>
        <p:spPr>
          <a:xfrm>
            <a:off x="1313234" y="2388140"/>
            <a:ext cx="5410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Microsoft Cognitive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PT Sans"/>
              </a:rPr>
              <a:t>Language Understanding Intelligent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http://bit.ly/2wuYHhq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ke_x0020_Important_x0020_Document xmlns="dc7580fb-96f9-4135-9faf-174254a85039">No</Make_x0020_Important_x0020_Document>
    <Document_x0020_Owner xmlns="dc7580fb-96f9-4135-9faf-174254a85039">
      <UserInfo>
        <DisplayName>Amy Thompson</DisplayName>
        <AccountId>41</AccountId>
        <AccountType/>
      </UserInfo>
    </Document_x0020_Owner>
    <jad815fecd974bdda0d3a29c7a8847be xmlns="dc7580fb-96f9-4135-9faf-174254a8503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84edb6cd-3df1-4704-9712-3117f4eec912</TermId>
        </TermInfo>
      </Terms>
    </jad815fecd974bdda0d3a29c7a8847be>
    <TaxCatchAll xmlns="dc7580fb-96f9-4135-9faf-174254a85039">
      <Value>46</Value>
      <Value>7</Value>
    </TaxCatchAll>
    <cca2a5bc60ef45a9ab315ab93ed6145f xmlns="dc7580fb-96f9-4135-9faf-174254a8503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5a56a741-1bc5-40cb-a40d-24d29dd22408</TermId>
        </TermInfo>
      </Terms>
    </cca2a5bc60ef45a9ab315ab93ed6145f>
    <j118e5d4d6ed472e9a7bdd58405bd58b xmlns="dc7580fb-96f9-4135-9faf-174254a85039">
      <Terms xmlns="http://schemas.microsoft.com/office/infopath/2007/PartnerControls"/>
    </j118e5d4d6ed472e9a7bdd58405bd58b>
    <TaxKeywordTaxHTField xmlns="dc7580fb-96f9-4135-9faf-174254a85039">
      <Terms xmlns="http://schemas.microsoft.com/office/infopath/2007/PartnerControls"/>
    </TaxKeywordTaxHTField>
    <UDig_x0020_Document_x0020_Type xmlns="dc7580fb-96f9-4135-9faf-174254a85039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Dig Business Document" ma:contentTypeID="0x0101000BC9BD8CFFFF1E4CBEBF91BDD430818B003BDB83950D0FB443B15B31575551E75C" ma:contentTypeVersion="12" ma:contentTypeDescription="Content Type for UDig business documents" ma:contentTypeScope="" ma:versionID="4885a532b02cab7b93f479f5eec87b26">
  <xsd:schema xmlns:xsd="http://www.w3.org/2001/XMLSchema" xmlns:xs="http://www.w3.org/2001/XMLSchema" xmlns:p="http://schemas.microsoft.com/office/2006/metadata/properties" xmlns:ns2="dc7580fb-96f9-4135-9faf-174254a85039" targetNamespace="http://schemas.microsoft.com/office/2006/metadata/properties" ma:root="true" ma:fieldsID="c3931290349806d764d85e5aa55a8c60" ns2:_="">
    <xsd:import namespace="dc7580fb-96f9-4135-9faf-174254a85039"/>
    <xsd:element name="properties">
      <xsd:complexType>
        <xsd:sequence>
          <xsd:element name="documentManagement">
            <xsd:complexType>
              <xsd:all>
                <xsd:element ref="ns2:Document_x0020_Owner" minOccurs="0"/>
                <xsd:element ref="ns2:cca2a5bc60ef45a9ab315ab93ed6145f" minOccurs="0"/>
                <xsd:element ref="ns2:TaxCatchAll" minOccurs="0"/>
                <xsd:element ref="ns2:TaxCatchAllLabel" minOccurs="0"/>
                <xsd:element ref="ns2:jad815fecd974bdda0d3a29c7a8847be" minOccurs="0"/>
                <xsd:element ref="ns2:j118e5d4d6ed472e9a7bdd58405bd58b" minOccurs="0"/>
                <xsd:element ref="ns2:TaxKeywordTaxHTField" minOccurs="0"/>
                <xsd:element ref="ns2:Make_x0020_Important_x0020_Document" minOccurs="0"/>
                <xsd:element ref="ns2:UDig_x0020_Docum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580fb-96f9-4135-9faf-174254a85039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8" nillable="true" ma:displayName="Document Owner" ma:description="Document's Owner" ma:list="UserInfo" ma:SharePointGroup="0" ma:internalName="Document_x0020_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ca2a5bc60ef45a9ab315ab93ed6145f" ma:index="9" nillable="true" ma:taxonomy="true" ma:internalName="cca2a5bc60ef45a9ab315ab93ed6145f" ma:taxonomyFieldName="Business_x0020_Area" ma:displayName="Business Area" ma:default="7;#Marketing|5a56a741-1bc5-40cb-a40d-24d29dd22408" ma:fieldId="{cca2a5bc-60ef-45a9-ab31-5ab93ed6145f}" ma:taxonomyMulti="true" ma:sspId="285b7fcb-4e6a-40fa-a39c-962326238d2a" ma:termSetId="5fc7c551-c701-4931-9e5d-b7a8c25096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fbb5a1e4-cc4a-4556-b2f4-736af6092da7}" ma:internalName="TaxCatchAll" ma:showField="CatchAllData" ma:web="c37e5eea-539c-49c2-88cb-3b6f57db34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fbb5a1e4-cc4a-4556-b2f4-736af6092da7}" ma:internalName="TaxCatchAllLabel" ma:readOnly="true" ma:showField="CatchAllDataLabel" ma:web="c37e5eea-539c-49c2-88cb-3b6f57db34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d815fecd974bdda0d3a29c7a8847be" ma:index="13" nillable="true" ma:taxonomy="true" ma:internalName="jad815fecd974bdda0d3a29c7a8847be" ma:taxonomyFieldName="Document_x0020_Type" ma:displayName="Document Type" ma:readOnly="false" ma:default="" ma:fieldId="{3ad815fe-cd97-4bdd-a0d3-a29c7a8847be}" ma:taxonomyMulti="true" ma:sspId="285b7fcb-4e6a-40fa-a39c-962326238d2a" ma:termSetId="2fe03822-23e9-47e3-93ac-43edb3f97e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118e5d4d6ed472e9a7bdd58405bd58b" ma:index="15" nillable="true" ma:taxonomy="true" ma:internalName="j118e5d4d6ed472e9a7bdd58405bd58b" ma:taxonomyFieldName="Client" ma:displayName="Client" ma:default="" ma:fieldId="{3118e5d4-d6ed-472e-9a7b-dd58405bd58b}" ma:taxonomyMulti="true" ma:sspId="285b7fcb-4e6a-40fa-a39c-962326238d2a" ma:termSetId="2f9cf242-cd31-4a5b-aa33-a3646fbfb2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285b7fcb-4e6a-40fa-a39c-962326238d2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Make_x0020_Important_x0020_Document" ma:index="19" nillable="true" ma:displayName="Make Important Document" ma:default="No" ma:format="Dropdown" ma:internalName="Make_x0020_Important_x0020_Document">
      <xsd:simpleType>
        <xsd:restriction base="dms:Choice">
          <xsd:enumeration value="Yes"/>
          <xsd:enumeration value="No"/>
        </xsd:restriction>
      </xsd:simpleType>
    </xsd:element>
    <xsd:element name="UDig_x0020_Document_x0020_Type" ma:index="20" nillable="true" ma:displayName="UDig Document Type" ma:description="Use this to assign a document type for sorting purposes." ma:internalName="UDig_x0020_Document_x0020_Typ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nnouncement"/>
                    <xsd:enumeration value="Communication"/>
                    <xsd:enumeration value="Consulting"/>
                    <xsd:enumeration value="Contract"/>
                    <xsd:enumeration value="General Document"/>
                    <xsd:enumeration value="HR"/>
                    <xsd:enumeration value="Internal"/>
                    <xsd:enumeration value="Marketing"/>
                    <xsd:enumeration value="News"/>
                    <xsd:enumeration value="One Pager"/>
                    <xsd:enumeration value="Presentation"/>
                    <xsd:enumeration value="Press Release"/>
                    <xsd:enumeration value="Quickstart"/>
                    <xsd:enumeration value="Templates"/>
                    <xsd:enumeration value="Trainin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285b7fcb-4e6a-40fa-a39c-962326238d2a" ContentTypeId="0x0101000BC9BD8CFFFF1E4CBEBF91BDD430818B" PreviousValue="false"/>
</file>

<file path=customXml/itemProps1.xml><?xml version="1.0" encoding="utf-8"?>
<ds:datastoreItem xmlns:ds="http://schemas.openxmlformats.org/officeDocument/2006/customXml" ds:itemID="{35BC7B23-5B02-4781-8426-29EBDD231E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2FDD2A-E1BC-48F2-95C0-F128D72F276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c7580fb-96f9-4135-9faf-174254a85039"/>
  </ds:schemaRefs>
</ds:datastoreItem>
</file>

<file path=customXml/itemProps3.xml><?xml version="1.0" encoding="utf-8"?>
<ds:datastoreItem xmlns:ds="http://schemas.openxmlformats.org/officeDocument/2006/customXml" ds:itemID="{09A24748-D3F5-42FC-8343-04E69B562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580fb-96f9-4135-9faf-174254a850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6320682-E22A-4077-90D8-27858C59147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Lato Black</vt:lpstr>
      <vt:lpstr>PT Sans</vt:lpstr>
      <vt:lpstr>Office Theme</vt:lpstr>
      <vt:lpstr>PowerPoint Presentation</vt:lpstr>
      <vt:lpstr>ABOUT UDIG</vt:lpstr>
      <vt:lpstr>Bot Framework Intro</vt:lpstr>
      <vt:lpstr>System Requirements</vt:lpstr>
      <vt:lpstr>Demo – Bot Framework</vt:lpstr>
      <vt:lpstr>Demo – LUIS &amp; Bot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UX Portfolio_Final</dc:title>
  <dc:creator>Amy Thompson</dc:creator>
  <cp:keywords/>
  <cp:lastModifiedBy>Jeff Crenshaw</cp:lastModifiedBy>
  <cp:revision>44</cp:revision>
  <cp:lastPrinted>2017-09-06T20:02:05Z</cp:lastPrinted>
  <dcterms:created xsi:type="dcterms:W3CDTF">2017-04-06T19:24:35Z</dcterms:created>
  <dcterms:modified xsi:type="dcterms:W3CDTF">2017-10-05T15:18:30Z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0x0101000BC9BD8CFFFF1E4CBEBF91BDD430818B003BDB83950D0FB443B15B31575551E75C</vt:lpwstr>
  </property>
  <property fmtid="{D5CDD505-2E9C-101B-9397-08002B2CF9AE}" pid="3" name="Client">
    <vt:lpwstr/>
  </property>
  <property fmtid="{D5CDD505-2E9C-101B-9397-08002B2CF9AE}" pid="4" name="TaxKeyword">
    <vt:lpwstr/>
  </property>
  <property fmtid="{D5CDD505-2E9C-101B-9397-08002B2CF9AE}" pid="5" name="Business Area">
    <vt:lpwstr>7;#Marketing|5a56a741-1bc5-40cb-a40d-24d29dd22408</vt:lpwstr>
  </property>
  <property fmtid="{D5CDD505-2E9C-101B-9397-08002B2CF9AE}" pid="6" name="Document Type">
    <vt:lpwstr>46;#Presentation|84edb6cd-3df1-4704-9712-3117f4eec912</vt:lpwstr>
  </property>
</Properties>
</file>