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62" r:id="rId2"/>
    <p:sldId id="263" r:id="rId3"/>
    <p:sldId id="265" r:id="rId4"/>
    <p:sldId id="304" r:id="rId5"/>
    <p:sldId id="272" r:id="rId6"/>
    <p:sldId id="273" r:id="rId7"/>
    <p:sldId id="294" r:id="rId8"/>
    <p:sldId id="295" r:id="rId9"/>
    <p:sldId id="274" r:id="rId10"/>
    <p:sldId id="296" r:id="rId11"/>
    <p:sldId id="297" r:id="rId12"/>
    <p:sldId id="269" r:id="rId13"/>
    <p:sldId id="298" r:id="rId14"/>
    <p:sldId id="299" r:id="rId15"/>
    <p:sldId id="300" r:id="rId16"/>
    <p:sldId id="275" r:id="rId17"/>
    <p:sldId id="276" r:id="rId18"/>
    <p:sldId id="270" r:id="rId19"/>
    <p:sldId id="277" r:id="rId20"/>
    <p:sldId id="278" r:id="rId21"/>
    <p:sldId id="280" r:id="rId22"/>
    <p:sldId id="301" r:id="rId23"/>
    <p:sldId id="303" r:id="rId24"/>
    <p:sldId id="279" r:id="rId25"/>
    <p:sldId id="281" r:id="rId26"/>
    <p:sldId id="284" r:id="rId27"/>
    <p:sldId id="282" r:id="rId28"/>
    <p:sldId id="286" r:id="rId29"/>
    <p:sldId id="283" r:id="rId30"/>
    <p:sldId id="287" r:id="rId31"/>
    <p:sldId id="271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5143500" type="screen16x9"/>
  <p:notesSz cx="6858000" cy="9144000"/>
  <p:embeddedFontLst>
    <p:embeddedFont>
      <p:font typeface="Montserrat" pitchFamily="2" charset="77"/>
      <p:regular r:id="rId40"/>
      <p:bold r:id="rId41"/>
      <p:italic r:id="rId42"/>
      <p:boldItalic r:id="rId43"/>
    </p:embeddedFont>
    <p:embeddedFont>
      <p:font typeface="Montserrat Medium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8"/>
    <p:restoredTop sz="75717"/>
  </p:normalViewPr>
  <p:slideViewPr>
    <p:cSldViewPr snapToGrid="0">
      <p:cViewPr varScale="1">
        <p:scale>
          <a:sx n="159" d="100"/>
          <a:sy n="159" d="100"/>
        </p:scale>
        <p:origin x="21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b7ef689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db7ef689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455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9030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0715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080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508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6174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86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602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323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343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b7ef689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2" name="Google Shape;132;g13db7ef689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0594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4835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879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896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975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8148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8932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7197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634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2932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1535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8444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7593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312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755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53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38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033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367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438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618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162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b7ef689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Existem várias definições possíveis, mas uma particularmente bem útil é a da Carnegie </a:t>
            </a:r>
            <a:r>
              <a:rPr lang="pt-BR" dirty="0" err="1"/>
              <a:t>Mellon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Comentar e sublinhar as partes mais importantes da definição</a:t>
            </a:r>
            <a:endParaRPr dirty="0"/>
          </a:p>
        </p:txBody>
      </p:sp>
      <p:sp>
        <p:nvSpPr>
          <p:cNvPr id="161" name="Google Shape;161;g13db7ef689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78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2346382" y="217170"/>
            <a:ext cx="8003400" cy="627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JeffGM" TargetMode="External"/><Relationship Id="rId5" Type="http://schemas.openxmlformats.org/officeDocument/2006/relationships/hyperlink" Target="https://www.linkedin.com/in/jefferson-gml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3" y="217213"/>
            <a:ext cx="1188849" cy="74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663759" y="3473687"/>
            <a:ext cx="7923649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500" b="1" i="0" u="none" strike="noStrike" cap="none" dirty="0">
                <a:solidFill>
                  <a:srgbClr val="090909"/>
                </a:solidFill>
                <a:latin typeface="Montserrat"/>
                <a:ea typeface="Montserrat"/>
                <a:cs typeface="Montserrat"/>
                <a:sym typeface="Montserrat"/>
              </a:rPr>
              <a:t>Arquitetura de Software – Uma </a:t>
            </a:r>
            <a:r>
              <a:rPr lang="pt-BR" sz="2500" b="1" dirty="0">
                <a:solidFill>
                  <a:srgbClr val="090909"/>
                </a:solidFill>
                <a:latin typeface="Montserrat"/>
                <a:ea typeface="Montserrat"/>
                <a:cs typeface="Montserrat"/>
                <a:sym typeface="Montserrat"/>
              </a:rPr>
              <a:t>Introdução com Exemplos</a:t>
            </a:r>
            <a:endParaRPr sz="2500" b="1" dirty="0">
              <a:solidFill>
                <a:srgbClr val="09090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" sz="1800" b="1" dirty="0">
              <a:solidFill>
                <a:srgbClr val="09090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90909"/>
                </a:solidFill>
                <a:latin typeface="Montserrat"/>
                <a:ea typeface="Montserrat"/>
                <a:cs typeface="Montserrat"/>
                <a:sym typeface="Montserrat"/>
              </a:rPr>
              <a:t>Jefferson </a:t>
            </a:r>
            <a:r>
              <a:rPr lang="en" sz="1800" b="1" i="0" u="none" strike="noStrike" cap="none" dirty="0" err="1">
                <a:solidFill>
                  <a:srgbClr val="090909"/>
                </a:solidFill>
                <a:latin typeface="Montserrat"/>
                <a:ea typeface="Montserrat"/>
                <a:cs typeface="Montserrat"/>
                <a:sym typeface="Montserrat"/>
              </a:rPr>
              <a:t>Geovane</a:t>
            </a:r>
            <a:r>
              <a:rPr lang="en" sz="1800" b="1" i="0" u="none" strike="noStrike" cap="none" dirty="0">
                <a:solidFill>
                  <a:srgbClr val="090909"/>
                </a:solidFill>
                <a:latin typeface="Montserrat"/>
                <a:ea typeface="Montserrat"/>
                <a:cs typeface="Montserrat"/>
                <a:sym typeface="Montserrat"/>
              </a:rPr>
              <a:t> Moreira Lopes</a:t>
            </a:r>
            <a:endParaRPr sz="1500" b="1" i="0" u="none" strike="noStrike" cap="none" dirty="0">
              <a:solidFill>
                <a:srgbClr val="09090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-70175"/>
            <a:ext cx="938484" cy="251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5761592-7754-D0AF-26C2-B845365F8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573" y="307843"/>
            <a:ext cx="54292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Por que isso é importante?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Uma ótima arquitetura de software pode: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Facilitar o desenvolvimento e implantação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Ajudar a adaptação de novos desenvolvedores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27862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Por que isso é importante?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Uma ótima arquitetura de software pode: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Facilitar o desenvolvimento e implantação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Ajudar a adaptação de novos desenvolvedores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Ter um ciclo-de-vida mais duradouro e saudável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66409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 </a:t>
            </a:r>
            <a:r>
              <a:rPr lang="pt-BR"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Entendendo o Problema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25">
            <a:extLst>
              <a:ext uri="{FF2B5EF4-FFF2-40B4-BE49-F238E27FC236}">
                <a16:creationId xmlns:a16="http://schemas.microsoft.com/office/drawing/2014/main" id="{B95A6DE8-0CD4-9441-84E1-B7918A30A581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O primeiro passo para resolver um problema é entendê-lo!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Equipe e Orçamento - Uma pequena </a:t>
            </a:r>
            <a:r>
              <a:rPr lang="pt-PT" sz="1800" dirty="0" err="1"/>
              <a:t>startup</a:t>
            </a:r>
            <a:r>
              <a:rPr lang="pt-PT" sz="1800" dirty="0"/>
              <a:t> com 4 ou 5 desenvolvedores ou uma grande empresa com centenas?</a:t>
            </a:r>
          </a:p>
        </p:txBody>
      </p:sp>
    </p:spTree>
    <p:extLst>
      <p:ext uri="{BB962C8B-B14F-4D97-AF65-F5344CB8AC3E}">
        <p14:creationId xmlns:p14="http://schemas.microsoft.com/office/powerpoint/2010/main" val="347901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 </a:t>
            </a:r>
            <a:r>
              <a:rPr lang="pt-BR"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Entendendo o Problema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25">
            <a:extLst>
              <a:ext uri="{FF2B5EF4-FFF2-40B4-BE49-F238E27FC236}">
                <a16:creationId xmlns:a16="http://schemas.microsoft.com/office/drawing/2014/main" id="{B95A6DE8-0CD4-9441-84E1-B7918A30A581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O primeiro passo para resolver um problema é entendê-lo!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Equipe e Orçamento - Uma pequena </a:t>
            </a:r>
            <a:r>
              <a:rPr lang="pt-PT" sz="1800" dirty="0" err="1"/>
              <a:t>startup</a:t>
            </a:r>
            <a:r>
              <a:rPr lang="pt-PT" sz="1800" dirty="0"/>
              <a:t> com 4 ou 5 desenvolvedores ou uma grande empresa com centenas?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A expectativa do sistema – Prova de Conceito (MVP) ou sistema para produção?</a:t>
            </a:r>
          </a:p>
        </p:txBody>
      </p:sp>
    </p:spTree>
    <p:extLst>
      <p:ext uri="{BB962C8B-B14F-4D97-AF65-F5344CB8AC3E}">
        <p14:creationId xmlns:p14="http://schemas.microsoft.com/office/powerpoint/2010/main" val="425713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 </a:t>
            </a:r>
            <a:r>
              <a:rPr lang="pt-BR"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Entendendo o Problema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25">
            <a:extLst>
              <a:ext uri="{FF2B5EF4-FFF2-40B4-BE49-F238E27FC236}">
                <a16:creationId xmlns:a16="http://schemas.microsoft.com/office/drawing/2014/main" id="{B95A6DE8-0CD4-9441-84E1-B7918A30A581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O primeiro passo para resolver um problema é entendê-lo!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Equipe e Orçamento - Uma pequena </a:t>
            </a:r>
            <a:r>
              <a:rPr lang="pt-PT" sz="1800" dirty="0" err="1"/>
              <a:t>startup</a:t>
            </a:r>
            <a:r>
              <a:rPr lang="pt-PT" sz="1800" dirty="0"/>
              <a:t> com 4 ou 5 desenvolvedores ou uma grande empresa com centenas?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A expectativa do sistema – Prova de Conceito (MVP) ou sistema para produção?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Expectativa de utilização – Algumas centenas de acessos ou dezenas de milhares (até milhões ou bilhões) de acessos mensais?</a:t>
            </a:r>
          </a:p>
        </p:txBody>
      </p:sp>
    </p:spTree>
    <p:extLst>
      <p:ext uri="{BB962C8B-B14F-4D97-AF65-F5344CB8AC3E}">
        <p14:creationId xmlns:p14="http://schemas.microsoft.com/office/powerpoint/2010/main" val="213823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 </a:t>
            </a:r>
            <a:r>
              <a:rPr lang="pt-BR"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Entendendo o Problema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25">
            <a:extLst>
              <a:ext uri="{FF2B5EF4-FFF2-40B4-BE49-F238E27FC236}">
                <a16:creationId xmlns:a16="http://schemas.microsoft.com/office/drawing/2014/main" id="{B95A6DE8-0CD4-9441-84E1-B7918A30A581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O primeiro passo para resolver um problema é entendê-lo!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Possibilidade de extensão – Os </a:t>
            </a:r>
            <a:r>
              <a:rPr lang="pt-PT" sz="1800" dirty="0" err="1"/>
              <a:t>stakeholders</a:t>
            </a:r>
            <a:r>
              <a:rPr lang="pt-PT" sz="1800" dirty="0"/>
              <a:t> tem uma visão de expansão do sistema?</a:t>
            </a:r>
          </a:p>
        </p:txBody>
      </p:sp>
    </p:spTree>
    <p:extLst>
      <p:ext uri="{BB962C8B-B14F-4D97-AF65-F5344CB8AC3E}">
        <p14:creationId xmlns:p14="http://schemas.microsoft.com/office/powerpoint/2010/main" val="146182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 </a:t>
            </a:r>
            <a:r>
              <a:rPr lang="pt-BR"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Entendendo o Problema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25">
            <a:extLst>
              <a:ext uri="{FF2B5EF4-FFF2-40B4-BE49-F238E27FC236}">
                <a16:creationId xmlns:a16="http://schemas.microsoft.com/office/drawing/2014/main" id="{B95A6DE8-0CD4-9441-84E1-B7918A30A581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O primeiro passo para resolver um problema é entendê-lo!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Possibilidade de extensão – Os </a:t>
            </a:r>
            <a:r>
              <a:rPr lang="pt-PT" sz="1800" dirty="0" err="1"/>
              <a:t>stakeholders</a:t>
            </a:r>
            <a:r>
              <a:rPr lang="pt-PT" sz="1800" dirty="0"/>
              <a:t> tem uma visão de expansão do sistema?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Requisitos não funcionais – O sistema deve ser seguro e consistente acima de tudo? (sistemas financeiros) O sistema deve ser disponível acima de tudo? (redes sociais)</a:t>
            </a:r>
          </a:p>
        </p:txBody>
      </p:sp>
    </p:spTree>
    <p:extLst>
      <p:ext uri="{BB962C8B-B14F-4D97-AF65-F5344CB8AC3E}">
        <p14:creationId xmlns:p14="http://schemas.microsoft.com/office/powerpoint/2010/main" val="33221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 </a:t>
            </a:r>
            <a:r>
              <a:rPr lang="pt-BR"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Entendendo o Problema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25">
            <a:extLst>
              <a:ext uri="{FF2B5EF4-FFF2-40B4-BE49-F238E27FC236}">
                <a16:creationId xmlns:a16="http://schemas.microsoft.com/office/drawing/2014/main" id="{B95A6DE8-0CD4-9441-84E1-B7918A30A581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Entender o cenário e casos de uso é essencial.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Questione se as premissas do sistema fazem sentido.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Entenda quando, onde e porquê o sistema será utilizado.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8880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0;p25">
            <a:extLst>
              <a:ext uri="{FF2B5EF4-FFF2-40B4-BE49-F238E27FC236}">
                <a16:creationId xmlns:a16="http://schemas.microsoft.com/office/drawing/2014/main" id="{65AE3B39-F2EE-994F-B8E2-C1316E9AEB2E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Já existem arquiteturas adotadas no mercado que resolvem muitos desses problemas!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b="1" dirty="0"/>
              <a:t>Atenção</a:t>
            </a:r>
            <a:r>
              <a:rPr lang="pt-PT" sz="1800" dirty="0"/>
              <a:t>: É importante tentar resolver o problema com a melhor solução, evite começar a resolução sem considerar os prós e contras de diversas abordagens.</a:t>
            </a:r>
          </a:p>
        </p:txBody>
      </p:sp>
    </p:spTree>
    <p:extLst>
      <p:ext uri="{BB962C8B-B14F-4D97-AF65-F5344CB8AC3E}">
        <p14:creationId xmlns:p14="http://schemas.microsoft.com/office/powerpoint/2010/main" val="50284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0;p25">
            <a:extLst>
              <a:ext uri="{FF2B5EF4-FFF2-40B4-BE49-F238E27FC236}">
                <a16:creationId xmlns:a16="http://schemas.microsoft.com/office/drawing/2014/main" id="{65AE3B39-F2EE-994F-B8E2-C1316E9AEB2E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Service-Oriented Architecture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dirty="0" err="1">
                <a:latin typeface="Arial" panose="020B0604020202020204" pitchFamily="34" charset="0"/>
              </a:rPr>
              <a:t>Arquitetura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Orientada</a:t>
            </a:r>
            <a:r>
              <a:rPr lang="en-US" sz="1800" dirty="0">
                <a:latin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</a:rPr>
              <a:t>Serviços</a:t>
            </a:r>
            <a:r>
              <a:rPr lang="en-US" sz="1800" dirty="0">
                <a:latin typeface="Arial" panose="020B0604020202020204" pitchFamily="34" charset="0"/>
              </a:rPr>
              <a:t> – </a:t>
            </a:r>
            <a:r>
              <a:rPr lang="en-US" sz="1800" dirty="0" err="1">
                <a:latin typeface="Arial" panose="020B0604020202020204" pitchFamily="34" charset="0"/>
              </a:rPr>
              <a:t>Vários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agrupamentos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sistemas</a:t>
            </a:r>
            <a:r>
              <a:rPr lang="en-US" sz="1800" dirty="0">
                <a:latin typeface="Arial" panose="020B0604020202020204" pitchFamily="34" charset="0"/>
              </a:rPr>
              <a:t> inter-</a:t>
            </a:r>
            <a:r>
              <a:rPr lang="en-US" sz="1800" dirty="0" err="1">
                <a:latin typeface="Arial" panose="020B0604020202020204" pitchFamily="34" charset="0"/>
              </a:rPr>
              <a:t>conectados</a:t>
            </a: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dirty="0" err="1">
                <a:latin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vez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apenas</a:t>
            </a:r>
            <a:r>
              <a:rPr lang="en-US" sz="1800" dirty="0">
                <a:latin typeface="Arial" panose="020B0604020202020204" pitchFamily="34" charset="0"/>
              </a:rPr>
              <a:t> um </a:t>
            </a:r>
            <a:r>
              <a:rPr lang="en-US" sz="1800" dirty="0" err="1">
                <a:latin typeface="Arial" panose="020B0604020202020204" pitchFamily="34" charset="0"/>
              </a:rPr>
              <a:t>projeto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representando</a:t>
            </a:r>
            <a:r>
              <a:rPr lang="en-US" sz="1800" dirty="0">
                <a:latin typeface="Arial" panose="020B0604020202020204" pitchFamily="34" charset="0"/>
              </a:rPr>
              <a:t> 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existirão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vários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projetos</a:t>
            </a: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dirty="0" err="1">
                <a:latin typeface="Arial" panose="020B0604020202020204" pitchFamily="34" charset="0"/>
              </a:rPr>
              <a:t>Tamanho</a:t>
            </a:r>
            <a:r>
              <a:rPr lang="en-US" sz="1800" dirty="0">
                <a:latin typeface="Arial" panose="020B0604020202020204" pitchFamily="34" charset="0"/>
              </a:rPr>
              <a:t> e </a:t>
            </a:r>
            <a:r>
              <a:rPr lang="en-US" sz="1800" dirty="0" err="1">
                <a:latin typeface="Arial" panose="020B0604020202020204" pitchFamily="34" charset="0"/>
              </a:rPr>
              <a:t>responsabilidade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cada</a:t>
            </a:r>
            <a:r>
              <a:rPr lang="en-US" sz="1800" dirty="0">
                <a:latin typeface="Arial" panose="020B0604020202020204" pitchFamily="34" charset="0"/>
              </a:rPr>
              <a:t> ”</a:t>
            </a:r>
            <a:r>
              <a:rPr lang="en-US" sz="1800" dirty="0" err="1">
                <a:latin typeface="Arial" panose="020B0604020202020204" pitchFamily="34" charset="0"/>
              </a:rPr>
              <a:t>subsistema</a:t>
            </a:r>
            <a:r>
              <a:rPr lang="en-US" sz="1800" dirty="0">
                <a:latin typeface="Arial" panose="020B0604020202020204" pitchFamily="34" charset="0"/>
              </a:rPr>
              <a:t>” varia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41453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5266938" y="1407957"/>
            <a:ext cx="1390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 dirty="0">
                <a:solidFill>
                  <a:srgbClr val="7DDD0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4100" b="1" i="0" u="none" strike="noStrike" cap="none" dirty="0">
              <a:solidFill>
                <a:srgbClr val="7D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51046" y="1407957"/>
            <a:ext cx="1390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>
                <a:solidFill>
                  <a:srgbClr val="7DDD0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4100" b="1" i="0" u="none" strike="noStrike" cap="none">
              <a:solidFill>
                <a:srgbClr val="7D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96503" y="3229820"/>
            <a:ext cx="1390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 dirty="0">
                <a:solidFill>
                  <a:srgbClr val="7DDD0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4100" b="1" i="0" u="none" strike="noStrike" cap="none" dirty="0">
              <a:solidFill>
                <a:srgbClr val="7D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13225" y="2041088"/>
            <a:ext cx="2098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0" i="0" u="none" strike="noStrike" cap="none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que é Arquitetura de Software</a:t>
            </a:r>
            <a:endParaRPr b="0" i="0" u="none" strike="noStrike" cap="none">
              <a:solidFill>
                <a:srgbClr val="09090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96503" y="3922520"/>
            <a:ext cx="2728747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Padrões Arquiteturais e Exemplos</a:t>
            </a:r>
            <a:endParaRPr b="0" i="0" u="none" strike="noStrike" cap="none" dirty="0">
              <a:solidFill>
                <a:srgbClr val="09090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29117" y="2021027"/>
            <a:ext cx="2098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en-US" dirty="0" err="1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Entendendo</a:t>
            </a:r>
            <a:r>
              <a:rPr lang="en-US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n-US" dirty="0" err="1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Problema</a:t>
            </a:r>
            <a:endParaRPr lang="en-US" b="0" i="0" u="none" strike="noStrike" cap="none" dirty="0">
              <a:solidFill>
                <a:srgbClr val="09090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9090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913228" y="427125"/>
            <a:ext cx="300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90909"/>
                </a:solidFill>
                <a:latin typeface="Montserrat"/>
                <a:ea typeface="Montserrat"/>
                <a:cs typeface="Montserrat"/>
                <a:sym typeface="Montserrat"/>
              </a:rPr>
              <a:t>Nesta palestra</a:t>
            </a:r>
            <a:endParaRPr sz="2700" b="1" i="0" u="none" strike="noStrike" cap="none">
              <a:solidFill>
                <a:srgbClr val="09090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516" y="2571750"/>
            <a:ext cx="938484" cy="251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705" y="243264"/>
            <a:ext cx="1188849" cy="74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icroservices vs SOA | What's the Difference | Edureka">
            <a:extLst>
              <a:ext uri="{FF2B5EF4-FFF2-40B4-BE49-F238E27FC236}">
                <a16:creationId xmlns:a16="http://schemas.microsoft.com/office/drawing/2014/main" id="{69A75BA7-E5ED-9F48-BAE2-BD2466B7F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49" y="1347219"/>
            <a:ext cx="5036501" cy="321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5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0;p25">
            <a:extLst>
              <a:ext uri="{FF2B5EF4-FFF2-40B4-BE49-F238E27FC236}">
                <a16:creationId xmlns:a16="http://schemas.microsoft.com/office/drawing/2014/main" id="{65AE3B39-F2EE-994F-B8E2-C1316E9AEB2E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que usar SOA?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Existem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componentes</a:t>
            </a:r>
            <a:r>
              <a:rPr lang="en-US" sz="1800" dirty="0">
                <a:latin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 que </a:t>
            </a:r>
            <a:r>
              <a:rPr lang="en-US" sz="1800" dirty="0" err="1">
                <a:latin typeface="Arial" panose="020B0604020202020204" pitchFamily="34" charset="0"/>
              </a:rPr>
              <a:t>podem</a:t>
            </a:r>
            <a:r>
              <a:rPr lang="en-US" sz="1800" dirty="0">
                <a:latin typeface="Arial" panose="020B0604020202020204" pitchFamily="34" charset="0"/>
              </a:rPr>
              <a:t> ser </a:t>
            </a:r>
            <a:r>
              <a:rPr lang="en-US" sz="1800" dirty="0" err="1">
                <a:latin typeface="Arial" panose="020B0604020202020204" pitchFamily="34" charset="0"/>
              </a:rPr>
              <a:t>reutilizados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809819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0;p25">
            <a:extLst>
              <a:ext uri="{FF2B5EF4-FFF2-40B4-BE49-F238E27FC236}">
                <a16:creationId xmlns:a16="http://schemas.microsoft.com/office/drawing/2014/main" id="{65AE3B39-F2EE-994F-B8E2-C1316E9AEB2E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que usar SOA?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Existem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componentes</a:t>
            </a:r>
            <a:r>
              <a:rPr lang="en-US" sz="1800" dirty="0">
                <a:latin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 que </a:t>
            </a:r>
            <a:r>
              <a:rPr lang="en-US" sz="1800" dirty="0" err="1">
                <a:latin typeface="Arial" panose="020B0604020202020204" pitchFamily="34" charset="0"/>
              </a:rPr>
              <a:t>podem</a:t>
            </a:r>
            <a:r>
              <a:rPr lang="en-US" sz="1800" dirty="0">
                <a:latin typeface="Arial" panose="020B0604020202020204" pitchFamily="34" charset="0"/>
              </a:rPr>
              <a:t> ser </a:t>
            </a:r>
            <a:r>
              <a:rPr lang="en-US" sz="1800" dirty="0" err="1">
                <a:latin typeface="Arial" panose="020B0604020202020204" pitchFamily="34" charset="0"/>
              </a:rPr>
              <a:t>reutilizados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Alguns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componentes</a:t>
            </a:r>
            <a:r>
              <a:rPr lang="en-US" sz="1800" dirty="0">
                <a:latin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devem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ter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linguagens</a:t>
            </a:r>
            <a:r>
              <a:rPr lang="en-US" sz="1800" dirty="0">
                <a:latin typeface="Arial" panose="020B0604020202020204" pitchFamily="34" charset="0"/>
              </a:rPr>
              <a:t>/frameworks </a:t>
            </a:r>
            <a:r>
              <a:rPr lang="en-US" sz="1800" dirty="0" err="1">
                <a:latin typeface="Arial" panose="020B0604020202020204" pitchFamily="34" charset="0"/>
              </a:rPr>
              <a:t>diferentes</a:t>
            </a: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77762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0;p25">
            <a:extLst>
              <a:ext uri="{FF2B5EF4-FFF2-40B4-BE49-F238E27FC236}">
                <a16:creationId xmlns:a16="http://schemas.microsoft.com/office/drawing/2014/main" id="{65AE3B39-F2EE-994F-B8E2-C1316E9AEB2E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que usar SOA?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Existem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componentes</a:t>
            </a:r>
            <a:r>
              <a:rPr lang="en-US" sz="1800" dirty="0">
                <a:latin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 que </a:t>
            </a:r>
            <a:r>
              <a:rPr lang="en-US" sz="1800" dirty="0" err="1">
                <a:latin typeface="Arial" panose="020B0604020202020204" pitchFamily="34" charset="0"/>
              </a:rPr>
              <a:t>podem</a:t>
            </a:r>
            <a:r>
              <a:rPr lang="en-US" sz="1800" dirty="0">
                <a:latin typeface="Arial" panose="020B0604020202020204" pitchFamily="34" charset="0"/>
              </a:rPr>
              <a:t> ser </a:t>
            </a:r>
            <a:r>
              <a:rPr lang="en-US" sz="1800" dirty="0" err="1">
                <a:latin typeface="Arial" panose="020B0604020202020204" pitchFamily="34" charset="0"/>
              </a:rPr>
              <a:t>reutilizados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Alguns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componentes</a:t>
            </a:r>
            <a:r>
              <a:rPr lang="en-US" sz="1800" dirty="0">
                <a:latin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devem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ter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linguagens</a:t>
            </a:r>
            <a:r>
              <a:rPr lang="en-US" sz="1800" dirty="0">
                <a:latin typeface="Arial" panose="020B0604020202020204" pitchFamily="34" charset="0"/>
              </a:rPr>
              <a:t>/frameworks </a:t>
            </a:r>
            <a:r>
              <a:rPr lang="en-US" sz="1800" dirty="0" err="1">
                <a:latin typeface="Arial" panose="020B0604020202020204" pitchFamily="34" charset="0"/>
              </a:rPr>
              <a:t>diferentes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Não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é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desejado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afetar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todo</a:t>
            </a:r>
            <a:r>
              <a:rPr lang="en-US" sz="1800" dirty="0">
                <a:latin typeface="Arial" panose="020B0604020202020204" pitchFamily="34" charset="0"/>
              </a:rPr>
              <a:t> 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quando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pequenas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mudanças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são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feitas</a:t>
            </a: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60520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Exemplo: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A sua empresa possui um </a:t>
            </a:r>
            <a:r>
              <a:rPr lang="pt-PT" sz="1800" dirty="0" err="1"/>
              <a:t>monolito</a:t>
            </a:r>
            <a:r>
              <a:rPr lang="pt-PT" sz="1800" dirty="0"/>
              <a:t>, um sistema de vendas online, com as seguintes capacidades: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Venda de produtos para usuários autenticados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Cadastro de estoque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Geração de relatórios e estatísticas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Notificações </a:t>
            </a:r>
          </a:p>
        </p:txBody>
      </p:sp>
    </p:spTree>
    <p:extLst>
      <p:ext uri="{BB962C8B-B14F-4D97-AF65-F5344CB8AC3E}">
        <p14:creationId xmlns:p14="http://schemas.microsoft.com/office/powerpoint/2010/main" val="112090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Exemplo: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Você é responsável por adicionar a capacidade de análise de comportamentos, com mineração de dados. </a:t>
            </a:r>
            <a:r>
              <a:rPr lang="pt-PT" sz="1800" u="sng" dirty="0"/>
              <a:t>Entendendo melhor</a:t>
            </a:r>
            <a:r>
              <a:rPr lang="pt-PT" sz="1800" dirty="0"/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O sistema deve encontrar padrões de compra e, para isso, precisará </a:t>
            </a:r>
            <a:r>
              <a:rPr lang="pt-PT" sz="1800" dirty="0" err="1"/>
              <a:t>acessar</a:t>
            </a:r>
            <a:r>
              <a:rPr lang="pt-PT" sz="1800" dirty="0"/>
              <a:t> o banco de dados de vendas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O processo pode ser demorado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O sistema deve interferir o mínimo possível na operação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A execução das análises será feita algumas vezes por semana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Como deve ser a solução?</a:t>
            </a:r>
          </a:p>
        </p:txBody>
      </p:sp>
    </p:spTree>
    <p:extLst>
      <p:ext uri="{BB962C8B-B14F-4D97-AF65-F5344CB8AC3E}">
        <p14:creationId xmlns:p14="http://schemas.microsoft.com/office/powerpoint/2010/main" val="3509289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1: Continuar aumentando o </a:t>
            </a:r>
            <a:r>
              <a:rPr lang="pt-PT" sz="1800" dirty="0" err="1"/>
              <a:t>monolito</a:t>
            </a: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314DB5-077E-A440-A537-E8CA83A9FA33}"/>
              </a:ext>
            </a:extLst>
          </p:cNvPr>
          <p:cNvSpPr/>
          <p:nvPr/>
        </p:nvSpPr>
        <p:spPr>
          <a:xfrm>
            <a:off x="1826879" y="2305968"/>
            <a:ext cx="2523744" cy="19615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1F823-AFBB-6A41-9C40-1B48419132E2}"/>
              </a:ext>
            </a:extLst>
          </p:cNvPr>
          <p:cNvSpPr txBox="1"/>
          <p:nvPr/>
        </p:nvSpPr>
        <p:spPr>
          <a:xfrm>
            <a:off x="2311391" y="2343653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Sistema de Vendas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EEB8E-ABEA-AD42-BF00-DC48C6DAE21C}"/>
              </a:ext>
            </a:extLst>
          </p:cNvPr>
          <p:cNvSpPr txBox="1"/>
          <p:nvPr/>
        </p:nvSpPr>
        <p:spPr>
          <a:xfrm>
            <a:off x="1914993" y="2861790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Venda de Produtos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9294C-E6C2-D144-B891-E4D5A2896E89}"/>
              </a:ext>
            </a:extLst>
          </p:cNvPr>
          <p:cNvSpPr txBox="1"/>
          <p:nvPr/>
        </p:nvSpPr>
        <p:spPr>
          <a:xfrm>
            <a:off x="1914993" y="324836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Autenticação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4BCBB-BC23-FF46-9298-669F0994E2EC}"/>
              </a:ext>
            </a:extLst>
          </p:cNvPr>
          <p:cNvSpPr txBox="1"/>
          <p:nvPr/>
        </p:nvSpPr>
        <p:spPr>
          <a:xfrm>
            <a:off x="2311391" y="34843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B3589-EFED-E749-9AEB-01E2674C317D}"/>
              </a:ext>
            </a:extLst>
          </p:cNvPr>
          <p:cNvSpPr txBox="1"/>
          <p:nvPr/>
        </p:nvSpPr>
        <p:spPr>
          <a:xfrm>
            <a:off x="1883389" y="3812683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Mineração de Dados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EF3C8-9D8D-474E-BE60-6EB9B0561D4A}"/>
              </a:ext>
            </a:extLst>
          </p:cNvPr>
          <p:cNvSpPr/>
          <p:nvPr/>
        </p:nvSpPr>
        <p:spPr>
          <a:xfrm>
            <a:off x="5355734" y="2795326"/>
            <a:ext cx="1366532" cy="103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798B4-79C3-F640-89F1-64FC8E0486AE}"/>
              </a:ext>
            </a:extLst>
          </p:cNvPr>
          <p:cNvSpPr txBox="1"/>
          <p:nvPr/>
        </p:nvSpPr>
        <p:spPr>
          <a:xfrm>
            <a:off x="5404276" y="3166168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200" dirty="0"/>
              <a:t>Banco de Dados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0C83CB-4ACA-6C4B-852F-90824E9CFBC9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350623" y="3286739"/>
            <a:ext cx="1005111" cy="2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84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1: Continuar aumentando o </a:t>
            </a:r>
            <a:r>
              <a:rPr lang="pt-PT" sz="1800" dirty="0" err="1"/>
              <a:t>monolito</a:t>
            </a: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Vantagens: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Pode ser de implementação mais fácil para quem já está acostumado com o sistema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Desvantagens: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Limitação no uso de </a:t>
            </a:r>
            <a:r>
              <a:rPr lang="pt-PT" sz="1800" dirty="0" err="1"/>
              <a:t>frameworks</a:t>
            </a:r>
            <a:r>
              <a:rPr lang="pt-PT" sz="1800" dirty="0"/>
              <a:t> e linguagens de programação diversas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Complexidade do projeto só aumenta, tornando difícil o entendimento posterior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54777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2: Adicionar um subsistema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314DB5-077E-A440-A537-E8CA83A9FA33}"/>
              </a:ext>
            </a:extLst>
          </p:cNvPr>
          <p:cNvSpPr/>
          <p:nvPr/>
        </p:nvSpPr>
        <p:spPr>
          <a:xfrm>
            <a:off x="1822148" y="2168097"/>
            <a:ext cx="2523744" cy="15637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1F823-AFBB-6A41-9C40-1B48419132E2}"/>
              </a:ext>
            </a:extLst>
          </p:cNvPr>
          <p:cNvSpPr txBox="1"/>
          <p:nvPr/>
        </p:nvSpPr>
        <p:spPr>
          <a:xfrm>
            <a:off x="2306660" y="2205782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Sistema de Vendas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EEB8E-ABEA-AD42-BF00-DC48C6DAE21C}"/>
              </a:ext>
            </a:extLst>
          </p:cNvPr>
          <p:cNvSpPr txBox="1"/>
          <p:nvPr/>
        </p:nvSpPr>
        <p:spPr>
          <a:xfrm>
            <a:off x="1910262" y="2723919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Venda de Produtos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9294C-E6C2-D144-B891-E4D5A2896E89}"/>
              </a:ext>
            </a:extLst>
          </p:cNvPr>
          <p:cNvSpPr txBox="1"/>
          <p:nvPr/>
        </p:nvSpPr>
        <p:spPr>
          <a:xfrm>
            <a:off x="1910262" y="3110491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Autenticação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4BCBB-BC23-FF46-9298-669F0994E2EC}"/>
              </a:ext>
            </a:extLst>
          </p:cNvPr>
          <p:cNvSpPr txBox="1"/>
          <p:nvPr/>
        </p:nvSpPr>
        <p:spPr>
          <a:xfrm>
            <a:off x="2719818" y="33464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…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8A42208-7EFD-5649-8793-740061DA6272}"/>
              </a:ext>
            </a:extLst>
          </p:cNvPr>
          <p:cNvSpPr/>
          <p:nvPr/>
        </p:nvSpPr>
        <p:spPr>
          <a:xfrm>
            <a:off x="1940045" y="4228580"/>
            <a:ext cx="2104591" cy="69520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371AA-9562-734A-8AAB-657AD136EBBD}"/>
              </a:ext>
            </a:extLst>
          </p:cNvPr>
          <p:cNvSpPr txBox="1"/>
          <p:nvPr/>
        </p:nvSpPr>
        <p:spPr>
          <a:xfrm>
            <a:off x="1940044" y="4347988"/>
            <a:ext cx="21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200" dirty="0"/>
              <a:t>Sub Sistema de</a:t>
            </a:r>
            <a:br>
              <a:rPr lang="en-BR" sz="1200" dirty="0"/>
            </a:br>
            <a:r>
              <a:rPr lang="en-BR" sz="1200" dirty="0"/>
              <a:t>Mineração de Dados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FCC90-D753-8B4B-853B-B3D7FBF54EC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992341" y="3769560"/>
            <a:ext cx="0" cy="459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0D93627-4490-384B-BF0E-99CD62B15D7E}"/>
              </a:ext>
            </a:extLst>
          </p:cNvPr>
          <p:cNvSpPr/>
          <p:nvPr/>
        </p:nvSpPr>
        <p:spPr>
          <a:xfrm>
            <a:off x="5491992" y="1891353"/>
            <a:ext cx="1366532" cy="103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A3D76-6A6C-8D45-BD53-99C2C2B5BB57}"/>
              </a:ext>
            </a:extLst>
          </p:cNvPr>
          <p:cNvSpPr txBox="1"/>
          <p:nvPr/>
        </p:nvSpPr>
        <p:spPr>
          <a:xfrm>
            <a:off x="5540534" y="2262195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200" dirty="0"/>
              <a:t>Banco de Dados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BFFF4-ED64-664A-8C60-55A5086B38EC}"/>
              </a:ext>
            </a:extLst>
          </p:cNvPr>
          <p:cNvSpPr/>
          <p:nvPr/>
        </p:nvSpPr>
        <p:spPr>
          <a:xfrm>
            <a:off x="5491992" y="3174014"/>
            <a:ext cx="1366532" cy="103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10A1FE-5D56-E042-9728-BC3F433E5128}"/>
              </a:ext>
            </a:extLst>
          </p:cNvPr>
          <p:cNvSpPr txBox="1"/>
          <p:nvPr/>
        </p:nvSpPr>
        <p:spPr>
          <a:xfrm>
            <a:off x="5465769" y="3418268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1200" dirty="0"/>
              <a:t>Banco de Dados</a:t>
            </a:r>
            <a:br>
              <a:rPr lang="en-BR" sz="1200" dirty="0"/>
            </a:br>
            <a:r>
              <a:rPr lang="en-BR" sz="1200" dirty="0"/>
              <a:t>Réplica de Leitura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D014D3-A51F-9144-A99B-BB08333B17EB}"/>
              </a:ext>
            </a:extLst>
          </p:cNvPr>
          <p:cNvCxnSpPr>
            <a:stCxn id="2" idx="3"/>
            <a:endCxn id="19" idx="1"/>
          </p:cNvCxnSpPr>
          <p:nvPr/>
        </p:nvCxnSpPr>
        <p:spPr>
          <a:xfrm flipV="1">
            <a:off x="4345892" y="2406846"/>
            <a:ext cx="1146100" cy="543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DE41D0-FFCB-E742-B0D3-E392922A4233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4044635" y="3689507"/>
            <a:ext cx="1447357" cy="889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3BD44E-5E1B-DF4F-B4D3-B16B9227B8AA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175258" y="2922339"/>
            <a:ext cx="0" cy="251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84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2: Adicionar um subsistema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Vantagens: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Componente reusável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Linguagens de programação e </a:t>
            </a:r>
            <a:r>
              <a:rPr lang="pt-PT" sz="1800" dirty="0" err="1"/>
              <a:t>frameworks</a:t>
            </a:r>
            <a:r>
              <a:rPr lang="pt-PT" sz="1800" dirty="0"/>
              <a:t> mais apropriados podem ser utilizados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Atualizações ao novo módulo não afetarão todo o sistema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Desvantagens: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A configuração inicial pode ser mais demorada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Outros recursos de infraestrutura podem ser necessários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90320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lang="en-US" sz="1400" dirty="0"/>
          </a:p>
          <a:p>
            <a:r>
              <a:rPr lang="pt-PT" sz="1800" dirty="0"/>
              <a:t>“A arquitetura de software de um sistema representa as decisões de projeto relacionadas </a:t>
            </a:r>
            <a:r>
              <a:rPr lang="pt-PT" sz="1800" i="1" u="sng" dirty="0"/>
              <a:t>à estrutura e ao comportamento geral do sistema</a:t>
            </a:r>
            <a:r>
              <a:rPr lang="pt-PT" sz="1800" dirty="0"/>
              <a:t>. A arquitetura ajuda as partes interessadas a entender e analisar </a:t>
            </a:r>
            <a:r>
              <a:rPr lang="pt-PT" sz="1800" i="1" u="sng" dirty="0"/>
              <a:t>como o sistema alcançará qualidades essenciais, como capacidade de modificação, disponibilidade e segurança</a:t>
            </a:r>
            <a:r>
              <a:rPr lang="pt-PT" sz="1800" dirty="0"/>
              <a:t>.” </a:t>
            </a:r>
          </a:p>
          <a:p>
            <a:endParaRPr lang="pt-PT" sz="1800" i="1" dirty="0"/>
          </a:p>
          <a:p>
            <a:r>
              <a:rPr lang="en-US" sz="1800" i="1" dirty="0"/>
              <a:t>(Carnegie Mellon University, </a:t>
            </a:r>
            <a:r>
              <a:rPr lang="en-US" sz="1800" i="1" dirty="0" err="1"/>
              <a:t>em</a:t>
            </a:r>
            <a:r>
              <a:rPr lang="en-US" sz="1800" i="1" dirty="0"/>
              <a:t> </a:t>
            </a:r>
            <a:r>
              <a:rPr lang="en-US" sz="1800" i="1" dirty="0" err="1"/>
              <a:t>tradução</a:t>
            </a:r>
            <a:r>
              <a:rPr lang="en-US" sz="1800" i="1" dirty="0"/>
              <a:t> </a:t>
            </a:r>
            <a:r>
              <a:rPr lang="en-US" sz="1800" i="1" dirty="0" err="1"/>
              <a:t>direta</a:t>
            </a:r>
            <a:r>
              <a:rPr lang="en-US" sz="1800" i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100" b="0" i="0" u="none" strike="noStrike" cap="none" dirty="0">
              <a:solidFill>
                <a:srgbClr val="09090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0;p25">
            <a:extLst>
              <a:ext uri="{FF2B5EF4-FFF2-40B4-BE49-F238E27FC236}">
                <a16:creationId xmlns:a16="http://schemas.microsoft.com/office/drawing/2014/main" id="{65AE3B39-F2EE-994F-B8E2-C1316E9AEB2E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</a:rPr>
              <a:t>Message-Oriented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Arquitetura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Orientada</a:t>
            </a:r>
            <a:r>
              <a:rPr lang="en-US" sz="1800" dirty="0">
                <a:latin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</a:rPr>
              <a:t>Mensagens</a:t>
            </a:r>
            <a:r>
              <a:rPr lang="en-US" sz="1800" dirty="0">
                <a:latin typeface="Arial" panose="020B0604020202020204" pitchFamily="34" charset="0"/>
              </a:rPr>
              <a:t> – </a:t>
            </a:r>
            <a:r>
              <a:rPr lang="en-US" sz="1800" dirty="0" err="1">
                <a:latin typeface="Arial" panose="020B0604020202020204" pitchFamily="34" charset="0"/>
              </a:rPr>
              <a:t>Componentes</a:t>
            </a:r>
            <a:r>
              <a:rPr lang="en-US" sz="1800" dirty="0">
                <a:latin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</a:rPr>
              <a:t>sistema</a:t>
            </a:r>
            <a:r>
              <a:rPr lang="en-US" sz="1800" dirty="0">
                <a:latin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</a:rPr>
              <a:t>comunicam</a:t>
            </a:r>
            <a:r>
              <a:rPr lang="en-US" sz="1800" dirty="0">
                <a:latin typeface="Arial" panose="020B0604020202020204" pitchFamily="34" charset="0"/>
              </a:rPr>
              <a:t> por </a:t>
            </a:r>
            <a:r>
              <a:rPr lang="en-US" sz="1800" dirty="0" err="1">
                <a:latin typeface="Arial" panose="020B0604020202020204" pitchFamily="34" charset="0"/>
              </a:rPr>
              <a:t>mensagens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Mensagens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não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precisam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resposta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imediata</a:t>
            </a:r>
            <a:r>
              <a:rPr lang="en-US" sz="1800" dirty="0">
                <a:latin typeface="Arial" panose="020B0604020202020204" pitchFamily="34" charset="0"/>
              </a:rPr>
              <a:t> e </a:t>
            </a:r>
            <a:r>
              <a:rPr lang="en-US" sz="1800" dirty="0" err="1">
                <a:latin typeface="Arial" panose="020B0604020202020204" pitchFamily="34" charset="0"/>
              </a:rPr>
              <a:t>podem</a:t>
            </a:r>
            <a:r>
              <a:rPr lang="en-US" sz="1800" dirty="0">
                <a:latin typeface="Arial" panose="020B0604020202020204" pitchFamily="34" charset="0"/>
              </a:rPr>
              <a:t> ser </a:t>
            </a:r>
            <a:r>
              <a:rPr lang="en-US" sz="1800" dirty="0" err="1">
                <a:latin typeface="Arial" panose="020B0604020202020204" pitchFamily="34" charset="0"/>
              </a:rPr>
              <a:t>enfileiradas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</a:rPr>
              <a:t>Clientes</a:t>
            </a:r>
            <a:r>
              <a:rPr lang="en-US" sz="1800" dirty="0">
                <a:latin typeface="Arial" panose="020B0604020202020204" pitchFamily="34" charset="0"/>
              </a:rPr>
              <a:t> e </a:t>
            </a:r>
            <a:r>
              <a:rPr lang="en-US" sz="1800" dirty="0" err="1">
                <a:latin typeface="Arial" panose="020B0604020202020204" pitchFamily="34" charset="0"/>
              </a:rPr>
              <a:t>servidores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não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precisam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necessariamente</a:t>
            </a:r>
            <a:r>
              <a:rPr lang="en-US" sz="1800" dirty="0">
                <a:latin typeface="Arial" panose="020B0604020202020204" pitchFamily="34" charset="0"/>
              </a:rPr>
              <a:t>, se </a:t>
            </a:r>
            <a:r>
              <a:rPr lang="en-US" sz="1800" dirty="0" err="1">
                <a:latin typeface="Arial" panose="020B0604020202020204" pitchFamily="34" charset="0"/>
              </a:rPr>
              <a:t>conhecer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850371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04. Casos de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Uso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25">
            <a:extLst>
              <a:ext uri="{FF2B5EF4-FFF2-40B4-BE49-F238E27FC236}">
                <a16:creationId xmlns:a16="http://schemas.microsoft.com/office/drawing/2014/main" id="{218450DA-527C-CA42-8FA4-438ECD355DB8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Exemplo: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Agora, sua empresa deseja adicionar envio de emails para os clientes para diversas finalidades. </a:t>
            </a:r>
            <a:r>
              <a:rPr lang="pt-PT" sz="1800" u="sng" dirty="0"/>
              <a:t>Entendendo melhor: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Existem os emails de confirmação de senha, aviso de compra a caminho e os destinados a anunciar um produto ou serviço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Os emails de confirmação de senha e aviso de compra precisam ser entregues o mais rápido possível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85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1: Conectar o </a:t>
            </a:r>
            <a:r>
              <a:rPr lang="pt-PT" sz="1800" dirty="0" err="1"/>
              <a:t>monolito</a:t>
            </a:r>
            <a:r>
              <a:rPr lang="pt-PT" sz="1800" dirty="0"/>
              <a:t> diretamente ao provedor de email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314DB5-077E-A440-A537-E8CA83A9FA33}"/>
              </a:ext>
            </a:extLst>
          </p:cNvPr>
          <p:cNvSpPr/>
          <p:nvPr/>
        </p:nvSpPr>
        <p:spPr>
          <a:xfrm>
            <a:off x="1826234" y="2313124"/>
            <a:ext cx="2523744" cy="19615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1F823-AFBB-6A41-9C40-1B48419132E2}"/>
              </a:ext>
            </a:extLst>
          </p:cNvPr>
          <p:cNvSpPr txBox="1"/>
          <p:nvPr/>
        </p:nvSpPr>
        <p:spPr>
          <a:xfrm>
            <a:off x="2310746" y="2350809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Sistema de Vendas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EEB8E-ABEA-AD42-BF00-DC48C6DAE21C}"/>
              </a:ext>
            </a:extLst>
          </p:cNvPr>
          <p:cNvSpPr txBox="1"/>
          <p:nvPr/>
        </p:nvSpPr>
        <p:spPr>
          <a:xfrm>
            <a:off x="1914348" y="2868946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Venda de Produtos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9294C-E6C2-D144-B891-E4D5A2896E89}"/>
              </a:ext>
            </a:extLst>
          </p:cNvPr>
          <p:cNvSpPr txBox="1"/>
          <p:nvPr/>
        </p:nvSpPr>
        <p:spPr>
          <a:xfrm>
            <a:off x="1914348" y="325551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Autenticação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4BCBB-BC23-FF46-9298-669F0994E2EC}"/>
              </a:ext>
            </a:extLst>
          </p:cNvPr>
          <p:cNvSpPr txBox="1"/>
          <p:nvPr/>
        </p:nvSpPr>
        <p:spPr>
          <a:xfrm>
            <a:off x="2310746" y="34914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B3589-EFED-E749-9AEB-01E2674C317D}"/>
              </a:ext>
            </a:extLst>
          </p:cNvPr>
          <p:cNvSpPr txBox="1"/>
          <p:nvPr/>
        </p:nvSpPr>
        <p:spPr>
          <a:xfrm>
            <a:off x="1882744" y="3819839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Envio de 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EF3C8-9D8D-474E-BE60-6EB9B0561D4A}"/>
              </a:ext>
            </a:extLst>
          </p:cNvPr>
          <p:cNvSpPr/>
          <p:nvPr/>
        </p:nvSpPr>
        <p:spPr>
          <a:xfrm>
            <a:off x="5355089" y="2802482"/>
            <a:ext cx="1366532" cy="103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798B4-79C3-F640-89F1-64FC8E0486AE}"/>
              </a:ext>
            </a:extLst>
          </p:cNvPr>
          <p:cNvSpPr txBox="1"/>
          <p:nvPr/>
        </p:nvSpPr>
        <p:spPr>
          <a:xfrm>
            <a:off x="5336241" y="3155395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1200" dirty="0"/>
              <a:t>Provedor de Email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0C83CB-4ACA-6C4B-852F-90824E9CFB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349978" y="3293895"/>
            <a:ext cx="1005111" cy="2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1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1: Conectar o </a:t>
            </a:r>
            <a:r>
              <a:rPr lang="pt-PT" sz="1800" dirty="0" err="1"/>
              <a:t>monolito</a:t>
            </a:r>
            <a:r>
              <a:rPr lang="pt-PT" sz="1800" dirty="0"/>
              <a:t> diretamente ao provedor de email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Vantagens: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Pode ser de implementação mais fácil para quem já está acostumado com o sistema;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Desvantagens: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Emails enviados com a mesma prioridade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Possível perda de emails se algo de errado acontecer no envio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08764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2: Adicionar uma fila de emails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314DB5-077E-A440-A537-E8CA83A9FA33}"/>
              </a:ext>
            </a:extLst>
          </p:cNvPr>
          <p:cNvSpPr/>
          <p:nvPr/>
        </p:nvSpPr>
        <p:spPr>
          <a:xfrm>
            <a:off x="511566" y="2189834"/>
            <a:ext cx="2523744" cy="19615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1F823-AFBB-6A41-9C40-1B48419132E2}"/>
              </a:ext>
            </a:extLst>
          </p:cNvPr>
          <p:cNvSpPr txBox="1"/>
          <p:nvPr/>
        </p:nvSpPr>
        <p:spPr>
          <a:xfrm>
            <a:off x="996078" y="2227519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Sistema de Vendas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EEB8E-ABEA-AD42-BF00-DC48C6DAE21C}"/>
              </a:ext>
            </a:extLst>
          </p:cNvPr>
          <p:cNvSpPr txBox="1"/>
          <p:nvPr/>
        </p:nvSpPr>
        <p:spPr>
          <a:xfrm>
            <a:off x="599680" y="2745656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Venda de Produtos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9294C-E6C2-D144-B891-E4D5A2896E89}"/>
              </a:ext>
            </a:extLst>
          </p:cNvPr>
          <p:cNvSpPr txBox="1"/>
          <p:nvPr/>
        </p:nvSpPr>
        <p:spPr>
          <a:xfrm>
            <a:off x="599680" y="313222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Autenticação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4BCBB-BC23-FF46-9298-669F0994E2EC}"/>
              </a:ext>
            </a:extLst>
          </p:cNvPr>
          <p:cNvSpPr txBox="1"/>
          <p:nvPr/>
        </p:nvSpPr>
        <p:spPr>
          <a:xfrm>
            <a:off x="996078" y="336819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B3589-EFED-E749-9AEB-01E2674C317D}"/>
              </a:ext>
            </a:extLst>
          </p:cNvPr>
          <p:cNvSpPr txBox="1"/>
          <p:nvPr/>
        </p:nvSpPr>
        <p:spPr>
          <a:xfrm>
            <a:off x="568076" y="3696549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Envio de 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EF3C8-9D8D-474E-BE60-6EB9B0561D4A}"/>
              </a:ext>
            </a:extLst>
          </p:cNvPr>
          <p:cNvSpPr/>
          <p:nvPr/>
        </p:nvSpPr>
        <p:spPr>
          <a:xfrm>
            <a:off x="6838983" y="2676040"/>
            <a:ext cx="1366532" cy="103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798B4-79C3-F640-89F1-64FC8E0486AE}"/>
              </a:ext>
            </a:extLst>
          </p:cNvPr>
          <p:cNvSpPr txBox="1"/>
          <p:nvPr/>
        </p:nvSpPr>
        <p:spPr>
          <a:xfrm>
            <a:off x="6820135" y="3028953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1200" dirty="0"/>
              <a:t>Provedor de Email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BF3275D-5F0B-7944-86BF-955FD1BFF49E}"/>
              </a:ext>
            </a:extLst>
          </p:cNvPr>
          <p:cNvSpPr/>
          <p:nvPr/>
        </p:nvSpPr>
        <p:spPr>
          <a:xfrm>
            <a:off x="3866003" y="2784627"/>
            <a:ext cx="2104591" cy="69520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7514E-BFEC-4F4C-871E-CF9DA7E894B4}"/>
              </a:ext>
            </a:extLst>
          </p:cNvPr>
          <p:cNvSpPr txBox="1"/>
          <p:nvPr/>
        </p:nvSpPr>
        <p:spPr>
          <a:xfrm>
            <a:off x="3866003" y="2984639"/>
            <a:ext cx="2104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Fila de Emails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B52D98-1171-FB46-B5C7-2B5355A400F5}"/>
              </a:ext>
            </a:extLst>
          </p:cNvPr>
          <p:cNvCxnSpPr>
            <a:endCxn id="16" idx="1"/>
          </p:cNvCxnSpPr>
          <p:nvPr/>
        </p:nvCxnSpPr>
        <p:spPr>
          <a:xfrm flipV="1">
            <a:off x="3016462" y="3138528"/>
            <a:ext cx="849541" cy="93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DEB09E-2910-3447-8E9A-E92F971CE885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5970594" y="3138528"/>
            <a:ext cx="849541" cy="28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4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Padrões</a:t>
            </a:r>
            <a:r>
              <a:rPr lang="en-US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Arquiteturais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25">
            <a:extLst>
              <a:ext uri="{FF2B5EF4-FFF2-40B4-BE49-F238E27FC236}">
                <a16:creationId xmlns:a16="http://schemas.microsoft.com/office/drawing/2014/main" id="{6997A9E9-7AF6-CF43-A3A4-68212D030F35}"/>
              </a:ext>
            </a:extLst>
          </p:cNvPr>
          <p:cNvSpPr txBox="1"/>
          <p:nvPr/>
        </p:nvSpPr>
        <p:spPr>
          <a:xfrm>
            <a:off x="572416" y="1478314"/>
            <a:ext cx="7633099" cy="26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Solução 2: Adicionar uma fila de emails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 err="1"/>
              <a:t>Vantanges</a:t>
            </a:r>
            <a:r>
              <a:rPr lang="pt-PT" sz="1800" dirty="0"/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Priorização de mensagens na fila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Mensagens podem ser recuperadas se algo de errado acontecer com o provedor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Mensagens podem ser consumidas a uma certa velocidade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Desvantagens: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Pode ser necessário incluir um </a:t>
            </a:r>
            <a:r>
              <a:rPr lang="pt-PT" sz="1800" dirty="0" err="1"/>
              <a:t>microserviço</a:t>
            </a:r>
            <a:r>
              <a:rPr lang="pt-PT" sz="1800" dirty="0"/>
              <a:t> para envio de emails;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7835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380AAF-E8DF-124F-8DCB-669C39DF8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96" y="1259812"/>
            <a:ext cx="2051685" cy="3154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5AAC3-7B88-6748-B046-413428B21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754" y="1259812"/>
            <a:ext cx="2156320" cy="3014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78E09-3E0F-2046-8CAB-4DF81BA66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373" y="1197726"/>
            <a:ext cx="2549631" cy="31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46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Obrigado</a:t>
            </a: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8FB5F9-EEA1-6541-BC7F-E5B9E71ACD22}"/>
              </a:ext>
            </a:extLst>
          </p:cNvPr>
          <p:cNvSpPr txBox="1"/>
          <p:nvPr/>
        </p:nvSpPr>
        <p:spPr>
          <a:xfrm>
            <a:off x="572417" y="1706916"/>
            <a:ext cx="662391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Linkedin</a:t>
            </a:r>
            <a:r>
              <a:rPr lang="en-US" sz="1800" b="1" dirty="0"/>
              <a:t> - </a:t>
            </a:r>
            <a:r>
              <a:rPr lang="en-US" sz="1800" dirty="0"/>
              <a:t> </a:t>
            </a:r>
            <a:r>
              <a:rPr lang="en-US" sz="1800" dirty="0">
                <a:hlinkClick r:id="rId5"/>
              </a:rPr>
              <a:t>https://www.linkedin.com/in/</a:t>
            </a:r>
            <a:r>
              <a:rPr lang="en-US" sz="1800" b="1" dirty="0">
                <a:hlinkClick r:id="rId5"/>
              </a:rPr>
              <a:t>jefferson-gml</a:t>
            </a:r>
            <a:r>
              <a:rPr lang="en-US" sz="1800" dirty="0">
                <a:hlinkClick r:id="rId5"/>
              </a:rPr>
              <a:t>/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GitHub</a:t>
            </a:r>
            <a:r>
              <a:rPr lang="en-US" sz="1800" dirty="0"/>
              <a:t> - </a:t>
            </a:r>
            <a:r>
              <a:rPr lang="en-US" sz="1800" dirty="0">
                <a:hlinkClick r:id="rId6"/>
              </a:rPr>
              <a:t>https://github.com/JeffGM</a:t>
            </a:r>
            <a:endParaRPr lang="en-US" sz="1800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4725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lang="en-US" sz="1400" dirty="0"/>
          </a:p>
          <a:p>
            <a:r>
              <a:rPr lang="pt-PT" sz="1800" dirty="0"/>
              <a:t>“O objetivo da arquitetura de software é </a:t>
            </a:r>
            <a:r>
              <a:rPr lang="pt-PT" sz="1800" u="sng" dirty="0"/>
              <a:t>minimizar os recursos humanos</a:t>
            </a:r>
            <a:r>
              <a:rPr lang="pt-PT" sz="1800" dirty="0"/>
              <a:t> necessários para construir e manter um determinado sistema.” </a:t>
            </a:r>
          </a:p>
          <a:p>
            <a:endParaRPr lang="pt-PT" sz="1800" i="1" dirty="0"/>
          </a:p>
          <a:p>
            <a:r>
              <a:rPr lang="en-US" sz="1800" i="1" dirty="0"/>
              <a:t>(</a:t>
            </a:r>
            <a:r>
              <a:rPr lang="en-US" sz="1800" i="1" dirty="0" err="1"/>
              <a:t>Arquitetura</a:t>
            </a:r>
            <a:r>
              <a:rPr lang="en-US" sz="1800" i="1" dirty="0"/>
              <a:t> </a:t>
            </a:r>
            <a:r>
              <a:rPr lang="en-US" sz="1800" i="1" dirty="0" err="1"/>
              <a:t>Limpa</a:t>
            </a:r>
            <a:r>
              <a:rPr lang="en-US" sz="1800" i="1" dirty="0"/>
              <a:t>, Robert C. Martin)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100" b="0" i="0" u="none" strike="noStrike" cap="none" dirty="0">
              <a:solidFill>
                <a:srgbClr val="09090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8160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7801562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O que faz um desenvolvedor se tornar arquiteto?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pt-PT" sz="1600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Capacidade de:</a:t>
            </a:r>
          </a:p>
          <a:p>
            <a:pPr marL="285750" lvl="6" indent="-285750">
              <a:buSzPts val="15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Entender requisitos da aplicação</a:t>
            </a:r>
          </a:p>
          <a:p>
            <a:pPr marL="285750" lvl="6" indent="-285750">
              <a:buSzPts val="1500"/>
              <a:buFont typeface="Arial" panose="020B0604020202020204" pitchFamily="34" charset="0"/>
              <a:buChar char="•"/>
            </a:pPr>
            <a:r>
              <a:rPr lang="pt-BR" sz="1600" b="0" i="0" u="none" strike="noStrike" cap="none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Reconhecer </a:t>
            </a:r>
            <a:r>
              <a:rPr lang="pt-BR" sz="1600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quais elementos do sistema são (mais) importantes</a:t>
            </a:r>
          </a:p>
          <a:p>
            <a:pPr marL="285750" lvl="6" indent="-285750">
              <a:buSzPts val="15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Entender quais problemas podem acontecer em diversos cenários</a:t>
            </a:r>
          </a:p>
          <a:p>
            <a:pPr marL="285750" lvl="6" indent="-285750">
              <a:buSzPts val="1500"/>
              <a:buFont typeface="Arial" panose="020B0604020202020204" pitchFamily="34" charset="0"/>
              <a:buChar char="•"/>
            </a:pPr>
            <a:r>
              <a:rPr lang="pt-BR" sz="1600" b="0" i="0" u="none" strike="noStrike" cap="none" dirty="0">
                <a:solidFill>
                  <a:srgbClr val="09090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Aplicar escolhas estruturais que garantirão os requisitos</a:t>
            </a:r>
          </a:p>
        </p:txBody>
      </p:sp>
    </p:spTree>
    <p:extLst>
      <p:ext uri="{BB962C8B-B14F-4D97-AF65-F5344CB8AC3E}">
        <p14:creationId xmlns:p14="http://schemas.microsoft.com/office/powerpoint/2010/main" val="1152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Por que isso é importante?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Uma má (ou ausência de) arquitetura de software pode: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Causar grandes </a:t>
            </a:r>
            <a:r>
              <a:rPr lang="pt-PT" sz="1800" dirty="0" err="1"/>
              <a:t>refactorings</a:t>
            </a:r>
            <a:r>
              <a:rPr lang="pt-PT" sz="1800" dirty="0"/>
              <a:t> ou migrações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6825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Por que isso é importante?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Uma má (ou ausência de) arquitetura de software pode: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Causar grandes </a:t>
            </a:r>
            <a:r>
              <a:rPr lang="pt-PT" sz="1800" dirty="0" err="1"/>
              <a:t>refactorings</a:t>
            </a:r>
            <a:r>
              <a:rPr lang="pt-PT" sz="1800" dirty="0"/>
              <a:t> ou migrações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Tornar o sistema muito difícil de se manter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84680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Por que isso é importante?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Uma má (ou ausência de) arquitetura de software pode: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Causar grandes </a:t>
            </a:r>
            <a:r>
              <a:rPr lang="pt-PT" sz="1800" dirty="0" err="1"/>
              <a:t>refactorings</a:t>
            </a:r>
            <a:r>
              <a:rPr lang="pt-PT" sz="1800" dirty="0"/>
              <a:t> ou migrações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Tornar o sistema muito difícil de se manter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Causar a demora na adaptação de desenvolvedores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41818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572417" y="582126"/>
            <a:ext cx="682892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lang="en-US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27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Arquitetura de Software?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61" y="4274666"/>
            <a:ext cx="1188849" cy="74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516" y="0"/>
            <a:ext cx="938484" cy="25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30;p25">
            <a:extLst>
              <a:ext uri="{FF2B5EF4-FFF2-40B4-BE49-F238E27FC236}">
                <a16:creationId xmlns:a16="http://schemas.microsoft.com/office/drawing/2014/main" id="{13745F90-4248-A24A-BF08-AB3D5775DEFB}"/>
              </a:ext>
            </a:extLst>
          </p:cNvPr>
          <p:cNvSpPr txBox="1"/>
          <p:nvPr/>
        </p:nvSpPr>
        <p:spPr>
          <a:xfrm>
            <a:off x="572417" y="1652050"/>
            <a:ext cx="6974696" cy="2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Por que isso é importante?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800" dirty="0"/>
              <a:t>Uma ótima arquitetura de software pode: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pt-PT" sz="1800" dirty="0"/>
              <a:t>Facilitar o desenvolvimento e implantação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499864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1664</Words>
  <Application>Microsoft Macintosh PowerPoint</Application>
  <PresentationFormat>On-screen Show (16:9)</PresentationFormat>
  <Paragraphs>271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Montserrat Medium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Microsoft Office User</cp:lastModifiedBy>
  <cp:revision>7</cp:revision>
  <dcterms:modified xsi:type="dcterms:W3CDTF">2022-12-06T17:24:25Z</dcterms:modified>
</cp:coreProperties>
</file>