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notesMasterIdLst>
    <p:notesMasterId r:id="rId31"/>
  </p:notesMasterIdLst>
  <p:sldIdLst>
    <p:sldId id="256" r:id="rId2"/>
    <p:sldId id="270" r:id="rId3"/>
    <p:sldId id="271" r:id="rId4"/>
    <p:sldId id="268" r:id="rId5"/>
    <p:sldId id="272" r:id="rId6"/>
    <p:sldId id="273" r:id="rId7"/>
    <p:sldId id="274" r:id="rId8"/>
    <p:sldId id="275" r:id="rId9"/>
    <p:sldId id="276" r:id="rId10"/>
    <p:sldId id="291" r:id="rId11"/>
    <p:sldId id="278" r:id="rId12"/>
    <p:sldId id="277" r:id="rId13"/>
    <p:sldId id="279" r:id="rId14"/>
    <p:sldId id="280" r:id="rId15"/>
    <p:sldId id="281" r:id="rId16"/>
    <p:sldId id="269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6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06E0-3C0C-4FF4-9B1A-B7BD44CCD532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7FF2-391A-4F47-A1DE-82118298A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17FF2-391A-4F47-A1DE-82118298AA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34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17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6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4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20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1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3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8BDBBB-931B-4324-ADEF-03BC6F9AC98B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06058A-8615-40CF-B600-C67FA0F000E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2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"/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1916832"/>
            <a:ext cx="7344816" cy="2376264"/>
          </a:xfrm>
        </p:spPr>
        <p:txBody>
          <a:bodyPr/>
          <a:lstStyle/>
          <a:p>
            <a:r>
              <a:rPr lang="zh-TW" altLang="en-US" sz="8000" b="1" dirty="0" smtClean="0"/>
              <a:t>專題</a:t>
            </a:r>
            <a:r>
              <a:rPr lang="zh-TW" altLang="en-US" sz="8000" b="1" dirty="0"/>
              <a:t>報告</a:t>
            </a:r>
            <a:r>
              <a:rPr lang="en-US" altLang="zh-TW" sz="8000" b="1" dirty="0" smtClean="0"/>
              <a:t/>
            </a:r>
            <a:br>
              <a:rPr lang="en-US" altLang="zh-TW" sz="8000" b="1" dirty="0" smtClean="0"/>
            </a:br>
            <a:r>
              <a:rPr lang="zh-TW" altLang="en-US" sz="6000" b="1" dirty="0" smtClean="0"/>
              <a:t>影像處理與手勢辨</a:t>
            </a:r>
            <a:r>
              <a:rPr lang="zh-TW" altLang="en-US" sz="6000" b="1" dirty="0"/>
              <a:t>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013176"/>
            <a:ext cx="6120680" cy="576064"/>
          </a:xfrm>
        </p:spPr>
        <p:txBody>
          <a:bodyPr>
            <a:no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黃國益 老師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專題生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董璟和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標若安</a:t>
            </a:r>
            <a:endParaRPr lang="zh-TW" altLang="en-US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6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</a:t>
            </a:r>
            <a:r>
              <a:rPr lang="zh-TW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57806"/>
            <a:ext cx="3312368" cy="1765447"/>
          </a:xfrm>
        </p:spPr>
      </p:pic>
      <p:sp>
        <p:nvSpPr>
          <p:cNvPr id="5" name="文字方塊 4"/>
          <p:cNvSpPr txBox="1"/>
          <p:nvPr/>
        </p:nvSpPr>
        <p:spPr>
          <a:xfrm>
            <a:off x="899592" y="1988840"/>
            <a:ext cx="4464496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67944" y="1957806"/>
            <a:ext cx="4308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二值化影像是以一個特定的閥值將不同的物體加以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應用上欲就一影像找出其特定的閥值之大小的方法有很多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568" y="386104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以本系統使用的門檻值方法為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累積最亮像素達總數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，將其平均，作為二值化門檻參考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659357"/>
            <a:ext cx="4469120" cy="1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直方圖等化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844824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5983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7504" y="6093296"/>
            <a:ext cx="8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圖片來源</a:t>
            </a:r>
            <a:r>
              <a:rPr lang="en-US" altLang="zh-TW" sz="1200" dirty="0" smtClean="0"/>
              <a:t>:</a:t>
            </a:r>
            <a:r>
              <a:rPr lang="en-US" altLang="zh-TW" sz="1200" dirty="0"/>
              <a:t>https://zh.wikipedia.org/wiki/%E7%9B%B4%E6%96%B9%E5%9B%BE%E5%9D%87%E8%A1%A1%E5%8C%96</a:t>
            </a:r>
            <a:endParaRPr lang="zh-TW" altLang="en-US" sz="12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66" y="4017696"/>
            <a:ext cx="3170653" cy="209298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21623"/>
            <a:ext cx="3170651" cy="198165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25" y="2478095"/>
            <a:ext cx="2402933" cy="160273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9" y="2540355"/>
            <a:ext cx="2399524" cy="160046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822960" y="1894901"/>
            <a:ext cx="742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圖像處理領域中利用圖像直方圖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對全局對比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度進行調整的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為將影像灰階值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擴展為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[0,255]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3519764" y="3812961"/>
            <a:ext cx="2420388" cy="4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0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補洞運算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物體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與背景的灰階值替代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將物體影像的雜訊或孔洞進行填補。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例子：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灰階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視為主體，灰階值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視為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孔洞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像素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Ａ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作為補洞之門檻依據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4337" r="5473" b="4097"/>
          <a:stretch/>
        </p:blipFill>
        <p:spPr bwMode="auto">
          <a:xfrm>
            <a:off x="5220072" y="3428999"/>
            <a:ext cx="2405380" cy="1911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3302" r="4119" b="3302"/>
          <a:stretch/>
        </p:blipFill>
        <p:spPr bwMode="auto">
          <a:xfrm>
            <a:off x="899592" y="3428999"/>
            <a:ext cx="2476500" cy="1953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3707904" y="4005064"/>
            <a:ext cx="1440160" cy="379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HK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膨脹運算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HK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侵蝕運算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膨脹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為物體之灰階值像素點往鄰近的像素點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膨脹至星星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侵蝕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為物體灰階值之像素點由邊緣向內進行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星星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侵蝕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星星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12" y="2685605"/>
            <a:ext cx="2304256" cy="1351027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27" y="4887578"/>
            <a:ext cx="2516624" cy="1296144"/>
          </a:xfrm>
          <a:prstGeom prst="rect">
            <a:avLst/>
          </a:prstGeom>
        </p:spPr>
      </p:pic>
      <p:sp>
        <p:nvSpPr>
          <p:cNvPr id="14" name="上彎箭號 13"/>
          <p:cNvSpPr/>
          <p:nvPr/>
        </p:nvSpPr>
        <p:spPr>
          <a:xfrm rot="5400000">
            <a:off x="5075988" y="3501076"/>
            <a:ext cx="360040" cy="3599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上彎箭號 14"/>
          <p:cNvSpPr/>
          <p:nvPr/>
        </p:nvSpPr>
        <p:spPr>
          <a:xfrm rot="5400000">
            <a:off x="4941390" y="5617495"/>
            <a:ext cx="360040" cy="3599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鏈碼搜尋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	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取得輪廓外緣上一像素點為起點後，鄰八個像素以順時針方向排成序列給予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3……7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的編號，如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圖。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八近鄰兩兩比較灰階值，若灰階值有變化表示為輪廓點，若灰階值無變化則依序列比較下一點，直到判斷為輪廓為止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	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取得下一點輪廓後，記錄方向序列與其二維座標留用。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	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因為邊緣順序特性，在走訪下一個點之鄰八格時，將起始序列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，避開重覆部分，繼續以順時鐘方向尋找下一個邊緣像素。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	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假使判斷下一輪廓點座標與起點相同，則表示已完成走訪。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(5)	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一個圖案完成八方鏈碼走訪後，可用連續的方向序列碼來描述其外型。在不改變圖案比例大小的狀態下，不論存在於圖面的何處，其鏈碼均相同，可用做特徵或辨識的方法。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t="8334" r="5349" b="14881"/>
          <a:stretch/>
        </p:blipFill>
        <p:spPr bwMode="auto">
          <a:xfrm>
            <a:off x="6300192" y="178231"/>
            <a:ext cx="2279650" cy="1531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7" t="8809" r="32207" b="17916"/>
          <a:stretch/>
        </p:blipFill>
        <p:spPr bwMode="auto">
          <a:xfrm>
            <a:off x="3203848" y="4149080"/>
            <a:ext cx="3287762" cy="2224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22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凸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r>
              <a:rPr lang="zh-TW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在二維空間中有一群散佈的點，凸包為可涵蓋這些點的最小封閉表面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使凸包只會呈現凸出而不會產生凹陷形狀，如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圖所示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。凸包運算可以擴展至三維空間應用，定義不變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t="3275" r="11565" b="21397"/>
          <a:stretch/>
        </p:blipFill>
        <p:spPr bwMode="auto">
          <a:xfrm>
            <a:off x="5293310" y="3013834"/>
            <a:ext cx="1837055" cy="1262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5024"/>
            <a:ext cx="2647950" cy="2066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221088"/>
            <a:ext cx="5131697" cy="20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系統流程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793" y="2348880"/>
            <a:ext cx="7125112" cy="4051437"/>
          </a:xfrm>
        </p:spPr>
        <p:txBody>
          <a:bodyPr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流程圖: 替代處理程序 3"/>
          <p:cNvSpPr/>
          <p:nvPr/>
        </p:nvSpPr>
        <p:spPr>
          <a:xfrm>
            <a:off x="1259632" y="2060848"/>
            <a:ext cx="1296144" cy="57606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96115" y="21642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載入影像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2684726" y="2060848"/>
            <a:ext cx="1764196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477450" y="2806889"/>
            <a:ext cx="2247314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68700" y="2901833"/>
            <a:ext cx="22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直方圖等化與二值化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4860032" y="5921944"/>
            <a:ext cx="1764196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69791" y="6025309"/>
            <a:ext cx="174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顯示辨識結果</a:t>
            </a:r>
          </a:p>
        </p:txBody>
      </p:sp>
      <p:sp>
        <p:nvSpPr>
          <p:cNvPr id="14" name="流程圖: 程序 13"/>
          <p:cNvSpPr/>
          <p:nvPr/>
        </p:nvSpPr>
        <p:spPr>
          <a:xfrm>
            <a:off x="2684726" y="3471188"/>
            <a:ext cx="1764196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28769" y="2164214"/>
            <a:ext cx="174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RGB </a:t>
            </a:r>
            <a:r>
              <a:rPr lang="zh-TW" altLang="en-US" dirty="0" smtClean="0"/>
              <a:t>圖層分離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4485" y="3593880"/>
            <a:ext cx="174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去除雜訊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2684726" y="4207426"/>
            <a:ext cx="1764196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94485" y="4330118"/>
            <a:ext cx="174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鏈碼搜尋</a:t>
            </a:r>
          </a:p>
        </p:txBody>
      </p:sp>
      <p:sp>
        <p:nvSpPr>
          <p:cNvPr id="18" name="流程圖: 程序 17"/>
          <p:cNvSpPr/>
          <p:nvPr/>
        </p:nvSpPr>
        <p:spPr>
          <a:xfrm>
            <a:off x="2684726" y="5002264"/>
            <a:ext cx="1764196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91478" y="5114127"/>
            <a:ext cx="174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凸包運算</a:t>
            </a:r>
          </a:p>
        </p:txBody>
      </p:sp>
      <p:sp>
        <p:nvSpPr>
          <p:cNvPr id="20" name="流程圖: 程序 19"/>
          <p:cNvSpPr/>
          <p:nvPr/>
        </p:nvSpPr>
        <p:spPr>
          <a:xfrm>
            <a:off x="2439943" y="5864045"/>
            <a:ext cx="2247314" cy="74765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511060" y="5897910"/>
            <a:ext cx="210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計算指蹼係數與分類手勢</a:t>
            </a:r>
          </a:p>
        </p:txBody>
      </p:sp>
      <p:sp>
        <p:nvSpPr>
          <p:cNvPr id="22" name="向右箭號 21"/>
          <p:cNvSpPr/>
          <p:nvPr/>
        </p:nvSpPr>
        <p:spPr>
          <a:xfrm>
            <a:off x="2477450" y="2164214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 rot="5400000">
            <a:off x="3438156" y="2517342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 rot="5400000">
            <a:off x="3438155" y="3156938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5400000">
            <a:off x="3437942" y="3922447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 rot="5400000">
            <a:off x="3437941" y="4708728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 rot="5400000">
            <a:off x="3437941" y="5527080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4625938" y="6013373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578047" y="2808814"/>
            <a:ext cx="2247314" cy="57606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03426" y="2793662"/>
            <a:ext cx="21815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背景灰階預</a:t>
            </a:r>
            <a:r>
              <a:rPr lang="zh-TW" altLang="zh-TW" dirty="0" smtClean="0"/>
              <a:t>統計</a:t>
            </a:r>
            <a:endParaRPr lang="en-US" altLang="zh-TW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zh-TW" altLang="zh-TW" sz="1400" dirty="0" smtClean="0"/>
              <a:t>二</a:t>
            </a:r>
            <a:r>
              <a:rPr lang="zh-TW" altLang="zh-TW" sz="1400" dirty="0"/>
              <a:t>值化門檻</a:t>
            </a:r>
            <a:r>
              <a:rPr lang="zh-TW" altLang="zh-TW" sz="1400" dirty="0" smtClean="0"/>
              <a:t>參考</a:t>
            </a:r>
            <a:r>
              <a:rPr lang="en-US" altLang="zh-TW" sz="1400" dirty="0" smtClean="0"/>
              <a:t>)</a:t>
            </a:r>
            <a:endParaRPr lang="zh-TW" altLang="zh-TW" sz="1400" dirty="0"/>
          </a:p>
          <a:p>
            <a:pPr algn="ctr"/>
            <a:endParaRPr lang="zh-TW" altLang="zh-TW" sz="1400" dirty="0"/>
          </a:p>
        </p:txBody>
      </p:sp>
      <p:sp>
        <p:nvSpPr>
          <p:cNvPr id="35" name="向右箭號 34"/>
          <p:cNvSpPr/>
          <p:nvPr/>
        </p:nvSpPr>
        <p:spPr>
          <a:xfrm rot="10625147">
            <a:off x="5012621" y="2847694"/>
            <a:ext cx="251319" cy="415404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RGB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圖層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直方圖等化與二值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去除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雜訊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鏈碼追蹤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(Chain Code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Following)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HK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凸包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(Convex Hull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計算指蹼係數與分類手勢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0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圖層分離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13" y="1988840"/>
            <a:ext cx="2347915" cy="1608513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4" y="4036378"/>
            <a:ext cx="2348865" cy="17614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98" y="4036378"/>
            <a:ext cx="4757762" cy="17614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64440" y="5803873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圖層之灰階分布直方圖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90132" y="5797868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65097" y="35973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原始影像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0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直方圖等</a:t>
            </a:r>
            <a:r>
              <a:rPr lang="zh-HK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4024679"/>
            <a:ext cx="2338510" cy="17528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5353" y="5408191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 smtClean="0">
                <a:ea typeface="Times New Roman" panose="02020603050405020304" pitchFamily="18" charset="0"/>
              </a:rPr>
              <a:t>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直方圖等化後之影像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7" y="1867411"/>
            <a:ext cx="2348865" cy="1761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84485" y="3259569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直方圖等化前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5" y="2740290"/>
            <a:ext cx="2305050" cy="832485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45" y="4962818"/>
            <a:ext cx="2247900" cy="8147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56860" y="577752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等化後之直方圖分佈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1295" y="37012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直方圖分佈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9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研究背景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設備與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28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16832"/>
            <a:ext cx="3816424" cy="286282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8" y="1933370"/>
            <a:ext cx="3829531" cy="28704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56196" y="499982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二值化前之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84168" y="495912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化後之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7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去除雜訊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90915"/>
            <a:ext cx="3265170" cy="2449195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3240360" cy="24394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1519" y="1844824"/>
            <a:ext cx="6320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(dilation)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(erosion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與補洞運算消除背景雜訊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5166" y="51704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8091" y="51704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7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鏈碼追蹤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(Chain Code Following)</a:t>
            </a:r>
            <a:endParaRPr lang="zh-TW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使用八近鄰鏈碼追蹤記錄手勢輪廓的每個像素點之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紅圈所表示八近鄰鏈碼之始點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2896"/>
            <a:ext cx="3277235" cy="2458085"/>
          </a:xfrm>
          <a:prstGeom prst="rect">
            <a:avLst/>
          </a:prstGeom>
        </p:spPr>
      </p:pic>
      <p:sp>
        <p:nvSpPr>
          <p:cNvPr id="6" name="橢圓 5"/>
          <p:cNvSpPr>
            <a:spLocks/>
          </p:cNvSpPr>
          <p:nvPr/>
        </p:nvSpPr>
        <p:spPr>
          <a:xfrm>
            <a:off x="5274553" y="3645024"/>
            <a:ext cx="89535" cy="92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98402" y="508570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描繪出的輪廓圖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3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凸包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(Convex Hull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57937"/>
            <a:ext cx="3075305" cy="230695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5" y="2742634"/>
            <a:ext cx="3096344" cy="23222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3325" y="1916832"/>
            <a:ext cx="753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鏈碼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描繪的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輪廓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進行凸包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6667" y="51520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鏈碼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描繪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輪廓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7437" y="515203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凸包運算結果圖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計算指蹼係數與分類手勢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凸包切線長度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=1~n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間隙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的最大深度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蹼係數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D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 L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6"/>
          <a:stretch/>
        </p:blipFill>
        <p:spPr bwMode="auto">
          <a:xfrm>
            <a:off x="3851920" y="2420888"/>
            <a:ext cx="4380230" cy="2980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45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影像處理結果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系統對旋轉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手指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不重疊的手勢辨識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77.8%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樣本張數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66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正確張數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52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0237"/>
              </p:ext>
            </p:extLst>
          </p:nvPr>
        </p:nvGraphicFramePr>
        <p:xfrm>
          <a:off x="1268475" y="3429001"/>
          <a:ext cx="5751798" cy="133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359"/>
                <a:gridCol w="1188359"/>
                <a:gridCol w="1093010"/>
                <a:gridCol w="1093711"/>
                <a:gridCol w="1188359"/>
              </a:tblGrid>
              <a:tr h="432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/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剪刀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石頭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布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總數</a:t>
                      </a:r>
                      <a:r>
                        <a:rPr lang="en-US" sz="1200" kern="100">
                          <a:effectLst/>
                        </a:rPr>
                        <a:t>67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辨識正確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38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辨識錯誤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合計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辨識率</a:t>
                      </a:r>
                      <a:r>
                        <a:rPr lang="en-US" sz="1200" kern="100" dirty="0">
                          <a:effectLst/>
                        </a:rPr>
                        <a:t>77.8%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67700"/>
              </p:ext>
            </p:extLst>
          </p:nvPr>
        </p:nvGraphicFramePr>
        <p:xfrm>
          <a:off x="1268475" y="4776304"/>
          <a:ext cx="4599668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293"/>
                <a:gridCol w="1156410"/>
                <a:gridCol w="1078047"/>
                <a:gridCol w="1149918"/>
              </a:tblGrid>
              <a:tr h="1056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剪刀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石頭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布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26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辨識率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66.7%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81.0%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90.5%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1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結果分析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b="1" dirty="0"/>
              <a:t>陰影造成二值化手勢形態不</a:t>
            </a:r>
            <a:r>
              <a:rPr lang="zh-TW" altLang="zh-TW" b="1" dirty="0" smtClean="0"/>
              <a:t>完整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zh-TW" dirty="0"/>
              <a:t>拍攝環境受日光燈</a:t>
            </a:r>
            <a:r>
              <a:rPr lang="zh-TW" altLang="zh-TW" dirty="0" smtClean="0"/>
              <a:t>影響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zh-TW" dirty="0"/>
              <a:t>剪刀與石頭手勢影像包含掌心握拳處時，拳心有大片</a:t>
            </a:r>
            <a:r>
              <a:rPr lang="zh-TW" altLang="zh-TW" dirty="0" smtClean="0"/>
              <a:t>陰影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1)</a:t>
            </a:r>
          </a:p>
          <a:p>
            <a:pPr marL="384048" lvl="2" indent="0">
              <a:buNone/>
            </a:pPr>
            <a:r>
              <a:rPr lang="zh-TW" altLang="zh-TW" sz="1800" dirty="0" smtClean="0"/>
              <a:t>導致</a:t>
            </a:r>
            <a:r>
              <a:rPr lang="zh-TW" altLang="zh-TW" sz="1800" dirty="0"/>
              <a:t>二值化處理過程無法保留完整手勢</a:t>
            </a:r>
            <a:r>
              <a:rPr lang="zh-TW" altLang="zh-TW" sz="1800" dirty="0" smtClean="0"/>
              <a:t>形態</a:t>
            </a:r>
            <a:endParaRPr lang="en-US" altLang="zh-TW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修正方法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zh-TW" dirty="0"/>
              <a:t>加入區域二值</a:t>
            </a:r>
            <a:r>
              <a:rPr lang="zh-TW" altLang="zh-TW" dirty="0" smtClean="0"/>
              <a:t>化</a:t>
            </a:r>
            <a:r>
              <a:rPr lang="zh-TW" altLang="en-US" dirty="0" smtClean="0"/>
              <a:t>，</a:t>
            </a:r>
            <a:r>
              <a:rPr lang="zh-TW" altLang="zh-TW" dirty="0"/>
              <a:t>系統自動取得影像各區域的最佳二值化門檻</a:t>
            </a:r>
            <a:r>
              <a:rPr lang="zh-TW" altLang="zh-TW" dirty="0" smtClean="0"/>
              <a:t>值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zh-TW" dirty="0"/>
              <a:t>拍攝正面適當補光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03" y="4310251"/>
            <a:ext cx="2151094" cy="1613029"/>
          </a:xfrm>
          <a:prstGeom prst="rect">
            <a:avLst/>
          </a:prstGeom>
        </p:spPr>
      </p:pic>
      <p:sp>
        <p:nvSpPr>
          <p:cNvPr id="8" name="橢圓 7"/>
          <p:cNvSpPr>
            <a:spLocks/>
          </p:cNvSpPr>
          <p:nvPr/>
        </p:nvSpPr>
        <p:spPr>
          <a:xfrm>
            <a:off x="2826351" y="5024524"/>
            <a:ext cx="560070" cy="542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/>
              <a:t>ｖ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828176" y="5951642"/>
            <a:ext cx="5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16214" y="5951642"/>
            <a:ext cx="86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2" name="圖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38" y="4310250"/>
            <a:ext cx="2016224" cy="1591116"/>
          </a:xfrm>
          <a:prstGeom prst="rect">
            <a:avLst/>
          </a:prstGeom>
        </p:spPr>
      </p:pic>
      <p:sp>
        <p:nvSpPr>
          <p:cNvPr id="13" name="橢圓 12"/>
          <p:cNvSpPr>
            <a:spLocks/>
          </p:cNvSpPr>
          <p:nvPr/>
        </p:nvSpPr>
        <p:spPr>
          <a:xfrm>
            <a:off x="6325945" y="5024524"/>
            <a:ext cx="1247775" cy="3975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5" name="圖片 1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/>
          <a:stretch/>
        </p:blipFill>
        <p:spPr bwMode="auto">
          <a:xfrm>
            <a:off x="4330813" y="4310250"/>
            <a:ext cx="1775019" cy="1595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圖片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10250"/>
            <a:ext cx="1711020" cy="1613029"/>
          </a:xfrm>
          <a:prstGeom prst="rect">
            <a:avLst/>
          </a:prstGeom>
        </p:spPr>
      </p:pic>
      <p:sp>
        <p:nvSpPr>
          <p:cNvPr id="18" name="橢圓 17"/>
          <p:cNvSpPr>
            <a:spLocks/>
          </p:cNvSpPr>
          <p:nvPr/>
        </p:nvSpPr>
        <p:spPr>
          <a:xfrm>
            <a:off x="826995" y="5024524"/>
            <a:ext cx="560070" cy="542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" name="橢圓 18"/>
          <p:cNvSpPr>
            <a:spLocks/>
          </p:cNvSpPr>
          <p:nvPr/>
        </p:nvSpPr>
        <p:spPr>
          <a:xfrm>
            <a:off x="4404628" y="5024524"/>
            <a:ext cx="1247775" cy="3975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6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結果分析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手指縫隙合併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原始影像之手指間隙較小經過膨脹運算後所得的手指間隙呈現相連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修正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圖形內部的黑色點狀雜訊而言，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膨脹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後便解決問題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指間隙因膨脹關係使指間間隙合拼，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因此膨脹強度、次數與順序需要多方考慮與嘗試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41" y="4220834"/>
            <a:ext cx="2100204" cy="16667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80131" y="5887609"/>
            <a:ext cx="86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>
            <a:spLocks/>
          </p:cNvSpPr>
          <p:nvPr/>
        </p:nvSpPr>
        <p:spPr>
          <a:xfrm>
            <a:off x="6408443" y="4005064"/>
            <a:ext cx="1661160" cy="858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12" y="4220834"/>
            <a:ext cx="2099314" cy="1666775"/>
          </a:xfrm>
          <a:prstGeom prst="rect">
            <a:avLst/>
          </a:prstGeom>
        </p:spPr>
      </p:pic>
      <p:sp>
        <p:nvSpPr>
          <p:cNvPr id="8" name="橢圓 7"/>
          <p:cNvSpPr>
            <a:spLocks/>
          </p:cNvSpPr>
          <p:nvPr/>
        </p:nvSpPr>
        <p:spPr>
          <a:xfrm>
            <a:off x="6108405" y="4968179"/>
            <a:ext cx="600075" cy="619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橢圓 8"/>
          <p:cNvSpPr>
            <a:spLocks/>
          </p:cNvSpPr>
          <p:nvPr/>
        </p:nvSpPr>
        <p:spPr>
          <a:xfrm>
            <a:off x="3713923" y="4005064"/>
            <a:ext cx="1661160" cy="858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橢圓 9"/>
          <p:cNvSpPr>
            <a:spLocks/>
          </p:cNvSpPr>
          <p:nvPr/>
        </p:nvSpPr>
        <p:spPr>
          <a:xfrm>
            <a:off x="3413885" y="4968179"/>
            <a:ext cx="600075" cy="619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方法自動選取最佳門檻值加進系統流程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提升二值化處理後輪廓的完整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改進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系統介面新增控制項與監看表格以監控影像處理細節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增加拍攝至少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人的基礎手勢影像，總樣本數需有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張以上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建立系統數據庫，以實際資料庫統計最佳指蹼辨識分界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3848" y="1556792"/>
            <a:ext cx="4176464" cy="3096344"/>
          </a:xfrm>
        </p:spPr>
        <p:txBody>
          <a:bodyPr/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研究背景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329389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手部是人體部位中最靈活的形態表現器官，不同的手勢便能有效地成為獨立指令，藉由機器視覺可達成非接觸式的控制手段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專題利用影像處理技術及程式撰寫工具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Basic 6.0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達到簡單手勢的辨識方法。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212976"/>
            <a:ext cx="4639444" cy="30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259" y="1841614"/>
            <a:ext cx="6189008" cy="2827301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針對靜態的擷取影像，以不使用現成辨識軟體或函式庫為前提，進行辨識軟體的撰寫。撰寫軟體應能辨別剪刀、石頭、布等三種手勢。進一步發展即時、動態式的辨識軟體。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79512" y="4335084"/>
            <a:ext cx="2475781" cy="150099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手勢</a:t>
            </a:r>
            <a:endParaRPr lang="zh-TW" altLang="en-US" sz="4400" dirty="0"/>
          </a:p>
        </p:txBody>
      </p:sp>
      <p:sp>
        <p:nvSpPr>
          <p:cNvPr id="6" name="橢圓 5"/>
          <p:cNvSpPr/>
          <p:nvPr/>
        </p:nvSpPr>
        <p:spPr>
          <a:xfrm>
            <a:off x="3059832" y="4214314"/>
            <a:ext cx="2889849" cy="1621766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網路攝影機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2801" y="4175495"/>
            <a:ext cx="2570672" cy="169940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電腦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42817" y="4773169"/>
            <a:ext cx="648072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817063" y="4773169"/>
            <a:ext cx="648072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0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51872"/>
            <a:ext cx="3210837" cy="3528392"/>
          </a:xfrm>
        </p:spPr>
      </p:pic>
      <p:sp>
        <p:nvSpPr>
          <p:cNvPr id="6" name="文字方塊 5"/>
          <p:cNvSpPr txBox="1"/>
          <p:nvPr/>
        </p:nvSpPr>
        <p:spPr>
          <a:xfrm>
            <a:off x="1009442" y="4797152"/>
            <a:ext cx="14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攝影機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680"/>
            <a:ext cx="3599688" cy="239877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940152" y="4775083"/>
            <a:ext cx="14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CCD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攝影機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乘號 8"/>
          <p:cNvSpPr/>
          <p:nvPr/>
        </p:nvSpPr>
        <p:spPr>
          <a:xfrm>
            <a:off x="4716016" y="1844824"/>
            <a:ext cx="3672408" cy="31369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5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網路攝影機的優點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價格平易近人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隨手可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不用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影像擷取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卡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保養簡單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201168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80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CCD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攝影機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高解析度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能準確控制其感光設定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軟體設備介紹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:Microsoft Windows 7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，經測試可相容於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8.1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:Microsoft Visual Basic 6.0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影像處理函式庫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:MIL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5.12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Matrox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出品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2545284" cy="8669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5" y="3717032"/>
            <a:ext cx="1995473" cy="24750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6" t="47735" r="4736" b="2572"/>
          <a:stretch/>
        </p:blipFill>
        <p:spPr>
          <a:xfrm>
            <a:off x="580124" y="3412629"/>
            <a:ext cx="3387157" cy="19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基本影像處理原理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二值化運算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844824"/>
            <a:ext cx="7543801" cy="4023360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灰階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灰階值為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值影像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6" y="2347524"/>
            <a:ext cx="2190750" cy="164274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70" y="2354055"/>
            <a:ext cx="2183765" cy="163830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010222" y="1896331"/>
            <a:ext cx="61756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716016" y="189633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834010" y="2830850"/>
            <a:ext cx="32403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203848" y="23540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門檻值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30</a:t>
            </a:r>
          </a:p>
        </p:txBody>
      </p:sp>
      <p:sp>
        <p:nvSpPr>
          <p:cNvPr id="11" name="橢圓 10"/>
          <p:cNvSpPr/>
          <p:nvPr/>
        </p:nvSpPr>
        <p:spPr>
          <a:xfrm>
            <a:off x="6876256" y="3356992"/>
            <a:ext cx="432048" cy="427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969623" y="3747497"/>
            <a:ext cx="495320" cy="4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92807"/>
              </p:ext>
            </p:extLst>
          </p:nvPr>
        </p:nvGraphicFramePr>
        <p:xfrm>
          <a:off x="5976156" y="4163836"/>
          <a:ext cx="2196244" cy="1661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061"/>
                <a:gridCol w="549061"/>
                <a:gridCol w="549061"/>
                <a:gridCol w="549061"/>
              </a:tblGrid>
              <a:tr h="4319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9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9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1735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1865"/>
              </p:ext>
            </p:extLst>
          </p:nvPr>
        </p:nvGraphicFramePr>
        <p:xfrm>
          <a:off x="495874" y="4347377"/>
          <a:ext cx="2196244" cy="1661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061"/>
                <a:gridCol w="549061"/>
                <a:gridCol w="549061"/>
                <a:gridCol w="549061"/>
              </a:tblGrid>
              <a:tr h="4319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</a:tr>
              <a:tr h="4319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4319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1735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1377972" y="3356220"/>
            <a:ext cx="432048" cy="427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6434235" y="3747496"/>
            <a:ext cx="495320" cy="4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1224</TotalTime>
  <Words>1035</Words>
  <Application>Microsoft Office PowerPoint</Application>
  <PresentationFormat>如螢幕大小 (4:3)</PresentationFormat>
  <Paragraphs>210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專題報告 影像處理與手勢辨識</vt:lpstr>
      <vt:lpstr>目錄 </vt:lpstr>
      <vt:lpstr>研究背景 </vt:lpstr>
      <vt:lpstr>研究目的</vt:lpstr>
      <vt:lpstr>設備</vt:lpstr>
      <vt:lpstr>設備 使用網路攝影機的優點</vt:lpstr>
      <vt:lpstr>設備 使用CCD攝影機的優點</vt:lpstr>
      <vt:lpstr>設備 軟體設備介紹</vt:lpstr>
      <vt:lpstr>基本影像處理原理 二值化運算</vt:lpstr>
      <vt:lpstr>基本影像處理原理 二值化門檻</vt:lpstr>
      <vt:lpstr>基本影像處理原理 直方圖等化</vt:lpstr>
      <vt:lpstr>基本影像處理原理 補洞運算</vt:lpstr>
      <vt:lpstr>基本影像處理原理 膨脹運算 與侵蝕運算</vt:lpstr>
      <vt:lpstr>基本影像處理原理 鏈碼搜尋</vt:lpstr>
      <vt:lpstr>  基本影像處理原理 凸包運算</vt:lpstr>
      <vt:lpstr>系統流程</vt:lpstr>
      <vt:lpstr>研究方法</vt:lpstr>
      <vt:lpstr> RGB圖層分離 </vt:lpstr>
      <vt:lpstr>直方圖等化</vt:lpstr>
      <vt:lpstr>二值化</vt:lpstr>
      <vt:lpstr>去除雜訊 </vt:lpstr>
      <vt:lpstr>鏈碼追蹤 (Chain Code Following)</vt:lpstr>
      <vt:lpstr>凸包 (Convex Hull)</vt:lpstr>
      <vt:lpstr>計算指蹼係數與分類手勢  </vt:lpstr>
      <vt:lpstr> 影像處理結果</vt:lpstr>
      <vt:lpstr>結果分析</vt:lpstr>
      <vt:lpstr>結果分析</vt:lpstr>
      <vt:lpstr>結論</vt:lpstr>
      <vt:lpstr>謝謝聆聽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Kris P</dc:creator>
  <cp:lastModifiedBy>Jeff HaBe</cp:lastModifiedBy>
  <cp:revision>103</cp:revision>
  <dcterms:created xsi:type="dcterms:W3CDTF">2015-03-17T01:17:52Z</dcterms:created>
  <dcterms:modified xsi:type="dcterms:W3CDTF">2016-01-18T08:40:24Z</dcterms:modified>
</cp:coreProperties>
</file>