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5" r:id="rId4"/>
    <p:sldId id="269" r:id="rId5"/>
    <p:sldId id="260" r:id="rId6"/>
    <p:sldId id="274" r:id="rId7"/>
    <p:sldId id="267" r:id="rId8"/>
    <p:sldId id="275" r:id="rId9"/>
    <p:sldId id="271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8" autoAdjust="0"/>
    <p:restoredTop sz="94660"/>
  </p:normalViewPr>
  <p:slideViewPr>
    <p:cSldViewPr snapToGrid="0">
      <p:cViewPr varScale="1">
        <p:scale>
          <a:sx n="88" d="100"/>
          <a:sy n="88" d="100"/>
        </p:scale>
        <p:origin x="7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eff_\Desktop\Class%20Folder\Analysis%20Projects\Crowd%20Funding%20Analysis\Kickstart%20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eff_\Desktop\Class%20Folder\Analysis%20Projects\Crowd%20Funding%20Analysis\Kickstart%20Analys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eff_\Desktop\Class%20Folder\Analysis%20Projects\Crowd%20Funding%20Analysis\Kickstart%20Analysi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/>
              <a:t>Successful Play Kickstart Campaigns</a:t>
            </a:r>
          </a:p>
          <a:p>
            <a:pPr>
              <a:defRPr sz="2000" b="1"/>
            </a:pPr>
            <a:r>
              <a:rPr lang="en-US" sz="1600" b="1"/>
              <a:t>(Comparing</a:t>
            </a:r>
            <a:r>
              <a:rPr lang="en-US" sz="1600" b="1" baseline="0"/>
              <a:t> Average Length and Backers Count)</a:t>
            </a:r>
            <a:endParaRPr lang="en-US" sz="16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577599115984292"/>
          <c:y val="0.2022731941116056"/>
          <c:w val="0.8115728921525347"/>
          <c:h val="0.5137956840063184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Charts!$B$20</c:f>
              <c:strCache>
                <c:ptCount val="1"/>
                <c:pt idx="0">
                  <c:v>Avg Length (Days)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40000"/>
                  <a:lumOff val="60000"/>
                </a:schemeClr>
              </a:solidFill>
            </a:ln>
            <a:effectLst/>
          </c:spPr>
          <c:invertIfNegative val="0"/>
          <c:cat>
            <c:strRef>
              <c:f>Charts!$A$21:$A$31</c:f>
              <c:strCache>
                <c:ptCount val="11"/>
                <c:pt idx="0">
                  <c:v>Less Than $1,000</c:v>
                </c:pt>
                <c:pt idx="1">
                  <c:v>$1,000 to $4,999</c:v>
                </c:pt>
                <c:pt idx="2">
                  <c:v>$5,000 to $9,999</c:v>
                </c:pt>
                <c:pt idx="3">
                  <c:v>$10,000 to $14,999</c:v>
                </c:pt>
                <c:pt idx="4">
                  <c:v>$15,000 to $19,999</c:v>
                </c:pt>
                <c:pt idx="5">
                  <c:v>$20,000 to $24,999</c:v>
                </c:pt>
                <c:pt idx="6">
                  <c:v>$25,000 to $29,999</c:v>
                </c:pt>
                <c:pt idx="7">
                  <c:v>$30,000 to $34,999</c:v>
                </c:pt>
                <c:pt idx="8">
                  <c:v>$35,000 to $39,999</c:v>
                </c:pt>
                <c:pt idx="9">
                  <c:v>$40,000 to $44,999</c:v>
                </c:pt>
                <c:pt idx="10">
                  <c:v>Greater than $50,000</c:v>
                </c:pt>
              </c:strCache>
            </c:strRef>
          </c:cat>
          <c:val>
            <c:numRef>
              <c:f>Charts!$B$21:$B$31</c:f>
              <c:numCache>
                <c:formatCode>_(* #,##0_);_(* \(#,##0\);_(* "-"??_);_(@_)</c:formatCode>
                <c:ptCount val="11"/>
                <c:pt idx="0">
                  <c:v>24.965913154534064</c:v>
                </c:pt>
                <c:pt idx="1">
                  <c:v>27.992098068608634</c:v>
                </c:pt>
                <c:pt idx="2">
                  <c:v>31.280945334758481</c:v>
                </c:pt>
                <c:pt idx="3">
                  <c:v>30.287164351853143</c:v>
                </c:pt>
                <c:pt idx="4">
                  <c:v>28.97636889730612</c:v>
                </c:pt>
                <c:pt idx="5">
                  <c:v>30.667346965019533</c:v>
                </c:pt>
                <c:pt idx="6">
                  <c:v>30.041666666671517</c:v>
                </c:pt>
                <c:pt idx="7">
                  <c:v>41.119162808640489</c:v>
                </c:pt>
                <c:pt idx="8">
                  <c:v>28.480182291668825</c:v>
                </c:pt>
                <c:pt idx="9">
                  <c:v>37.253535879630363</c:v>
                </c:pt>
                <c:pt idx="10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AC-442C-B625-D0BACC34E8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54399520"/>
        <c:axId val="654394928"/>
      </c:barChart>
      <c:lineChart>
        <c:grouping val="standard"/>
        <c:varyColors val="0"/>
        <c:ser>
          <c:idx val="1"/>
          <c:order val="1"/>
          <c:tx>
            <c:strRef>
              <c:f>Charts!$C$20</c:f>
              <c:strCache>
                <c:ptCount val="1"/>
                <c:pt idx="0">
                  <c:v>Avg Backers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strRef>
              <c:f>Charts!$A$21:$A$31</c:f>
              <c:strCache>
                <c:ptCount val="11"/>
                <c:pt idx="0">
                  <c:v>Less Than $1,000</c:v>
                </c:pt>
                <c:pt idx="1">
                  <c:v>$1,000 to $4,999</c:v>
                </c:pt>
                <c:pt idx="2">
                  <c:v>$5,000 to $9,999</c:v>
                </c:pt>
                <c:pt idx="3">
                  <c:v>$10,000 to $14,999</c:v>
                </c:pt>
                <c:pt idx="4">
                  <c:v>$15,000 to $19,999</c:v>
                </c:pt>
                <c:pt idx="5">
                  <c:v>$20,000 to $24,999</c:v>
                </c:pt>
                <c:pt idx="6">
                  <c:v>$25,000 to $29,999</c:v>
                </c:pt>
                <c:pt idx="7">
                  <c:v>$30,000 to $34,999</c:v>
                </c:pt>
                <c:pt idx="8">
                  <c:v>$35,000 to $39,999</c:v>
                </c:pt>
                <c:pt idx="9">
                  <c:v>$40,000 to $44,999</c:v>
                </c:pt>
                <c:pt idx="10">
                  <c:v>Greater than $50,000</c:v>
                </c:pt>
              </c:strCache>
            </c:strRef>
          </c:cat>
          <c:val>
            <c:numRef>
              <c:f>Charts!$C$21:$C$31</c:f>
              <c:numCache>
                <c:formatCode>_(* #,##0_);_(* \(#,##0\);_(* "-"??_);_(@_)</c:formatCode>
                <c:ptCount val="11"/>
                <c:pt idx="0">
                  <c:v>15.103448275862069</c:v>
                </c:pt>
                <c:pt idx="1">
                  <c:v>40.665198237885463</c:v>
                </c:pt>
                <c:pt idx="2">
                  <c:v>82.276923076923083</c:v>
                </c:pt>
                <c:pt idx="3">
                  <c:v>118.6774193548387</c:v>
                </c:pt>
                <c:pt idx="4">
                  <c:v>166.36363636363637</c:v>
                </c:pt>
                <c:pt idx="5">
                  <c:v>187.33333333333334</c:v>
                </c:pt>
                <c:pt idx="6">
                  <c:v>213</c:v>
                </c:pt>
                <c:pt idx="7">
                  <c:v>185.66666666666666</c:v>
                </c:pt>
                <c:pt idx="8">
                  <c:v>417.25</c:v>
                </c:pt>
                <c:pt idx="9">
                  <c:v>173.5</c:v>
                </c:pt>
                <c:pt idx="10">
                  <c:v>558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DAC-442C-B625-D0BACC34E8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54373608"/>
        <c:axId val="654381480"/>
      </c:lineChart>
      <c:catAx>
        <c:axId val="6543736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50" b="1"/>
                  <a:t>Goal Range</a:t>
                </a:r>
              </a:p>
            </c:rich>
          </c:tx>
          <c:layout>
            <c:manualLayout>
              <c:xMode val="edge"/>
              <c:yMode val="edge"/>
              <c:x val="0.44584274416277953"/>
              <c:y val="0.8221209559262091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4381480"/>
        <c:crosses val="autoZero"/>
        <c:auto val="1"/>
        <c:lblAlgn val="ctr"/>
        <c:lblOffset val="100"/>
        <c:noMultiLvlLbl val="0"/>
      </c:catAx>
      <c:valAx>
        <c:axId val="654381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50" b="1" dirty="0"/>
                  <a:t>Average</a:t>
                </a:r>
                <a:r>
                  <a:rPr lang="en-US" sz="1050" b="1" baseline="0" dirty="0"/>
                  <a:t> Number of Backers</a:t>
                </a:r>
                <a:endParaRPr lang="en-US" sz="1050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4373608"/>
        <c:crosses val="autoZero"/>
        <c:crossBetween val="between"/>
      </c:valAx>
      <c:valAx>
        <c:axId val="654394928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50" b="1" dirty="0"/>
                  <a:t>Average Length of</a:t>
                </a:r>
                <a:r>
                  <a:rPr lang="en-US" sz="1050" b="1" baseline="0" dirty="0"/>
                  <a:t> Campaign (Days)</a:t>
                </a:r>
                <a:endParaRPr lang="en-US" sz="1050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* #,##0_);_(* \(#,##0\);_(* &quot;-&quot;??_);_(@_)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4399520"/>
        <c:crosses val="max"/>
        <c:crossBetween val="between"/>
      </c:valAx>
      <c:catAx>
        <c:axId val="65439952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5439492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4321252384661573"/>
          <c:y val="0.23105321641660365"/>
          <c:w val="0.46961751515339861"/>
          <c:h val="4.02312380117952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 dirty="0">
                <a:effectLst/>
              </a:rPr>
              <a:t>Failed Play Kickstart Campaigns</a:t>
            </a:r>
            <a:endParaRPr lang="en-US" sz="1800" dirty="0">
              <a:effectLst/>
            </a:endParaRPr>
          </a:p>
          <a:p>
            <a:pPr>
              <a:defRPr sz="1800"/>
            </a:pPr>
            <a:r>
              <a:rPr lang="en-US" sz="1800" b="1" i="0" baseline="0" dirty="0">
                <a:effectLst/>
              </a:rPr>
              <a:t>(Comparing Average Length and Backers Count)</a:t>
            </a:r>
            <a:endParaRPr lang="en-US" sz="18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579178303725558"/>
          <c:y val="0.21396704141989412"/>
          <c:w val="0.77302558934130994"/>
          <c:h val="0.5052016430030276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Charts!$B$72</c:f>
              <c:strCache>
                <c:ptCount val="1"/>
                <c:pt idx="0">
                  <c:v>Length of Program</c:v>
                </c:pt>
              </c:strCache>
            </c:strRef>
          </c:tx>
          <c:spPr>
            <a:solidFill>
              <a:schemeClr val="accent1"/>
            </a:solidFill>
            <a:ln w="15875">
              <a:solidFill>
                <a:schemeClr val="accent1">
                  <a:lumMod val="20000"/>
                  <a:lumOff val="80000"/>
                </a:schemeClr>
              </a:solidFill>
            </a:ln>
            <a:effectLst/>
          </c:spPr>
          <c:invertIfNegative val="0"/>
          <c:cat>
            <c:strRef>
              <c:f>Charts!$A$73:$A$84</c:f>
              <c:strCache>
                <c:ptCount val="12"/>
                <c:pt idx="0">
                  <c:v>Less Than $1,000</c:v>
                </c:pt>
                <c:pt idx="1">
                  <c:v>$1,000 to $4,999</c:v>
                </c:pt>
                <c:pt idx="2">
                  <c:v>$5,000 to $9,999</c:v>
                </c:pt>
                <c:pt idx="3">
                  <c:v>$10,000 to $14,999</c:v>
                </c:pt>
                <c:pt idx="4">
                  <c:v>$15,000 to $19,999</c:v>
                </c:pt>
                <c:pt idx="5">
                  <c:v>$20,000 to $24,999</c:v>
                </c:pt>
                <c:pt idx="6">
                  <c:v>$25,000 to $29,999</c:v>
                </c:pt>
                <c:pt idx="7">
                  <c:v>$30,000 to $34,999</c:v>
                </c:pt>
                <c:pt idx="8">
                  <c:v>$35,000 to $39,999</c:v>
                </c:pt>
                <c:pt idx="9">
                  <c:v>$40,000 to $44,999</c:v>
                </c:pt>
                <c:pt idx="10">
                  <c:v>$45,000 to $49,999</c:v>
                </c:pt>
                <c:pt idx="11">
                  <c:v>Greater than $50,000</c:v>
                </c:pt>
              </c:strCache>
            </c:strRef>
          </c:cat>
          <c:val>
            <c:numRef>
              <c:f>Charts!$B$73:$B$84</c:f>
              <c:numCache>
                <c:formatCode>_(* #,##0_);_(* \(#,##0\);_(* "-"??_);_(@_)</c:formatCode>
                <c:ptCount val="12"/>
                <c:pt idx="0">
                  <c:v>27.462166418649367</c:v>
                </c:pt>
                <c:pt idx="1">
                  <c:v>34.368930580446047</c:v>
                </c:pt>
                <c:pt idx="2">
                  <c:v>34.598898258377815</c:v>
                </c:pt>
                <c:pt idx="3">
                  <c:v>35.544140847577815</c:v>
                </c:pt>
                <c:pt idx="4">
                  <c:v>39.694260311448573</c:v>
                </c:pt>
                <c:pt idx="5">
                  <c:v>30.00462962962936</c:v>
                </c:pt>
                <c:pt idx="6">
                  <c:v>53</c:v>
                </c:pt>
                <c:pt idx="7">
                  <c:v>30.890817901233579</c:v>
                </c:pt>
                <c:pt idx="8">
                  <c:v>30</c:v>
                </c:pt>
                <c:pt idx="9">
                  <c:v>30</c:v>
                </c:pt>
                <c:pt idx="10">
                  <c:v>30</c:v>
                </c:pt>
                <c:pt idx="11">
                  <c:v>39.672182677469515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64-4456-9710-89943AE313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52014464"/>
        <c:axId val="652012496"/>
      </c:barChart>
      <c:lineChart>
        <c:grouping val="standard"/>
        <c:varyColors val="0"/>
        <c:ser>
          <c:idx val="1"/>
          <c:order val="1"/>
          <c:tx>
            <c:strRef>
              <c:f>Charts!$C$72</c:f>
              <c:strCache>
                <c:ptCount val="1"/>
                <c:pt idx="0">
                  <c:v>Average of backers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strRef>
              <c:f>Charts!$A$73:$A$84</c:f>
              <c:strCache>
                <c:ptCount val="12"/>
                <c:pt idx="0">
                  <c:v>Less Than $1,000</c:v>
                </c:pt>
                <c:pt idx="1">
                  <c:v>$1,000 to $4,999</c:v>
                </c:pt>
                <c:pt idx="2">
                  <c:v>$5,000 to $9,999</c:v>
                </c:pt>
                <c:pt idx="3">
                  <c:v>$10,000 to $14,999</c:v>
                </c:pt>
                <c:pt idx="4">
                  <c:v>$15,000 to $19,999</c:v>
                </c:pt>
                <c:pt idx="5">
                  <c:v>$20,000 to $24,999</c:v>
                </c:pt>
                <c:pt idx="6">
                  <c:v>$25,000 to $29,999</c:v>
                </c:pt>
                <c:pt idx="7">
                  <c:v>$30,000 to $34,999</c:v>
                </c:pt>
                <c:pt idx="8">
                  <c:v>$35,000 to $39,999</c:v>
                </c:pt>
                <c:pt idx="9">
                  <c:v>$40,000 to $44,999</c:v>
                </c:pt>
                <c:pt idx="10">
                  <c:v>$45,000 to $49,999</c:v>
                </c:pt>
                <c:pt idx="11">
                  <c:v>Greater than $50,000</c:v>
                </c:pt>
              </c:strCache>
            </c:strRef>
          </c:cat>
          <c:val>
            <c:numRef>
              <c:f>Charts!$C$73:$C$84</c:f>
              <c:numCache>
                <c:formatCode>_(* #,##0_);_(* \(#,##0\);_(* "-"??_);_(@_)</c:formatCode>
                <c:ptCount val="12"/>
                <c:pt idx="0">
                  <c:v>2.75</c:v>
                </c:pt>
                <c:pt idx="1">
                  <c:v>5.075268817204301</c:v>
                </c:pt>
                <c:pt idx="2">
                  <c:v>9.174603174603174</c:v>
                </c:pt>
                <c:pt idx="3">
                  <c:v>11.73076923076923</c:v>
                </c:pt>
                <c:pt idx="4">
                  <c:v>29.818181818181817</c:v>
                </c:pt>
                <c:pt idx="5">
                  <c:v>6.333333333333333</c:v>
                </c:pt>
                <c:pt idx="6">
                  <c:v>1</c:v>
                </c:pt>
                <c:pt idx="7">
                  <c:v>2.6666666666666665</c:v>
                </c:pt>
                <c:pt idx="8">
                  <c:v>3</c:v>
                </c:pt>
                <c:pt idx="9">
                  <c:v>12</c:v>
                </c:pt>
                <c:pt idx="10">
                  <c:v>4</c:v>
                </c:pt>
                <c:pt idx="11">
                  <c:v>8.4166666666666661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864-4456-9710-89943AE313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0324704"/>
        <c:axId val="590328968"/>
      </c:lineChart>
      <c:catAx>
        <c:axId val="5903247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Goal Range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0328968"/>
        <c:crosses val="autoZero"/>
        <c:auto val="1"/>
        <c:lblAlgn val="ctr"/>
        <c:lblOffset val="100"/>
        <c:noMultiLvlLbl val="0"/>
      </c:catAx>
      <c:valAx>
        <c:axId val="590328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Number of Backers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0324704"/>
        <c:crosses val="autoZero"/>
        <c:crossBetween val="between"/>
      </c:valAx>
      <c:valAx>
        <c:axId val="652012496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</a:t>
                </a:r>
                <a:r>
                  <a:rPr lang="en-US" baseline="0"/>
                  <a:t> Length of Campaign (Days)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94463898389555323"/>
              <c:y val="0.1864962420235018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* #,##0_);_(* \(#,##0\);_(* &quot;-&quot;??_);_(@_)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2014464"/>
        <c:crosses val="max"/>
        <c:crossBetween val="between"/>
      </c:valAx>
      <c:catAx>
        <c:axId val="65201446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5201249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6388871901953471E-2"/>
          <c:y val="0.2120550042249732"/>
          <c:w val="0.29773918680630918"/>
          <c:h val="7.81255468066491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[Kickstart Analysis.xlsx]Outcomes Based on Launch Date!PivotTable13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/>
              <a:t>Play</a:t>
            </a:r>
            <a:r>
              <a:rPr lang="en-US" sz="2000" b="1" baseline="0" dirty="0"/>
              <a:t> Kickstart </a:t>
            </a:r>
            <a:r>
              <a:rPr lang="en-US" sz="2000" b="1" dirty="0"/>
              <a:t>Campaign Month of Launch by</a:t>
            </a:r>
            <a:r>
              <a:rPr lang="en-US" sz="2000" b="1" baseline="0" dirty="0"/>
              <a:t> Outcome</a:t>
            </a:r>
            <a:endParaRPr lang="en-US" sz="2000" b="1" dirty="0"/>
          </a:p>
        </c:rich>
      </c:tx>
      <c:layout>
        <c:manualLayout>
          <c:xMode val="edge"/>
          <c:yMode val="edge"/>
          <c:x val="0.17643461619066844"/>
          <c:y val="3.747195155688070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3648877961051328"/>
          <c:y val="0.16881553376234043"/>
          <c:w val="0.79736307961504815"/>
          <c:h val="0.66418124817731117"/>
        </c:manualLayout>
      </c:layout>
      <c:lineChart>
        <c:grouping val="standard"/>
        <c:varyColors val="0"/>
        <c:ser>
          <c:idx val="0"/>
          <c:order val="0"/>
          <c:tx>
            <c:strRef>
              <c:f>'Outcomes Based on Launch Date'!$H$6:$H$7</c:f>
              <c:strCache>
                <c:ptCount val="1"/>
                <c:pt idx="0">
                  <c:v>successful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'Outcomes Based on Launch Date'!$G$8:$G$20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'Outcomes Based on Launch Date'!$H$8:$H$20</c:f>
              <c:numCache>
                <c:formatCode>General</c:formatCode>
                <c:ptCount val="12"/>
                <c:pt idx="0">
                  <c:v>43</c:v>
                </c:pt>
                <c:pt idx="1">
                  <c:v>60</c:v>
                </c:pt>
                <c:pt idx="2">
                  <c:v>46</c:v>
                </c:pt>
                <c:pt idx="3">
                  <c:v>57</c:v>
                </c:pt>
                <c:pt idx="4">
                  <c:v>93</c:v>
                </c:pt>
                <c:pt idx="5">
                  <c:v>83</c:v>
                </c:pt>
                <c:pt idx="6">
                  <c:v>75</c:v>
                </c:pt>
                <c:pt idx="7">
                  <c:v>62</c:v>
                </c:pt>
                <c:pt idx="8">
                  <c:v>46</c:v>
                </c:pt>
                <c:pt idx="9">
                  <c:v>55</c:v>
                </c:pt>
                <c:pt idx="10">
                  <c:v>47</c:v>
                </c:pt>
                <c:pt idx="11">
                  <c:v>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6B9-44FE-A8A6-6E7030AC3F67}"/>
            </c:ext>
          </c:extLst>
        </c:ser>
        <c:ser>
          <c:idx val="1"/>
          <c:order val="1"/>
          <c:tx>
            <c:strRef>
              <c:f>'Outcomes Based on Launch Date'!$I$6:$I$7</c:f>
              <c:strCache>
                <c:ptCount val="1"/>
                <c:pt idx="0">
                  <c:v>failed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strRef>
              <c:f>'Outcomes Based on Launch Date'!$G$8:$G$20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'Outcomes Based on Launch Date'!$I$8:$I$20</c:f>
              <c:numCache>
                <c:formatCode>General</c:formatCode>
                <c:ptCount val="12"/>
                <c:pt idx="0">
                  <c:v>20</c:v>
                </c:pt>
                <c:pt idx="1">
                  <c:v>30</c:v>
                </c:pt>
                <c:pt idx="2">
                  <c:v>21</c:v>
                </c:pt>
                <c:pt idx="3">
                  <c:v>29</c:v>
                </c:pt>
                <c:pt idx="4">
                  <c:v>42</c:v>
                </c:pt>
                <c:pt idx="5">
                  <c:v>35</c:v>
                </c:pt>
                <c:pt idx="6">
                  <c:v>37</c:v>
                </c:pt>
                <c:pt idx="7">
                  <c:v>30</c:v>
                </c:pt>
                <c:pt idx="8">
                  <c:v>24</c:v>
                </c:pt>
                <c:pt idx="9">
                  <c:v>35</c:v>
                </c:pt>
                <c:pt idx="10">
                  <c:v>21</c:v>
                </c:pt>
                <c:pt idx="11">
                  <c:v>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6B9-44FE-A8A6-6E7030AC3F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54403456"/>
        <c:axId val="654404112"/>
      </c:lineChart>
      <c:catAx>
        <c:axId val="6544034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1"/>
                  <a:t>Launch Date</a:t>
                </a:r>
              </a:p>
            </c:rich>
          </c:tx>
          <c:layout>
            <c:manualLayout>
              <c:xMode val="edge"/>
              <c:yMode val="edge"/>
              <c:x val="0.45938049779175832"/>
              <c:y val="0.9147430146705712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4404112"/>
        <c:crosses val="autoZero"/>
        <c:auto val="1"/>
        <c:lblAlgn val="ctr"/>
        <c:lblOffset val="100"/>
        <c:noMultiLvlLbl val="0"/>
      </c:catAx>
      <c:valAx>
        <c:axId val="654404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1"/>
                  <a:t>Program Count</a:t>
                </a:r>
              </a:p>
            </c:rich>
          </c:tx>
          <c:layout>
            <c:manualLayout>
              <c:xMode val="edge"/>
              <c:yMode val="edge"/>
              <c:x val="5.190599651053205E-2"/>
              <c:y val="0.3563414456090738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4403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0729994042575894"/>
          <c:y val="0.23299628278143436"/>
          <c:w val="0.2202091141148852"/>
          <c:h val="5.8894800062143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32D654-8E2F-442D-9106-72362949FC9A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8961CC-2352-435A-A265-18DC36DD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27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9B1DB-2590-4D49-B887-9AB787135D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006EB1-6251-49AA-91FC-6C3FE3FBFB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954D6-4870-45B9-8673-D3955578C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B76E-2A63-47D3-9179-BACF9DB2854D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E6C85-892B-44F4-9A3C-6F3CC9AD5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D0E1F-7336-4131-BDD7-52FA0AE3D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66E5A-F009-4B94-89A8-96A6EA807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950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339FF-2BD6-4AE3-89CA-73C9BE98B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B70215-3116-4C13-81BD-189D07FA9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A84C5-EC68-4DB9-9935-FEC39588B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B76E-2A63-47D3-9179-BACF9DB2854D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7DFA6-95C6-4E61-B439-39E72BC93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094A1-5591-4AF3-A3CA-F3A184B57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66E5A-F009-4B94-89A8-96A6EA807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88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1CC39C-CB58-4197-810A-5E1454F66B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698A73-BE37-42CA-B6C0-3FEF45A624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F21BB-59E5-4A0A-B825-BDCE28F48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B76E-2A63-47D3-9179-BACF9DB2854D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9DE8F-6C20-4A05-8D74-0C8AB5B4A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BF373-9C37-428B-9B51-2AC2A19EB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66E5A-F009-4B94-89A8-96A6EA807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71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91C8E-E922-4952-BB0A-CDEDB0833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EE23F-0C93-40FB-9119-21F34CD98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1169B-410A-4D28-A957-9BBAB2BCF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B76E-2A63-47D3-9179-BACF9DB2854D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C2386-8686-46AB-9A46-084ACA0F7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3059D-C25D-4579-906A-2B61C3235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66E5A-F009-4B94-89A8-96A6EA807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3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D9808-5728-462E-9EAE-C84DD27E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F185D-0172-4EC4-89B3-8D5598813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6149C-A6E0-461E-BD01-663AC59C4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B76E-2A63-47D3-9179-BACF9DB2854D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91D18-4F67-4966-AF33-815411C75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C0144-87D8-4231-8A54-86B3B68E7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66E5A-F009-4B94-89A8-96A6EA807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37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4E428-3576-4E4C-9783-814F8EEF6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FC746-98AF-487C-9905-EA2F405D61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594D82-ECD6-4FAB-9C95-4B7F0D329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4AE577-9732-4139-9A5C-43D70CFF9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B76E-2A63-47D3-9179-BACF9DB2854D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44669-5B0A-4B86-910A-0F45CFF0B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51844-9359-4C1A-8B26-82E598C2F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66E5A-F009-4B94-89A8-96A6EA807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220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721D6-D8BD-4108-9F8F-3D219EDFB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CD0A3-7EE6-416D-8D1A-6D773F0A3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CCDD23-EAD5-4D8A-B41B-6667D887A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473F7-388F-45E4-A5F4-5B8BD94888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744F61-9390-4804-A825-C1DC25D168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572917-7D5C-4F94-A00F-A058C3381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B76E-2A63-47D3-9179-BACF9DB2854D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0E244B-26BF-4565-9B8B-E018EDEAB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96DBDB-4E80-4A03-8E37-DFD947F32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66E5A-F009-4B94-89A8-96A6EA807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7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A6602-97DD-4616-99FA-1EE43331A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20F47-8D46-4F98-BBC0-4BBFEEF42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B76E-2A63-47D3-9179-BACF9DB2854D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B2730C-EE03-47F3-8797-0909FFBBB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5A94B-4197-41B8-9BA5-99660F3A9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66E5A-F009-4B94-89A8-96A6EA807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23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14B899-60BB-4FC4-9CBF-C3BF1E5D5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B76E-2A63-47D3-9179-BACF9DB2854D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E8551F-D705-4670-BBAE-1E361BDC9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B94D8-13A2-4DBA-A7F9-8CACDE356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66E5A-F009-4B94-89A8-96A6EA807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26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800B4-09A0-4F3F-893E-6F204A48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FDC1A-351C-4281-9BBB-191945324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E34B75-0AFE-4FED-859F-9F039736D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8DE4A-AE4F-4989-874A-08DF82E51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B76E-2A63-47D3-9179-BACF9DB2854D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7A798-E2E2-44A4-871F-F07BD138F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0DFBD-9AF6-4C0E-9DA8-1267D86EC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66E5A-F009-4B94-89A8-96A6EA807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802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07CED-1F4F-4270-BBED-0A3DBE65B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208929-7ED7-4975-8116-D3FCB0E811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949CF0-BC86-479D-A390-2AF1711F4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AE6F39-C5A7-464A-B4F2-C6C7D7ABB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B76E-2A63-47D3-9179-BACF9DB2854D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445AF9-EB31-4A03-A6AF-FD9342F04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09DEA8-E28E-40F1-863C-F49E414D0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66E5A-F009-4B94-89A8-96A6EA807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537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868195-B39B-4ACA-B5A7-B4F0FE69D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ADA05-B688-46C2-94EF-05A57BFD7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A48DD-CA72-486D-80A2-C510F71736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CB76E-2A63-47D3-9179-BACF9DB2854D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104B3-AA05-47C5-A896-7828F1FD16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D3DBD-56D3-4B70-8D63-5630D82336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66E5A-F009-4B94-89A8-96A6EA807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5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6BDCA6B-3C9C-4213-A0D9-30BD5F0B0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426302" cy="6858000"/>
          </a:xfrm>
          <a:custGeom>
            <a:avLst/>
            <a:gdLst>
              <a:gd name="connsiteX0" fmla="*/ 184095 w 8426302"/>
              <a:gd name="connsiteY0" fmla="*/ 6858000 h 6858000"/>
              <a:gd name="connsiteX1" fmla="*/ 8426302 w 8426302"/>
              <a:gd name="connsiteY1" fmla="*/ 6858000 h 6858000"/>
              <a:gd name="connsiteX2" fmla="*/ 8426302 w 8426302"/>
              <a:gd name="connsiteY2" fmla="*/ 0 h 6858000"/>
              <a:gd name="connsiteX3" fmla="*/ 2743435 w 8426302"/>
              <a:gd name="connsiteY3" fmla="*/ 0 h 6858000"/>
              <a:gd name="connsiteX4" fmla="*/ 2688451 w 8426302"/>
              <a:gd name="connsiteY4" fmla="*/ 37385 h 6858000"/>
              <a:gd name="connsiteX5" fmla="*/ 0 w 8426302"/>
              <a:gd name="connsiteY5" fmla="*/ 5321277 h 6858000"/>
              <a:gd name="connsiteX6" fmla="*/ 116943 w 8426302"/>
              <a:gd name="connsiteY6" fmla="*/ 65584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26302" h="6858000">
                <a:moveTo>
                  <a:pt x="184095" y="6858000"/>
                </a:moveTo>
                <a:lnTo>
                  <a:pt x="8426302" y="6858000"/>
                </a:lnTo>
                <a:lnTo>
                  <a:pt x="8426302" y="0"/>
                </a:lnTo>
                <a:lnTo>
                  <a:pt x="2743435" y="0"/>
                </a:lnTo>
                <a:lnTo>
                  <a:pt x="2688451" y="37385"/>
                </a:lnTo>
                <a:cubicBezTo>
                  <a:pt x="1058888" y="1225893"/>
                  <a:pt x="0" y="3149927"/>
                  <a:pt x="0" y="5321277"/>
                </a:cubicBezTo>
                <a:cubicBezTo>
                  <a:pt x="0" y="5744268"/>
                  <a:pt x="40184" y="6157873"/>
                  <a:pt x="116943" y="6558484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DA12F62-867F-4684-B28B-E085D09DC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174932" cy="6858000"/>
          </a:xfrm>
          <a:custGeom>
            <a:avLst/>
            <a:gdLst>
              <a:gd name="connsiteX0" fmla="*/ 190266 w 8174932"/>
              <a:gd name="connsiteY0" fmla="*/ 6858000 h 6858000"/>
              <a:gd name="connsiteX1" fmla="*/ 8174932 w 8174932"/>
              <a:gd name="connsiteY1" fmla="*/ 6858000 h 6858000"/>
              <a:gd name="connsiteX2" fmla="*/ 8174932 w 8174932"/>
              <a:gd name="connsiteY2" fmla="*/ 0 h 6858000"/>
              <a:gd name="connsiteX3" fmla="*/ 2944847 w 8174932"/>
              <a:gd name="connsiteY3" fmla="*/ 0 h 6858000"/>
              <a:gd name="connsiteX4" fmla="*/ 2646373 w 8174932"/>
              <a:gd name="connsiteY4" fmla="*/ 196447 h 6858000"/>
              <a:gd name="connsiteX5" fmla="*/ 0 w 8174932"/>
              <a:gd name="connsiteY5" fmla="*/ 5321277 h 6858000"/>
              <a:gd name="connsiteX6" fmla="*/ 112445 w 8174932"/>
              <a:gd name="connsiteY6" fmla="*/ 65108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932" h="6858000">
                <a:moveTo>
                  <a:pt x="190266" y="6858000"/>
                </a:moveTo>
                <a:lnTo>
                  <a:pt x="8174932" y="6858000"/>
                </a:lnTo>
                <a:lnTo>
                  <a:pt x="8174932" y="0"/>
                </a:lnTo>
                <a:lnTo>
                  <a:pt x="2944847" y="0"/>
                </a:lnTo>
                <a:lnTo>
                  <a:pt x="2646373" y="196447"/>
                </a:lnTo>
                <a:cubicBezTo>
                  <a:pt x="1044779" y="1335395"/>
                  <a:pt x="0" y="3206327"/>
                  <a:pt x="0" y="5321277"/>
                </a:cubicBezTo>
                <a:cubicBezTo>
                  <a:pt x="0" y="5727999"/>
                  <a:pt x="38639" y="6125696"/>
                  <a:pt x="112445" y="6510898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F65D35-A8B1-4946-818B-2C551B56A9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716" y="357071"/>
            <a:ext cx="7751500" cy="3466213"/>
          </a:xfrm>
        </p:spPr>
        <p:txBody>
          <a:bodyPr anchor="b">
            <a:normAutofit/>
          </a:bodyPr>
          <a:lstStyle/>
          <a:p>
            <a:pPr algn="l"/>
            <a:r>
              <a:rPr lang="en-US" sz="4400" b="1" i="1" dirty="0"/>
              <a:t>Fever</a:t>
            </a:r>
            <a:r>
              <a:rPr lang="en-US" sz="4400" b="1" dirty="0"/>
              <a:t> Kickstart Campaign Analysis &amp; Recommendation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CE2551-875B-42CF-B8F8-D528771ED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4180354"/>
            <a:ext cx="5649289" cy="1279978"/>
          </a:xfrm>
        </p:spPr>
        <p:txBody>
          <a:bodyPr anchor="t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June 7, 2020</a:t>
            </a:r>
          </a:p>
        </p:txBody>
      </p:sp>
    </p:spTree>
    <p:extLst>
      <p:ext uri="{BB962C8B-B14F-4D97-AF65-F5344CB8AC3E}">
        <p14:creationId xmlns:p14="http://schemas.microsoft.com/office/powerpoint/2010/main" val="33950189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2A9C533-5C36-4F9C-A811-C36193191C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430171"/>
              </p:ext>
            </p:extLst>
          </p:nvPr>
        </p:nvGraphicFramePr>
        <p:xfrm>
          <a:off x="6643364" y="632990"/>
          <a:ext cx="4798394" cy="5408583"/>
        </p:xfrm>
        <a:graphic>
          <a:graphicData uri="http://schemas.openxmlformats.org/drawingml/2006/table">
            <a:tbl>
              <a:tblPr/>
              <a:tblGrid>
                <a:gridCol w="1457739">
                  <a:extLst>
                    <a:ext uri="{9D8B030D-6E8A-4147-A177-3AD203B41FA5}">
                      <a16:colId xmlns:a16="http://schemas.microsoft.com/office/drawing/2014/main" val="2740319279"/>
                    </a:ext>
                  </a:extLst>
                </a:gridCol>
                <a:gridCol w="1176131">
                  <a:extLst>
                    <a:ext uri="{9D8B030D-6E8A-4147-A177-3AD203B41FA5}">
                      <a16:colId xmlns:a16="http://schemas.microsoft.com/office/drawing/2014/main" val="2633331116"/>
                    </a:ext>
                  </a:extLst>
                </a:gridCol>
                <a:gridCol w="1104348">
                  <a:extLst>
                    <a:ext uri="{9D8B030D-6E8A-4147-A177-3AD203B41FA5}">
                      <a16:colId xmlns:a16="http://schemas.microsoft.com/office/drawing/2014/main" val="746072990"/>
                    </a:ext>
                  </a:extLst>
                </a:gridCol>
                <a:gridCol w="1060176">
                  <a:extLst>
                    <a:ext uri="{9D8B030D-6E8A-4147-A177-3AD203B41FA5}">
                      <a16:colId xmlns:a16="http://schemas.microsoft.com/office/drawing/2014/main" val="3571400642"/>
                    </a:ext>
                  </a:extLst>
                </a:gridCol>
              </a:tblGrid>
              <a:tr h="622799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Distribution of Kickstart Play Campaigns by Outcome by Month of Launch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630067"/>
                  </a:ext>
                </a:extLst>
              </a:tr>
              <a:tr h="62279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Month of Launch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Successful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Failed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9668418"/>
                  </a:ext>
                </a:extLst>
              </a:tr>
              <a:tr h="31736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Jan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6.2%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6.0%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0226993"/>
                  </a:ext>
                </a:extLst>
              </a:tr>
              <a:tr h="31736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Feb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8.6%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8.5%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8.6%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4459588"/>
                  </a:ext>
                </a:extLst>
              </a:tr>
              <a:tr h="31736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6.6%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6.4%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056330"/>
                  </a:ext>
                </a:extLst>
              </a:tr>
              <a:tr h="3226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Apr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8.2%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8.2%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8.2%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2902514"/>
                  </a:ext>
                </a:extLst>
              </a:tr>
              <a:tr h="31736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13.4%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11.9%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12.9%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686140"/>
                  </a:ext>
                </a:extLst>
              </a:tr>
              <a:tr h="31736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Jun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9.9%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11.3%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7907221"/>
                  </a:ext>
                </a:extLst>
              </a:tr>
              <a:tr h="31736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Jul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10.8%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10.5%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10.7%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568245"/>
                  </a:ext>
                </a:extLst>
              </a:tr>
              <a:tr h="3226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Aug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8.9%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8.5%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8.8%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901444"/>
                  </a:ext>
                </a:extLst>
              </a:tr>
              <a:tr h="3226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Sep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6.6%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6.8%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6.7%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9323703"/>
                  </a:ext>
                </a:extLst>
              </a:tr>
              <a:tr h="3226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Oct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7.9%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9.9%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8.6%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7765783"/>
                  </a:ext>
                </a:extLst>
              </a:tr>
              <a:tr h="3226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Nov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6.8%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6.5%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3966163"/>
                  </a:ext>
                </a:extLst>
              </a:tr>
              <a:tr h="3226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8.2%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2320217"/>
                  </a:ext>
                </a:extLst>
              </a:tr>
              <a:tr h="3226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3398752"/>
                  </a:ext>
                </a:extLst>
              </a:tr>
            </a:tbl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584DBA98-439B-4A05-9A3B-AD91137196E9}"/>
              </a:ext>
            </a:extLst>
          </p:cNvPr>
          <p:cNvSpPr txBox="1">
            <a:spLocks/>
          </p:cNvSpPr>
          <p:nvPr/>
        </p:nvSpPr>
        <p:spPr>
          <a:xfrm>
            <a:off x="750242" y="632990"/>
            <a:ext cx="4062643" cy="1043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b="1" dirty="0"/>
              <a:t>Table 2: Successful Kickstart Campaigns for Plays Show Seasonality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37D0CA2-2FEE-4599-81C6-F8AA162B66FC}"/>
              </a:ext>
            </a:extLst>
          </p:cNvPr>
          <p:cNvSpPr txBox="1">
            <a:spLocks/>
          </p:cNvSpPr>
          <p:nvPr/>
        </p:nvSpPr>
        <p:spPr>
          <a:xfrm>
            <a:off x="518474" y="1774372"/>
            <a:ext cx="4064409" cy="275408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Campaigns are 10% more likely to be successful when launched in the summer.  </a:t>
            </a:r>
          </a:p>
          <a:p>
            <a:r>
              <a:rPr lang="en-US" sz="1400" dirty="0"/>
              <a:t>For Kickstart Campaigns for plays, 45% of campaigns launched between May and August were successful vs 41% that failed launching in the same time period.</a:t>
            </a:r>
          </a:p>
          <a:p>
            <a:r>
              <a:rPr lang="en-US" sz="1400" dirty="0"/>
              <a:t> May shows the highest number of successful campaigns with 13.4% while December has the lowest with just 3.9% of programs proving successful</a:t>
            </a:r>
          </a:p>
          <a:p>
            <a:r>
              <a:rPr lang="en-US" sz="1400" dirty="0"/>
              <a:t>October and December campaigns have a higher percentage of failure.  For the data set, 18.1% of campaigns launched in those months failed.</a:t>
            </a:r>
          </a:p>
        </p:txBody>
      </p:sp>
    </p:spTree>
    <p:extLst>
      <p:ext uri="{BB962C8B-B14F-4D97-AF65-F5344CB8AC3E}">
        <p14:creationId xmlns:p14="http://schemas.microsoft.com/office/powerpoint/2010/main" val="34267054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DF76F-A6EB-467F-881B-866B57825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474" y="365481"/>
            <a:ext cx="4062643" cy="104340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2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Worldwide, Successful Kickstart Campaigns for Plays Require Backers and Realistic Goals more than Length of Program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BE11FE4-B95D-4BF2-9A32-1D953A3BA429}"/>
              </a:ext>
            </a:extLst>
          </p:cNvPr>
          <p:cNvSpPr txBox="1">
            <a:spLocks/>
          </p:cNvSpPr>
          <p:nvPr/>
        </p:nvSpPr>
        <p:spPr>
          <a:xfrm>
            <a:off x="518474" y="1774372"/>
            <a:ext cx="4064409" cy="275408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Average Length of a Successful Kickstart Campaign for plays averaged 29 days vs 34 days for Failed Programs</a:t>
            </a:r>
          </a:p>
          <a:p>
            <a:r>
              <a:rPr lang="en-US" sz="1400" dirty="0"/>
              <a:t>Average Number of backers averaged 56 for successful campaigns vs 8 for failed campaigns</a:t>
            </a:r>
          </a:p>
          <a:p>
            <a:r>
              <a:rPr lang="en-US" sz="1400" dirty="0"/>
              <a:t> Successful campaigns tend to have smaller goals with 95% being under $15,000 vs 85% for failed campaigns.</a:t>
            </a:r>
          </a:p>
          <a:p>
            <a:r>
              <a:rPr lang="en-US" sz="1400" dirty="0"/>
              <a:t>Both groups have the largest number of campaigns between $1000 to $4,999.  56% of all successful campaigns fell in this range vs 41% of failed campaigns</a:t>
            </a:r>
          </a:p>
          <a:p>
            <a:r>
              <a:rPr lang="en-US" sz="1400" dirty="0"/>
              <a:t>Of the 86 campaigns above $15,000, only 33 were successful.  For the 961 campaigns below $15,000, 661 were successful. 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57823AF-70A8-45F6-B659-191F35A52E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6703157"/>
              </p:ext>
            </p:extLst>
          </p:nvPr>
        </p:nvGraphicFramePr>
        <p:xfrm>
          <a:off x="5804102" y="365481"/>
          <a:ext cx="5985126" cy="58402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77168C80-C68B-4045-9C4C-7B9F8C8C2A87}"/>
              </a:ext>
            </a:extLst>
          </p:cNvPr>
          <p:cNvSpPr txBox="1"/>
          <p:nvPr/>
        </p:nvSpPr>
        <p:spPr>
          <a:xfrm>
            <a:off x="213344" y="6471262"/>
            <a:ext cx="5010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*Goals are reflected in Local Currency</a:t>
            </a:r>
          </a:p>
        </p:txBody>
      </p:sp>
    </p:spTree>
    <p:extLst>
      <p:ext uri="{BB962C8B-B14F-4D97-AF65-F5344CB8AC3E}">
        <p14:creationId xmlns:p14="http://schemas.microsoft.com/office/powerpoint/2010/main" val="6187392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827DE6-BA0F-410E-BC61-07829AB6B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>
            <a:normAutofit/>
          </a:bodyPr>
          <a:lstStyle/>
          <a:p>
            <a:r>
              <a:rPr lang="en-US" sz="2300" b="1" dirty="0"/>
              <a:t>Worldwide, the biggest factor for success is the number of backers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FDDF3-229B-4A47-8156-65072540D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245" y="1798807"/>
            <a:ext cx="4064409" cy="2754086"/>
          </a:xfrm>
        </p:spPr>
        <p:txBody>
          <a:bodyPr anchor="t">
            <a:normAutofit/>
          </a:bodyPr>
          <a:lstStyle/>
          <a:p>
            <a:pPr>
              <a:lnSpc>
                <a:spcPct val="70000"/>
              </a:lnSpc>
            </a:pPr>
            <a:r>
              <a:rPr lang="en-US" sz="1400" dirty="0"/>
              <a:t>Successful campaigns average 56 backers.  Failing campaigns average just 8, 14% of the successful campaigns</a:t>
            </a:r>
          </a:p>
          <a:p>
            <a:pPr>
              <a:lnSpc>
                <a:spcPct val="70000"/>
              </a:lnSpc>
            </a:pPr>
            <a:r>
              <a:rPr lang="en-US" sz="1400" dirty="0"/>
              <a:t>Outside of campaigns generating $&lt;1,000, no successful campaign has had less than 44 backers.  </a:t>
            </a:r>
          </a:p>
          <a:p>
            <a:pPr>
              <a:lnSpc>
                <a:spcPct val="70000"/>
              </a:lnSpc>
            </a:pPr>
            <a:r>
              <a:rPr lang="en-US" sz="1400" dirty="0"/>
              <a:t>The majority of successful campaigns ($1,000 to $4,999) averaged 44 backers, at an average individual pledge of $60.71 that ran for 29 days.</a:t>
            </a:r>
          </a:p>
          <a:p>
            <a:pPr>
              <a:lnSpc>
                <a:spcPct val="70000"/>
              </a:lnSpc>
            </a:pPr>
            <a:r>
              <a:rPr lang="en-US" sz="1400" dirty="0"/>
              <a:t>Failing campaign’s average pledge is $66.88, 82.9% of the successful average pledge of $80.65 Individual Pledge levels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1F8EA3C-D2A5-49F9-8025-A052D45091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650371"/>
              </p:ext>
            </p:extLst>
          </p:nvPr>
        </p:nvGraphicFramePr>
        <p:xfrm>
          <a:off x="5527195" y="1019730"/>
          <a:ext cx="6630275" cy="46352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E4A7A16-BEC3-4262-9A7A-A46E61401717}"/>
              </a:ext>
            </a:extLst>
          </p:cNvPr>
          <p:cNvSpPr txBox="1"/>
          <p:nvPr/>
        </p:nvSpPr>
        <p:spPr>
          <a:xfrm>
            <a:off x="213344" y="6471262"/>
            <a:ext cx="5010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*Goals are reflected in Local Currency</a:t>
            </a:r>
          </a:p>
        </p:txBody>
      </p:sp>
    </p:spTree>
    <p:extLst>
      <p:ext uri="{BB962C8B-B14F-4D97-AF65-F5344CB8AC3E}">
        <p14:creationId xmlns:p14="http://schemas.microsoft.com/office/powerpoint/2010/main" val="886852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84DBA98-439B-4A05-9A3B-AD91137196E9}"/>
              </a:ext>
            </a:extLst>
          </p:cNvPr>
          <p:cNvSpPr txBox="1">
            <a:spLocks/>
          </p:cNvSpPr>
          <p:nvPr/>
        </p:nvSpPr>
        <p:spPr>
          <a:xfrm>
            <a:off x="750242" y="632990"/>
            <a:ext cx="4062643" cy="1043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b="1" dirty="0"/>
              <a:t>Worldwide, Certain Goal Thresholds show a higher rate of success for Play Kickstart Campaigns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37D0CA2-2FEE-4599-81C6-F8AA162B66FC}"/>
              </a:ext>
            </a:extLst>
          </p:cNvPr>
          <p:cNvSpPr txBox="1">
            <a:spLocks/>
          </p:cNvSpPr>
          <p:nvPr/>
        </p:nvSpPr>
        <p:spPr>
          <a:xfrm>
            <a:off x="518474" y="1774372"/>
            <a:ext cx="4064409" cy="33310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Of the 1,047 campaigns reviewed, 889 or 84.9% were below $10,000.  </a:t>
            </a:r>
          </a:p>
          <a:p>
            <a:r>
              <a:rPr lang="en-US" sz="1400" dirty="0"/>
              <a:t>Regardless of Outcome, 51% of all campaigns targeted Goals ranging from $1,000 to $4,999.  </a:t>
            </a:r>
          </a:p>
          <a:p>
            <a:r>
              <a:rPr lang="en-US" sz="1400" dirty="0"/>
              <a:t>The most successful campaigns were &lt;$1,000 with a 75.8% success rate followed by $1,000 to $4,999 with a 72.7% success rate.</a:t>
            </a:r>
          </a:p>
          <a:p>
            <a:r>
              <a:rPr lang="en-US" sz="1400" dirty="0"/>
              <a:t>The highest rate of failure were programs $25,000 to $29,999 with a n 80% failure rate followed by $30,000 to $34,999 with a 72.7% failure rate.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14FCF8-B833-4AE1-8985-277F4687AC23}"/>
              </a:ext>
            </a:extLst>
          </p:cNvPr>
          <p:cNvSpPr txBox="1"/>
          <p:nvPr/>
        </p:nvSpPr>
        <p:spPr>
          <a:xfrm>
            <a:off x="213344" y="6471262"/>
            <a:ext cx="5010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*Goals are reflected in Local Currency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431BFC3-8858-4AB0-8B4C-9284604CBA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997358"/>
              </p:ext>
            </p:extLst>
          </p:nvPr>
        </p:nvGraphicFramePr>
        <p:xfrm>
          <a:off x="5609220" y="320009"/>
          <a:ext cx="6452148" cy="4576385"/>
        </p:xfrm>
        <a:graphic>
          <a:graphicData uri="http://schemas.openxmlformats.org/drawingml/2006/table">
            <a:tbl>
              <a:tblPr/>
              <a:tblGrid>
                <a:gridCol w="1657733">
                  <a:extLst>
                    <a:ext uri="{9D8B030D-6E8A-4147-A177-3AD203B41FA5}">
                      <a16:colId xmlns:a16="http://schemas.microsoft.com/office/drawing/2014/main" val="3480788998"/>
                    </a:ext>
                  </a:extLst>
                </a:gridCol>
                <a:gridCol w="958883">
                  <a:extLst>
                    <a:ext uri="{9D8B030D-6E8A-4147-A177-3AD203B41FA5}">
                      <a16:colId xmlns:a16="http://schemas.microsoft.com/office/drawing/2014/main" val="1768786164"/>
                    </a:ext>
                  </a:extLst>
                </a:gridCol>
                <a:gridCol w="958883">
                  <a:extLst>
                    <a:ext uri="{9D8B030D-6E8A-4147-A177-3AD203B41FA5}">
                      <a16:colId xmlns:a16="http://schemas.microsoft.com/office/drawing/2014/main" val="742446772"/>
                    </a:ext>
                  </a:extLst>
                </a:gridCol>
                <a:gridCol w="958883">
                  <a:extLst>
                    <a:ext uri="{9D8B030D-6E8A-4147-A177-3AD203B41FA5}">
                      <a16:colId xmlns:a16="http://schemas.microsoft.com/office/drawing/2014/main" val="3258328810"/>
                    </a:ext>
                  </a:extLst>
                </a:gridCol>
                <a:gridCol w="958883">
                  <a:extLst>
                    <a:ext uri="{9D8B030D-6E8A-4147-A177-3AD203B41FA5}">
                      <a16:colId xmlns:a16="http://schemas.microsoft.com/office/drawing/2014/main" val="4202229861"/>
                    </a:ext>
                  </a:extLst>
                </a:gridCol>
                <a:gridCol w="958883">
                  <a:extLst>
                    <a:ext uri="{9D8B030D-6E8A-4147-A177-3AD203B41FA5}">
                      <a16:colId xmlns:a16="http://schemas.microsoft.com/office/drawing/2014/main" val="72832604"/>
                    </a:ext>
                  </a:extLst>
                </a:gridCol>
              </a:tblGrid>
              <a:tr h="263489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Play Kickstart Campaign Outcomes Based on Goals*</a:t>
                      </a:r>
                    </a:p>
                  </a:txBody>
                  <a:tcPr marL="9410" marR="9410" marT="94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12573"/>
                  </a:ext>
                </a:extLst>
              </a:tr>
              <a:tr h="188207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10" marR="9410" marT="94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10" marR="9410" marT="94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10" marR="9410" marT="94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10" marR="9410" marT="94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10" marR="9410" marT="94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10" marR="9410" marT="94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2798747"/>
                  </a:ext>
                </a:extLst>
              </a:tr>
              <a:tr h="3764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Goal</a:t>
                      </a:r>
                    </a:p>
                  </a:txBody>
                  <a:tcPr marL="9410" marR="9410" marT="94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Number Successful</a:t>
                      </a:r>
                    </a:p>
                  </a:txBody>
                  <a:tcPr marL="9410" marR="9410" marT="94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Number Failed</a:t>
                      </a:r>
                    </a:p>
                  </a:txBody>
                  <a:tcPr marL="9410" marR="9410" marT="94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Total Projects</a:t>
                      </a:r>
                    </a:p>
                  </a:txBody>
                  <a:tcPr marL="9410" marR="9410" marT="94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Percentage Successful</a:t>
                      </a:r>
                    </a:p>
                  </a:txBody>
                  <a:tcPr marL="9410" marR="9410" marT="94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Percentage Failed</a:t>
                      </a:r>
                    </a:p>
                  </a:txBody>
                  <a:tcPr marL="9410" marR="9410" marT="94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9260729"/>
                  </a:ext>
                </a:extLst>
              </a:tr>
              <a:tr h="2520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Less Than $1,000</a:t>
                      </a:r>
                    </a:p>
                  </a:txBody>
                  <a:tcPr marL="9410" marR="9410" marT="94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141 </a:t>
                      </a:r>
                    </a:p>
                  </a:txBody>
                  <a:tcPr marL="9410" marR="9410" marT="94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45 </a:t>
                      </a:r>
                    </a:p>
                  </a:txBody>
                  <a:tcPr marL="9410" marR="9410" marT="94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186 </a:t>
                      </a:r>
                    </a:p>
                  </a:txBody>
                  <a:tcPr marL="9410" marR="9410" marT="94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75.8%</a:t>
                      </a:r>
                    </a:p>
                  </a:txBody>
                  <a:tcPr marL="9410" marR="9410" marT="94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24.2%</a:t>
                      </a:r>
                    </a:p>
                  </a:txBody>
                  <a:tcPr marL="9410" marR="9410" marT="94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338510"/>
                  </a:ext>
                </a:extLst>
              </a:tr>
              <a:tr h="2774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$1,000 to $4,999</a:t>
                      </a:r>
                    </a:p>
                  </a:txBody>
                  <a:tcPr marL="9410" marR="9410" marT="94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388 </a:t>
                      </a:r>
                    </a:p>
                  </a:txBody>
                  <a:tcPr marL="9410" marR="9410" marT="94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146 </a:t>
                      </a:r>
                    </a:p>
                  </a:txBody>
                  <a:tcPr marL="9410" marR="9410" marT="94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534 </a:t>
                      </a:r>
                    </a:p>
                  </a:txBody>
                  <a:tcPr marL="9410" marR="9410" marT="94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72.7%</a:t>
                      </a:r>
                    </a:p>
                  </a:txBody>
                  <a:tcPr marL="9410" marR="9410" marT="94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27.3%</a:t>
                      </a:r>
                    </a:p>
                  </a:txBody>
                  <a:tcPr marL="9410" marR="9410" marT="94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6495761"/>
                  </a:ext>
                </a:extLst>
              </a:tr>
              <a:tr h="2920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$5,000 to $9,999</a:t>
                      </a:r>
                    </a:p>
                  </a:txBody>
                  <a:tcPr marL="9410" marR="9410" marT="94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93 </a:t>
                      </a:r>
                    </a:p>
                  </a:txBody>
                  <a:tcPr marL="9410" marR="9410" marT="94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76 </a:t>
                      </a:r>
                    </a:p>
                  </a:txBody>
                  <a:tcPr marL="9410" marR="9410" marT="94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169 </a:t>
                      </a:r>
                    </a:p>
                  </a:txBody>
                  <a:tcPr marL="9410" marR="9410" marT="94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55.0%</a:t>
                      </a:r>
                    </a:p>
                  </a:txBody>
                  <a:tcPr marL="9410" marR="9410" marT="94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45.0%</a:t>
                      </a:r>
                    </a:p>
                  </a:txBody>
                  <a:tcPr marL="9410" marR="9410" marT="94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352623"/>
                  </a:ext>
                </a:extLst>
              </a:tr>
              <a:tr h="273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$10,000 to $14,999</a:t>
                      </a:r>
                    </a:p>
                  </a:txBody>
                  <a:tcPr marL="9410" marR="9410" marT="94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39 </a:t>
                      </a:r>
                    </a:p>
                  </a:txBody>
                  <a:tcPr marL="9410" marR="9410" marT="94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33 </a:t>
                      </a:r>
                    </a:p>
                  </a:txBody>
                  <a:tcPr marL="9410" marR="9410" marT="94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72 </a:t>
                      </a:r>
                    </a:p>
                  </a:txBody>
                  <a:tcPr marL="9410" marR="9410" marT="94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54.2%</a:t>
                      </a:r>
                    </a:p>
                  </a:txBody>
                  <a:tcPr marL="9410" marR="9410" marT="94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45.8%</a:t>
                      </a:r>
                    </a:p>
                  </a:txBody>
                  <a:tcPr marL="9410" marR="9410" marT="94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0941973"/>
                  </a:ext>
                </a:extLst>
              </a:tr>
              <a:tr h="2775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$15,000 to $19,999</a:t>
                      </a:r>
                    </a:p>
                  </a:txBody>
                  <a:tcPr marL="9410" marR="9410" marT="94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12 </a:t>
                      </a:r>
                    </a:p>
                  </a:txBody>
                  <a:tcPr marL="9410" marR="9410" marT="94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12 </a:t>
                      </a:r>
                    </a:p>
                  </a:txBody>
                  <a:tcPr marL="9410" marR="9410" marT="94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24 </a:t>
                      </a:r>
                    </a:p>
                  </a:txBody>
                  <a:tcPr marL="9410" marR="9410" marT="94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50.0%</a:t>
                      </a:r>
                    </a:p>
                  </a:txBody>
                  <a:tcPr marL="9410" marR="9410" marT="94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50.0%</a:t>
                      </a:r>
                    </a:p>
                  </a:txBody>
                  <a:tcPr marL="9410" marR="9410" marT="94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3764959"/>
                  </a:ext>
                </a:extLst>
              </a:tr>
              <a:tr h="2803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$20,000 to $24,999</a:t>
                      </a:r>
                    </a:p>
                  </a:txBody>
                  <a:tcPr marL="9410" marR="9410" marT="94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9 </a:t>
                      </a:r>
                    </a:p>
                  </a:txBody>
                  <a:tcPr marL="9410" marR="9410" marT="94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11 </a:t>
                      </a:r>
                    </a:p>
                  </a:txBody>
                  <a:tcPr marL="9410" marR="9410" marT="94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20 </a:t>
                      </a:r>
                    </a:p>
                  </a:txBody>
                  <a:tcPr marL="9410" marR="9410" marT="94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45.0%</a:t>
                      </a:r>
                    </a:p>
                  </a:txBody>
                  <a:tcPr marL="9410" marR="9410" marT="94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55.0%</a:t>
                      </a:r>
                    </a:p>
                  </a:txBody>
                  <a:tcPr marL="9410" marR="9410" marT="94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3682828"/>
                  </a:ext>
                </a:extLst>
              </a:tr>
              <a:tr h="2683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$25,000 to $29,999</a:t>
                      </a:r>
                    </a:p>
                  </a:txBody>
                  <a:tcPr marL="9410" marR="9410" marT="94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1 </a:t>
                      </a:r>
                    </a:p>
                  </a:txBody>
                  <a:tcPr marL="9410" marR="9410" marT="94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4 </a:t>
                      </a:r>
                    </a:p>
                  </a:txBody>
                  <a:tcPr marL="9410" marR="9410" marT="94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5 </a:t>
                      </a:r>
                    </a:p>
                  </a:txBody>
                  <a:tcPr marL="9410" marR="9410" marT="94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20.0%</a:t>
                      </a:r>
                    </a:p>
                  </a:txBody>
                  <a:tcPr marL="9410" marR="9410" marT="94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80.0%</a:t>
                      </a:r>
                    </a:p>
                  </a:txBody>
                  <a:tcPr marL="9410" marR="9410" marT="94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885537"/>
                  </a:ext>
                </a:extLst>
              </a:tr>
              <a:tr h="2939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$30,000 to $34,999</a:t>
                      </a:r>
                    </a:p>
                  </a:txBody>
                  <a:tcPr marL="9410" marR="9410" marT="94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3 </a:t>
                      </a:r>
                    </a:p>
                  </a:txBody>
                  <a:tcPr marL="9410" marR="9410" marT="94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8 </a:t>
                      </a:r>
                    </a:p>
                  </a:txBody>
                  <a:tcPr marL="9410" marR="9410" marT="94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11 </a:t>
                      </a:r>
                    </a:p>
                  </a:txBody>
                  <a:tcPr marL="9410" marR="9410" marT="94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27.3%</a:t>
                      </a:r>
                    </a:p>
                  </a:txBody>
                  <a:tcPr marL="9410" marR="9410" marT="94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72.7%</a:t>
                      </a:r>
                    </a:p>
                  </a:txBody>
                  <a:tcPr marL="9410" marR="9410" marT="94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079548"/>
                  </a:ext>
                </a:extLst>
              </a:tr>
              <a:tr h="3147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$35,000 to $39,999</a:t>
                      </a:r>
                    </a:p>
                  </a:txBody>
                  <a:tcPr marL="9410" marR="9410" marT="94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4 </a:t>
                      </a:r>
                    </a:p>
                  </a:txBody>
                  <a:tcPr marL="9410" marR="9410" marT="94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2 </a:t>
                      </a:r>
                    </a:p>
                  </a:txBody>
                  <a:tcPr marL="9410" marR="9410" marT="94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6 </a:t>
                      </a:r>
                    </a:p>
                  </a:txBody>
                  <a:tcPr marL="9410" marR="9410" marT="94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66.7%</a:t>
                      </a:r>
                    </a:p>
                  </a:txBody>
                  <a:tcPr marL="9410" marR="9410" marT="94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33.3%</a:t>
                      </a:r>
                    </a:p>
                  </a:txBody>
                  <a:tcPr marL="9410" marR="9410" marT="94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8396560"/>
                  </a:ext>
                </a:extLst>
              </a:tr>
              <a:tr h="3265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$40,000 to $44,999</a:t>
                      </a:r>
                    </a:p>
                  </a:txBody>
                  <a:tcPr marL="9410" marR="9410" marT="94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2 </a:t>
                      </a:r>
                    </a:p>
                  </a:txBody>
                  <a:tcPr marL="9410" marR="9410" marT="94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1 </a:t>
                      </a:r>
                    </a:p>
                  </a:txBody>
                  <a:tcPr marL="9410" marR="9410" marT="94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3 </a:t>
                      </a:r>
                    </a:p>
                  </a:txBody>
                  <a:tcPr marL="9410" marR="9410" marT="94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66.7%</a:t>
                      </a:r>
                    </a:p>
                  </a:txBody>
                  <a:tcPr marL="9410" marR="9410" marT="94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33.3%</a:t>
                      </a:r>
                    </a:p>
                  </a:txBody>
                  <a:tcPr marL="9410" marR="9410" marT="94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0462683"/>
                  </a:ext>
                </a:extLst>
              </a:tr>
              <a:tr h="2939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$45,000 to $49,999</a:t>
                      </a:r>
                    </a:p>
                  </a:txBody>
                  <a:tcPr marL="9410" marR="9410" marT="94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-   </a:t>
                      </a:r>
                    </a:p>
                  </a:txBody>
                  <a:tcPr marL="9410" marR="9410" marT="94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1 </a:t>
                      </a:r>
                    </a:p>
                  </a:txBody>
                  <a:tcPr marL="9410" marR="9410" marT="94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1 </a:t>
                      </a:r>
                    </a:p>
                  </a:txBody>
                  <a:tcPr marL="9410" marR="9410" marT="94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9410" marR="9410" marT="94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410" marR="9410" marT="94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7096325"/>
                  </a:ext>
                </a:extLst>
              </a:tr>
              <a:tr h="254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Greater than $50,000</a:t>
                      </a:r>
                    </a:p>
                  </a:txBody>
                  <a:tcPr marL="9410" marR="9410" marT="94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2 </a:t>
                      </a:r>
                    </a:p>
                  </a:txBody>
                  <a:tcPr marL="9410" marR="9410" marT="94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14 </a:t>
                      </a:r>
                    </a:p>
                  </a:txBody>
                  <a:tcPr marL="9410" marR="9410" marT="94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16 </a:t>
                      </a:r>
                    </a:p>
                  </a:txBody>
                  <a:tcPr marL="9410" marR="9410" marT="94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12.5%</a:t>
                      </a:r>
                    </a:p>
                  </a:txBody>
                  <a:tcPr marL="9410" marR="9410" marT="94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87.5%</a:t>
                      </a:r>
                    </a:p>
                  </a:txBody>
                  <a:tcPr marL="9410" marR="9410" marT="94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541494"/>
                  </a:ext>
                </a:extLst>
              </a:tr>
              <a:tr h="1976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410" marR="9410" marT="94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694 </a:t>
                      </a:r>
                    </a:p>
                  </a:txBody>
                  <a:tcPr marL="9410" marR="9410" marT="94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    353 </a:t>
                      </a:r>
                    </a:p>
                  </a:txBody>
                  <a:tcPr marL="9410" marR="9410" marT="94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  1,047 </a:t>
                      </a:r>
                    </a:p>
                  </a:txBody>
                  <a:tcPr marL="9410" marR="9410" marT="94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66.3%</a:t>
                      </a:r>
                    </a:p>
                  </a:txBody>
                  <a:tcPr marL="9410" marR="9410" marT="94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33.7%</a:t>
                      </a:r>
                    </a:p>
                  </a:txBody>
                  <a:tcPr marL="9410" marR="9410" marT="94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6084999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3B02182A-5F44-4A07-8016-88744B89B69C}"/>
              </a:ext>
            </a:extLst>
          </p:cNvPr>
          <p:cNvSpPr/>
          <p:nvPr/>
        </p:nvSpPr>
        <p:spPr>
          <a:xfrm>
            <a:off x="10167257" y="1273628"/>
            <a:ext cx="903514" cy="2503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FD93E4-D850-4F0C-90A1-B22D9110B434}"/>
              </a:ext>
            </a:extLst>
          </p:cNvPr>
          <p:cNvSpPr/>
          <p:nvPr/>
        </p:nvSpPr>
        <p:spPr>
          <a:xfrm>
            <a:off x="10167257" y="1551213"/>
            <a:ext cx="903514" cy="2503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8B344F-F8EB-4844-AF5C-205A206806B8}"/>
              </a:ext>
            </a:extLst>
          </p:cNvPr>
          <p:cNvSpPr/>
          <p:nvPr/>
        </p:nvSpPr>
        <p:spPr>
          <a:xfrm>
            <a:off x="11136082" y="2918131"/>
            <a:ext cx="903514" cy="2503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451889-EE1C-457A-A780-C4F5A51A9F69}"/>
              </a:ext>
            </a:extLst>
          </p:cNvPr>
          <p:cNvSpPr/>
          <p:nvPr/>
        </p:nvSpPr>
        <p:spPr>
          <a:xfrm>
            <a:off x="11114315" y="3229260"/>
            <a:ext cx="903514" cy="2503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908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E339253-3CDB-4E6A-B287-12053B887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2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Worldwide, Successful Kickstart Campaigns for Plays Show Seasonality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579583F-22FD-4117-AD10-647F2BBE693D}"/>
              </a:ext>
            </a:extLst>
          </p:cNvPr>
          <p:cNvSpPr txBox="1">
            <a:spLocks/>
          </p:cNvSpPr>
          <p:nvPr/>
        </p:nvSpPr>
        <p:spPr>
          <a:xfrm>
            <a:off x="518474" y="1774372"/>
            <a:ext cx="4064409" cy="275408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Campaigns are 11% more likely to be successful when launched in the summer*.  </a:t>
            </a:r>
          </a:p>
          <a:p>
            <a:r>
              <a:rPr lang="en-US" sz="1400" dirty="0"/>
              <a:t>For Play Kickstart Campaigns, 45% of campaigns launched between May and August were successful vs 41% that failed launching in the same time period.</a:t>
            </a:r>
          </a:p>
          <a:p>
            <a:pPr marL="285750" indent="-285750"/>
            <a:r>
              <a:rPr lang="en-US" sz="1400" dirty="0"/>
              <a:t>May shows the highest number of successful campaigns with 13.4% and an average 68.9% success rate^.</a:t>
            </a:r>
          </a:p>
          <a:p>
            <a:r>
              <a:rPr lang="en-US" sz="1400" dirty="0"/>
              <a:t>October and December campaigns have a higher percentage of failure.  For the data set, 18.1% of campaigns launched in these months failed.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236F37D-42A1-46F0-A074-3688ACF6AA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0769760"/>
              </p:ext>
            </p:extLst>
          </p:nvPr>
        </p:nvGraphicFramePr>
        <p:xfrm>
          <a:off x="5823857" y="632991"/>
          <a:ext cx="6222152" cy="5205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30CA5C7-BC97-488C-A7EC-D4D109FA185B}"/>
              </a:ext>
            </a:extLst>
          </p:cNvPr>
          <p:cNvSpPr txBox="1"/>
          <p:nvPr/>
        </p:nvSpPr>
        <p:spPr>
          <a:xfrm>
            <a:off x="271271" y="6278399"/>
            <a:ext cx="4202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*Index of Distribution of Successful Programs 45.1% to Failure (40.8%)</a:t>
            </a:r>
          </a:p>
          <a:p>
            <a:r>
              <a:rPr lang="en-US" sz="1000" dirty="0"/>
              <a:t>^ See Appendix “Launch Date Summary”</a:t>
            </a:r>
          </a:p>
        </p:txBody>
      </p:sp>
    </p:spTree>
    <p:extLst>
      <p:ext uri="{BB962C8B-B14F-4D97-AF65-F5344CB8AC3E}">
        <p14:creationId xmlns:p14="http://schemas.microsoft.com/office/powerpoint/2010/main" val="1537555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D4555-CD36-4516-B2D1-82A1EEEF0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Recommendation for funding </a:t>
            </a:r>
            <a:r>
              <a:rPr lang="en-US" i="1" dirty="0"/>
              <a:t>Fever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31960-9360-4837-A965-F22F41612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2462350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800" dirty="0"/>
              <a:t>Consider the number of backers you will require for funding with a </a:t>
            </a:r>
            <a:r>
              <a:rPr lang="en-US" sz="1800" u="sng" dirty="0"/>
              <a:t>minimum </a:t>
            </a:r>
            <a:r>
              <a:rPr lang="en-US" sz="1800" dirty="0"/>
              <a:t>of 44. </a:t>
            </a:r>
          </a:p>
          <a:p>
            <a:r>
              <a:rPr lang="en-US" sz="1800" dirty="0"/>
              <a:t>Set conservative goal targets and individual pledge amounts (see Formula for Success Play Kickstart Campaign)</a:t>
            </a:r>
          </a:p>
          <a:p>
            <a:r>
              <a:rPr lang="en-US" sz="1800" dirty="0"/>
              <a:t>Target summer launch for campaign, preferably May or June for best success with a run time of ~30 days.</a:t>
            </a:r>
          </a:p>
          <a:p>
            <a:endParaRPr lang="en-US" sz="1800" dirty="0"/>
          </a:p>
          <a:p>
            <a:endParaRPr lang="en-US" sz="1800" i="1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Bullseye">
            <a:extLst>
              <a:ext uri="{FF2B5EF4-FFF2-40B4-BE49-F238E27FC236}">
                <a16:creationId xmlns:a16="http://schemas.microsoft.com/office/drawing/2014/main" id="{40DEB20A-8157-4EF0-848D-2250AFF1EB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4057" y="643002"/>
            <a:ext cx="3796790" cy="379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866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6BDCA6B-3C9C-4213-A0D9-30BD5F0B0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426302" cy="6858000"/>
          </a:xfrm>
          <a:custGeom>
            <a:avLst/>
            <a:gdLst>
              <a:gd name="connsiteX0" fmla="*/ 184095 w 8426302"/>
              <a:gd name="connsiteY0" fmla="*/ 6858000 h 6858000"/>
              <a:gd name="connsiteX1" fmla="*/ 8426302 w 8426302"/>
              <a:gd name="connsiteY1" fmla="*/ 6858000 h 6858000"/>
              <a:gd name="connsiteX2" fmla="*/ 8426302 w 8426302"/>
              <a:gd name="connsiteY2" fmla="*/ 0 h 6858000"/>
              <a:gd name="connsiteX3" fmla="*/ 2743435 w 8426302"/>
              <a:gd name="connsiteY3" fmla="*/ 0 h 6858000"/>
              <a:gd name="connsiteX4" fmla="*/ 2688451 w 8426302"/>
              <a:gd name="connsiteY4" fmla="*/ 37385 h 6858000"/>
              <a:gd name="connsiteX5" fmla="*/ 0 w 8426302"/>
              <a:gd name="connsiteY5" fmla="*/ 5321277 h 6858000"/>
              <a:gd name="connsiteX6" fmla="*/ 116943 w 8426302"/>
              <a:gd name="connsiteY6" fmla="*/ 65584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26302" h="6858000">
                <a:moveTo>
                  <a:pt x="184095" y="6858000"/>
                </a:moveTo>
                <a:lnTo>
                  <a:pt x="8426302" y="6858000"/>
                </a:lnTo>
                <a:lnTo>
                  <a:pt x="8426302" y="0"/>
                </a:lnTo>
                <a:lnTo>
                  <a:pt x="2743435" y="0"/>
                </a:lnTo>
                <a:lnTo>
                  <a:pt x="2688451" y="37385"/>
                </a:lnTo>
                <a:cubicBezTo>
                  <a:pt x="1058888" y="1225893"/>
                  <a:pt x="0" y="3149927"/>
                  <a:pt x="0" y="5321277"/>
                </a:cubicBezTo>
                <a:cubicBezTo>
                  <a:pt x="0" y="5744268"/>
                  <a:pt x="40184" y="6157873"/>
                  <a:pt x="116943" y="6558484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DA12F62-867F-4684-B28B-E085D09DC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174932" cy="6858000"/>
          </a:xfrm>
          <a:custGeom>
            <a:avLst/>
            <a:gdLst>
              <a:gd name="connsiteX0" fmla="*/ 190266 w 8174932"/>
              <a:gd name="connsiteY0" fmla="*/ 6858000 h 6858000"/>
              <a:gd name="connsiteX1" fmla="*/ 8174932 w 8174932"/>
              <a:gd name="connsiteY1" fmla="*/ 6858000 h 6858000"/>
              <a:gd name="connsiteX2" fmla="*/ 8174932 w 8174932"/>
              <a:gd name="connsiteY2" fmla="*/ 0 h 6858000"/>
              <a:gd name="connsiteX3" fmla="*/ 2944847 w 8174932"/>
              <a:gd name="connsiteY3" fmla="*/ 0 h 6858000"/>
              <a:gd name="connsiteX4" fmla="*/ 2646373 w 8174932"/>
              <a:gd name="connsiteY4" fmla="*/ 196447 h 6858000"/>
              <a:gd name="connsiteX5" fmla="*/ 0 w 8174932"/>
              <a:gd name="connsiteY5" fmla="*/ 5321277 h 6858000"/>
              <a:gd name="connsiteX6" fmla="*/ 112445 w 8174932"/>
              <a:gd name="connsiteY6" fmla="*/ 65108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932" h="6858000">
                <a:moveTo>
                  <a:pt x="190266" y="6858000"/>
                </a:moveTo>
                <a:lnTo>
                  <a:pt x="8174932" y="6858000"/>
                </a:lnTo>
                <a:lnTo>
                  <a:pt x="8174932" y="0"/>
                </a:lnTo>
                <a:lnTo>
                  <a:pt x="2944847" y="0"/>
                </a:lnTo>
                <a:lnTo>
                  <a:pt x="2646373" y="196447"/>
                </a:lnTo>
                <a:cubicBezTo>
                  <a:pt x="1044779" y="1335395"/>
                  <a:pt x="0" y="3206327"/>
                  <a:pt x="0" y="5321277"/>
                </a:cubicBezTo>
                <a:cubicBezTo>
                  <a:pt x="0" y="5727999"/>
                  <a:pt x="38639" y="6125696"/>
                  <a:pt x="112445" y="6510898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F65D35-A8B1-4946-818B-2C551B56A9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34110"/>
            <a:ext cx="5936370" cy="3466213"/>
          </a:xfrm>
        </p:spPr>
        <p:txBody>
          <a:bodyPr anchor="b">
            <a:normAutofit/>
          </a:bodyPr>
          <a:lstStyle/>
          <a:p>
            <a:pPr algn="l"/>
            <a:r>
              <a:rPr lang="en-US" sz="7200" dirty="0">
                <a:solidFill>
                  <a:srgbClr val="FFFFFF"/>
                </a:solidFill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9503487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8AF14F-AC35-43F9-9ED6-FBF180BAB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721" y="1985210"/>
            <a:ext cx="3657600" cy="288757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Worldwide Launch Date Summary</a:t>
            </a:r>
            <a:b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075EB07-DA15-48D5-8C02-4789C48A1F3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4979194" y="1896834"/>
            <a:ext cx="6984206" cy="32741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476E548-F654-4A4B-AAB5-33FCFAB3230C}"/>
              </a:ext>
            </a:extLst>
          </p:cNvPr>
          <p:cNvSpPr/>
          <p:nvPr/>
        </p:nvSpPr>
        <p:spPr>
          <a:xfrm>
            <a:off x="511629" y="4155334"/>
            <a:ext cx="39406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May shows the highest number of successful campaigns with 13.4% and an average 68.9% success rate.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June is 12% with a slightly higher average success rate of 70.3%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October and December campaigns have a higher percentage of failure.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Worldwide, 18.1% of campaigns launched in those months failed.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436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22235C-905C-4DC6-A981-F942A0C39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Formula for a Successful Play Kickstart Campaign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80B86D9-59D7-46B4-BDE0-068EF60FCD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513145"/>
              </p:ext>
            </p:extLst>
          </p:nvPr>
        </p:nvGraphicFramePr>
        <p:xfrm>
          <a:off x="320040" y="2384203"/>
          <a:ext cx="11611933" cy="392104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547845">
                  <a:extLst>
                    <a:ext uri="{9D8B030D-6E8A-4147-A177-3AD203B41FA5}">
                      <a16:colId xmlns:a16="http://schemas.microsoft.com/office/drawing/2014/main" val="869998075"/>
                    </a:ext>
                  </a:extLst>
                </a:gridCol>
                <a:gridCol w="809329">
                  <a:extLst>
                    <a:ext uri="{9D8B030D-6E8A-4147-A177-3AD203B41FA5}">
                      <a16:colId xmlns:a16="http://schemas.microsoft.com/office/drawing/2014/main" val="730552600"/>
                    </a:ext>
                  </a:extLst>
                </a:gridCol>
                <a:gridCol w="654850">
                  <a:extLst>
                    <a:ext uri="{9D8B030D-6E8A-4147-A177-3AD203B41FA5}">
                      <a16:colId xmlns:a16="http://schemas.microsoft.com/office/drawing/2014/main" val="1381827609"/>
                    </a:ext>
                  </a:extLst>
                </a:gridCol>
                <a:gridCol w="809329">
                  <a:extLst>
                    <a:ext uri="{9D8B030D-6E8A-4147-A177-3AD203B41FA5}">
                      <a16:colId xmlns:a16="http://schemas.microsoft.com/office/drawing/2014/main" val="789105846"/>
                    </a:ext>
                  </a:extLst>
                </a:gridCol>
                <a:gridCol w="629203">
                  <a:extLst>
                    <a:ext uri="{9D8B030D-6E8A-4147-A177-3AD203B41FA5}">
                      <a16:colId xmlns:a16="http://schemas.microsoft.com/office/drawing/2014/main" val="1582729754"/>
                    </a:ext>
                  </a:extLst>
                </a:gridCol>
                <a:gridCol w="874453">
                  <a:extLst>
                    <a:ext uri="{9D8B030D-6E8A-4147-A177-3AD203B41FA5}">
                      <a16:colId xmlns:a16="http://schemas.microsoft.com/office/drawing/2014/main" val="1001921289"/>
                    </a:ext>
                  </a:extLst>
                </a:gridCol>
                <a:gridCol w="783771">
                  <a:extLst>
                    <a:ext uri="{9D8B030D-6E8A-4147-A177-3AD203B41FA5}">
                      <a16:colId xmlns:a16="http://schemas.microsoft.com/office/drawing/2014/main" val="1976565952"/>
                    </a:ext>
                  </a:extLst>
                </a:gridCol>
                <a:gridCol w="978908">
                  <a:extLst>
                    <a:ext uri="{9D8B030D-6E8A-4147-A177-3AD203B41FA5}">
                      <a16:colId xmlns:a16="http://schemas.microsoft.com/office/drawing/2014/main" val="1791297353"/>
                    </a:ext>
                  </a:extLst>
                </a:gridCol>
                <a:gridCol w="882549">
                  <a:extLst>
                    <a:ext uri="{9D8B030D-6E8A-4147-A177-3AD203B41FA5}">
                      <a16:colId xmlns:a16="http://schemas.microsoft.com/office/drawing/2014/main" val="3256885599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186279845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099115922"/>
                    </a:ext>
                  </a:extLst>
                </a:gridCol>
                <a:gridCol w="849086">
                  <a:extLst>
                    <a:ext uri="{9D8B030D-6E8A-4147-A177-3AD203B41FA5}">
                      <a16:colId xmlns:a16="http://schemas.microsoft.com/office/drawing/2014/main" val="359232589"/>
                    </a:ext>
                  </a:extLst>
                </a:gridCol>
                <a:gridCol w="811410">
                  <a:extLst>
                    <a:ext uri="{9D8B030D-6E8A-4147-A177-3AD203B41FA5}">
                      <a16:colId xmlns:a16="http://schemas.microsoft.com/office/drawing/2014/main" val="4213147238"/>
                    </a:ext>
                  </a:extLst>
                </a:gridCol>
              </a:tblGrid>
              <a:tr h="248436"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>
                          <a:solidFill>
                            <a:srgbClr val="000000"/>
                          </a:solidFill>
                          <a:effectLst/>
                        </a:rPr>
                        <a:t>% of Total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>
                          <a:solidFill>
                            <a:srgbClr val="000000"/>
                          </a:solidFill>
                          <a:effectLst/>
                        </a:rPr>
                        <a:t>Avg Pledge Total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>
                          <a:solidFill>
                            <a:srgbClr val="000000"/>
                          </a:solidFill>
                          <a:effectLst/>
                        </a:rPr>
                        <a:t>Avg Backers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>
                          <a:solidFill>
                            <a:srgbClr val="000000"/>
                          </a:solidFill>
                          <a:effectLst/>
                        </a:rPr>
                        <a:t>Average of Length of Program (Days)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>
                          <a:solidFill>
                            <a:srgbClr val="000000"/>
                          </a:solidFill>
                          <a:effectLst/>
                        </a:rPr>
                        <a:t>Avg Indiv Pledge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>
                          <a:solidFill>
                            <a:srgbClr val="000000"/>
                          </a:solidFill>
                          <a:effectLst/>
                        </a:rPr>
                        <a:t>%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706646"/>
                  </a:ext>
                </a:extLst>
              </a:tr>
              <a:tr h="248436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u="none" strike="noStrike">
                          <a:solidFill>
                            <a:srgbClr val="000000"/>
                          </a:solidFill>
                          <a:effectLst/>
                        </a:rPr>
                        <a:t>Goal Range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>
                          <a:solidFill>
                            <a:srgbClr val="000000"/>
                          </a:solidFill>
                          <a:effectLst/>
                        </a:rPr>
                        <a:t>successful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>
                          <a:solidFill>
                            <a:srgbClr val="000000"/>
                          </a:solidFill>
                          <a:effectLst/>
                        </a:rPr>
                        <a:t>failed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>
                          <a:solidFill>
                            <a:srgbClr val="000000"/>
                          </a:solidFill>
                          <a:effectLst/>
                        </a:rPr>
                        <a:t>successful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>
                          <a:solidFill>
                            <a:srgbClr val="000000"/>
                          </a:solidFill>
                          <a:effectLst/>
                        </a:rPr>
                        <a:t>failed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>
                          <a:solidFill>
                            <a:srgbClr val="000000"/>
                          </a:solidFill>
                          <a:effectLst/>
                        </a:rPr>
                        <a:t>successful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>
                          <a:solidFill>
                            <a:srgbClr val="000000"/>
                          </a:solidFill>
                          <a:effectLst/>
                        </a:rPr>
                        <a:t>failed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>
                          <a:solidFill>
                            <a:srgbClr val="000000"/>
                          </a:solidFill>
                          <a:effectLst/>
                        </a:rPr>
                        <a:t>successful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>
                          <a:solidFill>
                            <a:srgbClr val="000000"/>
                          </a:solidFill>
                          <a:effectLst/>
                        </a:rPr>
                        <a:t>failed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>
                          <a:solidFill>
                            <a:srgbClr val="000000"/>
                          </a:solidFill>
                          <a:effectLst/>
                        </a:rPr>
                        <a:t>successful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>
                          <a:solidFill>
                            <a:srgbClr val="000000"/>
                          </a:solidFill>
                          <a:effectLst/>
                        </a:rPr>
                        <a:t>failed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>
                          <a:solidFill>
                            <a:srgbClr val="000000"/>
                          </a:solidFill>
                          <a:effectLst/>
                        </a:rPr>
                        <a:t>successful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>
                          <a:solidFill>
                            <a:srgbClr val="000000"/>
                          </a:solidFill>
                          <a:effectLst/>
                        </a:rPr>
                        <a:t>failed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extLst>
                  <a:ext uri="{0D108BD9-81ED-4DB2-BD59-A6C34878D82A}">
                    <a16:rowId xmlns:a16="http://schemas.microsoft.com/office/drawing/2014/main" val="4261604241"/>
                  </a:ext>
                </a:extLst>
              </a:tr>
              <a:tr h="248436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Less Than $1,000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20.3%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12.7%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$670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$72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       19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     3 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       27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29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$36.03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$24.93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75.8%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24.2%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extLst>
                  <a:ext uri="{0D108BD9-81ED-4DB2-BD59-A6C34878D82A}">
                    <a16:rowId xmlns:a16="http://schemas.microsoft.com/office/drawing/2014/main" val="1023322833"/>
                  </a:ext>
                </a:extLst>
              </a:tr>
              <a:tr h="248436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$1,000 to $4,999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55.9%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41.4%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$2,653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$271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       44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6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       29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34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$60.71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$45.65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72.7%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27.3%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extLst>
                  <a:ext uri="{0D108BD9-81ED-4DB2-BD59-A6C34878D82A}">
                    <a16:rowId xmlns:a16="http://schemas.microsoft.com/office/drawing/2014/main" val="3311753641"/>
                  </a:ext>
                </a:extLst>
              </a:tr>
              <a:tr h="284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$5,000 to $9,999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13.4%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21.5%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$6,597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$661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       83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9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       32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34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$79.80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$75.61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55.0%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45.0%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extLst>
                  <a:ext uri="{0D108BD9-81ED-4DB2-BD59-A6C34878D82A}">
                    <a16:rowId xmlns:a16="http://schemas.microsoft.com/office/drawing/2014/main" val="3112527011"/>
                  </a:ext>
                </a:extLst>
              </a:tr>
              <a:tr h="248436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$10,000 to $14,999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5.6%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9.3%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$11,369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$843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    122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11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       31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35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$93.13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$75.98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54.2%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45.8%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extLst>
                  <a:ext uri="{0D108BD9-81ED-4DB2-BD59-A6C34878D82A}">
                    <a16:rowId xmlns:a16="http://schemas.microsoft.com/office/drawing/2014/main" val="3984219147"/>
                  </a:ext>
                </a:extLst>
              </a:tr>
              <a:tr h="248436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$15,000 to $19,999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1.7%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3.4%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$15,698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$2,388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    157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35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       30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39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$100.31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$68.39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50.0%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50.0%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extLst>
                  <a:ext uri="{0D108BD9-81ED-4DB2-BD59-A6C34878D82A}">
                    <a16:rowId xmlns:a16="http://schemas.microsoft.com/office/drawing/2014/main" val="1533541268"/>
                  </a:ext>
                </a:extLst>
              </a:tr>
              <a:tr h="248436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$20,000 to $24,999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1.3%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3.1%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$22,373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$832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    187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14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       31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30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$119.43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$60.58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45.0%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55.0%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extLst>
                  <a:ext uri="{0D108BD9-81ED-4DB2-BD59-A6C34878D82A}">
                    <a16:rowId xmlns:a16="http://schemas.microsoft.com/office/drawing/2014/main" val="2563108010"/>
                  </a:ext>
                </a:extLst>
              </a:tr>
              <a:tr h="248436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$25,000 to $29,999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0.1%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1.1%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$25,388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$8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    213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1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       30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56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$119.19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$11.00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20.0%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80.0%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extLst>
                  <a:ext uri="{0D108BD9-81ED-4DB2-BD59-A6C34878D82A}">
                    <a16:rowId xmlns:a16="http://schemas.microsoft.com/office/drawing/2014/main" val="2071307274"/>
                  </a:ext>
                </a:extLst>
              </a:tr>
              <a:tr h="248436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$30,000 to $34,999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0.4%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2.3%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$31,107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$805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    186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6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       41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38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$167.54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$146.39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27.3%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72.7%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extLst>
                  <a:ext uri="{0D108BD9-81ED-4DB2-BD59-A6C34878D82A}">
                    <a16:rowId xmlns:a16="http://schemas.microsoft.com/office/drawing/2014/main" val="146894396"/>
                  </a:ext>
                </a:extLst>
              </a:tr>
              <a:tr h="248436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$35,000 to $39,999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0.6%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0.6%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$41,630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$3,785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    417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9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       28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45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$99.77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$420.56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66.7%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33.3%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extLst>
                  <a:ext uri="{0D108BD9-81ED-4DB2-BD59-A6C34878D82A}">
                    <a16:rowId xmlns:a16="http://schemas.microsoft.com/office/drawing/2014/main" val="1056442355"/>
                  </a:ext>
                </a:extLst>
              </a:tr>
              <a:tr h="248436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$40,000 to $44,999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0.3%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0.3%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$45,669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$842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    174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12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       37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30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$263.22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$70.17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66.7%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33.3%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extLst>
                  <a:ext uri="{0D108BD9-81ED-4DB2-BD59-A6C34878D82A}">
                    <a16:rowId xmlns:a16="http://schemas.microsoft.com/office/drawing/2014/main" val="2612314214"/>
                  </a:ext>
                </a:extLst>
              </a:tr>
              <a:tr h="248436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$45,000 to $49,999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0.0%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0.3%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$185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4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30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n/a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$46.25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0.0%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100.0%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extLst>
                  <a:ext uri="{0D108BD9-81ED-4DB2-BD59-A6C34878D82A}">
                    <a16:rowId xmlns:a16="http://schemas.microsoft.com/office/drawing/2014/main" val="891544279"/>
                  </a:ext>
                </a:extLst>
              </a:tr>
              <a:tr h="248436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Greater than $50,000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0.3%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4.0%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$100,430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$889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    329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8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       32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39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$305.26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$118.57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12.5%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87.5%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extLst>
                  <a:ext uri="{0D108BD9-81ED-4DB2-BD59-A6C34878D82A}">
                    <a16:rowId xmlns:a16="http://schemas.microsoft.com/office/drawing/2014/main" val="3232776290"/>
                  </a:ext>
                </a:extLst>
              </a:tr>
              <a:tr h="248436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u="none" strike="noStrike">
                          <a:solidFill>
                            <a:srgbClr val="000000"/>
                          </a:solidFill>
                          <a:effectLst/>
                        </a:rPr>
                        <a:t>Grand Total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>
                          <a:solidFill>
                            <a:srgbClr val="000000"/>
                          </a:solidFill>
                          <a:effectLst/>
                        </a:rPr>
                        <a:t>100.0%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>
                          <a:solidFill>
                            <a:srgbClr val="000000"/>
                          </a:solidFill>
                          <a:effectLst/>
                        </a:rPr>
                        <a:t>100.0%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>
                          <a:solidFill>
                            <a:srgbClr val="000000"/>
                          </a:solidFill>
                          <a:effectLst/>
                        </a:rPr>
                        <a:t>$4,536 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>
                          <a:solidFill>
                            <a:srgbClr val="000000"/>
                          </a:solidFill>
                          <a:effectLst/>
                        </a:rPr>
                        <a:t>$527 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>
                          <a:solidFill>
                            <a:srgbClr val="000000"/>
                          </a:solidFill>
                          <a:effectLst/>
                        </a:rPr>
                        <a:t>                56 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>
                          <a:solidFill>
                            <a:srgbClr val="000000"/>
                          </a:solidFill>
                          <a:effectLst/>
                        </a:rPr>
                        <a:t>         8 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>
                          <a:solidFill>
                            <a:srgbClr val="000000"/>
                          </a:solidFill>
                          <a:effectLst/>
                        </a:rPr>
                        <a:t>                29 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>
                          <a:solidFill>
                            <a:srgbClr val="000000"/>
                          </a:solidFill>
                          <a:effectLst/>
                        </a:rPr>
                        <a:t>       34 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>
                          <a:solidFill>
                            <a:srgbClr val="000000"/>
                          </a:solidFill>
                          <a:effectLst/>
                        </a:rPr>
                        <a:t>$80.65 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>
                          <a:solidFill>
                            <a:srgbClr val="000000"/>
                          </a:solidFill>
                          <a:effectLst/>
                        </a:rPr>
                        <a:t>$66.88 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>
                          <a:solidFill>
                            <a:srgbClr val="000000"/>
                          </a:solidFill>
                          <a:effectLst/>
                        </a:rPr>
                        <a:t>66.3%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33.7%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9" marR="10189" marT="10189" marB="0" anchor="b"/>
                </a:tc>
                <a:extLst>
                  <a:ext uri="{0D108BD9-81ED-4DB2-BD59-A6C34878D82A}">
                    <a16:rowId xmlns:a16="http://schemas.microsoft.com/office/drawing/2014/main" val="1011956261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94140642-3822-4BE8-86BE-4EF1C27C48A4}"/>
              </a:ext>
            </a:extLst>
          </p:cNvPr>
          <p:cNvSpPr/>
          <p:nvPr/>
        </p:nvSpPr>
        <p:spPr>
          <a:xfrm>
            <a:off x="320040" y="3026226"/>
            <a:ext cx="11611932" cy="2612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5362A6-3313-4700-AC5F-113DA859DFAD}"/>
              </a:ext>
            </a:extLst>
          </p:cNvPr>
          <p:cNvSpPr/>
          <p:nvPr/>
        </p:nvSpPr>
        <p:spPr>
          <a:xfrm>
            <a:off x="320040" y="3282962"/>
            <a:ext cx="11599348" cy="2612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D9488D-DECB-41E3-BE2B-4FFEEF5E0DEF}"/>
              </a:ext>
            </a:extLst>
          </p:cNvPr>
          <p:cNvSpPr txBox="1"/>
          <p:nvPr/>
        </p:nvSpPr>
        <p:spPr>
          <a:xfrm>
            <a:off x="213344" y="6471262"/>
            <a:ext cx="5010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*Goals are reflected in Local Currency</a:t>
            </a:r>
          </a:p>
        </p:txBody>
      </p:sp>
    </p:spTree>
    <p:extLst>
      <p:ext uri="{BB962C8B-B14F-4D97-AF65-F5344CB8AC3E}">
        <p14:creationId xmlns:p14="http://schemas.microsoft.com/office/powerpoint/2010/main" val="3440498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1506</Words>
  <Application>Microsoft Office PowerPoint</Application>
  <PresentationFormat>Widescreen</PresentationFormat>
  <Paragraphs>387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Fever Kickstart Campaign Analysis &amp; Recommendation</vt:lpstr>
      <vt:lpstr>Worldwide, Successful Kickstart Campaigns for Plays Require Backers and Realistic Goals more than Length of Program</vt:lpstr>
      <vt:lpstr>Worldwide, the biggest factor for success is the number of backers</vt:lpstr>
      <vt:lpstr>PowerPoint Presentation</vt:lpstr>
      <vt:lpstr>Worldwide, Successful Kickstart Campaigns for Plays Show Seasonality</vt:lpstr>
      <vt:lpstr>Recommendation for funding Fever</vt:lpstr>
      <vt:lpstr>Appendix</vt:lpstr>
      <vt:lpstr>Worldwide Launch Date Summary   </vt:lpstr>
      <vt:lpstr>Formula for a Successful Play Kickstart Campaign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Kickstart Campaign Analysis &amp; Recommendation</dc:title>
  <dc:creator>Jeff Hastings</dc:creator>
  <cp:lastModifiedBy>Jeff Hastings</cp:lastModifiedBy>
  <cp:revision>2</cp:revision>
  <dcterms:created xsi:type="dcterms:W3CDTF">2020-06-07T18:51:19Z</dcterms:created>
  <dcterms:modified xsi:type="dcterms:W3CDTF">2020-06-07T18:55:48Z</dcterms:modified>
</cp:coreProperties>
</file>