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3" r:id="rId1"/>
  </p:sldMasterIdLst>
  <p:notesMasterIdLst>
    <p:notesMasterId r:id="rId55"/>
  </p:notesMasterIdLst>
  <p:sldIdLst>
    <p:sldId id="256" r:id="rId2"/>
    <p:sldId id="257" r:id="rId3"/>
    <p:sldId id="258" r:id="rId4"/>
    <p:sldId id="309" r:id="rId5"/>
    <p:sldId id="308" r:id="rId6"/>
    <p:sldId id="310" r:id="rId7"/>
    <p:sldId id="259" r:id="rId8"/>
    <p:sldId id="260" r:id="rId9"/>
    <p:sldId id="305" r:id="rId10"/>
    <p:sldId id="306" r:id="rId11"/>
    <p:sldId id="262" r:id="rId12"/>
    <p:sldId id="263" r:id="rId13"/>
    <p:sldId id="264" r:id="rId14"/>
    <p:sldId id="265" r:id="rId15"/>
    <p:sldId id="311" r:id="rId16"/>
    <p:sldId id="266" r:id="rId17"/>
    <p:sldId id="267" r:id="rId18"/>
    <p:sldId id="268" r:id="rId19"/>
    <p:sldId id="269" r:id="rId20"/>
    <p:sldId id="272" r:id="rId21"/>
    <p:sldId id="270" r:id="rId22"/>
    <p:sldId id="271" r:id="rId23"/>
    <p:sldId id="273" r:id="rId24"/>
    <p:sldId id="274" r:id="rId25"/>
    <p:sldId id="292" r:id="rId26"/>
    <p:sldId id="293" r:id="rId27"/>
    <p:sldId id="294" r:id="rId28"/>
    <p:sldId id="313" r:id="rId29"/>
    <p:sldId id="314" r:id="rId30"/>
    <p:sldId id="296" r:id="rId31"/>
    <p:sldId id="315" r:id="rId32"/>
    <p:sldId id="316" r:id="rId33"/>
    <p:sldId id="307" r:id="rId34"/>
    <p:sldId id="317" r:id="rId35"/>
    <p:sldId id="298" r:id="rId36"/>
    <p:sldId id="277" r:id="rId37"/>
    <p:sldId id="300" r:id="rId38"/>
    <p:sldId id="301" r:id="rId39"/>
    <p:sldId id="304" r:id="rId40"/>
    <p:sldId id="303" r:id="rId41"/>
    <p:sldId id="302" r:id="rId42"/>
    <p:sldId id="279" r:id="rId43"/>
    <p:sldId id="280" r:id="rId44"/>
    <p:sldId id="281" r:id="rId45"/>
    <p:sldId id="283" r:id="rId46"/>
    <p:sldId id="284" r:id="rId47"/>
    <p:sldId id="285" r:id="rId48"/>
    <p:sldId id="286" r:id="rId49"/>
    <p:sldId id="287" r:id="rId50"/>
    <p:sldId id="288" r:id="rId51"/>
    <p:sldId id="312" r:id="rId52"/>
    <p:sldId id="289" r:id="rId53"/>
    <p:sldId id="282" r:id="rId5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E6D2"/>
          </a:solidFill>
        </a:fill>
      </a:tcStyle>
    </a:wholeTbl>
    <a:band2H>
      <a:tcTxStyle/>
      <a:tcStyle>
        <a:tcBdr/>
        <a:fill>
          <a:solidFill>
            <a:srgbClr val="F6F3EA"/>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E4EB"/>
          </a:solidFill>
        </a:fill>
      </a:tcStyle>
    </a:wholeTbl>
    <a:band2H>
      <a:tcTxStyle/>
      <a:tcStyle>
        <a:tcBdr/>
        <a:fill>
          <a:solidFill>
            <a:srgbClr val="EAF2F5"/>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6E7"/>
          </a:solidFill>
        </a:fill>
      </a:tcStyle>
    </a:wholeTbl>
    <a:band2H>
      <a:tcTxStyle/>
      <a:tcStyle>
        <a:tcBdr/>
        <a:fill>
          <a:solidFill>
            <a:srgbClr val="F0EBF3"/>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Book Antiqua"/>
          <a:ea typeface="Book Antiqua"/>
          <a:cs typeface="Book Antiqu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Book Antiqua"/>
          <a:ea typeface="Book Antiqua"/>
          <a:cs typeface="Book Antiqu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ok Antiqua"/>
          <a:ea typeface="Book Antiqua"/>
          <a:cs typeface="Book Antiqu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Book Antiqua"/>
          <a:ea typeface="Book Antiqua"/>
          <a:cs typeface="Book Antiqu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3" d="100"/>
          <a:sy n="63" d="100"/>
        </p:scale>
        <p:origin x="-1328" y="-448"/>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2281850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newstatesman.com/politics/feminism/2016/01/against-pipeline-problem-elissa-shevinsky-getting-women-and-minorities" TargetMode="External"/><Relationship Id="rId4" Type="http://schemas.openxmlformats.org/officeDocument/2006/relationships/hyperlink" Target="http://thevitalityinstitute.org/gender-divide-tech-leaky-pipeline/" TargetMode="External"/><Relationship Id="rId5" Type="http://schemas.openxmlformats.org/officeDocument/2006/relationships/hyperlink" Target="http://www.catalyst.org/knowledge/gender-divide-tech-intensive-industries"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orbes.com/sites/bruceupbin/2014/05/12/the-tech-sector-needs-more-women-heres-how-you-can-make-it-happen/" TargetMode="External"/><Relationship Id="rId4" Type="http://schemas.openxmlformats.org/officeDocument/2006/relationships/hyperlink" Target="http://www.huffingtonpost.com/lisen-stromberg/problem-with-women-in-tech-the-pipeline-or-the-revolving-door_b_6992522.html"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(4/26/16 21:00) -----</a:t>
            </a:r>
          </a:p>
          <a:p>
            <a:r>
              <a:rPr lang="en-US"/>
              <a:t>Typically more visible, core diversity dimensions</a:t>
            </a:r>
          </a:p>
          <a:p>
            <a:r>
              <a:rPr lang="en-US"/>
              <a:t>Typically less visible, core diversity dimensions</a:t>
            </a:r>
          </a:p>
          <a:p>
            <a:r>
              <a:rPr lang="en-US"/>
              <a:t>Secondary diversity dimensions</a:t>
            </a:r>
          </a:p>
        </p:txBody>
      </p:sp>
    </p:spTree>
    <p:extLst>
      <p:ext uri="{BB962C8B-B14F-4D97-AF65-F5344CB8AC3E}">
        <p14:creationId xmlns:p14="http://schemas.microsoft.com/office/powerpoint/2010/main" val="8268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(4/26/16 21:00) -----</a:t>
            </a:r>
          </a:p>
          <a:p>
            <a:r>
              <a:rPr lang="en-US"/>
              <a:t>Typically more visible, core diversity dimensions</a:t>
            </a:r>
          </a:p>
          <a:p>
            <a:r>
              <a:rPr lang="en-US"/>
              <a:t>Typically less visible, core diversity dimensions</a:t>
            </a:r>
          </a:p>
          <a:p>
            <a:r>
              <a:rPr lang="en-US"/>
              <a:t>Secondary diversity dimensions</a:t>
            </a:r>
          </a:p>
        </p:txBody>
      </p:sp>
    </p:spTree>
    <p:extLst>
      <p:ext uri="{BB962C8B-B14F-4D97-AF65-F5344CB8AC3E}">
        <p14:creationId xmlns:p14="http://schemas.microsoft.com/office/powerpoint/2010/main" val="8268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(4/26/16 21:00) -----</a:t>
            </a:r>
          </a:p>
          <a:p>
            <a:r>
              <a:rPr lang="en-US"/>
              <a:t>Typically more visible, core diversity dimensions</a:t>
            </a:r>
          </a:p>
          <a:p>
            <a:r>
              <a:rPr lang="en-US"/>
              <a:t>Typically less visible, core diversity dimensions</a:t>
            </a:r>
          </a:p>
          <a:p>
            <a:r>
              <a:rPr lang="en-US"/>
              <a:t>Secondary diversity dimensions</a:t>
            </a:r>
          </a:p>
        </p:txBody>
      </p:sp>
    </p:spTree>
    <p:extLst>
      <p:ext uri="{BB962C8B-B14F-4D97-AF65-F5344CB8AC3E}">
        <p14:creationId xmlns:p14="http://schemas.microsoft.com/office/powerpoint/2010/main" val="8268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(4/26/16 21:00) -----</a:t>
            </a:r>
          </a:p>
          <a:p>
            <a:r>
              <a:rPr lang="en-US"/>
              <a:t>Inherent - born with: gender, ethnicity</a:t>
            </a:r>
          </a:p>
          <a:p>
            <a:r>
              <a:rPr lang="en-US"/>
              <a:t>Acquired - from experience: living in another country, selling prods to a diverse audience</a:t>
            </a:r>
          </a:p>
        </p:txBody>
      </p:sp>
    </p:spTree>
    <p:extLst>
      <p:ext uri="{BB962C8B-B14F-4D97-AF65-F5344CB8AC3E}">
        <p14:creationId xmlns:p14="http://schemas.microsoft.com/office/powerpoint/2010/main" val="45626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pPr>
              <a:defRPr sz="2000"/>
            </a:pPr>
            <a:r>
              <a:t>Consider a time you felt left out of something; how did it impact you? Typically these experiences are shaming and sometimes angering</a:t>
            </a:r>
          </a:p>
          <a:p>
            <a:pPr>
              <a:defRPr sz="2000"/>
            </a:pPr>
            <a:r>
              <a:t>This comes from out natural tendency toward “in group/out group bias” (slide)</a:t>
            </a:r>
          </a:p>
          <a:p>
            <a:pPr>
              <a:defRPr sz="2000"/>
            </a:pPr>
            <a:r>
              <a:t>It is a very old structural survival tool for our species. It is completely natural, but it is dangerous to communities to continue once the real threat has passed. It is absolutely changeable by one key process: positive exposure to members of the “out group”. When this happens, the gains are significant for BOTH groups.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QOL measures are heart disease, overall health markers, stress level, rates of depression and anxiety, presence of addiction, and longevity vs. poor health with 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pPr marL="391158" indent="-391158" defTabSz="514094">
              <a:spcBef>
                <a:spcPts val="3600"/>
              </a:spcBef>
              <a:defRPr sz="3100" u="sng"/>
            </a:pPr>
            <a:r>
              <a:rPr>
                <a:solidFill>
                  <a:srgbClr val="410082"/>
                </a:solidFill>
                <a:uFill>
                  <a:solidFill>
                    <a:srgbClr val="410082"/>
                  </a:solidFill>
                </a:uFill>
                <a:hlinkClick r:id="rId3"/>
              </a:rPr>
              <a:t>http://www.newstatesman.com/politics/feminism/2016/01/against-pipeline-problem-elissa-shevinsky-getting-women-and-minorities</a:t>
            </a:r>
          </a:p>
          <a:p>
            <a:pPr marL="391158" indent="-391158" defTabSz="514094">
              <a:spcBef>
                <a:spcPts val="3600"/>
              </a:spcBef>
              <a:defRPr sz="3100" u="sng"/>
            </a:pPr>
            <a:r>
              <a:rPr>
                <a:solidFill>
                  <a:srgbClr val="410082"/>
                </a:solidFill>
                <a:uFill>
                  <a:solidFill>
                    <a:srgbClr val="410082"/>
                  </a:solidFill>
                </a:uFill>
                <a:hlinkClick r:id="rId4"/>
              </a:rPr>
              <a:t>http://thevitalityinstitute.org/gender-divide-tech-leaky-pipeline/</a:t>
            </a:r>
          </a:p>
          <a:p>
            <a:pPr marL="391158" indent="-391158" defTabSz="514094">
              <a:spcBef>
                <a:spcPts val="3600"/>
              </a:spcBef>
              <a:defRPr sz="3100" u="sng"/>
            </a:pPr>
            <a:r>
              <a:rPr>
                <a:solidFill>
                  <a:srgbClr val="410082"/>
                </a:solidFill>
                <a:uFill>
                  <a:solidFill>
                    <a:srgbClr val="410082"/>
                  </a:solidFill>
                </a:uFill>
                <a:hlinkClick r:id="rId5"/>
              </a:rPr>
              <a:t>http://www.catalyst.org/knowledge/gender-divide-tech-intensive-industries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pPr marL="360045" indent="-360045" defTabSz="473201">
              <a:spcBef>
                <a:spcPts val="3400"/>
              </a:spcBef>
              <a:defRPr sz="2900" u="sng"/>
            </a:pPr>
            <a:r>
              <a:rPr>
                <a:solidFill>
                  <a:srgbClr val="410082"/>
                </a:solidFill>
                <a:uFill>
                  <a:solidFill>
                    <a:srgbClr val="410082"/>
                  </a:solidFill>
                </a:uFill>
                <a:hlinkClick r:id="rId3"/>
              </a:rPr>
              <a:t>http://www.forbes.com/sites/bruceupbin/2014/05/12/the-tech-sector-needs-more-women-heres-how-you-can-make-it-happen/</a:t>
            </a:r>
            <a:r>
              <a:rPr u="none"/>
              <a:t> </a:t>
            </a:r>
          </a:p>
          <a:p>
            <a:pPr marL="360045" indent="-360045" defTabSz="473201">
              <a:spcBef>
                <a:spcPts val="3400"/>
              </a:spcBef>
              <a:defRPr sz="2900" u="sng"/>
            </a:pPr>
            <a:r>
              <a:rPr>
                <a:solidFill>
                  <a:srgbClr val="410082"/>
                </a:solidFill>
                <a:uFill>
                  <a:solidFill>
                    <a:srgbClr val="410082"/>
                  </a:solidFill>
                </a:uFill>
                <a:hlinkClick r:id="rId4"/>
              </a:rPr>
              <a:t>http://www.huffingtonpost.com/lisen-stromberg/problem-with-women-in-tech-the-pipeline-or-the-revolving-door_b_6992522.html</a:t>
            </a:r>
          </a:p>
          <a:p>
            <a:pPr marL="360045" indent="-360045" defTabSz="473201">
              <a:spcBef>
                <a:spcPts val="3400"/>
              </a:spcBef>
              <a:defRPr sz="2900"/>
            </a:pPr>
            <a:r>
              <a:t>https://docs.google.com/document/d/1soIYek-YEIvqtu9brv3ecdPbuVzQKp_GhAozC06UrLo/mobilebasic?pli=1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50240" y="5261943"/>
            <a:ext cx="11812693" cy="1625600"/>
          </a:xfrm>
        </p:spPr>
        <p:txBody>
          <a:bodyPr>
            <a:noAutofit/>
          </a:bodyPr>
          <a:lstStyle>
            <a:lvl1pPr marL="0" indent="0" algn="ctr">
              <a:buNone/>
              <a:defRPr sz="3100" spc="142" baseline="0">
                <a:solidFill>
                  <a:schemeClr val="tx2"/>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50240" y="2039085"/>
            <a:ext cx="11812693" cy="2817707"/>
          </a:xfrm>
          <a:ln w="6350" cap="rnd">
            <a:noFill/>
          </a:ln>
        </p:spPr>
        <p:txBody>
          <a:bodyPr anchor="b" anchorCtr="0">
            <a:noAutofit/>
          </a:bodyPr>
          <a:lstStyle>
            <a:lvl1pPr algn="ctr">
              <a:defRPr lang="en-US" sz="6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2081601" y="5049068"/>
            <a:ext cx="4226560" cy="225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96639" y="5049068"/>
            <a:ext cx="4226560" cy="225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457384" y="5015185"/>
            <a:ext cx="65024" cy="65024"/>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lIns="130046" tIns="65023" rIns="130046" bIns="65023"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BFECD78-3C8E-49F2-8FAB-59489D168ABB}" type="datetimeFigureOut">
              <a:rPr lang="en-US" smtClean="0"/>
              <a:t>5/4/16</a:t>
            </a:fld>
            <a:endParaRPr lang="en-US"/>
          </a:p>
        </p:txBody>
      </p:sp>
      <p:sp>
        <p:nvSpPr>
          <p:cNvPr id="16" name="Slide Number Placeholder 15"/>
          <p:cNvSpPr>
            <a:spLocks noGrp="1"/>
          </p:cNvSpPr>
          <p:nvPr>
            <p:ph type="sldNum" sz="quarter" idx="11"/>
          </p:nvPr>
        </p:nvSpPr>
        <p:spPr/>
        <p:txBody>
          <a:bodyPr/>
          <a:lstStyle/>
          <a:p>
            <a:fld id="{55AB598E-3F9A-2F40-B2F7-EA058B42B7D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FECD78-3C8E-49F2-8FAB-59489D168ABB}" type="datetimeFigureOut">
              <a:rPr lang="en-US" smtClean="0"/>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50240" y="390597"/>
            <a:ext cx="8561493" cy="8322169"/>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FECD78-3C8E-49F2-8FAB-59489D168ABB}" type="datetimeFigureOut">
              <a:rPr lang="en-US" smtClean="0"/>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9" name="Shape 109"/>
          <p:cNvSpPr>
            <a:spLocks noGrp="1"/>
          </p:cNvSpPr>
          <p:nvPr>
            <p:ph type="title"/>
          </p:nvPr>
        </p:nvSpPr>
        <p:spPr>
          <a:prstGeom prst="rect">
            <a:avLst/>
          </a:prstGeom>
        </p:spPr>
        <p:txBody>
          <a:bodyPr/>
          <a:lstStyle/>
          <a:p>
            <a:r>
              <a:t>Title Text</a:t>
            </a:r>
          </a:p>
        </p:txBody>
      </p:sp>
      <p:sp>
        <p:nvSpPr>
          <p:cNvPr id="110" name="Shape 11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50240" y="2167467"/>
            <a:ext cx="11704320" cy="6502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BFECD78-3C8E-49F2-8FAB-59489D168ABB}" type="datetimeFigureOut">
              <a:rPr lang="en-US" smtClean="0"/>
              <a:t>5/4/16</a:t>
            </a:fld>
            <a:endParaRPr lang="en-US"/>
          </a:p>
        </p:txBody>
      </p:sp>
      <p:sp>
        <p:nvSpPr>
          <p:cNvPr id="15" name="Slide Number Placeholder 14"/>
          <p:cNvSpPr>
            <a:spLocks noGrp="1"/>
          </p:cNvSpPr>
          <p:nvPr>
            <p:ph type="sldNum" sz="quarter" idx="15"/>
          </p:nvPr>
        </p:nvSpPr>
        <p:spPr/>
        <p:txBody>
          <a:bodyPr/>
          <a:lstStyle>
            <a:lvl1pPr algn="ctr">
              <a:defRPr/>
            </a:lvl1pPr>
          </a:lstStyle>
          <a:p>
            <a:fld id="{86CB4B4D-7CA3-9044-876B-883B54F8677D}"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FECD78-3C8E-49F2-8FAB-59489D168ABB}" type="datetimeFigureOut">
              <a:rPr lang="en-US" smtClean="0"/>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2" name="Title 1"/>
          <p:cNvSpPr>
            <a:spLocks noGrp="1"/>
          </p:cNvSpPr>
          <p:nvPr>
            <p:ph type="title"/>
          </p:nvPr>
        </p:nvSpPr>
        <p:spPr>
          <a:xfrm>
            <a:off x="975360" y="4985173"/>
            <a:ext cx="11270827" cy="1950720"/>
          </a:xfrm>
        </p:spPr>
        <p:txBody>
          <a:bodyPr>
            <a:noAutofit/>
          </a:bodyPr>
          <a:lstStyle>
            <a:lvl1pPr algn="l" rtl="0">
              <a:spcBef>
                <a:spcPct val="0"/>
              </a:spcBef>
              <a:buNone/>
              <a:defRPr lang="en-US" sz="6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75360" y="7052607"/>
            <a:ext cx="11270827" cy="1400513"/>
          </a:xfrm>
        </p:spPr>
        <p:txBody>
          <a:bodyPr anchor="t"/>
          <a:lstStyle>
            <a:lvl1pPr marL="0" indent="0">
              <a:buNone/>
              <a:defRPr sz="2800" spc="142" baseline="0">
                <a:solidFill>
                  <a:schemeClr val="tx2"/>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75360" y="6993056"/>
            <a:ext cx="11270827" cy="6117"/>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BFECD78-3C8E-49F2-8FAB-59489D168ABB}" type="datetimeFigureOut">
              <a:rPr lang="en-US" smtClean="0"/>
              <a:t>5/4/16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50240" y="2167467"/>
            <a:ext cx="5774131" cy="6502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610773" y="2167467"/>
            <a:ext cx="5774131" cy="6502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5/4/16</a:t>
            </a:fld>
            <a:endParaRPr lang="en-US"/>
          </a:p>
        </p:txBody>
      </p:sp>
      <p:sp>
        <p:nvSpPr>
          <p:cNvPr id="3" name="Text Placeholder 2"/>
          <p:cNvSpPr>
            <a:spLocks noGrp="1"/>
          </p:cNvSpPr>
          <p:nvPr>
            <p:ph type="body" idx="1"/>
          </p:nvPr>
        </p:nvSpPr>
        <p:spPr>
          <a:xfrm>
            <a:off x="650240" y="1990532"/>
            <a:ext cx="5746045" cy="1083733"/>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130046" tIns="65023" rIns="130046" bIns="65023" anchor="b">
            <a:noAutofit/>
          </a:bodyPr>
          <a:lstStyle>
            <a:lvl1pPr marL="0" indent="0" algn="l">
              <a:spcBef>
                <a:spcPts val="0"/>
              </a:spcBef>
              <a:buNone/>
              <a:defRPr sz="3700" b="1">
                <a:solidFill>
                  <a:schemeClr val="tx2"/>
                </a:solidFill>
              </a:defRPr>
            </a:lvl1pPr>
            <a:lvl2pPr>
              <a:buNone/>
              <a:defRPr sz="28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50240" y="3131586"/>
            <a:ext cx="5743787" cy="556605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613032" y="3131586"/>
            <a:ext cx="5743787" cy="556605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50240" y="221082"/>
            <a:ext cx="11704320" cy="16256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610773" y="1990532"/>
            <a:ext cx="5746045" cy="1083733"/>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130046" tIns="65023" rIns="130046" bIns="65023" anchor="b">
            <a:noAutofit/>
          </a:bodyPr>
          <a:lstStyle>
            <a:lvl1pPr marL="0" indent="0" algn="l">
              <a:spcBef>
                <a:spcPts val="0"/>
              </a:spcBef>
              <a:buNone/>
              <a:defRPr sz="3700" b="1" baseline="0">
                <a:solidFill>
                  <a:schemeClr val="tx2"/>
                </a:solidFill>
              </a:defRPr>
            </a:lvl1pPr>
            <a:lvl2pPr>
              <a:buNone/>
              <a:defRPr sz="28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cxnSp>
        <p:nvCxnSpPr>
          <p:cNvPr id="10" name="Straight Connector 9"/>
          <p:cNvCxnSpPr/>
          <p:nvPr/>
        </p:nvCxnSpPr>
        <p:spPr>
          <a:xfrm>
            <a:off x="800633" y="3100756"/>
            <a:ext cx="5331968" cy="225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62496" y="3100756"/>
            <a:ext cx="5331968" cy="225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FECD78-3C8E-49F2-8FAB-59489D168ABB}" type="datetimeFigureOut">
              <a:rPr lang="en-US" smtClean="0"/>
              <a:t>5/4/16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5/4/16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50240" y="650240"/>
            <a:ext cx="8886613" cy="8128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645226" y="2275840"/>
            <a:ext cx="2822042" cy="5310293"/>
          </a:xfrm>
        </p:spPr>
        <p:txBody>
          <a:bodyPr tIns="65023" bIns="65023" anchor="t" anchorCtr="0"/>
          <a:lstStyle>
            <a:lvl1pPr marL="0" indent="0">
              <a:lnSpc>
                <a:spcPct val="125000"/>
              </a:lnSpc>
              <a:spcAft>
                <a:spcPts val="1422"/>
              </a:spcAft>
              <a:buNone/>
              <a:defRPr sz="2300">
                <a:solidFill>
                  <a:schemeClr val="tx2"/>
                </a:solidFill>
              </a:defRPr>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645227" y="650240"/>
            <a:ext cx="2817707" cy="1517227"/>
          </a:xfrm>
        </p:spPr>
        <p:txBody>
          <a:bodyPr lIns="130046" tIns="130046" anchor="b" anchorCtr="0"/>
          <a:lstStyle>
            <a:lvl1pPr algn="l">
              <a:buNone/>
              <a:defRPr sz="2600" b="1" spc="-71"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BFECD78-3C8E-49F2-8FAB-59489D168ABB}" type="datetimeFigureOut">
              <a:rPr lang="en-US" smtClean="0"/>
              <a:t>5/4/16</a:t>
            </a:fld>
            <a:endParaRPr lang="en-US"/>
          </a:p>
        </p:txBody>
      </p:sp>
      <p:sp>
        <p:nvSpPr>
          <p:cNvPr id="9" name="Slide Number Placeholder 8"/>
          <p:cNvSpPr>
            <a:spLocks noGrp="1"/>
          </p:cNvSpPr>
          <p:nvPr>
            <p:ph type="sldNum" sz="quarter" idx="15"/>
          </p:nvPr>
        </p:nvSpPr>
        <p:spPr/>
        <p:txBody>
          <a:bodyPr/>
          <a:lstStyle/>
          <a:p>
            <a:fld id="{86CB4B4D-7CA3-9044-876B-883B54F8677D}"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28480" y="650240"/>
            <a:ext cx="2926080" cy="1517227"/>
          </a:xfrm>
        </p:spPr>
        <p:txBody>
          <a:bodyPr lIns="130046" tIns="130046" anchor="b" anchorCtr="0"/>
          <a:lstStyle>
            <a:lvl1pPr algn="l">
              <a:buNone/>
              <a:defRPr sz="2600" b="1" spc="-71"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50240" y="650240"/>
            <a:ext cx="8561493" cy="7911253"/>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4600">
                <a:solidFill>
                  <a:schemeClr val="bg1"/>
                </a:solidFill>
              </a:defRPr>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a:xfrm>
            <a:off x="9428480" y="2275840"/>
            <a:ext cx="2926080" cy="6285653"/>
          </a:xfrm>
        </p:spPr>
        <p:txBody>
          <a:bodyPr anchor="t" anchorCtr="0"/>
          <a:lstStyle>
            <a:lvl1pPr marL="0" indent="0">
              <a:lnSpc>
                <a:spcPct val="125000"/>
              </a:lnSpc>
              <a:spcAft>
                <a:spcPts val="1422"/>
              </a:spcAft>
              <a:buFontTx/>
              <a:buNone/>
              <a:defRPr sz="2300" b="0">
                <a:solidFill>
                  <a:schemeClr val="tx2"/>
                </a:solidFill>
              </a:defRPr>
            </a:lvl1pPr>
            <a:lvl2pPr>
              <a:defRPr sz="1700"/>
            </a:lvl2pPr>
            <a:lvl3pPr>
              <a:defRPr sz="1400"/>
            </a:lvl3pPr>
            <a:lvl4pPr>
              <a:defRPr sz="1300"/>
            </a:lvl4pPr>
            <a:lvl5pPr>
              <a:defRPr sz="13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BFECD78-3C8E-49F2-8FAB-59489D168ABB}" type="datetimeFigureOut">
              <a:rPr lang="en-US" smtClean="0"/>
              <a:t>5/4/16</a:t>
            </a:fld>
            <a:endParaRPr lang="en-US"/>
          </a:p>
        </p:txBody>
      </p:sp>
      <p:sp>
        <p:nvSpPr>
          <p:cNvPr id="9" name="Slide Number Placeholder 8"/>
          <p:cNvSpPr>
            <a:spLocks noGrp="1"/>
          </p:cNvSpPr>
          <p:nvPr>
            <p:ph type="sldNum" sz="quarter" idx="11"/>
          </p:nvPr>
        </p:nvSpPr>
        <p:spPr/>
        <p:txBody>
          <a:bodyPr/>
          <a:lstStyle/>
          <a:p>
            <a:fld id="{86CB4B4D-7CA3-9044-876B-883B54F8677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50240" y="2059094"/>
            <a:ext cx="11704320" cy="6653672"/>
          </a:xfrm>
          <a:prstGeom prst="rect">
            <a:avLst/>
          </a:prstGeom>
        </p:spPr>
        <p:txBody>
          <a:bodyPr vert="horz" lIns="130046" tIns="65023" rIns="130046" bIns="6502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8236374" y="8822993"/>
            <a:ext cx="3684693" cy="546202"/>
          </a:xfrm>
          <a:prstGeom prst="rect">
            <a:avLst/>
          </a:prstGeom>
        </p:spPr>
        <p:txBody>
          <a:bodyPr vert="horz" lIns="130046" tIns="65023" rIns="130046" bIns="65023" anchor="ctr" anchorCtr="0"/>
          <a:lstStyle>
            <a:lvl1pPr algn="l" eaLnBrk="1" latinLnBrk="0" hangingPunct="1">
              <a:defRPr kumimoji="0" sz="1700">
                <a:solidFill>
                  <a:schemeClr val="tx2"/>
                </a:solidFill>
              </a:defRPr>
            </a:lvl1pPr>
          </a:lstStyle>
          <a:p>
            <a:fld id="{6BFECD78-3C8E-49F2-8FAB-59489D168ABB}" type="datetimeFigureOut">
              <a:rPr lang="en-US" smtClean="0"/>
              <a:t>5/4/16</a:t>
            </a:fld>
            <a:endParaRPr lang="en-US"/>
          </a:p>
        </p:txBody>
      </p:sp>
      <p:sp>
        <p:nvSpPr>
          <p:cNvPr id="10" name="Footer Placeholder 9"/>
          <p:cNvSpPr>
            <a:spLocks noGrp="1"/>
          </p:cNvSpPr>
          <p:nvPr>
            <p:ph type="ftr" sz="quarter" idx="3"/>
          </p:nvPr>
        </p:nvSpPr>
        <p:spPr>
          <a:xfrm>
            <a:off x="3034453" y="8822993"/>
            <a:ext cx="5093547" cy="546202"/>
          </a:xfrm>
          <a:prstGeom prst="rect">
            <a:avLst/>
          </a:prstGeom>
        </p:spPr>
        <p:txBody>
          <a:bodyPr vert="horz" lIns="130046" tIns="65023" rIns="130046" bIns="65023" anchor="ctr" anchorCtr="0"/>
          <a:lstStyle>
            <a:lvl1pPr algn="r" eaLnBrk="1" latinLnBrk="0" hangingPunct="1">
              <a:defRPr kumimoji="0" sz="1700">
                <a:solidFill>
                  <a:schemeClr val="tx2"/>
                </a:solidFill>
              </a:defRPr>
            </a:lvl1pPr>
          </a:lstStyle>
          <a:p>
            <a:endParaRPr lang="en-US"/>
          </a:p>
        </p:txBody>
      </p:sp>
      <p:sp>
        <p:nvSpPr>
          <p:cNvPr id="22" name="Slide Number Placeholder 21"/>
          <p:cNvSpPr>
            <a:spLocks noGrp="1"/>
          </p:cNvSpPr>
          <p:nvPr>
            <p:ph type="sldNum" sz="quarter" idx="4"/>
          </p:nvPr>
        </p:nvSpPr>
        <p:spPr>
          <a:xfrm>
            <a:off x="11961707" y="8791511"/>
            <a:ext cx="866987" cy="650240"/>
          </a:xfrm>
          <a:prstGeom prst="rect">
            <a:avLst/>
          </a:prstGeom>
          <a:noFill/>
        </p:spPr>
        <p:txBody>
          <a:bodyPr vert="horz" lIns="0" tIns="0" rIns="0" bIns="0" anchor="ctr" anchorCtr="0">
            <a:noAutofit/>
          </a:bodyPr>
          <a:lstStyle>
            <a:lvl1pPr algn="ctr" eaLnBrk="1" latinLnBrk="0" hangingPunct="1">
              <a:defRPr kumimoji="0" sz="2300" baseline="0">
                <a:solidFill>
                  <a:schemeClr val="tx2"/>
                </a:solidFill>
              </a:defRPr>
            </a:lvl1pPr>
          </a:lstStyle>
          <a:p>
            <a:fld id="{86CB4B4D-7CA3-9044-876B-883B54F8677D}" type="slidenum">
              <a:rPr lang="en-US" smtClean="0"/>
              <a:t>‹#›</a:t>
            </a:fld>
            <a:endParaRPr lang="en-US"/>
          </a:p>
        </p:txBody>
      </p:sp>
      <p:sp>
        <p:nvSpPr>
          <p:cNvPr id="5" name="Title Placeholder 4"/>
          <p:cNvSpPr>
            <a:spLocks noGrp="1"/>
          </p:cNvSpPr>
          <p:nvPr>
            <p:ph type="title"/>
          </p:nvPr>
        </p:nvSpPr>
        <p:spPr>
          <a:xfrm>
            <a:off x="650240" y="216747"/>
            <a:ext cx="11704320" cy="1733973"/>
          </a:xfrm>
          <a:prstGeom prst="rect">
            <a:avLst/>
          </a:prstGeom>
          <a:ln w="6350" cap="rnd">
            <a:noFill/>
          </a:ln>
        </p:spPr>
        <p:txBody>
          <a:bodyPr vert="horz" lIns="130046" tIns="65023" rIns="130046" bIns="65023"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l" rtl="0" eaLnBrk="1" latinLnBrk="0" hangingPunct="1">
        <a:spcBef>
          <a:spcPct val="0"/>
        </a:spcBef>
        <a:buNone/>
        <a:defRPr kumimoji="0" lang="en-US" sz="6000" b="0" kern="1200" spc="-142"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390138" indent="-390138" algn="l" rtl="0" eaLnBrk="1" latinLnBrk="0" hangingPunct="1">
        <a:spcBef>
          <a:spcPts val="853"/>
        </a:spcBef>
        <a:buClr>
          <a:schemeClr val="accent2"/>
        </a:buClr>
        <a:buSzPct val="85000"/>
        <a:buFont typeface="Wingdings 2"/>
        <a:buChar char=""/>
        <a:defRPr kumimoji="0" sz="3700" kern="1200">
          <a:solidFill>
            <a:schemeClr val="tx1"/>
          </a:solidFill>
          <a:latin typeface="+mn-lt"/>
          <a:ea typeface="+mn-ea"/>
          <a:cs typeface="+mn-cs"/>
        </a:defRPr>
      </a:lvl1pPr>
      <a:lvl2pPr marL="910322" indent="-390138" algn="l" rtl="0" eaLnBrk="1" latinLnBrk="0" hangingPunct="1">
        <a:spcBef>
          <a:spcPts val="427"/>
        </a:spcBef>
        <a:buClr>
          <a:schemeClr val="accent2">
            <a:shade val="75000"/>
          </a:schemeClr>
        </a:buClr>
        <a:buSzPct val="85000"/>
        <a:buFont typeface="Wingdings 2"/>
        <a:buChar char=""/>
        <a:defRPr kumimoji="0" sz="3400" kern="1200">
          <a:solidFill>
            <a:schemeClr val="tx2"/>
          </a:solidFill>
          <a:latin typeface="+mn-lt"/>
          <a:ea typeface="+mn-ea"/>
          <a:cs typeface="+mn-cs"/>
        </a:defRPr>
      </a:lvl2pPr>
      <a:lvl3pPr marL="1430506" indent="-325115" algn="l" rtl="0" eaLnBrk="1" latinLnBrk="0" hangingPunct="1">
        <a:spcBef>
          <a:spcPts val="427"/>
        </a:spcBef>
        <a:buClr>
          <a:schemeClr val="accent2">
            <a:shade val="50000"/>
          </a:schemeClr>
        </a:buClr>
        <a:buSzPct val="85000"/>
        <a:buFont typeface="Wingdings 2"/>
        <a:buChar char=""/>
        <a:defRPr kumimoji="0" sz="3000" kern="1200">
          <a:solidFill>
            <a:schemeClr val="tx1"/>
          </a:solidFill>
          <a:latin typeface="+mn-lt"/>
          <a:ea typeface="+mn-ea"/>
          <a:cs typeface="+mn-cs"/>
        </a:defRPr>
      </a:lvl3pPr>
      <a:lvl4pPr marL="1820644" indent="-325115" algn="l" rtl="0" eaLnBrk="1" latinLnBrk="0" hangingPunct="1">
        <a:spcBef>
          <a:spcPts val="427"/>
        </a:spcBef>
        <a:buClr>
          <a:schemeClr val="accent2">
            <a:shade val="75000"/>
          </a:schemeClr>
        </a:buClr>
        <a:buSzPct val="85000"/>
        <a:buFont typeface="Wingdings 2" pitchFamily="18" charset="2"/>
        <a:buChar char=""/>
        <a:defRPr kumimoji="0" sz="2700" kern="1200">
          <a:solidFill>
            <a:schemeClr val="tx1"/>
          </a:solidFill>
          <a:latin typeface="+mn-lt"/>
          <a:ea typeface="+mn-ea"/>
          <a:cs typeface="+mn-cs"/>
        </a:defRPr>
      </a:lvl4pPr>
      <a:lvl5pPr marL="2210781" indent="-325115" algn="l" rtl="0" eaLnBrk="1" latinLnBrk="0" hangingPunct="1">
        <a:spcBef>
          <a:spcPts val="484"/>
        </a:spcBef>
        <a:buClr>
          <a:schemeClr val="accent2">
            <a:shade val="75000"/>
          </a:schemeClr>
        </a:buClr>
        <a:buSzPct val="85000"/>
        <a:buFont typeface="Wingdings 2" pitchFamily="18" charset="2"/>
        <a:buChar char=""/>
        <a:defRPr kumimoji="0" sz="2300" kern="1200">
          <a:solidFill>
            <a:schemeClr val="tx1"/>
          </a:solidFill>
          <a:latin typeface="+mn-lt"/>
          <a:ea typeface="+mn-ea"/>
          <a:cs typeface="+mn-cs"/>
        </a:defRPr>
      </a:lvl5pPr>
      <a:lvl6pPr marL="2600919" indent="-325115" algn="l" rtl="0" eaLnBrk="1" latinLnBrk="0" hangingPunct="1">
        <a:spcBef>
          <a:spcPts val="484"/>
        </a:spcBef>
        <a:buClr>
          <a:schemeClr val="accent2">
            <a:shade val="75000"/>
          </a:schemeClr>
        </a:buClr>
        <a:buSzPct val="85000"/>
        <a:buFont typeface="Wingdings 2" pitchFamily="18" charset="2"/>
        <a:buChar char="?"/>
        <a:defRPr kumimoji="0" sz="2400" kern="1200">
          <a:solidFill>
            <a:schemeClr val="tx1"/>
          </a:solidFill>
          <a:latin typeface="+mn-lt"/>
          <a:ea typeface="+mn-ea"/>
          <a:cs typeface="+mn-cs"/>
        </a:defRPr>
      </a:lvl6pPr>
      <a:lvl7pPr marL="2861011" indent="-260092" algn="l" rtl="0" eaLnBrk="1" latinLnBrk="0" hangingPunct="1">
        <a:spcBef>
          <a:spcPts val="484"/>
        </a:spcBef>
        <a:buClr>
          <a:schemeClr val="accent2">
            <a:shade val="75000"/>
          </a:schemeClr>
        </a:buClr>
        <a:buSzPct val="85000"/>
        <a:buFont typeface="Wingdings 2" pitchFamily="18" charset="2"/>
        <a:buChar char="?"/>
        <a:defRPr kumimoji="0" sz="2300" kern="1200" baseline="0">
          <a:solidFill>
            <a:schemeClr val="tx1"/>
          </a:solidFill>
          <a:latin typeface="+mn-lt"/>
          <a:ea typeface="+mn-ea"/>
          <a:cs typeface="+mn-cs"/>
        </a:defRPr>
      </a:lvl7pPr>
      <a:lvl8pPr marL="3251149" indent="-260092" algn="l" rtl="0" eaLnBrk="1" latinLnBrk="0" hangingPunct="1">
        <a:spcBef>
          <a:spcPts val="484"/>
        </a:spcBef>
        <a:buClr>
          <a:schemeClr val="accent2">
            <a:shade val="75000"/>
          </a:schemeClr>
        </a:buClr>
        <a:buSzPct val="85000"/>
        <a:buFont typeface="Wingdings 2" pitchFamily="18" charset="2"/>
        <a:buChar char="?"/>
        <a:defRPr kumimoji="0" sz="2100" kern="1200">
          <a:solidFill>
            <a:schemeClr val="tx1"/>
          </a:solidFill>
          <a:latin typeface="+mn-lt"/>
          <a:ea typeface="+mn-ea"/>
          <a:cs typeface="+mn-cs"/>
        </a:defRPr>
      </a:lvl8pPr>
      <a:lvl9pPr marL="3641287" indent="-260092" algn="l" rtl="0" eaLnBrk="1" latinLnBrk="0" hangingPunct="1">
        <a:spcBef>
          <a:spcPts val="484"/>
        </a:spcBef>
        <a:buClr>
          <a:schemeClr val="accent2">
            <a:shade val="75000"/>
          </a:schemeClr>
        </a:buClr>
        <a:buSzPct val="85000"/>
        <a:buFont typeface="Wingdings 2" pitchFamily="18" charset="2"/>
        <a:buChar char="?"/>
        <a:defRPr kumimoji="0" sz="2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log.jhoover.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shakesville.com/2013/04/on-fixed-state-ally-model-vs-process.html" TargetMode="External"/><Relationship Id="rId3" Type="http://schemas.openxmlformats.org/officeDocument/2006/relationships/hyperlink" Target="https://theantioppressionnetwork.wordpress.com/allyshi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jhoover@pillartechnology.com" TargetMode="External"/><Relationship Id="rId3" Type="http://schemas.openxmlformats.org/officeDocument/2006/relationships/hyperlink" Target="http://blog.jhoover.co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readwrite.com/2014/10/22/twitter-women-flight-conference-gets-real" TargetMode="External"/><Relationship Id="rId4" Type="http://schemas.openxmlformats.org/officeDocument/2006/relationships/hyperlink" Target="http://everydayfeminism.com/2015/02/i-am-not-your-teachable-moment/" TargetMode="External"/><Relationship Id="rId1" Type="http://schemas.openxmlformats.org/officeDocument/2006/relationships/slideLayout" Target="../slideLayouts/slideLayout12.xml"/><Relationship Id="rId2" Type="http://schemas.openxmlformats.org/officeDocument/2006/relationships/hyperlink" Target="http://www.ashedryden.com/blog/increasing-diversity-at-your-conference"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theantioppressionnetwork.wordpress.com/allyship/" TargetMode="External"/><Relationship Id="rId4" Type="http://schemas.openxmlformats.org/officeDocument/2006/relationships/hyperlink" Target="https://www.facebook.com/wesleyanuhermes/photos/pcb.709297875836317/709297739169664/?type=3&amp;theater" TargetMode="External"/><Relationship Id="rId5" Type="http://schemas.openxmlformats.org/officeDocument/2006/relationships/hyperlink" Target="http://everydayfeminism.com/2015/10/counterproductive-allyship/" TargetMode="External"/><Relationship Id="rId6" Type="http://schemas.openxmlformats.org/officeDocument/2006/relationships/hyperlink" Target="http://juliepagano.com/blog/2014/01/06/on-making-mistakes/" TargetMode="External"/><Relationship Id="rId1" Type="http://schemas.openxmlformats.org/officeDocument/2006/relationships/slideLayout" Target="../slideLayouts/slideLayout12.xml"/><Relationship Id="rId2" Type="http://schemas.openxmlformats.org/officeDocument/2006/relationships/hyperlink" Target="http://www.shakesville.com/2013/04/on-fixed-state-ally-model-vs-proces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itspronouncedmetrosexual.com/2011/11/list-of-cisgender-privileges/" TargetMode="External"/><Relationship Id="rId4" Type="http://schemas.openxmlformats.org/officeDocument/2006/relationships/hyperlink" Target="http://itspronouncedmetrosexual.com/2012/11/30-examples-of-male-privilege/" TargetMode="External"/><Relationship Id="rId5" Type="http://schemas.openxmlformats.org/officeDocument/2006/relationships/hyperlink" Target="http://itspronouncedmetrosexual.com/2012/05/list-of-examples-of-christian-privileg/" TargetMode="External"/><Relationship Id="rId6" Type="http://schemas.openxmlformats.org/officeDocument/2006/relationships/hyperlink" Target="http://everydayfeminism.com/2015/01/uncomfortable-thoughts-privilege/" TargetMode="External"/><Relationship Id="rId1" Type="http://schemas.openxmlformats.org/officeDocument/2006/relationships/slideLayout" Target="../slideLayouts/slideLayout12.xml"/><Relationship Id="rId2" Type="http://schemas.openxmlformats.org/officeDocument/2006/relationships/hyperlink" Target="http://jamietheignorantamerican.tumblr.com/post/72154890106/go-forth-and-educate-yourselve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cnn.com/2012/05/07/tech/web/brogrammers/" TargetMode="External"/><Relationship Id="rId3" Type="http://schemas.openxmlformats.org/officeDocument/2006/relationships/hyperlink" Target="http://www.forbes.com/sites/quora/2014/12/12/the-brogrammer-culture-is-exactly-opposite-of-what-the-tech-world-needs/%237a40904d363f"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flic.kr/p/6gkYrd" TargetMode="External"/><Relationship Id="rId4" Type="http://schemas.openxmlformats.org/officeDocument/2006/relationships/hyperlink" Target="https://www.flickr.com/photos/22789525@N00/" TargetMode="External"/><Relationship Id="rId5"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hyperlink" Target="https://www.flickr.com/photos/22789525@N00/sets/7215761694473734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subTitle" idx="1"/>
          </p:nvPr>
        </p:nvSpPr>
        <p:spPr>
          <a:xfrm>
            <a:off x="1270000" y="5499099"/>
            <a:ext cx="10464800" cy="2923799"/>
          </a:xfrm>
          <a:prstGeom prst="rect">
            <a:avLst/>
          </a:prstGeom>
        </p:spPr>
        <p:txBody>
          <a:bodyPr>
            <a:normAutofit/>
          </a:bodyPr>
          <a:lstStyle/>
          <a:p>
            <a:pPr defTabSz="886968">
              <a:lnSpc>
                <a:spcPct val="80000"/>
              </a:lnSpc>
              <a:spcBef>
                <a:spcPts val="700"/>
              </a:spcBef>
              <a:defRPr sz="3298"/>
            </a:pPr>
            <a:r>
              <a:rPr dirty="0"/>
              <a:t>Jeff </a:t>
            </a:r>
            <a:r>
              <a:rPr dirty="0" smtClean="0"/>
              <a:t>Hoover</a:t>
            </a:r>
            <a:endParaRPr dirty="0"/>
          </a:p>
          <a:p>
            <a:pPr defTabSz="886968">
              <a:lnSpc>
                <a:spcPct val="80000"/>
              </a:lnSpc>
              <a:spcBef>
                <a:spcPts val="700"/>
              </a:spcBef>
              <a:defRPr sz="3298"/>
            </a:pPr>
            <a:r>
              <a:rPr sz="3600" dirty="0"/>
              <a:t>Agile and Beyond, </a:t>
            </a:r>
            <a:r>
              <a:rPr sz="3600" dirty="0" smtClean="0"/>
              <a:t>2016</a:t>
            </a:r>
            <a:endParaRPr lang="en-US" sz="3600" dirty="0" smtClean="0"/>
          </a:p>
          <a:p>
            <a:pPr defTabSz="886968">
              <a:lnSpc>
                <a:spcPct val="80000"/>
              </a:lnSpc>
              <a:spcBef>
                <a:spcPts val="700"/>
              </a:spcBef>
              <a:defRPr sz="3298"/>
            </a:pPr>
            <a:endParaRPr lang="en-US" dirty="0"/>
          </a:p>
          <a:p>
            <a:pPr>
              <a:spcBef>
                <a:spcPts val="1800"/>
              </a:spcBef>
              <a:buSzTx/>
              <a:defRPr sz="2400"/>
            </a:pPr>
            <a:r>
              <a:rPr lang="en-US" sz="2400" u="sng" dirty="0">
                <a:solidFill>
                  <a:srgbClr val="410082"/>
                </a:solidFill>
                <a:uFill>
                  <a:solidFill>
                    <a:srgbClr val="410082"/>
                  </a:solidFill>
                </a:uFill>
                <a:hlinkClick r:id="rId2"/>
              </a:rPr>
              <a:t>blog.jhoover.com</a:t>
            </a:r>
          </a:p>
          <a:p>
            <a:pPr>
              <a:spcBef>
                <a:spcPts val="1800"/>
              </a:spcBef>
              <a:buSzTx/>
              <a:defRPr sz="2400"/>
            </a:pPr>
            <a:r>
              <a:rPr lang="en-US" sz="2400" dirty="0" smtClean="0"/>
              <a:t>@</a:t>
            </a:r>
            <a:r>
              <a:rPr lang="en-US" sz="2400" dirty="0" err="1" smtClean="0"/>
              <a:t>JeffHoover</a:t>
            </a:r>
            <a:endParaRPr lang="en-US" sz="2400" dirty="0"/>
          </a:p>
          <a:p>
            <a:pPr defTabSz="886968">
              <a:lnSpc>
                <a:spcPct val="80000"/>
              </a:lnSpc>
              <a:spcBef>
                <a:spcPts val="700"/>
              </a:spcBef>
              <a:defRPr sz="3298"/>
            </a:pPr>
            <a:endParaRPr dirty="0"/>
          </a:p>
        </p:txBody>
      </p:sp>
      <p:sp>
        <p:nvSpPr>
          <p:cNvPr id="120" name="Shape 120"/>
          <p:cNvSpPr>
            <a:spLocks noGrp="1"/>
          </p:cNvSpPr>
          <p:nvPr>
            <p:ph type="ctrTitle"/>
          </p:nvPr>
        </p:nvSpPr>
        <p:spPr>
          <a:prstGeom prst="rect">
            <a:avLst/>
          </a:prstGeom>
        </p:spPr>
        <p:txBody>
          <a:bodyPr>
            <a:normAutofit/>
          </a:bodyPr>
          <a:lstStyle/>
          <a:p>
            <a:pPr defTabSz="345553">
              <a:defRPr sz="4186">
                <a:effectLst>
                  <a:outerShdw blurRad="115570" dist="182000" dir="2700000" rotWithShape="0">
                    <a:srgbClr val="000000">
                      <a:alpha val="30000"/>
                    </a:srgbClr>
                  </a:outerShdw>
                </a:effectLst>
              </a:defRPr>
            </a:pPr>
            <a:endParaRPr dirty="0">
              <a:solidFill>
                <a:schemeClr val="tx1"/>
              </a:solidFill>
            </a:endParaRPr>
          </a:p>
          <a:p>
            <a:pPr defTabSz="345553">
              <a:defRPr sz="4186">
                <a:solidFill>
                  <a:srgbClr val="404040"/>
                </a:solidFill>
                <a:effectLst/>
              </a:defRPr>
            </a:pPr>
            <a:r>
              <a:rPr dirty="0">
                <a:solidFill>
                  <a:schemeClr val="tx1"/>
                </a:solidFill>
              </a:rPr>
              <a:t>Why Should I Go See </a:t>
            </a:r>
          </a:p>
          <a:p>
            <a:pPr defTabSz="345553">
              <a:defRPr sz="4186">
                <a:solidFill>
                  <a:srgbClr val="404040"/>
                </a:solidFill>
                <a:effectLst/>
              </a:defRPr>
            </a:pPr>
            <a:r>
              <a:rPr dirty="0">
                <a:solidFill>
                  <a:schemeClr val="tx1"/>
                </a:solidFill>
              </a:rPr>
              <a:t>Another White Man</a:t>
            </a:r>
          </a:p>
          <a:p>
            <a:pPr defTabSz="345553">
              <a:defRPr sz="4186">
                <a:solidFill>
                  <a:srgbClr val="404040"/>
                </a:solidFill>
                <a:effectLst/>
              </a:defRPr>
            </a:pPr>
            <a:r>
              <a:rPr dirty="0" smtClean="0">
                <a:solidFill>
                  <a:schemeClr val="tx1"/>
                </a:solidFill>
              </a:rPr>
              <a:t>Talk </a:t>
            </a:r>
            <a:r>
              <a:rPr dirty="0">
                <a:solidFill>
                  <a:schemeClr val="tx1"/>
                </a:solidFill>
              </a:rPr>
              <a:t>About Diversity in 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301" y="2180058"/>
            <a:ext cx="11129068" cy="6017031"/>
          </a:xfrm>
          <a:prstGeom prst="rect">
            <a:avLst/>
          </a:prstGeom>
          <a:noFill/>
        </p:spPr>
        <p:txBody>
          <a:bodyPr wrap="square" rtlCol="0">
            <a:spAutoFit/>
          </a:bodyPr>
          <a:lstStyle/>
          <a:p>
            <a:pPr>
              <a:spcBef>
                <a:spcPts val="600"/>
              </a:spcBef>
            </a:pPr>
            <a:r>
              <a:rPr lang="en-US" i="1" dirty="0" smtClean="0">
                <a:solidFill>
                  <a:srgbClr val="FEFAC9"/>
                </a:solidFill>
              </a:rPr>
              <a:t>Secondary</a:t>
            </a:r>
            <a:r>
              <a:rPr lang="en-US" dirty="0" smtClean="0">
                <a:solidFill>
                  <a:srgbClr val="FEFAC9"/>
                </a:solidFill>
              </a:rPr>
              <a:t> </a:t>
            </a:r>
            <a:r>
              <a:rPr lang="en-US" dirty="0">
                <a:solidFill>
                  <a:srgbClr val="FEFAC9"/>
                </a:solidFill>
              </a:rPr>
              <a:t>diversity dimensions</a:t>
            </a:r>
            <a:r>
              <a:rPr lang="en-US" dirty="0" smtClean="0">
                <a:solidFill>
                  <a:srgbClr val="FEFAC9"/>
                </a:solidFill>
              </a:rPr>
              <a:t>:</a:t>
            </a:r>
          </a:p>
          <a:p>
            <a:pPr algn="l">
              <a:spcBef>
                <a:spcPts val="600"/>
              </a:spcBef>
            </a:pPr>
            <a:endParaRPr lang="en-US" sz="2400" dirty="0">
              <a:solidFill>
                <a:srgbClr val="FEFAC9"/>
              </a:solidFill>
            </a:endParaRPr>
          </a:p>
          <a:p>
            <a:pPr marL="571500" indent="-571500" algn="l">
              <a:spcBef>
                <a:spcPts val="600"/>
              </a:spcBef>
              <a:buFont typeface="Arial"/>
              <a:buChar char="•"/>
            </a:pPr>
            <a:r>
              <a:rPr lang="en-US" sz="2400" dirty="0">
                <a:solidFill>
                  <a:srgbClr val="FEFAC9"/>
                </a:solidFill>
              </a:rPr>
              <a:t>Cultural </a:t>
            </a:r>
            <a:r>
              <a:rPr lang="en-US" sz="2400" dirty="0" smtClean="0">
                <a:solidFill>
                  <a:srgbClr val="FEFAC9"/>
                </a:solidFill>
              </a:rPr>
              <a:t>Background</a:t>
            </a:r>
          </a:p>
          <a:p>
            <a:pPr marL="571500" indent="-571500" algn="l">
              <a:spcBef>
                <a:spcPts val="600"/>
              </a:spcBef>
              <a:buFont typeface="Arial"/>
              <a:buChar char="•"/>
            </a:pPr>
            <a:r>
              <a:rPr lang="en-US" sz="2400" dirty="0">
                <a:solidFill>
                  <a:srgbClr val="FEFAC9"/>
                </a:solidFill>
              </a:rPr>
              <a:t>Income</a:t>
            </a:r>
          </a:p>
          <a:p>
            <a:pPr marL="571500" indent="-571500" algn="l">
              <a:spcBef>
                <a:spcPts val="600"/>
              </a:spcBef>
              <a:buFont typeface="Arial"/>
              <a:buChar char="•"/>
            </a:pPr>
            <a:r>
              <a:rPr lang="en-US" sz="2400" dirty="0" smtClean="0">
                <a:solidFill>
                  <a:srgbClr val="FEFAC9"/>
                </a:solidFill>
              </a:rPr>
              <a:t>Health</a:t>
            </a:r>
          </a:p>
          <a:p>
            <a:pPr marL="571500" indent="-571500" algn="l">
              <a:spcBef>
                <a:spcPts val="600"/>
              </a:spcBef>
              <a:buFont typeface="Arial"/>
              <a:buChar char="•"/>
            </a:pPr>
            <a:r>
              <a:rPr lang="en-US" sz="2400" dirty="0">
                <a:solidFill>
                  <a:srgbClr val="FEFAC9"/>
                </a:solidFill>
              </a:rPr>
              <a:t>First </a:t>
            </a:r>
            <a:r>
              <a:rPr lang="en-US" sz="2400" dirty="0" smtClean="0">
                <a:solidFill>
                  <a:srgbClr val="FEFAC9"/>
                </a:solidFill>
              </a:rPr>
              <a:t>Language</a:t>
            </a:r>
            <a:endParaRPr lang="en-US" sz="2400" dirty="0">
              <a:solidFill>
                <a:srgbClr val="FEFAC9"/>
              </a:solidFill>
            </a:endParaRPr>
          </a:p>
          <a:p>
            <a:pPr marL="571500" indent="-571500" algn="l">
              <a:spcBef>
                <a:spcPts val="600"/>
              </a:spcBef>
              <a:buFont typeface="Arial"/>
              <a:buChar char="•"/>
            </a:pPr>
            <a:r>
              <a:rPr lang="en-US" sz="2400" dirty="0">
                <a:solidFill>
                  <a:srgbClr val="FEFAC9"/>
                </a:solidFill>
              </a:rPr>
              <a:t>Political Beliefs</a:t>
            </a:r>
          </a:p>
          <a:p>
            <a:pPr marL="571500" indent="-571500" algn="l">
              <a:spcBef>
                <a:spcPts val="600"/>
              </a:spcBef>
              <a:buFont typeface="Arial"/>
              <a:buChar char="•"/>
            </a:pPr>
            <a:r>
              <a:rPr lang="en-US" sz="2400" dirty="0" smtClean="0">
                <a:solidFill>
                  <a:srgbClr val="FEFAC9"/>
                </a:solidFill>
              </a:rPr>
              <a:t>Birthplace</a:t>
            </a:r>
            <a:r>
              <a:rPr lang="en-US" sz="2400" dirty="0">
                <a:solidFill>
                  <a:srgbClr val="FEFAC9"/>
                </a:solidFill>
              </a:rPr>
              <a:t>, Citizenship, and </a:t>
            </a:r>
            <a:r>
              <a:rPr lang="en-US" sz="2400" dirty="0" smtClean="0">
                <a:solidFill>
                  <a:srgbClr val="FEFAC9"/>
                </a:solidFill>
              </a:rPr>
              <a:t>Location</a:t>
            </a:r>
          </a:p>
          <a:p>
            <a:pPr marL="571500" indent="-571500" algn="l">
              <a:spcBef>
                <a:spcPts val="600"/>
              </a:spcBef>
              <a:buFont typeface="Arial"/>
              <a:buChar char="•"/>
            </a:pPr>
            <a:endParaRPr lang="en-US" sz="2400" dirty="0">
              <a:solidFill>
                <a:srgbClr val="FEFAC9"/>
              </a:solidFill>
            </a:endParaRPr>
          </a:p>
          <a:p>
            <a:pPr marL="571500" indent="-571500" algn="l">
              <a:spcBef>
                <a:spcPts val="600"/>
              </a:spcBef>
              <a:buFont typeface="Arial"/>
              <a:buChar char="•"/>
            </a:pPr>
            <a:r>
              <a:rPr lang="en-US" sz="2400" dirty="0" smtClean="0">
                <a:solidFill>
                  <a:srgbClr val="FEFAC9"/>
                </a:solidFill>
              </a:rPr>
              <a:t>Experience </a:t>
            </a:r>
            <a:r>
              <a:rPr lang="en-US" sz="2400" dirty="0">
                <a:solidFill>
                  <a:srgbClr val="FEFAC9"/>
                </a:solidFill>
              </a:rPr>
              <a:t>and Functional Knowledge, Including Military </a:t>
            </a:r>
            <a:r>
              <a:rPr lang="en-US" sz="2400" dirty="0" smtClean="0">
                <a:solidFill>
                  <a:srgbClr val="FEFAC9"/>
                </a:solidFill>
              </a:rPr>
              <a:t>Experience</a:t>
            </a:r>
          </a:p>
          <a:p>
            <a:pPr marL="571500" indent="-571500" algn="l">
              <a:spcBef>
                <a:spcPts val="600"/>
              </a:spcBef>
              <a:buFont typeface="Arial"/>
              <a:buChar char="•"/>
            </a:pPr>
            <a:endParaRPr lang="en-US" sz="3200" dirty="0">
              <a:solidFill>
                <a:srgbClr val="FEFAC9"/>
              </a:solidFill>
            </a:endParaRPr>
          </a:p>
          <a:p>
            <a:pPr algn="r">
              <a:spcBef>
                <a:spcPts val="600"/>
              </a:spcBef>
            </a:pPr>
            <a:r>
              <a:rPr lang="en-US" sz="1200" dirty="0">
                <a:solidFill>
                  <a:srgbClr val="FEFAC9"/>
                </a:solidFill>
              </a:rPr>
              <a:t>The Diversity Paradox</a:t>
            </a:r>
          </a:p>
          <a:p>
            <a:pPr algn="r">
              <a:spcBef>
                <a:spcPts val="600"/>
              </a:spcBef>
            </a:pPr>
            <a:r>
              <a:rPr lang="en-US" sz="1200" dirty="0">
                <a:solidFill>
                  <a:srgbClr val="FEFAC9"/>
                </a:solidFill>
              </a:rPr>
              <a:t>http://</a:t>
            </a:r>
            <a:r>
              <a:rPr lang="en-US" sz="1200" dirty="0" err="1">
                <a:solidFill>
                  <a:srgbClr val="FEFAC9"/>
                </a:solidFill>
              </a:rPr>
              <a:t>bteam.org</a:t>
            </a:r>
            <a:r>
              <a:rPr lang="en-US" sz="1200" dirty="0">
                <a:solidFill>
                  <a:srgbClr val="FEFAC9"/>
                </a:solidFill>
              </a:rPr>
              <a:t>/original-content/diversity-paradox-capturing-value-difference-looking-beyond-numbers/</a:t>
            </a:r>
          </a:p>
          <a:p>
            <a:pPr algn="r">
              <a:spcBef>
                <a:spcPts val="600"/>
              </a:spcBef>
            </a:pPr>
            <a:endParaRPr lang="en-US" sz="1200" dirty="0">
              <a:solidFill>
                <a:srgbClr val="FEFAC9"/>
              </a:solidFill>
            </a:endParaRPr>
          </a:p>
        </p:txBody>
      </p:sp>
      <p:sp>
        <p:nvSpPr>
          <p:cNvPr id="5" name="Shape 131"/>
          <p:cNvSpPr txBox="1">
            <a:spLocks/>
          </p:cNvSpPr>
          <p:nvPr/>
        </p:nvSpPr>
        <p:spPr>
          <a:xfrm>
            <a:off x="952500" y="940870"/>
            <a:ext cx="11099800" cy="992741"/>
          </a:xfrm>
          <a:prstGeom prst="rect">
            <a:avLst/>
          </a:prstGeom>
          <a:ln w="6350" cap="rnd">
            <a:noFill/>
          </a:ln>
        </p:spPr>
        <p:txBody>
          <a:bodyPr vert="horz" lIns="130046" tIns="65023" rIns="130046" bIns="65023" anchor="b" anchorCtr="0">
            <a:noAutofit/>
          </a:bodyPr>
          <a:lstStyle>
            <a:lvl1pPr algn="l" rtl="0" eaLnBrk="1" latinLnBrk="0" hangingPunct="1">
              <a:spcBef>
                <a:spcPct val="0"/>
              </a:spcBef>
              <a:buNone/>
              <a:defRPr kumimoji="0" lang="en-US" sz="5400" b="0" kern="1200" spc="-142" baseline="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stStyle>
          <a:p>
            <a:r>
              <a:rPr lang="en-US" sz="6000" dirty="0" smtClean="0"/>
              <a:t>What Does Diversity Include?</a:t>
            </a:r>
            <a:endParaRPr lang="en-US" sz="6000" dirty="0"/>
          </a:p>
        </p:txBody>
      </p:sp>
      <p:sp>
        <p:nvSpPr>
          <p:cNvPr id="4" name="TextBox 3"/>
          <p:cNvSpPr txBox="1"/>
          <p:nvPr/>
        </p:nvSpPr>
        <p:spPr>
          <a:xfrm>
            <a:off x="7294005" y="3226179"/>
            <a:ext cx="5135859" cy="4478148"/>
          </a:xfrm>
          <a:prstGeom prst="rect">
            <a:avLst/>
          </a:prstGeom>
          <a:noFill/>
        </p:spPr>
        <p:txBody>
          <a:bodyPr wrap="square" rtlCol="0">
            <a:spAutoFit/>
          </a:bodyPr>
          <a:lstStyle/>
          <a:p>
            <a:pPr marL="571500" indent="-571500" algn="l">
              <a:spcBef>
                <a:spcPts val="600"/>
              </a:spcBef>
              <a:buFont typeface="Arial"/>
              <a:buChar char="•"/>
            </a:pPr>
            <a:r>
              <a:rPr lang="en-US" sz="2400" dirty="0">
                <a:solidFill>
                  <a:srgbClr val="FEFAC9"/>
                </a:solidFill>
              </a:rPr>
              <a:t>Community </a:t>
            </a:r>
            <a:r>
              <a:rPr lang="en-US" sz="2400" dirty="0" smtClean="0">
                <a:solidFill>
                  <a:srgbClr val="FEFAC9"/>
                </a:solidFill>
              </a:rPr>
              <a:t>Relationships</a:t>
            </a:r>
          </a:p>
          <a:p>
            <a:pPr marL="571500" indent="-571500" algn="l">
              <a:spcBef>
                <a:spcPts val="600"/>
              </a:spcBef>
              <a:buFont typeface="Arial"/>
              <a:buChar char="•"/>
            </a:pPr>
            <a:r>
              <a:rPr lang="en-US" sz="2400" dirty="0">
                <a:solidFill>
                  <a:srgbClr val="FEFAC9"/>
                </a:solidFill>
              </a:rPr>
              <a:t>Education and Training</a:t>
            </a:r>
          </a:p>
          <a:p>
            <a:pPr marL="571500" indent="-571500" algn="l">
              <a:spcBef>
                <a:spcPts val="600"/>
              </a:spcBef>
              <a:buFont typeface="Arial"/>
              <a:buChar char="•"/>
            </a:pPr>
            <a:r>
              <a:rPr lang="en-US" sz="2400" dirty="0">
                <a:solidFill>
                  <a:srgbClr val="FEFAC9"/>
                </a:solidFill>
              </a:rPr>
              <a:t>Organizational Role and Level</a:t>
            </a:r>
          </a:p>
          <a:p>
            <a:pPr marL="571500" indent="-571500" algn="l">
              <a:spcBef>
                <a:spcPts val="600"/>
              </a:spcBef>
              <a:buFont typeface="Arial"/>
              <a:buChar char="•"/>
            </a:pPr>
            <a:r>
              <a:rPr lang="en-US" sz="2400" dirty="0">
                <a:solidFill>
                  <a:srgbClr val="FEFAC9"/>
                </a:solidFill>
              </a:rPr>
              <a:t>Communication </a:t>
            </a:r>
            <a:r>
              <a:rPr lang="en-US" sz="2400" dirty="0" smtClean="0">
                <a:solidFill>
                  <a:srgbClr val="FEFAC9"/>
                </a:solidFill>
              </a:rPr>
              <a:t>Style</a:t>
            </a:r>
          </a:p>
          <a:p>
            <a:pPr marL="571500" indent="-571500" algn="l">
              <a:spcBef>
                <a:spcPts val="600"/>
              </a:spcBef>
              <a:buFont typeface="Arial"/>
              <a:buChar char="•"/>
            </a:pPr>
            <a:r>
              <a:rPr lang="en-US" sz="2400" dirty="0" smtClean="0">
                <a:solidFill>
                  <a:srgbClr val="FEFAC9"/>
                </a:solidFill>
              </a:rPr>
              <a:t>Expertise</a:t>
            </a:r>
          </a:p>
          <a:p>
            <a:pPr marL="571500" indent="-571500" algn="l">
              <a:spcBef>
                <a:spcPts val="600"/>
              </a:spcBef>
              <a:buFont typeface="Arial"/>
              <a:buChar char="•"/>
            </a:pPr>
            <a:r>
              <a:rPr lang="en-US" sz="2400" dirty="0">
                <a:solidFill>
                  <a:srgbClr val="FEFAC9"/>
                </a:solidFill>
              </a:rPr>
              <a:t>Family Status or </a:t>
            </a:r>
            <a:r>
              <a:rPr lang="en-US" sz="2400" dirty="0" smtClean="0">
                <a:solidFill>
                  <a:srgbClr val="FEFAC9"/>
                </a:solidFill>
              </a:rPr>
              <a:t>Role</a:t>
            </a:r>
          </a:p>
          <a:p>
            <a:pPr marL="571500" indent="-571500" algn="l">
              <a:spcBef>
                <a:spcPts val="600"/>
              </a:spcBef>
              <a:buFont typeface="Arial"/>
              <a:buChar char="•"/>
            </a:pPr>
            <a:endParaRPr lang="en-US" sz="2400" dirty="0">
              <a:solidFill>
                <a:srgbClr val="FEFAC9"/>
              </a:solidFill>
            </a:endParaRPr>
          </a:p>
          <a:p>
            <a:pPr marL="571500" indent="-571500" algn="l">
              <a:spcBef>
                <a:spcPts val="600"/>
              </a:spcBef>
              <a:buFont typeface="Arial"/>
              <a:buChar char="•"/>
            </a:pPr>
            <a:endParaRPr lang="en-US" sz="2400" dirty="0">
              <a:solidFill>
                <a:srgbClr val="FEFAC9"/>
              </a:solidFill>
            </a:endParaRPr>
          </a:p>
          <a:p>
            <a:pPr marL="571500" indent="-571500" algn="l">
              <a:spcBef>
                <a:spcPts val="600"/>
              </a:spcBef>
              <a:buFont typeface="Arial"/>
              <a:buChar char="•"/>
            </a:pPr>
            <a:endParaRPr lang="en-US" sz="2400" dirty="0">
              <a:solidFill>
                <a:srgbClr val="FEFAC9"/>
              </a:solidFill>
            </a:endParaRPr>
          </a:p>
          <a:p>
            <a:pPr marL="571500" indent="-571500" algn="l">
              <a:spcBef>
                <a:spcPts val="600"/>
              </a:spcBef>
              <a:buFont typeface="Arial"/>
              <a:buChar char="•"/>
            </a:pPr>
            <a:endParaRPr lang="en-US" sz="2400" dirty="0">
              <a:solidFill>
                <a:srgbClr val="FEFAC9"/>
              </a:solidFill>
            </a:endParaRPr>
          </a:p>
        </p:txBody>
      </p:sp>
    </p:spTree>
    <p:extLst>
      <p:ext uri="{BB962C8B-B14F-4D97-AF65-F5344CB8AC3E}">
        <p14:creationId xmlns:p14="http://schemas.microsoft.com/office/powerpoint/2010/main" val="41929906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650240" y="600613"/>
            <a:ext cx="11704320" cy="1178497"/>
          </a:xfrm>
          <a:prstGeom prst="rect">
            <a:avLst/>
          </a:prstGeom>
        </p:spPr>
        <p:txBody>
          <a:bodyPr>
            <a:normAutofit/>
          </a:bodyPr>
          <a:lstStyle>
            <a:lvl1pPr defTabSz="490727">
              <a:defRPr sz="4800"/>
            </a:lvl1pPr>
          </a:lstStyle>
          <a:p>
            <a:r>
              <a:rPr sz="6000" dirty="0"/>
              <a:t>Why Do We Care About Diversity?</a:t>
            </a:r>
          </a:p>
        </p:txBody>
      </p:sp>
      <p:sp>
        <p:nvSpPr>
          <p:cNvPr id="141" name="Shape 141"/>
          <p:cNvSpPr>
            <a:spLocks noGrp="1"/>
          </p:cNvSpPr>
          <p:nvPr>
            <p:ph type="body" idx="1"/>
          </p:nvPr>
        </p:nvSpPr>
        <p:spPr>
          <a:prstGeom prst="rect">
            <a:avLst/>
          </a:prstGeom>
        </p:spPr>
        <p:txBody>
          <a:bodyPr/>
          <a:lstStyle/>
          <a:p>
            <a:pPr marL="1235436" lvl="1" indent="-403143">
              <a:spcBef>
                <a:spcPts val="1000"/>
              </a:spcBef>
              <a:buClr>
                <a:srgbClr val="FFFFFF"/>
              </a:buClr>
              <a:defRPr sz="4400"/>
            </a:pPr>
            <a:r>
              <a:t>It is good for business </a:t>
            </a:r>
          </a:p>
          <a:p>
            <a:pPr marL="1235436" lvl="1" indent="-403143">
              <a:spcBef>
                <a:spcPts val="1000"/>
              </a:spcBef>
              <a:buClr>
                <a:srgbClr val="FFFFFF"/>
              </a:buClr>
              <a:defRPr sz="4400"/>
            </a:pPr>
            <a:r>
              <a:t>It is the “right” thing to do</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952500" y="444500"/>
            <a:ext cx="11099800" cy="1379550"/>
          </a:xfrm>
          <a:prstGeom prst="rect">
            <a:avLst/>
          </a:prstGeom>
        </p:spPr>
        <p:txBody>
          <a:bodyPr>
            <a:normAutofit/>
          </a:bodyPr>
          <a:lstStyle>
            <a:lvl1pPr>
              <a:defRPr sz="5400"/>
            </a:lvl1pPr>
          </a:lstStyle>
          <a:p>
            <a:r>
              <a:t>Diversity is Good For Business</a:t>
            </a:r>
          </a:p>
        </p:txBody>
      </p:sp>
      <p:sp>
        <p:nvSpPr>
          <p:cNvPr id="144" name="Shape 144"/>
          <p:cNvSpPr>
            <a:spLocks noGrp="1"/>
          </p:cNvSpPr>
          <p:nvPr>
            <p:ph type="body" idx="1"/>
          </p:nvPr>
        </p:nvSpPr>
        <p:spPr>
          <a:xfrm>
            <a:off x="952500" y="2169747"/>
            <a:ext cx="11099800" cy="5679040"/>
          </a:xfrm>
          <a:prstGeom prst="rect">
            <a:avLst/>
          </a:prstGeom>
        </p:spPr>
        <p:txBody>
          <a:bodyPr>
            <a:normAutofit/>
          </a:bodyPr>
          <a:lstStyle/>
          <a:p>
            <a:pPr marL="0" indent="0">
              <a:lnSpc>
                <a:spcPct val="90000"/>
              </a:lnSpc>
              <a:spcBef>
                <a:spcPts val="800"/>
              </a:spcBef>
              <a:buSzTx/>
              <a:buNone/>
              <a:defRPr sz="3700">
                <a:latin typeface="Lucida Sans"/>
                <a:ea typeface="Lucida Sans"/>
                <a:cs typeface="Lucida Sans"/>
                <a:sym typeface="Lucida Sans"/>
              </a:defRPr>
            </a:pPr>
            <a:r>
              <a:rPr dirty="0">
                <a:solidFill>
                  <a:srgbClr val="FEFAC9"/>
                </a:solidFill>
              </a:rPr>
              <a:t>Harvard Business Review 2013 finding:</a:t>
            </a:r>
          </a:p>
          <a:p>
            <a:pPr marL="0" indent="0">
              <a:lnSpc>
                <a:spcPct val="90000"/>
              </a:lnSpc>
              <a:spcBef>
                <a:spcPts val="800"/>
              </a:spcBef>
              <a:buSzTx/>
              <a:buNone/>
              <a:defRPr sz="3700"/>
            </a:pPr>
            <a:r>
              <a:rPr dirty="0">
                <a:solidFill>
                  <a:srgbClr val="FEFAC9"/>
                </a:solidFill>
              </a:rPr>
              <a:t>Companies whose leadership has both </a:t>
            </a:r>
            <a:r>
              <a:rPr i="1" dirty="0">
                <a:solidFill>
                  <a:srgbClr val="FEFAC9"/>
                </a:solidFill>
              </a:rPr>
              <a:t>inherent</a:t>
            </a:r>
            <a:r>
              <a:rPr i="1" baseline="30000" dirty="0">
                <a:solidFill>
                  <a:srgbClr val="FEFAC9"/>
                </a:solidFill>
              </a:rPr>
              <a:t>*</a:t>
            </a:r>
            <a:r>
              <a:rPr i="1" dirty="0">
                <a:solidFill>
                  <a:srgbClr val="FEFAC9"/>
                </a:solidFill>
              </a:rPr>
              <a:t> </a:t>
            </a:r>
            <a:r>
              <a:rPr dirty="0">
                <a:solidFill>
                  <a:srgbClr val="FEFAC9"/>
                </a:solidFill>
              </a:rPr>
              <a:t>and </a:t>
            </a:r>
            <a:r>
              <a:rPr i="1" dirty="0">
                <a:solidFill>
                  <a:srgbClr val="FEFAC9"/>
                </a:solidFill>
              </a:rPr>
              <a:t>acquired</a:t>
            </a:r>
            <a:r>
              <a:rPr i="1" baseline="30000" dirty="0">
                <a:solidFill>
                  <a:srgbClr val="FEFAC9"/>
                </a:solidFill>
              </a:rPr>
              <a:t>*</a:t>
            </a:r>
            <a:r>
              <a:rPr i="1" dirty="0">
                <a:solidFill>
                  <a:srgbClr val="FEFAC9"/>
                </a:solidFill>
              </a:rPr>
              <a:t> </a:t>
            </a:r>
            <a:r>
              <a:rPr dirty="0">
                <a:solidFill>
                  <a:srgbClr val="FEFAC9"/>
                </a:solidFill>
              </a:rPr>
              <a:t>diversity are:</a:t>
            </a:r>
          </a:p>
          <a:p>
            <a:pPr marL="1235436" lvl="1" indent="-403143">
              <a:lnSpc>
                <a:spcPct val="90000"/>
              </a:lnSpc>
              <a:spcBef>
                <a:spcPts val="3000"/>
              </a:spcBef>
              <a:buClr>
                <a:srgbClr val="FFFFFF"/>
              </a:buClr>
              <a:defRPr sz="3100"/>
            </a:pPr>
            <a:r>
              <a:rPr dirty="0">
                <a:solidFill>
                  <a:srgbClr val="FEFAC9"/>
                </a:solidFill>
              </a:rPr>
              <a:t>45% likelier to report a growth in market share</a:t>
            </a:r>
          </a:p>
          <a:p>
            <a:pPr marL="1235436" lvl="1" indent="-403143">
              <a:lnSpc>
                <a:spcPct val="90000"/>
              </a:lnSpc>
              <a:spcBef>
                <a:spcPts val="3000"/>
              </a:spcBef>
              <a:buClr>
                <a:srgbClr val="FFFFFF"/>
              </a:buClr>
              <a:defRPr sz="3100"/>
            </a:pPr>
            <a:r>
              <a:rPr dirty="0">
                <a:solidFill>
                  <a:srgbClr val="FEFAC9"/>
                </a:solidFill>
              </a:rPr>
              <a:t>70% likelier to report having captured a new market</a:t>
            </a:r>
          </a:p>
          <a:p>
            <a:pPr marL="1235436" lvl="1" indent="-403143">
              <a:lnSpc>
                <a:spcPct val="90000"/>
              </a:lnSpc>
              <a:spcBef>
                <a:spcPts val="3000"/>
              </a:spcBef>
              <a:buClr>
                <a:srgbClr val="FFFFFF"/>
              </a:buClr>
              <a:defRPr sz="3100"/>
            </a:pPr>
            <a:endParaRPr dirty="0">
              <a:solidFill>
                <a:srgbClr val="FEFAC9"/>
              </a:solidFill>
            </a:endParaRPr>
          </a:p>
          <a:p>
            <a:pPr marL="0" indent="0">
              <a:lnSpc>
                <a:spcPct val="90000"/>
              </a:lnSpc>
              <a:spcBef>
                <a:spcPts val="1800"/>
              </a:spcBef>
              <a:buSzTx/>
              <a:buNone/>
              <a:defRPr sz="2000" b="1"/>
            </a:pPr>
            <a:r>
              <a:rPr dirty="0">
                <a:solidFill>
                  <a:srgbClr val="FEFAC9"/>
                </a:solidFill>
              </a:rPr>
              <a:t>Inherent diversity </a:t>
            </a:r>
            <a:r>
              <a:rPr b="0" dirty="0">
                <a:solidFill>
                  <a:srgbClr val="FEFAC9"/>
                </a:solidFill>
              </a:rPr>
              <a:t>- </a:t>
            </a:r>
            <a:r>
              <a:rPr b="0" dirty="0" smtClean="0">
                <a:solidFill>
                  <a:srgbClr val="FEFAC9"/>
                </a:solidFill>
              </a:rPr>
              <a:t>traits </a:t>
            </a:r>
            <a:r>
              <a:rPr b="0" dirty="0">
                <a:solidFill>
                  <a:srgbClr val="FEFAC9"/>
                </a:solidFill>
              </a:rPr>
              <a:t>you are </a:t>
            </a:r>
            <a:r>
              <a:rPr b="0" i="1" dirty="0">
                <a:solidFill>
                  <a:srgbClr val="FEFAC9"/>
                </a:solidFill>
              </a:rPr>
              <a:t>born with</a:t>
            </a:r>
            <a:r>
              <a:rPr b="0" dirty="0">
                <a:solidFill>
                  <a:srgbClr val="FEFAC9"/>
                </a:solidFill>
              </a:rPr>
              <a:t>, such as gender, ethnicity, and sexual orientation</a:t>
            </a:r>
            <a:endParaRPr sz="3700" dirty="0">
              <a:solidFill>
                <a:srgbClr val="FEFAC9"/>
              </a:solidFill>
            </a:endParaRPr>
          </a:p>
          <a:p>
            <a:pPr marL="0" indent="0">
              <a:lnSpc>
                <a:spcPct val="90000"/>
              </a:lnSpc>
              <a:spcBef>
                <a:spcPts val="1800"/>
              </a:spcBef>
              <a:buSzTx/>
              <a:buNone/>
              <a:defRPr sz="2000" b="1"/>
            </a:pPr>
            <a:r>
              <a:rPr dirty="0">
                <a:solidFill>
                  <a:srgbClr val="FEFAC9"/>
                </a:solidFill>
              </a:rPr>
              <a:t>Acquired diversity </a:t>
            </a:r>
            <a:r>
              <a:rPr b="0" dirty="0">
                <a:solidFill>
                  <a:srgbClr val="FEFAC9"/>
                </a:solidFill>
              </a:rPr>
              <a:t>- traits you gain </a:t>
            </a:r>
            <a:r>
              <a:rPr b="0" i="1" dirty="0">
                <a:solidFill>
                  <a:srgbClr val="FEFAC9"/>
                </a:solidFill>
              </a:rPr>
              <a:t>from experience</a:t>
            </a:r>
            <a:r>
              <a:rPr b="0" dirty="0">
                <a:solidFill>
                  <a:srgbClr val="FEFAC9"/>
                </a:solidFill>
              </a:rPr>
              <a:t>, such as living in another country or selling products to a diverse audience</a:t>
            </a:r>
          </a:p>
        </p:txBody>
      </p:sp>
      <p:sp>
        <p:nvSpPr>
          <p:cNvPr id="145" name="Shape 145"/>
          <p:cNvSpPr/>
          <p:nvPr/>
        </p:nvSpPr>
        <p:spPr>
          <a:xfrm>
            <a:off x="3766898" y="8394278"/>
            <a:ext cx="5080430"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dirty="0">
                <a:solidFill>
                  <a:srgbClr val="FEFAC9"/>
                </a:solidFill>
              </a:rPr>
              <a:t>https://hbr.org/2013/12/how-diversity-can-drive-innovation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pPr defTabSz="850391">
              <a:defRPr sz="4836">
                <a:effectLst>
                  <a:outerShdw blurRad="106299" dist="94488" dir="2700000" rotWithShape="0">
                    <a:srgbClr val="000000">
                      <a:alpha val="40000"/>
                    </a:srgbClr>
                  </a:outerShdw>
                </a:effectLst>
              </a:defRPr>
            </a:pPr>
            <a:r>
              <a:t>The Right Thing To Do?</a:t>
            </a:r>
            <a:br/>
            <a:r>
              <a:t>The “in group/out group” bias</a:t>
            </a:r>
          </a:p>
        </p:txBody>
      </p:sp>
      <p:sp>
        <p:nvSpPr>
          <p:cNvPr id="148" name="Shape 148"/>
          <p:cNvSpPr>
            <a:spLocks noGrp="1"/>
          </p:cNvSpPr>
          <p:nvPr>
            <p:ph type="body" idx="1"/>
          </p:nvPr>
        </p:nvSpPr>
        <p:spPr>
          <a:xfrm>
            <a:off x="650240" y="2059094"/>
            <a:ext cx="6875141" cy="6653672"/>
          </a:xfrm>
          <a:prstGeom prst="rect">
            <a:avLst/>
          </a:prstGeom>
        </p:spPr>
        <p:txBody>
          <a:bodyPr>
            <a:normAutofit fontScale="92500" lnSpcReduction="10000"/>
          </a:bodyPr>
          <a:lstStyle/>
          <a:p>
            <a:pPr>
              <a:lnSpc>
                <a:spcPct val="80000"/>
              </a:lnSpc>
              <a:spcBef>
                <a:spcPts val="2053"/>
              </a:spcBef>
              <a:defRPr sz="3400"/>
            </a:pPr>
            <a:endParaRPr lang="en-US" sz="3200" dirty="0" smtClean="0"/>
          </a:p>
          <a:p>
            <a:pPr>
              <a:lnSpc>
                <a:spcPct val="120000"/>
              </a:lnSpc>
              <a:spcBef>
                <a:spcPts val="3253"/>
              </a:spcBef>
              <a:defRPr sz="3400"/>
            </a:pPr>
            <a:r>
              <a:rPr sz="3200" dirty="0" smtClean="0">
                <a:solidFill>
                  <a:schemeClr val="tx2"/>
                </a:solidFill>
              </a:rPr>
              <a:t>In </a:t>
            </a:r>
            <a:r>
              <a:rPr sz="3200" dirty="0">
                <a:solidFill>
                  <a:schemeClr val="tx2"/>
                </a:solidFill>
              </a:rPr>
              <a:t>group: a group with which you identify as a member</a:t>
            </a:r>
          </a:p>
          <a:p>
            <a:pPr>
              <a:lnSpc>
                <a:spcPct val="120000"/>
              </a:lnSpc>
              <a:spcBef>
                <a:spcPts val="3253"/>
              </a:spcBef>
              <a:defRPr sz="3400"/>
            </a:pPr>
            <a:r>
              <a:rPr sz="3200" dirty="0">
                <a:solidFill>
                  <a:schemeClr val="tx2"/>
                </a:solidFill>
              </a:rPr>
              <a:t>Out group: any group we </a:t>
            </a:r>
            <a:r>
              <a:rPr sz="3200" i="1" dirty="0">
                <a:solidFill>
                  <a:schemeClr val="tx2"/>
                </a:solidFill>
              </a:rPr>
              <a:t>perceive </a:t>
            </a:r>
            <a:r>
              <a:rPr sz="3200" dirty="0">
                <a:solidFill>
                  <a:schemeClr val="tx2"/>
                </a:solidFill>
              </a:rPr>
              <a:t>as different from ourselves </a:t>
            </a:r>
          </a:p>
          <a:p>
            <a:pPr>
              <a:lnSpc>
                <a:spcPct val="120000"/>
              </a:lnSpc>
              <a:spcBef>
                <a:spcPts val="3253"/>
              </a:spcBef>
              <a:defRPr sz="3400"/>
            </a:pPr>
            <a:r>
              <a:rPr sz="3200" dirty="0">
                <a:solidFill>
                  <a:schemeClr val="tx2"/>
                </a:solidFill>
              </a:rPr>
              <a:t>Ex: west coaster vs. east coaster</a:t>
            </a:r>
          </a:p>
          <a:p>
            <a:pPr>
              <a:lnSpc>
                <a:spcPct val="120000"/>
              </a:lnSpc>
              <a:spcBef>
                <a:spcPts val="3253"/>
              </a:spcBef>
              <a:defRPr sz="3400"/>
            </a:pPr>
            <a:r>
              <a:rPr sz="3200" dirty="0">
                <a:solidFill>
                  <a:schemeClr val="tx2"/>
                </a:solidFill>
              </a:rPr>
              <a:t>An “out group/in group” paradigm renders us </a:t>
            </a:r>
            <a:r>
              <a:rPr sz="3200" i="1" dirty="0">
                <a:solidFill>
                  <a:schemeClr val="tx2"/>
                </a:solidFill>
              </a:rPr>
              <a:t>all </a:t>
            </a:r>
            <a:r>
              <a:rPr sz="3200" dirty="0">
                <a:solidFill>
                  <a:schemeClr val="tx2"/>
                </a:solidFill>
              </a:rPr>
              <a:t>vulnerable to rejection. It becomes a source of anxiety for </a:t>
            </a:r>
            <a:r>
              <a:rPr sz="3200" i="1" dirty="0" smtClean="0">
                <a:solidFill>
                  <a:schemeClr val="tx2"/>
                </a:solidFill>
              </a:rPr>
              <a:t>everyone</a:t>
            </a:r>
            <a:r>
              <a:rPr sz="3200" dirty="0" smtClean="0">
                <a:solidFill>
                  <a:schemeClr val="tx2"/>
                </a:solidFill>
              </a:rPr>
              <a:t>.</a:t>
            </a:r>
            <a:endParaRPr sz="3200" dirty="0">
              <a:solidFill>
                <a:schemeClr val="tx2"/>
              </a:solidFill>
            </a:endParaRPr>
          </a:p>
        </p:txBody>
      </p:sp>
      <p:pic>
        <p:nvPicPr>
          <p:cNvPr id="149" name="image4.png"/>
          <p:cNvPicPr>
            <a:picLocks noChangeAspect="1"/>
          </p:cNvPicPr>
          <p:nvPr/>
        </p:nvPicPr>
        <p:blipFill>
          <a:blip r:embed="rId3">
            <a:extLst/>
          </a:blip>
          <a:stretch>
            <a:fillRect/>
          </a:stretch>
        </p:blipFill>
        <p:spPr>
          <a:xfrm>
            <a:off x="8279557" y="1950720"/>
            <a:ext cx="4075002" cy="3948992"/>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defTabSz="850391">
              <a:defRPr sz="4836">
                <a:effectLst>
                  <a:outerShdw blurRad="106299" dist="94488" dir="2700000" rotWithShape="0">
                    <a:srgbClr val="000000">
                      <a:alpha val="40000"/>
                    </a:srgbClr>
                  </a:outerShdw>
                </a:effectLst>
              </a:defRPr>
            </a:lvl1pPr>
          </a:lstStyle>
          <a:p>
            <a:r>
              <a:t>The Right Thing To Do: Everybody Wins…</a:t>
            </a:r>
          </a:p>
        </p:txBody>
      </p:sp>
      <p:sp>
        <p:nvSpPr>
          <p:cNvPr id="154" name="Shape 154"/>
          <p:cNvSpPr>
            <a:spLocks noGrp="1"/>
          </p:cNvSpPr>
          <p:nvPr>
            <p:ph type="body" idx="1"/>
          </p:nvPr>
        </p:nvSpPr>
        <p:spPr>
          <a:xfrm>
            <a:off x="650240" y="2506814"/>
            <a:ext cx="11704320" cy="6367311"/>
          </a:xfrm>
          <a:prstGeom prst="rect">
            <a:avLst/>
          </a:prstGeom>
        </p:spPr>
        <p:txBody>
          <a:bodyPr>
            <a:normAutofit/>
          </a:bodyPr>
          <a:lstStyle/>
          <a:p>
            <a:pPr>
              <a:spcBef>
                <a:spcPts val="3253"/>
              </a:spcBef>
            </a:pPr>
            <a:r>
              <a:rPr dirty="0">
                <a:solidFill>
                  <a:srgbClr val="FEFAC9"/>
                </a:solidFill>
              </a:rPr>
              <a:t>Exposure to “out group” members creates understanding and compassion for others</a:t>
            </a:r>
            <a:r>
              <a:rPr dirty="0" smtClean="0">
                <a:solidFill>
                  <a:srgbClr val="FEFAC9"/>
                </a:solidFill>
              </a:rPr>
              <a:t>; </a:t>
            </a:r>
            <a:r>
              <a:rPr dirty="0">
                <a:solidFill>
                  <a:srgbClr val="FEFAC9"/>
                </a:solidFill>
              </a:rPr>
              <a:t>makes us more compassionate </a:t>
            </a:r>
            <a:r>
              <a:rPr lang="en-US" dirty="0" smtClean="0">
                <a:solidFill>
                  <a:srgbClr val="FEFAC9"/>
                </a:solidFill>
              </a:rPr>
              <a:t>to </a:t>
            </a:r>
            <a:r>
              <a:rPr dirty="0" smtClean="0">
                <a:solidFill>
                  <a:srgbClr val="FEFAC9"/>
                </a:solidFill>
              </a:rPr>
              <a:t>ourselves</a:t>
            </a:r>
            <a:r>
              <a:rPr dirty="0">
                <a:solidFill>
                  <a:srgbClr val="FEFAC9"/>
                </a:solidFill>
              </a:rPr>
              <a:t>.</a:t>
            </a:r>
          </a:p>
          <a:p>
            <a:pPr>
              <a:spcBef>
                <a:spcPts val="3253"/>
              </a:spcBef>
            </a:pPr>
            <a:r>
              <a:rPr dirty="0">
                <a:solidFill>
                  <a:srgbClr val="FEFAC9"/>
                </a:solidFill>
              </a:rPr>
              <a:t>Tolerance and compassion for others make for more effective, productive working relationships with more effective conflict </a:t>
            </a:r>
            <a:r>
              <a:rPr dirty="0" smtClean="0">
                <a:solidFill>
                  <a:srgbClr val="FEFAC9"/>
                </a:solidFill>
              </a:rPr>
              <a:t>resolution</a:t>
            </a:r>
            <a:r>
              <a:rPr lang="en-US" dirty="0" smtClean="0">
                <a:solidFill>
                  <a:srgbClr val="FEFAC9"/>
                </a:solidFill>
              </a:rPr>
              <a:t>.</a:t>
            </a:r>
            <a:endParaRPr dirty="0">
              <a:solidFill>
                <a:srgbClr val="FEFAC9"/>
              </a:solidFill>
            </a:endParaRPr>
          </a:p>
          <a:p>
            <a:pPr>
              <a:spcBef>
                <a:spcPts val="3253"/>
              </a:spcBef>
            </a:pPr>
            <a:r>
              <a:rPr dirty="0">
                <a:solidFill>
                  <a:srgbClr val="FEFAC9"/>
                </a:solidFill>
              </a:rPr>
              <a:t>In addition, </a:t>
            </a:r>
            <a:r>
              <a:rPr dirty="0" smtClean="0">
                <a:solidFill>
                  <a:srgbClr val="FEFAC9"/>
                </a:solidFill>
              </a:rPr>
              <a:t>self</a:t>
            </a:r>
            <a:r>
              <a:rPr lang="en-US" dirty="0" smtClean="0">
                <a:solidFill>
                  <a:srgbClr val="FEFAC9"/>
                </a:solidFill>
              </a:rPr>
              <a:t>-</a:t>
            </a:r>
            <a:r>
              <a:rPr dirty="0" smtClean="0">
                <a:solidFill>
                  <a:srgbClr val="FEFAC9"/>
                </a:solidFill>
              </a:rPr>
              <a:t>compassion </a:t>
            </a:r>
            <a:r>
              <a:rPr dirty="0">
                <a:solidFill>
                  <a:srgbClr val="FEFAC9"/>
                </a:solidFill>
              </a:rPr>
              <a:t>is associated with decreases in depression and anxiety, better </a:t>
            </a:r>
            <a:r>
              <a:rPr dirty="0" smtClean="0">
                <a:solidFill>
                  <a:srgbClr val="FEFAC9"/>
                </a:solidFill>
              </a:rPr>
              <a:t>Q</a:t>
            </a:r>
            <a:r>
              <a:rPr lang="en-US" dirty="0" smtClean="0">
                <a:solidFill>
                  <a:srgbClr val="FEFAC9"/>
                </a:solidFill>
              </a:rPr>
              <a:t>o</a:t>
            </a:r>
            <a:r>
              <a:rPr dirty="0" smtClean="0">
                <a:solidFill>
                  <a:srgbClr val="FEFAC9"/>
                </a:solidFill>
              </a:rPr>
              <a:t>L </a:t>
            </a:r>
            <a:r>
              <a:rPr dirty="0">
                <a:solidFill>
                  <a:srgbClr val="FEFAC9"/>
                </a:solidFill>
              </a:rPr>
              <a:t>measures, and higher overall life satisfaction.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645759"/>
            <a:ext cx="11704320" cy="1733973"/>
          </a:xfrm>
        </p:spPr>
        <p:txBody>
          <a:bodyPr>
            <a:normAutofit fontScale="90000"/>
          </a:bodyPr>
          <a:lstStyle/>
          <a:p>
            <a:r>
              <a:rPr lang="en-US" dirty="0" smtClean="0"/>
              <a:t>When IT Companies Don’t Have Diverse Employees, Why Not?</a:t>
            </a:r>
            <a:endParaRPr lang="en-US" dirty="0"/>
          </a:p>
        </p:txBody>
      </p:sp>
      <p:sp>
        <p:nvSpPr>
          <p:cNvPr id="3" name="Text Placeholder 2"/>
          <p:cNvSpPr>
            <a:spLocks noGrp="1"/>
          </p:cNvSpPr>
          <p:nvPr>
            <p:ph type="body" idx="1"/>
          </p:nvPr>
        </p:nvSpPr>
        <p:spPr/>
        <p:txBody>
          <a:bodyPr/>
          <a:lstStyle/>
          <a:p>
            <a:endParaRPr lang="en-US" dirty="0" smtClean="0">
              <a:solidFill>
                <a:srgbClr val="FEFAC9"/>
              </a:solidFill>
            </a:endParaRPr>
          </a:p>
          <a:p>
            <a:r>
              <a:rPr lang="en-US" dirty="0" smtClean="0">
                <a:solidFill>
                  <a:srgbClr val="FEFAC9"/>
                </a:solidFill>
              </a:rPr>
              <a:t>Pipeline</a:t>
            </a:r>
          </a:p>
          <a:p>
            <a:r>
              <a:rPr lang="en-US" dirty="0" smtClean="0">
                <a:solidFill>
                  <a:srgbClr val="FEFAC9"/>
                </a:solidFill>
              </a:rPr>
              <a:t>People Leaving IT</a:t>
            </a:r>
          </a:p>
          <a:p>
            <a:endParaRPr lang="en-US" dirty="0">
              <a:solidFill>
                <a:srgbClr val="FEFAC9"/>
              </a:solidFill>
            </a:endParaRPr>
          </a:p>
        </p:txBody>
      </p:sp>
    </p:spTree>
    <p:extLst>
      <p:ext uri="{BB962C8B-B14F-4D97-AF65-F5344CB8AC3E}">
        <p14:creationId xmlns:p14="http://schemas.microsoft.com/office/powerpoint/2010/main" val="3919808104"/>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lvl1pPr>
              <a:defRPr sz="5400"/>
            </a:lvl1pPr>
          </a:lstStyle>
          <a:p>
            <a:r>
              <a:rPr dirty="0"/>
              <a:t>Filling the Pipeline</a:t>
            </a:r>
          </a:p>
        </p:txBody>
      </p:sp>
      <p:sp>
        <p:nvSpPr>
          <p:cNvPr id="159" name="Shape 159"/>
          <p:cNvSpPr>
            <a:spLocks noGrp="1"/>
          </p:cNvSpPr>
          <p:nvPr>
            <p:ph type="body" idx="1"/>
          </p:nvPr>
        </p:nvSpPr>
        <p:spPr>
          <a:xfrm>
            <a:off x="952500" y="2603500"/>
            <a:ext cx="11099800" cy="4444494"/>
          </a:xfrm>
          <a:prstGeom prst="rect">
            <a:avLst/>
          </a:prstGeom>
        </p:spPr>
        <p:txBody>
          <a:bodyPr/>
          <a:lstStyle/>
          <a:p>
            <a:pPr marL="344219" indent="-344219" defTabSz="452403">
              <a:spcBef>
                <a:spcPts val="3100"/>
              </a:spcBef>
              <a:defRPr sz="2728"/>
            </a:pPr>
            <a:r>
              <a:rPr sz="3200" dirty="0">
                <a:solidFill>
                  <a:srgbClr val="FEFAC9"/>
                </a:solidFill>
              </a:rPr>
              <a:t>Many efforts to interest girls and minorities in STEM</a:t>
            </a:r>
          </a:p>
          <a:p>
            <a:pPr marL="344219" indent="-344219" defTabSz="452403">
              <a:spcBef>
                <a:spcPts val="3100"/>
              </a:spcBef>
              <a:defRPr sz="2728"/>
            </a:pPr>
            <a:r>
              <a:rPr sz="3200" dirty="0">
                <a:solidFill>
                  <a:srgbClr val="FEFAC9"/>
                </a:solidFill>
              </a:rPr>
              <a:t>Some Real Progress:</a:t>
            </a:r>
          </a:p>
          <a:p>
            <a:pPr marL="520184" lvl="2" indent="391159" defTabSz="452403">
              <a:spcBef>
                <a:spcPts val="700"/>
              </a:spcBef>
              <a:buSzTx/>
              <a:buNone/>
              <a:defRPr sz="2288"/>
            </a:pPr>
            <a:r>
              <a:rPr sz="2400" dirty="0">
                <a:solidFill>
                  <a:schemeClr val="tx1"/>
                </a:solidFill>
              </a:rPr>
              <a:t>2014: </a:t>
            </a:r>
            <a:r>
              <a:rPr lang="en-US" sz="2400" dirty="0" smtClean="0">
                <a:solidFill>
                  <a:schemeClr val="tx1"/>
                </a:solidFill>
              </a:rPr>
              <a:t>Berkeley</a:t>
            </a:r>
            <a:r>
              <a:rPr sz="2400" dirty="0" smtClean="0">
                <a:solidFill>
                  <a:schemeClr val="tx1"/>
                </a:solidFill>
              </a:rPr>
              <a:t> </a:t>
            </a:r>
            <a:r>
              <a:rPr sz="2400" dirty="0">
                <a:solidFill>
                  <a:schemeClr val="tx1"/>
                </a:solidFill>
              </a:rPr>
              <a:t>- Intro to CS 106 Women, 104 Men</a:t>
            </a:r>
            <a:r>
              <a:rPr sz="2400" baseline="29727" dirty="0">
                <a:solidFill>
                  <a:schemeClr val="tx1"/>
                </a:solidFill>
              </a:rPr>
              <a:t>*</a:t>
            </a:r>
          </a:p>
          <a:p>
            <a:pPr marL="344219" indent="-344219" defTabSz="452403">
              <a:spcBef>
                <a:spcPts val="3100"/>
              </a:spcBef>
              <a:defRPr sz="2728"/>
            </a:pPr>
            <a:r>
              <a:rPr sz="3200" dirty="0">
                <a:solidFill>
                  <a:srgbClr val="FEFAC9"/>
                </a:solidFill>
              </a:rPr>
              <a:t>Still much that can be done</a:t>
            </a:r>
            <a:r>
              <a:rPr sz="3200" dirty="0" smtClean="0">
                <a:solidFill>
                  <a:srgbClr val="FEFAC9"/>
                </a:solidFill>
              </a:rPr>
              <a:t>.</a:t>
            </a:r>
            <a:endParaRPr lang="en-US" sz="3200" dirty="0">
              <a:solidFill>
                <a:srgbClr val="FEFAC9"/>
              </a:solidFill>
            </a:endParaRPr>
          </a:p>
          <a:p>
            <a:pPr marL="344219" indent="-344219" defTabSz="452403">
              <a:spcBef>
                <a:spcPts val="3100"/>
              </a:spcBef>
              <a:defRPr sz="2728"/>
            </a:pPr>
            <a:r>
              <a:rPr lang="en-US" sz="3200" dirty="0" smtClean="0">
                <a:solidFill>
                  <a:srgbClr val="FEFAC9"/>
                </a:solidFill>
              </a:rPr>
              <a:t>Not where I personally feel I can help most.</a:t>
            </a:r>
            <a:endParaRPr sz="3200" dirty="0">
              <a:solidFill>
                <a:srgbClr val="FEFAC9"/>
              </a:solidFill>
            </a:endParaRPr>
          </a:p>
          <a:p>
            <a:pPr marL="0" lvl="1" indent="391159" defTabSz="452403">
              <a:spcBef>
                <a:spcPts val="3100"/>
              </a:spcBef>
              <a:buSzTx/>
              <a:buNone/>
              <a:defRPr sz="2288"/>
            </a:pPr>
            <a:endParaRPr baseline="29727" dirty="0"/>
          </a:p>
        </p:txBody>
      </p:sp>
      <p:sp>
        <p:nvSpPr>
          <p:cNvPr id="160" name="Shape 160"/>
          <p:cNvSpPr/>
          <p:nvPr/>
        </p:nvSpPr>
        <p:spPr>
          <a:xfrm>
            <a:off x="2590098" y="7794695"/>
            <a:ext cx="6407720" cy="379591"/>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lvl="1" indent="444500" defTabSz="514094">
              <a:spcBef>
                <a:spcPts val="3600"/>
              </a:spcBef>
              <a:defRPr sz="1400"/>
            </a:pPr>
            <a:r>
              <a:rPr sz="1800" dirty="0">
                <a:solidFill>
                  <a:schemeClr val="tx2"/>
                </a:solidFill>
              </a:rPr>
              <a:t>http://www.wired.com/2014/02/berkeley-women/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650240" y="801670"/>
            <a:ext cx="11704320" cy="1017343"/>
          </a:xfrm>
          <a:prstGeom prst="rect">
            <a:avLst/>
          </a:prstGeom>
        </p:spPr>
        <p:txBody>
          <a:bodyPr>
            <a:normAutofit/>
          </a:bodyPr>
          <a:lstStyle/>
          <a:p>
            <a:pPr>
              <a:defRPr sz="4800"/>
            </a:pPr>
            <a:r>
              <a:rPr sz="5400" dirty="0" smtClean="0"/>
              <a:t>People </a:t>
            </a:r>
            <a:r>
              <a:rPr sz="5400" dirty="0"/>
              <a:t>Leaving IT</a:t>
            </a:r>
          </a:p>
        </p:txBody>
      </p:sp>
      <p:sp>
        <p:nvSpPr>
          <p:cNvPr id="165" name="Shape 165"/>
          <p:cNvSpPr>
            <a:spLocks noGrp="1"/>
          </p:cNvSpPr>
          <p:nvPr>
            <p:ph type="body" idx="1"/>
          </p:nvPr>
        </p:nvSpPr>
        <p:spPr>
          <a:prstGeom prst="rect">
            <a:avLst/>
          </a:prstGeom>
        </p:spPr>
        <p:txBody>
          <a:bodyPr/>
          <a:lstStyle/>
          <a:p>
            <a:pPr marL="360045" indent="-360045" defTabSz="473201">
              <a:spcBef>
                <a:spcPts val="3400"/>
              </a:spcBef>
              <a:defRPr sz="2900"/>
            </a:pPr>
            <a:endParaRPr lang="en-US" dirty="0" smtClean="0"/>
          </a:p>
          <a:p>
            <a:pPr marL="360045" indent="-360045" defTabSz="473201">
              <a:spcBef>
                <a:spcPts val="3400"/>
              </a:spcBef>
              <a:defRPr sz="2900"/>
            </a:pPr>
            <a:r>
              <a:rPr dirty="0" smtClean="0">
                <a:solidFill>
                  <a:srgbClr val="FEFAC9"/>
                </a:solidFill>
              </a:rPr>
              <a:t>Especially </a:t>
            </a:r>
            <a:r>
              <a:rPr dirty="0">
                <a:solidFill>
                  <a:srgbClr val="FEFAC9"/>
                </a:solidFill>
              </a:rPr>
              <a:t>Women</a:t>
            </a:r>
          </a:p>
          <a:p>
            <a:pPr marL="360045" indent="-360045" defTabSz="473201">
              <a:spcBef>
                <a:spcPts val="3400"/>
              </a:spcBef>
              <a:defRPr sz="2900"/>
            </a:pPr>
            <a:r>
              <a:rPr dirty="0">
                <a:solidFill>
                  <a:srgbClr val="FEFAC9"/>
                </a:solidFill>
              </a:rPr>
              <a:t>Many Factors:</a:t>
            </a:r>
          </a:p>
          <a:p>
            <a:pPr marL="804544" lvl="1" indent="-360044" defTabSz="473201">
              <a:spcBef>
                <a:spcPts val="400"/>
              </a:spcBef>
              <a:buClr>
                <a:srgbClr val="FFFFFF"/>
              </a:buClr>
              <a:defRPr sz="2900"/>
            </a:pPr>
            <a:r>
              <a:rPr dirty="0">
                <a:solidFill>
                  <a:srgbClr val="FEFAC9"/>
                </a:solidFill>
              </a:rPr>
              <a:t>Being an exception</a:t>
            </a:r>
          </a:p>
          <a:p>
            <a:pPr marL="804544" lvl="1" indent="-360044" defTabSz="473201">
              <a:spcBef>
                <a:spcPts val="400"/>
              </a:spcBef>
              <a:buClr>
                <a:srgbClr val="FFFFFF"/>
              </a:buClr>
              <a:defRPr sz="2900"/>
            </a:pPr>
            <a:r>
              <a:rPr dirty="0">
                <a:solidFill>
                  <a:srgbClr val="FEFAC9"/>
                </a:solidFill>
              </a:rPr>
              <a:t>Glass Ceiling</a:t>
            </a:r>
          </a:p>
          <a:p>
            <a:pPr marL="804544" lvl="1" indent="-360044" defTabSz="473201">
              <a:spcBef>
                <a:spcPts val="400"/>
              </a:spcBef>
              <a:buClr>
                <a:srgbClr val="FFFFFF"/>
              </a:buClr>
              <a:defRPr sz="2900"/>
            </a:pPr>
            <a:r>
              <a:rPr dirty="0">
                <a:solidFill>
                  <a:srgbClr val="FEFAC9"/>
                </a:solidFill>
              </a:rPr>
              <a:t>“Bro” culture</a:t>
            </a:r>
          </a:p>
          <a:p>
            <a:pPr marL="804544" lvl="1" indent="-360044" defTabSz="473201">
              <a:spcBef>
                <a:spcPts val="400"/>
              </a:spcBef>
              <a:buClr>
                <a:srgbClr val="FFFFFF"/>
              </a:buClr>
              <a:defRPr sz="2900"/>
            </a:pPr>
            <a:r>
              <a:rPr dirty="0" smtClean="0">
                <a:solidFill>
                  <a:srgbClr val="FEFAC9"/>
                </a:solidFill>
              </a:rPr>
              <a:t>…</a:t>
            </a:r>
            <a:endParaRPr lang="en-US" dirty="0" smtClean="0">
              <a:solidFill>
                <a:srgbClr val="FEFAC9"/>
              </a:solidFill>
            </a:endParaRPr>
          </a:p>
          <a:p>
            <a:pPr marL="804544" lvl="1" indent="-360044" defTabSz="473201">
              <a:spcBef>
                <a:spcPts val="400"/>
              </a:spcBef>
              <a:buClr>
                <a:srgbClr val="FFFFFF"/>
              </a:buClr>
              <a:defRPr sz="2900"/>
            </a:pPr>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lstStyle/>
          <a:p>
            <a:r>
              <a:t>Privilege</a:t>
            </a:r>
          </a:p>
        </p:txBody>
      </p:sp>
      <p:sp>
        <p:nvSpPr>
          <p:cNvPr id="170" name="Shape 170"/>
          <p:cNvSpPr>
            <a:spLocks noGrp="1"/>
          </p:cNvSpPr>
          <p:nvPr>
            <p:ph type="body" idx="1"/>
          </p:nvPr>
        </p:nvSpPr>
        <p:spPr>
          <a:xfrm>
            <a:off x="650240" y="2590376"/>
            <a:ext cx="11704320" cy="6122390"/>
          </a:xfrm>
          <a:prstGeom prst="rect">
            <a:avLst/>
          </a:prstGeom>
        </p:spPr>
        <p:txBody>
          <a:bodyPr/>
          <a:lstStyle/>
          <a:p>
            <a:pPr>
              <a:spcBef>
                <a:spcPts val="2653"/>
              </a:spcBef>
              <a:defRPr b="1">
                <a:latin typeface="+mn-lt"/>
                <a:ea typeface="+mn-ea"/>
                <a:cs typeface="+mn-cs"/>
                <a:sym typeface="Helvetica"/>
              </a:defRPr>
            </a:pPr>
            <a:r>
              <a:rPr dirty="0">
                <a:solidFill>
                  <a:srgbClr val="FEFAC9"/>
                </a:solidFill>
              </a:rPr>
              <a:t>Definition: </a:t>
            </a:r>
            <a:r>
              <a:rPr b="0" dirty="0">
                <a:solidFill>
                  <a:srgbClr val="FEFAC9"/>
                </a:solidFill>
                <a:latin typeface="Book Antiqua"/>
                <a:ea typeface="Book Antiqua"/>
                <a:cs typeface="Book Antiqua"/>
                <a:sym typeface="Book Antiqua"/>
              </a:rPr>
              <a:t>A set of advantages that we receive, without earning them, merely because of our birth circumstance(s).</a:t>
            </a:r>
          </a:p>
          <a:p>
            <a:pPr>
              <a:spcBef>
                <a:spcPts val="2653"/>
              </a:spcBef>
            </a:pPr>
            <a:r>
              <a:rPr dirty="0">
                <a:solidFill>
                  <a:srgbClr val="FEFAC9"/>
                </a:solidFill>
              </a:rPr>
              <a:t>As people of privilege, we get the advantages </a:t>
            </a:r>
            <a:r>
              <a:rPr i="1" dirty="0">
                <a:solidFill>
                  <a:srgbClr val="FEFAC9"/>
                </a:solidFill>
              </a:rPr>
              <a:t>even if we don’t have prejudice and don’t engage in overt oppressive activities</a:t>
            </a:r>
            <a:r>
              <a:rPr dirty="0">
                <a:solidFill>
                  <a:srgbClr val="FEFAC9"/>
                </a:solidFill>
              </a:rPr>
              <a:t> like sexism or racism.</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prstGeom prst="rect">
            <a:avLst/>
          </a:prstGeom>
        </p:spPr>
        <p:txBody>
          <a:bodyPr/>
          <a:lstStyle/>
          <a:p>
            <a:r>
              <a:t>Privilege</a:t>
            </a:r>
          </a:p>
        </p:txBody>
      </p:sp>
      <p:sp>
        <p:nvSpPr>
          <p:cNvPr id="173" name="Shape 173"/>
          <p:cNvSpPr>
            <a:spLocks noGrp="1"/>
          </p:cNvSpPr>
          <p:nvPr>
            <p:ph type="body" idx="1"/>
          </p:nvPr>
        </p:nvSpPr>
        <p:spPr>
          <a:xfrm>
            <a:off x="650240" y="2724072"/>
            <a:ext cx="11704320" cy="5988694"/>
          </a:xfrm>
          <a:prstGeom prst="rect">
            <a:avLst/>
          </a:prstGeom>
        </p:spPr>
        <p:txBody>
          <a:bodyPr/>
          <a:lstStyle/>
          <a:p>
            <a:pPr>
              <a:spcBef>
                <a:spcPts val="2653"/>
              </a:spcBef>
            </a:pPr>
            <a:r>
              <a:rPr dirty="0">
                <a:solidFill>
                  <a:srgbClr val="FEFAC9"/>
                </a:solidFill>
              </a:rPr>
              <a:t>Isn’t about whether you </a:t>
            </a:r>
            <a:r>
              <a:rPr dirty="0" smtClean="0">
                <a:solidFill>
                  <a:srgbClr val="FEFAC9"/>
                </a:solidFill>
              </a:rPr>
              <a:t>a</a:t>
            </a:r>
            <a:r>
              <a:rPr lang="en-US" dirty="0" smtClean="0">
                <a:solidFill>
                  <a:srgbClr val="FEFAC9"/>
                </a:solidFill>
              </a:rPr>
              <a:t>re </a:t>
            </a:r>
            <a:r>
              <a:rPr dirty="0" smtClean="0">
                <a:solidFill>
                  <a:srgbClr val="FEFAC9"/>
                </a:solidFill>
              </a:rPr>
              <a:t>powerful</a:t>
            </a:r>
            <a:r>
              <a:rPr dirty="0">
                <a:solidFill>
                  <a:srgbClr val="FEFAC9"/>
                </a:solidFill>
              </a:rPr>
              <a:t>, wealthy, have a good job, have worked hard all your life to get where you are or whether you struggle every day.</a:t>
            </a:r>
          </a:p>
          <a:p>
            <a:pPr>
              <a:spcBef>
                <a:spcPts val="2653"/>
              </a:spcBef>
            </a:pPr>
            <a:r>
              <a:rPr dirty="0">
                <a:solidFill>
                  <a:srgbClr val="FEFAC9"/>
                </a:solidFill>
              </a:rPr>
              <a:t>Simply unearned advantages you get because you belong to a group.</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xfrm>
            <a:off x="1136301" y="3502095"/>
            <a:ext cx="10811860" cy="1625601"/>
          </a:xfrm>
          <a:prstGeom prst="rect">
            <a:avLst/>
          </a:prstGeom>
        </p:spPr>
        <p:txBody>
          <a:bodyPr/>
          <a:lstStyle/>
          <a:p>
            <a:r>
              <a:rPr dirty="0" smtClean="0"/>
              <a:t>Wh</a:t>
            </a:r>
            <a:r>
              <a:rPr lang="en-US" dirty="0" smtClean="0"/>
              <a:t>at </a:t>
            </a:r>
            <a:r>
              <a:rPr lang="en-US" dirty="0" smtClean="0"/>
              <a:t>Are You Hoping to Get</a:t>
            </a:r>
            <a:r>
              <a:rPr dirty="0" smtClean="0"/>
              <a:t>?</a:t>
            </a:r>
            <a:endParaRPr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r>
              <a:rPr dirty="0"/>
              <a:t>Privilege</a:t>
            </a:r>
          </a:p>
        </p:txBody>
      </p:sp>
      <p:sp>
        <p:nvSpPr>
          <p:cNvPr id="183" name="Shape 183"/>
          <p:cNvSpPr>
            <a:spLocks noGrp="1"/>
          </p:cNvSpPr>
          <p:nvPr>
            <p:ph type="body" idx="1"/>
          </p:nvPr>
        </p:nvSpPr>
        <p:spPr>
          <a:prstGeom prst="rect">
            <a:avLst/>
          </a:prstGeom>
        </p:spPr>
        <p:txBody>
          <a:bodyPr>
            <a:normAutofit/>
          </a:bodyPr>
          <a:lstStyle/>
          <a:p>
            <a:pPr marL="0" indent="0" defTabSz="467359">
              <a:spcBef>
                <a:spcPts val="3300"/>
              </a:spcBef>
              <a:buSzTx/>
              <a:buNone/>
              <a:defRPr sz="2800"/>
            </a:pPr>
            <a:r>
              <a:rPr dirty="0">
                <a:solidFill>
                  <a:srgbClr val="FEFAC9"/>
                </a:solidFill>
              </a:rPr>
              <a:t>From the blog Sindelókë</a:t>
            </a:r>
          </a:p>
          <a:p>
            <a:pPr marL="0" lvl="3" indent="548640" defTabSz="467359">
              <a:spcBef>
                <a:spcPts val="3300"/>
              </a:spcBef>
              <a:buSzTx/>
              <a:buNone/>
              <a:defRPr sz="2800"/>
            </a:pPr>
            <a:r>
              <a:rPr i="1" dirty="0">
                <a:solidFill>
                  <a:srgbClr val="FEFAC9"/>
                </a:solidFill>
              </a:rPr>
              <a:t>A man has the privilege of walking past a group of strange women without worrying about being catcalled, or leered at, or having sexual suggestions tossed at him.</a:t>
            </a:r>
          </a:p>
          <a:p>
            <a:pPr marL="0" lvl="3" indent="548640" defTabSz="467359">
              <a:spcBef>
                <a:spcPts val="3300"/>
              </a:spcBef>
              <a:buSzTx/>
              <a:buNone/>
              <a:defRPr sz="2800"/>
            </a:pPr>
            <a:r>
              <a:rPr i="1" dirty="0">
                <a:solidFill>
                  <a:srgbClr val="FEFAC9"/>
                </a:solidFill>
              </a:rPr>
              <a:t>A pretty common male response to this point is “that’s a privilege? I would love if a group of women did that to me.”</a:t>
            </a:r>
          </a:p>
          <a:p>
            <a:pPr marL="0" lvl="3" indent="548640" defTabSz="467359">
              <a:spcBef>
                <a:spcPts val="3300"/>
              </a:spcBef>
              <a:buSzTx/>
              <a:buNone/>
              <a:defRPr sz="2800"/>
            </a:pPr>
            <a:r>
              <a:rPr i="1" dirty="0">
                <a:solidFill>
                  <a:srgbClr val="FEFAC9"/>
                </a:solidFill>
              </a:rPr>
              <a:t>And that response, right there, is a perfect shining example of male privilege. … A straight cisgendered male American, because of who he is and the culture he lives in, does not and cannot feel the stress, creepiness, and outright threat behind a catcall the way a woman can.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r>
              <a:t>Privilege</a:t>
            </a:r>
          </a:p>
        </p:txBody>
      </p:sp>
      <p:sp>
        <p:nvSpPr>
          <p:cNvPr id="176" name="Shape 176"/>
          <p:cNvSpPr>
            <a:spLocks noGrp="1"/>
          </p:cNvSpPr>
          <p:nvPr>
            <p:ph type="body" idx="1"/>
          </p:nvPr>
        </p:nvSpPr>
        <p:spPr>
          <a:xfrm>
            <a:off x="650240" y="2443472"/>
            <a:ext cx="11704320" cy="6653672"/>
          </a:xfrm>
          <a:prstGeom prst="rect">
            <a:avLst/>
          </a:prstGeom>
        </p:spPr>
        <p:txBody>
          <a:bodyPr/>
          <a:lstStyle/>
          <a:p>
            <a:r>
              <a:rPr dirty="0">
                <a:solidFill>
                  <a:srgbClr val="FEFAC9"/>
                </a:solidFill>
              </a:rPr>
              <a:t>Examples of privilege I have:</a:t>
            </a:r>
          </a:p>
          <a:p>
            <a:pPr marL="1235436" lvl="1" indent="-403143">
              <a:spcBef>
                <a:spcPts val="800"/>
              </a:spcBef>
              <a:buClr>
                <a:srgbClr val="FFFFFF"/>
              </a:buClr>
              <a:defRPr sz="3400"/>
            </a:pPr>
            <a:r>
              <a:rPr dirty="0">
                <a:solidFill>
                  <a:srgbClr val="FEFAC9"/>
                </a:solidFill>
              </a:rPr>
              <a:t>I can go to any workplace and expect to see people who look like me</a:t>
            </a:r>
          </a:p>
          <a:p>
            <a:pPr marL="1235436" lvl="1" indent="-403143">
              <a:spcBef>
                <a:spcPts val="800"/>
              </a:spcBef>
              <a:buClr>
                <a:srgbClr val="FFFFFF"/>
              </a:buClr>
              <a:defRPr sz="3400"/>
            </a:pPr>
            <a:r>
              <a:rPr dirty="0" smtClean="0">
                <a:solidFill>
                  <a:srgbClr val="FEFAC9"/>
                </a:solidFill>
              </a:rPr>
              <a:t>I </a:t>
            </a:r>
            <a:r>
              <a:rPr dirty="0">
                <a:solidFill>
                  <a:srgbClr val="FEFAC9"/>
                </a:solidFill>
              </a:rPr>
              <a:t>am more likely to get a job than an equally qualified applicant who is a woman or person of </a:t>
            </a:r>
            <a:r>
              <a:rPr dirty="0" smtClean="0">
                <a:solidFill>
                  <a:srgbClr val="FEFAC9"/>
                </a:solidFill>
              </a:rPr>
              <a:t>color</a:t>
            </a:r>
            <a:endParaRPr lang="en-US" dirty="0" smtClean="0">
              <a:solidFill>
                <a:srgbClr val="FEFAC9"/>
              </a:solidFill>
            </a:endParaRPr>
          </a:p>
          <a:p>
            <a:pPr marL="1235436" lvl="1" indent="-403143">
              <a:spcBef>
                <a:spcPts val="800"/>
              </a:spcBef>
              <a:buClr>
                <a:srgbClr val="FFFFFF"/>
              </a:buClr>
              <a:defRPr sz="3400"/>
            </a:pPr>
            <a:r>
              <a:rPr lang="en-US" dirty="0" smtClean="0">
                <a:solidFill>
                  <a:srgbClr val="FEFAC9"/>
                </a:solidFill>
              </a:rPr>
              <a:t>I can go places that don’t have a wheelchair ramp or an </a:t>
            </a:r>
            <a:r>
              <a:rPr lang="en-US" dirty="0" smtClean="0">
                <a:solidFill>
                  <a:srgbClr val="FEFAC9"/>
                </a:solidFill>
              </a:rPr>
              <a:t>elevator</a:t>
            </a:r>
          </a:p>
          <a:p>
            <a:pPr marL="1235436" lvl="1" indent="-403143">
              <a:spcBef>
                <a:spcPts val="800"/>
              </a:spcBef>
              <a:buClr>
                <a:srgbClr val="FFFFFF"/>
              </a:buClr>
              <a:defRPr sz="3400"/>
            </a:pPr>
            <a:r>
              <a:rPr lang="en-US" dirty="0" smtClean="0">
                <a:solidFill>
                  <a:srgbClr val="FEFAC9"/>
                </a:solidFill>
              </a:rPr>
              <a:t>I won’t ever be asked to represent my group</a:t>
            </a:r>
            <a:endParaRPr dirty="0">
              <a:solidFill>
                <a:srgbClr val="FEFAC9"/>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r>
              <a:rPr dirty="0"/>
              <a:t>Privilege</a:t>
            </a:r>
          </a:p>
        </p:txBody>
      </p:sp>
      <p:sp>
        <p:nvSpPr>
          <p:cNvPr id="179" name="Shape 179"/>
          <p:cNvSpPr>
            <a:spLocks noGrp="1"/>
          </p:cNvSpPr>
          <p:nvPr>
            <p:ph type="body" idx="1"/>
          </p:nvPr>
        </p:nvSpPr>
        <p:spPr>
          <a:xfrm>
            <a:off x="650240" y="2196544"/>
            <a:ext cx="11704320" cy="5937535"/>
          </a:xfrm>
          <a:prstGeom prst="rect">
            <a:avLst/>
          </a:prstGeom>
        </p:spPr>
        <p:txBody>
          <a:bodyPr/>
          <a:lstStyle/>
          <a:p>
            <a:pPr marL="1235436" lvl="1" indent="-403143">
              <a:spcBef>
                <a:spcPts val="800"/>
              </a:spcBef>
              <a:buClr>
                <a:srgbClr val="FFFFFF"/>
              </a:buClr>
              <a:defRPr sz="3400"/>
            </a:pPr>
            <a:r>
              <a:rPr dirty="0" smtClean="0"/>
              <a:t>If </a:t>
            </a:r>
            <a:r>
              <a:rPr dirty="0"/>
              <a:t>I make a mistake, no one will say that it’s because </a:t>
            </a:r>
            <a:r>
              <a:rPr lang="en-US" dirty="0" smtClean="0"/>
              <a:t>white </a:t>
            </a:r>
            <a:r>
              <a:rPr dirty="0" smtClean="0"/>
              <a:t>men </a:t>
            </a:r>
            <a:r>
              <a:rPr dirty="0"/>
              <a:t>are stupid</a:t>
            </a:r>
            <a:r>
              <a:rPr dirty="0" smtClean="0"/>
              <a:t>:</a:t>
            </a:r>
            <a:endParaRPr lang="en-US" dirty="0" smtClean="0"/>
          </a:p>
          <a:p>
            <a:pPr marL="1235436" lvl="1" indent="-403143">
              <a:spcBef>
                <a:spcPts val="800"/>
              </a:spcBef>
              <a:buClr>
                <a:srgbClr val="FFFFFF"/>
              </a:buClr>
              <a:defRPr sz="3400"/>
            </a:pPr>
            <a:endParaRPr lang="en-US" dirty="0"/>
          </a:p>
          <a:p>
            <a:pPr marL="1235436" lvl="1" indent="-403143">
              <a:spcBef>
                <a:spcPts val="800"/>
              </a:spcBef>
              <a:buClr>
                <a:srgbClr val="FFFFFF"/>
              </a:buClr>
              <a:defRPr sz="3400"/>
            </a:pPr>
            <a:endParaRPr lang="en-US" dirty="0" smtClean="0"/>
          </a:p>
          <a:p>
            <a:pPr marL="1235436" lvl="1" indent="-403143">
              <a:spcBef>
                <a:spcPts val="800"/>
              </a:spcBef>
              <a:buClr>
                <a:srgbClr val="FFFFFF"/>
              </a:buClr>
              <a:defRPr sz="3400"/>
            </a:pPr>
            <a:endParaRPr lang="en-US" dirty="0"/>
          </a:p>
          <a:p>
            <a:pPr marL="1235436" lvl="1" indent="-403143">
              <a:spcBef>
                <a:spcPts val="800"/>
              </a:spcBef>
              <a:buClr>
                <a:srgbClr val="FFFFFF"/>
              </a:buClr>
              <a:defRPr sz="3400"/>
            </a:pPr>
            <a:endParaRPr dirty="0"/>
          </a:p>
          <a:p>
            <a:pPr marL="1612569" lvl="2" indent="-325115">
              <a:spcBef>
                <a:spcPts val="700"/>
              </a:spcBef>
              <a:buClr>
                <a:srgbClr val="FFFFFF"/>
              </a:buClr>
              <a:buFont typeface="Wingdings"/>
              <a:defRPr sz="3100"/>
            </a:pPr>
            <a:endParaRPr dirty="0"/>
          </a:p>
          <a:p>
            <a:pPr marL="0" lvl="8" indent="1828800">
              <a:spcBef>
                <a:spcPts val="500"/>
              </a:spcBef>
              <a:buSzTx/>
              <a:buNone/>
              <a:defRPr sz="2400"/>
            </a:pPr>
            <a:endParaRPr lang="en-US" dirty="0" smtClean="0"/>
          </a:p>
          <a:p>
            <a:pPr marL="0" lvl="8" indent="1828800">
              <a:spcBef>
                <a:spcPts val="500"/>
              </a:spcBef>
              <a:buSzTx/>
              <a:buNone/>
              <a:defRPr sz="2400"/>
            </a:pPr>
            <a:endParaRPr lang="en-US" dirty="0" smtClean="0"/>
          </a:p>
          <a:p>
            <a:pPr marL="0" lvl="8" indent="1828800">
              <a:spcBef>
                <a:spcPts val="500"/>
              </a:spcBef>
              <a:buSzTx/>
              <a:buNone/>
              <a:defRPr sz="2400"/>
            </a:pPr>
            <a:r>
              <a:rPr dirty="0" smtClean="0"/>
              <a:t>                   </a:t>
            </a:r>
            <a:endParaRPr lang="en-US" dirty="0" smtClean="0"/>
          </a:p>
          <a:p>
            <a:pPr marL="0" lvl="8" indent="1828800">
              <a:spcBef>
                <a:spcPts val="500"/>
              </a:spcBef>
              <a:buSzTx/>
              <a:buNone/>
              <a:defRPr sz="2400"/>
            </a:pPr>
            <a:endParaRPr lang="en-US" dirty="0"/>
          </a:p>
          <a:p>
            <a:pPr marL="342900" lvl="8" indent="-342900">
              <a:spcBef>
                <a:spcPts val="500"/>
              </a:spcBef>
              <a:buSzTx/>
              <a:defRPr sz="2400"/>
            </a:pPr>
            <a:endParaRPr dirty="0"/>
          </a:p>
        </p:txBody>
      </p:sp>
      <p:pic>
        <p:nvPicPr>
          <p:cNvPr id="180" name="image5.png"/>
          <p:cNvPicPr>
            <a:picLocks noChangeAspect="1"/>
          </p:cNvPicPr>
          <p:nvPr/>
        </p:nvPicPr>
        <p:blipFill>
          <a:blip r:embed="rId2">
            <a:extLst/>
          </a:blip>
          <a:stretch>
            <a:fillRect/>
          </a:stretch>
        </p:blipFill>
        <p:spPr>
          <a:xfrm>
            <a:off x="2188509" y="3851392"/>
            <a:ext cx="7754941" cy="3990957"/>
          </a:xfrm>
          <a:prstGeom prst="rect">
            <a:avLst/>
          </a:prstGeom>
          <a:ln w="12700">
            <a:miter lim="400000"/>
          </a:ln>
        </p:spPr>
      </p:pic>
      <p:sp>
        <p:nvSpPr>
          <p:cNvPr id="2" name="TextBox 1"/>
          <p:cNvSpPr txBox="1"/>
          <p:nvPr/>
        </p:nvSpPr>
        <p:spPr>
          <a:xfrm>
            <a:off x="2694495" y="8202721"/>
            <a:ext cx="5818050" cy="461665"/>
          </a:xfrm>
          <a:prstGeom prst="rect">
            <a:avLst/>
          </a:prstGeom>
          <a:noFill/>
        </p:spPr>
        <p:txBody>
          <a:bodyPr wrap="square" rtlCol="0">
            <a:spAutoFit/>
          </a:bodyPr>
          <a:lstStyle/>
          <a:p>
            <a:pPr lvl="8" indent="1828800" algn="l">
              <a:spcBef>
                <a:spcPts val="500"/>
              </a:spcBef>
              <a:defRPr sz="2400"/>
            </a:pPr>
            <a:r>
              <a:rPr lang="en-US" dirty="0"/>
              <a:t>http://xkcd.com/385/</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title"/>
          </p:nvPr>
        </p:nvSpPr>
        <p:spPr>
          <a:xfrm>
            <a:off x="768675" y="561484"/>
            <a:ext cx="11585886" cy="1690316"/>
          </a:xfrm>
          <a:prstGeom prst="rect">
            <a:avLst/>
          </a:prstGeom>
        </p:spPr>
        <p:txBody>
          <a:bodyPr>
            <a:noAutofit/>
          </a:bodyPr>
          <a:lstStyle>
            <a:lvl1pPr>
              <a:defRPr sz="4400"/>
            </a:lvl1pPr>
          </a:lstStyle>
          <a:p>
            <a:r>
              <a:rPr lang="en-US" sz="4800" dirty="0" smtClean="0"/>
              <a:t>Is it as simple as </a:t>
            </a:r>
            <a:r>
              <a:rPr sz="4800" dirty="0" smtClean="0"/>
              <a:t>increas</a:t>
            </a:r>
            <a:r>
              <a:rPr lang="en-US" sz="4800" dirty="0" smtClean="0"/>
              <a:t>ing</a:t>
            </a:r>
            <a:r>
              <a:rPr sz="4800" dirty="0" smtClean="0"/>
              <a:t> </a:t>
            </a:r>
            <a:r>
              <a:rPr sz="4800" dirty="0"/>
              <a:t>the numbers?</a:t>
            </a:r>
          </a:p>
        </p:txBody>
      </p:sp>
      <p:sp>
        <p:nvSpPr>
          <p:cNvPr id="186" name="Shape 186"/>
          <p:cNvSpPr>
            <a:spLocks noGrp="1"/>
          </p:cNvSpPr>
          <p:nvPr>
            <p:ph type="body" idx="1"/>
          </p:nvPr>
        </p:nvSpPr>
        <p:spPr>
          <a:xfrm>
            <a:off x="650240" y="3024890"/>
            <a:ext cx="11704320" cy="5687876"/>
          </a:xfrm>
          <a:prstGeom prst="rect">
            <a:avLst/>
          </a:prstGeom>
        </p:spPr>
        <p:txBody>
          <a:bodyPr>
            <a:normAutofit lnSpcReduction="10000"/>
          </a:bodyPr>
          <a:lstStyle>
            <a:lvl1pPr marL="0" indent="0">
              <a:buSzTx/>
              <a:buNone/>
            </a:lvl1pPr>
            <a:lvl2pPr marL="0" indent="444500">
              <a:spcBef>
                <a:spcPts val="500"/>
              </a:spcBef>
              <a:buSzTx/>
              <a:buNone/>
              <a:defRPr sz="2400"/>
            </a:lvl2pPr>
          </a:lstStyle>
          <a:p>
            <a:pPr>
              <a:lnSpc>
                <a:spcPct val="110000"/>
              </a:lnSpc>
            </a:pPr>
            <a:r>
              <a:rPr dirty="0">
                <a:solidFill>
                  <a:srgbClr val="FEFAC9"/>
                </a:solidFill>
              </a:rPr>
              <a:t>“…it’s not enough just to implement policies aiming to increase the numbers [of employees marginalized groups]. We have to change the culture – to ensure that everybody values the unique contribution of all individuals, whoever they are. We need to create workplaces where people are cooperative, inclusive, respectful and hold themselves personally accountable.</a:t>
            </a:r>
            <a:r>
              <a:rPr dirty="0" smtClean="0">
                <a:solidFill>
                  <a:srgbClr val="FEFAC9"/>
                </a:solidFill>
              </a:rPr>
              <a:t>”</a:t>
            </a:r>
            <a:endParaRPr lang="en-US" dirty="0" smtClean="0">
              <a:solidFill>
                <a:srgbClr val="FEFAC9"/>
              </a:solidFill>
            </a:endParaRPr>
          </a:p>
          <a:p>
            <a:endParaRPr dirty="0"/>
          </a:p>
          <a:p>
            <a:pPr lvl="1"/>
            <a:r>
              <a:rPr dirty="0"/>
              <a:t>-- Sir Richard Branson, Founder of Virgin Records &amp; Virgin Air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normAutofit fontScale="90000"/>
          </a:bodyPr>
          <a:lstStyle/>
          <a:p>
            <a:r>
              <a:rPr dirty="0"/>
              <a:t>Things We Can </a:t>
            </a:r>
            <a:r>
              <a:rPr dirty="0" smtClean="0"/>
              <a:t>Do</a:t>
            </a:r>
            <a:r>
              <a:rPr lang="en-US" dirty="0" smtClean="0"/>
              <a:t> In Our Workplaces</a:t>
            </a:r>
            <a:r>
              <a:rPr dirty="0" smtClean="0"/>
              <a:t>:</a:t>
            </a:r>
            <a:endParaRPr dirty="0"/>
          </a:p>
        </p:txBody>
      </p:sp>
      <p:sp>
        <p:nvSpPr>
          <p:cNvPr id="189" name="Shape 189"/>
          <p:cNvSpPr>
            <a:spLocks noGrp="1"/>
          </p:cNvSpPr>
          <p:nvPr>
            <p:ph type="body" idx="1"/>
          </p:nvPr>
        </p:nvSpPr>
        <p:spPr>
          <a:xfrm>
            <a:off x="650240" y="2757496"/>
            <a:ext cx="11704320" cy="5955269"/>
          </a:xfrm>
          <a:prstGeom prst="rect">
            <a:avLst/>
          </a:prstGeom>
        </p:spPr>
        <p:txBody>
          <a:bodyPr/>
          <a:lstStyle/>
          <a:p>
            <a:pPr marL="213358" indent="-213358" defTabSz="280415">
              <a:spcBef>
                <a:spcPts val="3200"/>
              </a:spcBef>
              <a:defRPr sz="2800"/>
            </a:pPr>
            <a:r>
              <a:rPr dirty="0">
                <a:solidFill>
                  <a:srgbClr val="FEFAC9"/>
                </a:solidFill>
              </a:rPr>
              <a:t>Speak up - natural instinct to look around me to see how to act</a:t>
            </a:r>
            <a:endParaRPr sz="1700" dirty="0">
              <a:solidFill>
                <a:srgbClr val="FEFAC9"/>
              </a:solidFill>
            </a:endParaRPr>
          </a:p>
          <a:p>
            <a:pPr marL="213358" indent="-213358" defTabSz="280415">
              <a:spcBef>
                <a:spcPts val="3200"/>
              </a:spcBef>
              <a:defRPr sz="2800"/>
            </a:pPr>
            <a:endParaRPr dirty="0">
              <a:solidFill>
                <a:srgbClr val="FEFAC9"/>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normAutofit fontScale="90000"/>
          </a:bodyPr>
          <a:lstStyle/>
          <a:p>
            <a:r>
              <a:rPr dirty="0"/>
              <a:t>Things We Can </a:t>
            </a:r>
            <a:r>
              <a:rPr dirty="0" smtClean="0"/>
              <a:t>Do</a:t>
            </a:r>
            <a:r>
              <a:rPr lang="en-US" dirty="0" smtClean="0"/>
              <a:t> In Our </a:t>
            </a:r>
            <a:r>
              <a:rPr lang="en-US" dirty="0"/>
              <a:t>Workplaces</a:t>
            </a:r>
            <a:r>
              <a:rPr dirty="0" smtClean="0"/>
              <a:t>:</a:t>
            </a:r>
            <a:endParaRPr dirty="0"/>
          </a:p>
        </p:txBody>
      </p:sp>
      <p:sp>
        <p:nvSpPr>
          <p:cNvPr id="189" name="Shape 189"/>
          <p:cNvSpPr>
            <a:spLocks noGrp="1"/>
          </p:cNvSpPr>
          <p:nvPr>
            <p:ph type="body" idx="1"/>
          </p:nvPr>
        </p:nvSpPr>
        <p:spPr>
          <a:xfrm>
            <a:off x="650240" y="2757496"/>
            <a:ext cx="11704320" cy="5955269"/>
          </a:xfrm>
          <a:prstGeom prst="rect">
            <a:avLst/>
          </a:prstGeom>
        </p:spPr>
        <p:txBody>
          <a:bodyPr/>
          <a:lstStyle/>
          <a:p>
            <a:pPr marL="213358" indent="-213358" defTabSz="280415">
              <a:spcBef>
                <a:spcPts val="3200"/>
              </a:spcBef>
              <a:defRPr sz="2800"/>
            </a:pPr>
            <a:r>
              <a:rPr dirty="0">
                <a:solidFill>
                  <a:srgbClr val="FEFAC9"/>
                </a:solidFill>
              </a:rPr>
              <a:t>Speak up - natural instinct to look around me to see how to act</a:t>
            </a:r>
            <a:endParaRPr sz="1700" dirty="0">
              <a:solidFill>
                <a:srgbClr val="FEFAC9"/>
              </a:solidFill>
            </a:endParaRPr>
          </a:p>
          <a:p>
            <a:pPr marL="213358" indent="-213358" defTabSz="280415">
              <a:spcBef>
                <a:spcPts val="3200"/>
              </a:spcBef>
              <a:defRPr sz="2800"/>
            </a:pPr>
            <a:r>
              <a:rPr dirty="0">
                <a:solidFill>
                  <a:srgbClr val="FEFAC9"/>
                </a:solidFill>
              </a:rPr>
              <a:t>Believe people’s life </a:t>
            </a:r>
            <a:r>
              <a:rPr dirty="0" smtClean="0">
                <a:solidFill>
                  <a:srgbClr val="FEFAC9"/>
                </a:solidFill>
              </a:rPr>
              <a:t>experiences</a:t>
            </a:r>
            <a:endParaRPr lang="en-US" sz="1700" dirty="0" smtClean="0">
              <a:solidFill>
                <a:srgbClr val="FEFAC9"/>
              </a:solidFill>
            </a:endParaRPr>
          </a:p>
        </p:txBody>
      </p:sp>
    </p:spTree>
    <p:extLst>
      <p:ext uri="{BB962C8B-B14F-4D97-AF65-F5344CB8AC3E}">
        <p14:creationId xmlns:p14="http://schemas.microsoft.com/office/powerpoint/2010/main" val="383142427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normAutofit fontScale="90000"/>
          </a:bodyPr>
          <a:lstStyle/>
          <a:p>
            <a:r>
              <a:rPr dirty="0"/>
              <a:t>Things We Can </a:t>
            </a:r>
            <a:r>
              <a:rPr dirty="0" smtClean="0"/>
              <a:t>Do</a:t>
            </a:r>
            <a:r>
              <a:rPr lang="en-US" dirty="0" smtClean="0"/>
              <a:t> In Our </a:t>
            </a:r>
            <a:r>
              <a:rPr lang="en-US" dirty="0"/>
              <a:t>Workplaces</a:t>
            </a:r>
            <a:r>
              <a:rPr dirty="0" smtClean="0"/>
              <a:t>:</a:t>
            </a:r>
            <a:endParaRPr dirty="0"/>
          </a:p>
        </p:txBody>
      </p:sp>
      <p:sp>
        <p:nvSpPr>
          <p:cNvPr id="189" name="Shape 189"/>
          <p:cNvSpPr>
            <a:spLocks noGrp="1"/>
          </p:cNvSpPr>
          <p:nvPr>
            <p:ph type="body" idx="1"/>
          </p:nvPr>
        </p:nvSpPr>
        <p:spPr>
          <a:xfrm>
            <a:off x="650240" y="2757496"/>
            <a:ext cx="11704320" cy="5955269"/>
          </a:xfrm>
          <a:prstGeom prst="rect">
            <a:avLst/>
          </a:prstGeom>
        </p:spPr>
        <p:txBody>
          <a:bodyPr/>
          <a:lstStyle/>
          <a:p>
            <a:pPr marL="213358" indent="-213358" defTabSz="280415">
              <a:spcBef>
                <a:spcPts val="3200"/>
              </a:spcBef>
              <a:defRPr sz="2800"/>
            </a:pPr>
            <a:r>
              <a:rPr dirty="0">
                <a:solidFill>
                  <a:schemeClr val="tx2"/>
                </a:solidFill>
              </a:rPr>
              <a:t>Speak up - natural instinct to look around me to see how to act</a:t>
            </a:r>
            <a:endParaRPr sz="1700" dirty="0">
              <a:solidFill>
                <a:schemeClr val="tx2"/>
              </a:solidFill>
            </a:endParaRPr>
          </a:p>
          <a:p>
            <a:pPr marL="213358" indent="-213358" defTabSz="280415">
              <a:spcBef>
                <a:spcPts val="3200"/>
              </a:spcBef>
              <a:defRPr sz="2800"/>
            </a:pPr>
            <a:r>
              <a:rPr dirty="0">
                <a:solidFill>
                  <a:schemeClr val="tx2"/>
                </a:solidFill>
              </a:rPr>
              <a:t>Believe people’s life experiences</a:t>
            </a:r>
            <a:endParaRPr sz="1700" dirty="0">
              <a:solidFill>
                <a:schemeClr val="tx2"/>
              </a:solidFill>
            </a:endParaRPr>
          </a:p>
          <a:p>
            <a:pPr marL="213358" indent="-213358" defTabSz="280415">
              <a:spcBef>
                <a:spcPts val="3200"/>
              </a:spcBef>
              <a:defRPr sz="2800"/>
            </a:pPr>
            <a:r>
              <a:rPr dirty="0">
                <a:solidFill>
                  <a:schemeClr val="tx2"/>
                </a:solidFill>
              </a:rPr>
              <a:t>Accept people’s anger without personalizing </a:t>
            </a:r>
            <a:r>
              <a:rPr dirty="0" smtClean="0">
                <a:solidFill>
                  <a:schemeClr val="tx2"/>
                </a:solidFill>
              </a:rPr>
              <a:t>it</a:t>
            </a:r>
            <a:endParaRPr sz="1700" dirty="0">
              <a:solidFill>
                <a:schemeClr val="tx2"/>
              </a:solidFill>
            </a:endParaRPr>
          </a:p>
        </p:txBody>
      </p:sp>
    </p:spTree>
    <p:extLst>
      <p:ext uri="{BB962C8B-B14F-4D97-AF65-F5344CB8AC3E}">
        <p14:creationId xmlns:p14="http://schemas.microsoft.com/office/powerpoint/2010/main" val="298125935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normAutofit fontScale="90000"/>
          </a:bodyPr>
          <a:lstStyle/>
          <a:p>
            <a:r>
              <a:rPr dirty="0"/>
              <a:t>Things We Can </a:t>
            </a:r>
            <a:r>
              <a:rPr dirty="0" smtClean="0"/>
              <a:t>Do</a:t>
            </a:r>
            <a:r>
              <a:rPr lang="en-US" dirty="0" smtClean="0"/>
              <a:t> In Our </a:t>
            </a:r>
            <a:r>
              <a:rPr lang="en-US" dirty="0"/>
              <a:t>Workplaces</a:t>
            </a:r>
            <a:r>
              <a:rPr dirty="0" smtClean="0"/>
              <a:t>:</a:t>
            </a:r>
            <a:endParaRPr dirty="0"/>
          </a:p>
        </p:txBody>
      </p:sp>
      <p:sp>
        <p:nvSpPr>
          <p:cNvPr id="189" name="Shape 189"/>
          <p:cNvSpPr>
            <a:spLocks noGrp="1"/>
          </p:cNvSpPr>
          <p:nvPr>
            <p:ph type="body" idx="1"/>
          </p:nvPr>
        </p:nvSpPr>
        <p:spPr>
          <a:xfrm>
            <a:off x="650240" y="2757496"/>
            <a:ext cx="11704320" cy="5955269"/>
          </a:xfrm>
          <a:prstGeom prst="rect">
            <a:avLst/>
          </a:prstGeom>
        </p:spPr>
        <p:txBody>
          <a:bodyPr/>
          <a:lstStyle/>
          <a:p>
            <a:pPr marL="213358" indent="-213358" defTabSz="280415">
              <a:spcBef>
                <a:spcPts val="3200"/>
              </a:spcBef>
              <a:defRPr sz="2800"/>
            </a:pPr>
            <a:r>
              <a:rPr dirty="0">
                <a:solidFill>
                  <a:srgbClr val="FEFAC9"/>
                </a:solidFill>
              </a:rPr>
              <a:t>Speak up - natural instinct to look around me to see how to act</a:t>
            </a:r>
            <a:endParaRPr sz="1700" dirty="0">
              <a:solidFill>
                <a:srgbClr val="FEFAC9"/>
              </a:solidFill>
            </a:endParaRPr>
          </a:p>
          <a:p>
            <a:pPr marL="213358" indent="-213358" defTabSz="280415">
              <a:spcBef>
                <a:spcPts val="3200"/>
              </a:spcBef>
              <a:defRPr sz="2800"/>
            </a:pPr>
            <a:r>
              <a:rPr dirty="0">
                <a:solidFill>
                  <a:srgbClr val="FEFAC9"/>
                </a:solidFill>
              </a:rPr>
              <a:t>Believe people’s life experiences</a:t>
            </a:r>
            <a:endParaRPr sz="1700" dirty="0">
              <a:solidFill>
                <a:srgbClr val="FEFAC9"/>
              </a:solidFill>
            </a:endParaRPr>
          </a:p>
          <a:p>
            <a:pPr marL="213358" indent="-213358" defTabSz="280415">
              <a:spcBef>
                <a:spcPts val="3200"/>
              </a:spcBef>
              <a:defRPr sz="2800"/>
            </a:pPr>
            <a:r>
              <a:rPr dirty="0">
                <a:solidFill>
                  <a:srgbClr val="FEFAC9"/>
                </a:solidFill>
              </a:rPr>
              <a:t>Accept people’s anger without personalizing it</a:t>
            </a:r>
            <a:endParaRPr sz="1700" dirty="0">
              <a:solidFill>
                <a:srgbClr val="FEFAC9"/>
              </a:solidFill>
            </a:endParaRPr>
          </a:p>
          <a:p>
            <a:pPr marL="213358" indent="-213358" defTabSz="280415">
              <a:spcBef>
                <a:spcPts val="3200"/>
              </a:spcBef>
              <a:defRPr sz="2800"/>
            </a:pPr>
            <a:r>
              <a:rPr dirty="0">
                <a:solidFill>
                  <a:srgbClr val="FEFAC9"/>
                </a:solidFill>
              </a:rPr>
              <a:t>Amplify voices </a:t>
            </a:r>
            <a:r>
              <a:rPr dirty="0" smtClean="0">
                <a:solidFill>
                  <a:srgbClr val="FEFAC9"/>
                </a:solidFill>
              </a:rPr>
              <a:t>of</a:t>
            </a:r>
            <a:r>
              <a:rPr lang="en-US" dirty="0" smtClean="0">
                <a:solidFill>
                  <a:srgbClr val="FEFAC9"/>
                </a:solidFill>
              </a:rPr>
              <a:t> members of</a:t>
            </a:r>
            <a:r>
              <a:rPr dirty="0" smtClean="0">
                <a:solidFill>
                  <a:srgbClr val="FEFAC9"/>
                </a:solidFill>
              </a:rPr>
              <a:t> </a:t>
            </a:r>
            <a:r>
              <a:rPr dirty="0">
                <a:solidFill>
                  <a:srgbClr val="FEFAC9"/>
                </a:solidFill>
              </a:rPr>
              <a:t>marginalized </a:t>
            </a:r>
            <a:r>
              <a:rPr lang="en-US" dirty="0" smtClean="0">
                <a:solidFill>
                  <a:srgbClr val="FEFAC9"/>
                </a:solidFill>
              </a:rPr>
              <a:t>groups</a:t>
            </a:r>
            <a:endParaRPr dirty="0">
              <a:solidFill>
                <a:srgbClr val="FEFAC9"/>
              </a:solidFill>
            </a:endParaRPr>
          </a:p>
        </p:txBody>
      </p:sp>
    </p:spTree>
    <p:extLst>
      <p:ext uri="{BB962C8B-B14F-4D97-AF65-F5344CB8AC3E}">
        <p14:creationId xmlns:p14="http://schemas.microsoft.com/office/powerpoint/2010/main" val="119934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normAutofit fontScale="90000"/>
          </a:bodyPr>
          <a:lstStyle/>
          <a:p>
            <a:r>
              <a:rPr dirty="0"/>
              <a:t>Things We Can </a:t>
            </a:r>
            <a:r>
              <a:rPr dirty="0" smtClean="0"/>
              <a:t>Do</a:t>
            </a:r>
            <a:r>
              <a:rPr lang="en-US" dirty="0" smtClean="0"/>
              <a:t> In Our </a:t>
            </a:r>
            <a:r>
              <a:rPr lang="en-US" dirty="0"/>
              <a:t>Workplaces</a:t>
            </a:r>
            <a:r>
              <a:rPr dirty="0" smtClean="0"/>
              <a:t>:</a:t>
            </a:r>
            <a:endParaRPr dirty="0"/>
          </a:p>
        </p:txBody>
      </p:sp>
      <p:sp>
        <p:nvSpPr>
          <p:cNvPr id="189" name="Shape 189"/>
          <p:cNvSpPr>
            <a:spLocks noGrp="1"/>
          </p:cNvSpPr>
          <p:nvPr>
            <p:ph type="body" idx="1"/>
          </p:nvPr>
        </p:nvSpPr>
        <p:spPr>
          <a:xfrm>
            <a:off x="650240" y="2757496"/>
            <a:ext cx="11704320" cy="5955269"/>
          </a:xfrm>
          <a:prstGeom prst="rect">
            <a:avLst/>
          </a:prstGeom>
        </p:spPr>
        <p:txBody>
          <a:bodyPr/>
          <a:lstStyle/>
          <a:p>
            <a:pPr marL="213358" indent="-213358" defTabSz="280415">
              <a:spcBef>
                <a:spcPts val="3200"/>
              </a:spcBef>
              <a:defRPr sz="2800"/>
            </a:pPr>
            <a:r>
              <a:rPr dirty="0">
                <a:solidFill>
                  <a:srgbClr val="FEFAC9"/>
                </a:solidFill>
              </a:rPr>
              <a:t>Speak up - natural instinct to look around me to see how to act</a:t>
            </a:r>
            <a:endParaRPr sz="1700" dirty="0">
              <a:solidFill>
                <a:srgbClr val="FEFAC9"/>
              </a:solidFill>
            </a:endParaRPr>
          </a:p>
          <a:p>
            <a:pPr marL="213358" indent="-213358" defTabSz="280415">
              <a:spcBef>
                <a:spcPts val="3200"/>
              </a:spcBef>
              <a:defRPr sz="2800"/>
            </a:pPr>
            <a:r>
              <a:rPr dirty="0">
                <a:solidFill>
                  <a:srgbClr val="FEFAC9"/>
                </a:solidFill>
              </a:rPr>
              <a:t>Believe people’s life experiences</a:t>
            </a:r>
            <a:endParaRPr sz="1700" dirty="0">
              <a:solidFill>
                <a:srgbClr val="FEFAC9"/>
              </a:solidFill>
            </a:endParaRPr>
          </a:p>
          <a:p>
            <a:pPr marL="213358" indent="-213358" defTabSz="280415">
              <a:spcBef>
                <a:spcPts val="3200"/>
              </a:spcBef>
              <a:defRPr sz="2800"/>
            </a:pPr>
            <a:r>
              <a:rPr dirty="0">
                <a:solidFill>
                  <a:srgbClr val="FEFAC9"/>
                </a:solidFill>
              </a:rPr>
              <a:t>Accept people’s anger without personalizing it</a:t>
            </a:r>
            <a:endParaRPr sz="1700" dirty="0">
              <a:solidFill>
                <a:srgbClr val="FEFAC9"/>
              </a:solidFill>
            </a:endParaRPr>
          </a:p>
          <a:p>
            <a:pPr marL="213358" indent="-213358" defTabSz="280415">
              <a:spcBef>
                <a:spcPts val="3200"/>
              </a:spcBef>
              <a:defRPr sz="2800"/>
            </a:pPr>
            <a:r>
              <a:rPr dirty="0">
                <a:solidFill>
                  <a:srgbClr val="FEFAC9"/>
                </a:solidFill>
              </a:rPr>
              <a:t>Amplify voices </a:t>
            </a:r>
            <a:r>
              <a:rPr dirty="0" smtClean="0">
                <a:solidFill>
                  <a:srgbClr val="FEFAC9"/>
                </a:solidFill>
              </a:rPr>
              <a:t>of</a:t>
            </a:r>
            <a:r>
              <a:rPr lang="en-US" dirty="0" smtClean="0">
                <a:solidFill>
                  <a:srgbClr val="FEFAC9"/>
                </a:solidFill>
              </a:rPr>
              <a:t> members of</a:t>
            </a:r>
            <a:r>
              <a:rPr dirty="0" smtClean="0">
                <a:solidFill>
                  <a:srgbClr val="FEFAC9"/>
                </a:solidFill>
              </a:rPr>
              <a:t> </a:t>
            </a:r>
            <a:r>
              <a:rPr dirty="0">
                <a:solidFill>
                  <a:srgbClr val="FEFAC9"/>
                </a:solidFill>
              </a:rPr>
              <a:t>marginalized </a:t>
            </a:r>
            <a:r>
              <a:rPr lang="en-US" dirty="0" smtClean="0">
                <a:solidFill>
                  <a:srgbClr val="FEFAC9"/>
                </a:solidFill>
              </a:rPr>
              <a:t>groups</a:t>
            </a:r>
          </a:p>
          <a:p>
            <a:pPr defTabSz="280415">
              <a:spcBef>
                <a:spcPts val="3200"/>
              </a:spcBef>
              <a:defRPr sz="2800"/>
            </a:pPr>
            <a:r>
              <a:rPr lang="en-US" dirty="0">
                <a:solidFill>
                  <a:srgbClr val="FEFAC9"/>
                </a:solidFill>
              </a:rPr>
              <a:t>Learn on our own - expecting to be taught is entitlement</a:t>
            </a:r>
          </a:p>
          <a:p>
            <a:pPr marL="0" indent="0" algn="ctr" defTabSz="280415">
              <a:spcBef>
                <a:spcPts val="3200"/>
              </a:spcBef>
              <a:buNone/>
              <a:defRPr sz="2800"/>
            </a:pPr>
            <a:r>
              <a:rPr lang="en-US" sz="1700" dirty="0">
                <a:solidFill>
                  <a:srgbClr val="FEFAC9"/>
                </a:solidFill>
              </a:rPr>
              <a:t>https://</a:t>
            </a:r>
            <a:r>
              <a:rPr lang="en-US" sz="1700" dirty="0" err="1">
                <a:solidFill>
                  <a:srgbClr val="FEFAC9"/>
                </a:solidFill>
              </a:rPr>
              <a:t>www.instagram.com</a:t>
            </a:r>
            <a:r>
              <a:rPr lang="en-US" sz="1700" dirty="0">
                <a:solidFill>
                  <a:srgbClr val="FEFAC9"/>
                </a:solidFill>
              </a:rPr>
              <a:t>/p/</a:t>
            </a:r>
            <a:r>
              <a:rPr lang="en-US" sz="1700" dirty="0" err="1">
                <a:solidFill>
                  <a:srgbClr val="FEFAC9"/>
                </a:solidFill>
              </a:rPr>
              <a:t>BBTPVXnSPhX</a:t>
            </a:r>
            <a:r>
              <a:rPr lang="en-US" sz="1700" dirty="0">
                <a:solidFill>
                  <a:srgbClr val="FEFAC9"/>
                </a:solidFill>
              </a:rPr>
              <a:t>/</a:t>
            </a:r>
          </a:p>
          <a:p>
            <a:pPr marL="213358" indent="-213358" defTabSz="280415">
              <a:spcBef>
                <a:spcPts val="3200"/>
              </a:spcBef>
              <a:defRPr sz="2800"/>
            </a:pPr>
            <a:endParaRPr dirty="0">
              <a:solidFill>
                <a:srgbClr val="FEFAC9"/>
              </a:solidFill>
            </a:endParaRPr>
          </a:p>
        </p:txBody>
      </p:sp>
    </p:spTree>
    <p:extLst>
      <p:ext uri="{BB962C8B-B14F-4D97-AF65-F5344CB8AC3E}">
        <p14:creationId xmlns:p14="http://schemas.microsoft.com/office/powerpoint/2010/main" val="212896737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normAutofit fontScale="90000"/>
          </a:bodyPr>
          <a:lstStyle/>
          <a:p>
            <a:r>
              <a:rPr dirty="0"/>
              <a:t>Things We Can </a:t>
            </a:r>
            <a:r>
              <a:rPr dirty="0" smtClean="0"/>
              <a:t>Do</a:t>
            </a:r>
            <a:r>
              <a:rPr lang="en-US" dirty="0" smtClean="0"/>
              <a:t> In Our </a:t>
            </a:r>
            <a:r>
              <a:rPr lang="en-US" dirty="0"/>
              <a:t>Workplaces</a:t>
            </a:r>
            <a:r>
              <a:rPr dirty="0" smtClean="0"/>
              <a:t>:</a:t>
            </a:r>
            <a:endParaRPr dirty="0"/>
          </a:p>
        </p:txBody>
      </p:sp>
      <p:sp>
        <p:nvSpPr>
          <p:cNvPr id="189" name="Shape 189"/>
          <p:cNvSpPr>
            <a:spLocks noGrp="1"/>
          </p:cNvSpPr>
          <p:nvPr>
            <p:ph type="body" idx="1"/>
          </p:nvPr>
        </p:nvSpPr>
        <p:spPr>
          <a:xfrm>
            <a:off x="650240" y="2757496"/>
            <a:ext cx="11704320" cy="5955269"/>
          </a:xfrm>
          <a:prstGeom prst="rect">
            <a:avLst/>
          </a:prstGeom>
        </p:spPr>
        <p:txBody>
          <a:bodyPr/>
          <a:lstStyle/>
          <a:p>
            <a:pPr marL="213358" indent="-213358" defTabSz="280415">
              <a:spcBef>
                <a:spcPts val="3200"/>
              </a:spcBef>
              <a:defRPr sz="2800"/>
            </a:pPr>
            <a:r>
              <a:rPr dirty="0">
                <a:solidFill>
                  <a:srgbClr val="FEFAC9"/>
                </a:solidFill>
              </a:rPr>
              <a:t>Speak up - natural instinct to look around me to see how to act</a:t>
            </a:r>
            <a:endParaRPr sz="1700" dirty="0">
              <a:solidFill>
                <a:srgbClr val="FEFAC9"/>
              </a:solidFill>
            </a:endParaRPr>
          </a:p>
          <a:p>
            <a:pPr marL="213358" indent="-213358" defTabSz="280415">
              <a:spcBef>
                <a:spcPts val="3200"/>
              </a:spcBef>
              <a:defRPr sz="2800"/>
            </a:pPr>
            <a:r>
              <a:rPr dirty="0">
                <a:solidFill>
                  <a:srgbClr val="FEFAC9"/>
                </a:solidFill>
              </a:rPr>
              <a:t>Believe people’s life experiences</a:t>
            </a:r>
            <a:endParaRPr sz="1700" dirty="0">
              <a:solidFill>
                <a:srgbClr val="FEFAC9"/>
              </a:solidFill>
            </a:endParaRPr>
          </a:p>
          <a:p>
            <a:pPr marL="213358" indent="-213358" defTabSz="280415">
              <a:spcBef>
                <a:spcPts val="3200"/>
              </a:spcBef>
              <a:defRPr sz="2800"/>
            </a:pPr>
            <a:r>
              <a:rPr dirty="0">
                <a:solidFill>
                  <a:srgbClr val="FEFAC9"/>
                </a:solidFill>
              </a:rPr>
              <a:t>Accept people’s anger without personalizing it</a:t>
            </a:r>
            <a:endParaRPr sz="1700" dirty="0">
              <a:solidFill>
                <a:srgbClr val="FEFAC9"/>
              </a:solidFill>
            </a:endParaRPr>
          </a:p>
          <a:p>
            <a:pPr marL="213358" indent="-213358" defTabSz="280415">
              <a:spcBef>
                <a:spcPts val="3200"/>
              </a:spcBef>
              <a:defRPr sz="2800"/>
            </a:pPr>
            <a:r>
              <a:rPr dirty="0">
                <a:solidFill>
                  <a:srgbClr val="FEFAC9"/>
                </a:solidFill>
              </a:rPr>
              <a:t>Amplify voices </a:t>
            </a:r>
            <a:r>
              <a:rPr dirty="0" smtClean="0">
                <a:solidFill>
                  <a:srgbClr val="FEFAC9"/>
                </a:solidFill>
              </a:rPr>
              <a:t>of</a:t>
            </a:r>
            <a:r>
              <a:rPr lang="en-US" dirty="0" smtClean="0">
                <a:solidFill>
                  <a:srgbClr val="FEFAC9"/>
                </a:solidFill>
              </a:rPr>
              <a:t> members of</a:t>
            </a:r>
            <a:r>
              <a:rPr dirty="0" smtClean="0">
                <a:solidFill>
                  <a:srgbClr val="FEFAC9"/>
                </a:solidFill>
              </a:rPr>
              <a:t> </a:t>
            </a:r>
            <a:r>
              <a:rPr dirty="0">
                <a:solidFill>
                  <a:srgbClr val="FEFAC9"/>
                </a:solidFill>
              </a:rPr>
              <a:t>marginalized </a:t>
            </a:r>
            <a:r>
              <a:rPr lang="en-US" dirty="0" smtClean="0">
                <a:solidFill>
                  <a:srgbClr val="FEFAC9"/>
                </a:solidFill>
              </a:rPr>
              <a:t>groups</a:t>
            </a:r>
          </a:p>
          <a:p>
            <a:pPr defTabSz="280415">
              <a:spcBef>
                <a:spcPts val="3200"/>
              </a:spcBef>
              <a:defRPr sz="2800"/>
            </a:pPr>
            <a:r>
              <a:rPr lang="en-US" dirty="0">
                <a:solidFill>
                  <a:srgbClr val="FEFAC9"/>
                </a:solidFill>
              </a:rPr>
              <a:t>Learn on our own - expecting to be taught is entitlement</a:t>
            </a:r>
          </a:p>
          <a:p>
            <a:pPr defTabSz="280415">
              <a:spcBef>
                <a:spcPts val="3200"/>
              </a:spcBef>
              <a:defRPr sz="2800"/>
            </a:pPr>
            <a:r>
              <a:rPr lang="en-US" dirty="0">
                <a:solidFill>
                  <a:srgbClr val="FEFAC9"/>
                </a:solidFill>
              </a:rPr>
              <a:t>Support people who don’t typically get attention at meetings:</a:t>
            </a:r>
            <a:endParaRPr lang="en-US" sz="1700" dirty="0">
              <a:solidFill>
                <a:srgbClr val="FEFAC9"/>
              </a:solidFill>
            </a:endParaRPr>
          </a:p>
          <a:p>
            <a:pPr marL="1115061" lvl="2" indent="-457200" defTabSz="280415">
              <a:spcBef>
                <a:spcPts val="3200"/>
              </a:spcBef>
              <a:buClr>
                <a:srgbClr val="FFFFFF"/>
              </a:buClr>
              <a:defRPr sz="2800"/>
            </a:pPr>
            <a:r>
              <a:rPr lang="en-US" dirty="0">
                <a:solidFill>
                  <a:srgbClr val="FEFAC9"/>
                </a:solidFill>
              </a:rPr>
              <a:t>“You sounded like you had an idea, Mary…”</a:t>
            </a:r>
            <a:endParaRPr lang="en-US" sz="1700" dirty="0">
              <a:solidFill>
                <a:srgbClr val="FEFAC9"/>
              </a:solidFill>
            </a:endParaRPr>
          </a:p>
          <a:p>
            <a:pPr marL="213358" indent="-213358" defTabSz="280415">
              <a:spcBef>
                <a:spcPts val="3200"/>
              </a:spcBef>
              <a:defRPr sz="2800"/>
            </a:pPr>
            <a:endParaRPr dirty="0">
              <a:solidFill>
                <a:srgbClr val="FEFAC9"/>
              </a:solidFill>
            </a:endParaRPr>
          </a:p>
        </p:txBody>
      </p:sp>
    </p:spTree>
    <p:extLst>
      <p:ext uri="{BB962C8B-B14F-4D97-AF65-F5344CB8AC3E}">
        <p14:creationId xmlns:p14="http://schemas.microsoft.com/office/powerpoint/2010/main" val="22768670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xfrm>
            <a:off x="716106" y="444500"/>
            <a:ext cx="11741479" cy="2159000"/>
          </a:xfrm>
          <a:prstGeom prst="rect">
            <a:avLst/>
          </a:prstGeom>
        </p:spPr>
        <p:txBody>
          <a:bodyPr/>
          <a:lstStyle>
            <a:lvl1pPr defTabSz="496569">
              <a:defRPr sz="5400"/>
            </a:lvl1pPr>
          </a:lstStyle>
          <a:p>
            <a:r>
              <a:rPr dirty="0"/>
              <a:t>Blind </a:t>
            </a:r>
            <a:r>
              <a:rPr dirty="0" smtClean="0"/>
              <a:t>Spot</a:t>
            </a:r>
            <a:r>
              <a:rPr lang="en-US" dirty="0" smtClean="0"/>
              <a:t>s</a:t>
            </a:r>
            <a:endParaRPr dirty="0"/>
          </a:p>
        </p:txBody>
      </p:sp>
      <p:sp>
        <p:nvSpPr>
          <p:cNvPr id="126" name="Shape 126"/>
          <p:cNvSpPr>
            <a:spLocks noGrp="1"/>
          </p:cNvSpPr>
          <p:nvPr>
            <p:ph type="body" idx="1"/>
          </p:nvPr>
        </p:nvSpPr>
        <p:spPr>
          <a:xfrm>
            <a:off x="650240" y="3776934"/>
            <a:ext cx="11704320" cy="4935831"/>
          </a:xfrm>
          <a:prstGeom prst="rect">
            <a:avLst/>
          </a:prstGeom>
        </p:spPr>
        <p:txBody>
          <a:bodyPr/>
          <a:lstStyle/>
          <a:p>
            <a:r>
              <a:rPr dirty="0">
                <a:solidFill>
                  <a:srgbClr val="FEFAC9"/>
                </a:solidFill>
              </a:rPr>
              <a:t>I work with more women than people of color or </a:t>
            </a:r>
            <a:r>
              <a:rPr lang="en-US" dirty="0" smtClean="0">
                <a:solidFill>
                  <a:srgbClr val="FEFAC9"/>
                </a:solidFill>
              </a:rPr>
              <a:t>members of </a:t>
            </a:r>
            <a:r>
              <a:rPr dirty="0" smtClean="0">
                <a:solidFill>
                  <a:srgbClr val="FEFAC9"/>
                </a:solidFill>
              </a:rPr>
              <a:t>other </a:t>
            </a:r>
            <a:r>
              <a:rPr dirty="0">
                <a:solidFill>
                  <a:srgbClr val="FEFAC9"/>
                </a:solidFill>
              </a:rPr>
              <a:t>marginalized </a:t>
            </a:r>
            <a:r>
              <a:rPr dirty="0" smtClean="0">
                <a:solidFill>
                  <a:srgbClr val="FEFAC9"/>
                </a:solidFill>
              </a:rPr>
              <a:t>groups</a:t>
            </a:r>
            <a:endParaRPr lang="en-US" dirty="0" smtClean="0">
              <a:solidFill>
                <a:srgbClr val="FEFAC9"/>
              </a:solidFill>
            </a:endParaRPr>
          </a:p>
          <a:p>
            <a:pPr>
              <a:spcBef>
                <a:spcPts val="2653"/>
              </a:spcBef>
            </a:pPr>
            <a:r>
              <a:rPr dirty="0" smtClean="0">
                <a:solidFill>
                  <a:srgbClr val="FEFAC9"/>
                </a:solidFill>
              </a:rPr>
              <a:t>On </a:t>
            </a:r>
            <a:r>
              <a:rPr dirty="0">
                <a:solidFill>
                  <a:srgbClr val="FEFAC9"/>
                </a:solidFill>
              </a:rPr>
              <a:t>the lookout for other blind spots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lvl1pPr>
              <a:defRPr sz="5200"/>
            </a:lvl1pPr>
          </a:lstStyle>
          <a:p>
            <a:r>
              <a:rPr dirty="0"/>
              <a:t>More </a:t>
            </a:r>
            <a:r>
              <a:rPr dirty="0" smtClean="0"/>
              <a:t>Things We Can Do:</a:t>
            </a:r>
            <a:endParaRPr dirty="0"/>
          </a:p>
        </p:txBody>
      </p:sp>
      <p:sp>
        <p:nvSpPr>
          <p:cNvPr id="192" name="Shape 192"/>
          <p:cNvSpPr>
            <a:spLocks noGrp="1"/>
          </p:cNvSpPr>
          <p:nvPr>
            <p:ph type="body" idx="1"/>
          </p:nvPr>
        </p:nvSpPr>
        <p:spPr>
          <a:xfrm>
            <a:off x="650240" y="2334882"/>
            <a:ext cx="11704320" cy="5554179"/>
          </a:xfrm>
          <a:prstGeom prst="rect">
            <a:avLst/>
          </a:prstGeom>
        </p:spPr>
        <p:txBody>
          <a:bodyPr>
            <a:normAutofit/>
          </a:bodyPr>
          <a:lstStyle/>
          <a:p>
            <a:pPr defTabSz="280415">
              <a:spcBef>
                <a:spcPts val="3200"/>
              </a:spcBef>
              <a:defRPr sz="2800"/>
            </a:pPr>
            <a:r>
              <a:rPr dirty="0" smtClean="0">
                <a:solidFill>
                  <a:srgbClr val="FEFAC9"/>
                </a:solidFill>
              </a:rPr>
              <a:t>Watch </a:t>
            </a:r>
            <a:r>
              <a:rPr dirty="0">
                <a:solidFill>
                  <a:srgbClr val="FEFAC9"/>
                </a:solidFill>
              </a:rPr>
              <a:t>for “culture fit” problems (Star Wars / Monty Python) or exclusionary language (like ninja / rock star</a:t>
            </a:r>
            <a:r>
              <a:rPr dirty="0" smtClean="0">
                <a:solidFill>
                  <a:srgbClr val="FEFAC9"/>
                </a:solidFill>
              </a:rPr>
              <a:t>)</a:t>
            </a:r>
            <a:endParaRPr lang="en-US" dirty="0" smtClean="0">
              <a:solidFill>
                <a:srgbClr val="FEFAC9"/>
              </a:solidFill>
            </a:endParaRPr>
          </a:p>
          <a:p>
            <a:pPr defTabSz="280415">
              <a:spcBef>
                <a:spcPts val="3200"/>
              </a:spcBef>
              <a:defRPr sz="2800"/>
            </a:pPr>
            <a:endParaRPr dirty="0">
              <a:solidFill>
                <a:srgbClr val="FEFAC9"/>
              </a:solidFill>
            </a:endParaRPr>
          </a:p>
        </p:txBody>
      </p:sp>
    </p:spTree>
    <p:extLst>
      <p:ext uri="{BB962C8B-B14F-4D97-AF65-F5344CB8AC3E}">
        <p14:creationId xmlns:p14="http://schemas.microsoft.com/office/powerpoint/2010/main" val="1772565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lvl1pPr>
              <a:defRPr sz="5200"/>
            </a:lvl1pPr>
          </a:lstStyle>
          <a:p>
            <a:r>
              <a:rPr dirty="0"/>
              <a:t>More </a:t>
            </a:r>
            <a:r>
              <a:rPr dirty="0" smtClean="0"/>
              <a:t>Things We Can Do:</a:t>
            </a:r>
            <a:endParaRPr dirty="0"/>
          </a:p>
        </p:txBody>
      </p:sp>
      <p:sp>
        <p:nvSpPr>
          <p:cNvPr id="192" name="Shape 192"/>
          <p:cNvSpPr>
            <a:spLocks noGrp="1"/>
          </p:cNvSpPr>
          <p:nvPr>
            <p:ph type="body" idx="1"/>
          </p:nvPr>
        </p:nvSpPr>
        <p:spPr>
          <a:xfrm>
            <a:off x="650240" y="2403524"/>
            <a:ext cx="11704320" cy="5554179"/>
          </a:xfrm>
          <a:prstGeom prst="rect">
            <a:avLst/>
          </a:prstGeom>
        </p:spPr>
        <p:txBody>
          <a:bodyPr>
            <a:normAutofit/>
          </a:bodyPr>
          <a:lstStyle/>
          <a:p>
            <a:pPr defTabSz="280415">
              <a:spcBef>
                <a:spcPts val="3200"/>
              </a:spcBef>
              <a:defRPr sz="2800"/>
            </a:pPr>
            <a:r>
              <a:rPr dirty="0" smtClean="0">
                <a:solidFill>
                  <a:srgbClr val="FEFAC9"/>
                </a:solidFill>
              </a:rPr>
              <a:t>Watch </a:t>
            </a:r>
            <a:r>
              <a:rPr dirty="0">
                <a:solidFill>
                  <a:srgbClr val="FEFAC9"/>
                </a:solidFill>
              </a:rPr>
              <a:t>for “culture fit” problems (Star Wars / Monty Python) or exclusionary language (like ninja / rock star</a:t>
            </a:r>
            <a:r>
              <a:rPr dirty="0" smtClean="0">
                <a:solidFill>
                  <a:srgbClr val="FEFAC9"/>
                </a:solidFill>
              </a:rPr>
              <a:t>)</a:t>
            </a:r>
            <a:endParaRPr lang="en-US" dirty="0" smtClean="0">
              <a:solidFill>
                <a:srgbClr val="FEFAC9"/>
              </a:solidFill>
            </a:endParaRPr>
          </a:p>
          <a:p>
            <a:pPr defTabSz="280415">
              <a:spcBef>
                <a:spcPts val="3200"/>
              </a:spcBef>
              <a:defRPr sz="2800"/>
            </a:pPr>
            <a:r>
              <a:rPr lang="en-US" dirty="0">
                <a:solidFill>
                  <a:srgbClr val="FEFAC9"/>
                </a:solidFill>
              </a:rPr>
              <a:t>Support mentorship programs for members of marginalized groups</a:t>
            </a:r>
          </a:p>
          <a:p>
            <a:pPr defTabSz="280415">
              <a:spcBef>
                <a:spcPts val="3200"/>
              </a:spcBef>
              <a:defRPr sz="2800"/>
            </a:pPr>
            <a:endParaRPr dirty="0">
              <a:solidFill>
                <a:srgbClr val="FEFAC9"/>
              </a:solidFill>
            </a:endParaRPr>
          </a:p>
        </p:txBody>
      </p:sp>
    </p:spTree>
    <p:extLst>
      <p:ext uri="{BB962C8B-B14F-4D97-AF65-F5344CB8AC3E}">
        <p14:creationId xmlns:p14="http://schemas.microsoft.com/office/powerpoint/2010/main" val="2292035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lvl1pPr>
              <a:defRPr sz="5200"/>
            </a:lvl1pPr>
          </a:lstStyle>
          <a:p>
            <a:r>
              <a:rPr dirty="0"/>
              <a:t>More </a:t>
            </a:r>
            <a:r>
              <a:rPr dirty="0" smtClean="0"/>
              <a:t>Things We Can Do:</a:t>
            </a:r>
            <a:endParaRPr dirty="0"/>
          </a:p>
        </p:txBody>
      </p:sp>
      <p:sp>
        <p:nvSpPr>
          <p:cNvPr id="192" name="Shape 192"/>
          <p:cNvSpPr>
            <a:spLocks noGrp="1"/>
          </p:cNvSpPr>
          <p:nvPr>
            <p:ph type="body" idx="1"/>
          </p:nvPr>
        </p:nvSpPr>
        <p:spPr>
          <a:xfrm>
            <a:off x="650240" y="2403524"/>
            <a:ext cx="11704320" cy="5554179"/>
          </a:xfrm>
          <a:prstGeom prst="rect">
            <a:avLst/>
          </a:prstGeom>
        </p:spPr>
        <p:txBody>
          <a:bodyPr>
            <a:normAutofit/>
          </a:bodyPr>
          <a:lstStyle/>
          <a:p>
            <a:pPr defTabSz="280415">
              <a:spcBef>
                <a:spcPts val="3200"/>
              </a:spcBef>
              <a:defRPr sz="2800"/>
            </a:pPr>
            <a:r>
              <a:rPr dirty="0" smtClean="0">
                <a:solidFill>
                  <a:srgbClr val="FEFAC9"/>
                </a:solidFill>
              </a:rPr>
              <a:t>Watch </a:t>
            </a:r>
            <a:r>
              <a:rPr dirty="0">
                <a:solidFill>
                  <a:srgbClr val="FEFAC9"/>
                </a:solidFill>
              </a:rPr>
              <a:t>for “culture fit” problems (Star Wars / Monty Python) or exclusionary language (like ninja / rock star</a:t>
            </a:r>
            <a:r>
              <a:rPr dirty="0" smtClean="0">
                <a:solidFill>
                  <a:srgbClr val="FEFAC9"/>
                </a:solidFill>
              </a:rPr>
              <a:t>)</a:t>
            </a:r>
            <a:endParaRPr lang="en-US" dirty="0" smtClean="0">
              <a:solidFill>
                <a:srgbClr val="FEFAC9"/>
              </a:solidFill>
            </a:endParaRPr>
          </a:p>
          <a:p>
            <a:pPr defTabSz="280415">
              <a:spcBef>
                <a:spcPts val="3200"/>
              </a:spcBef>
              <a:defRPr sz="2800"/>
            </a:pPr>
            <a:r>
              <a:rPr lang="en-US" dirty="0">
                <a:solidFill>
                  <a:srgbClr val="FEFAC9"/>
                </a:solidFill>
              </a:rPr>
              <a:t>Support mentorship programs for members of marginalized groups</a:t>
            </a:r>
          </a:p>
          <a:p>
            <a:pPr defTabSz="280415">
              <a:spcBef>
                <a:spcPts val="3200"/>
              </a:spcBef>
              <a:defRPr sz="2800"/>
            </a:pPr>
            <a:r>
              <a:rPr lang="en-US" dirty="0">
                <a:solidFill>
                  <a:srgbClr val="FEFAC9"/>
                </a:solidFill>
              </a:rPr>
              <a:t>Share coffee, copies, cleaning duties, etc. equally among staff, instead of allowing it fall to women.</a:t>
            </a:r>
            <a:endParaRPr lang="en-US" sz="1700" dirty="0">
              <a:solidFill>
                <a:srgbClr val="FEFAC9"/>
              </a:solidFill>
            </a:endParaRPr>
          </a:p>
          <a:p>
            <a:pPr defTabSz="280415">
              <a:spcBef>
                <a:spcPts val="3200"/>
              </a:spcBef>
              <a:defRPr sz="2800"/>
            </a:pPr>
            <a:endParaRPr dirty="0">
              <a:solidFill>
                <a:srgbClr val="FEFAC9"/>
              </a:solidFill>
            </a:endParaRPr>
          </a:p>
        </p:txBody>
      </p:sp>
    </p:spTree>
    <p:extLst>
      <p:ext uri="{BB962C8B-B14F-4D97-AF65-F5344CB8AC3E}">
        <p14:creationId xmlns:p14="http://schemas.microsoft.com/office/powerpoint/2010/main" val="377456374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lvl1pPr>
              <a:defRPr sz="5200"/>
            </a:lvl1pPr>
          </a:lstStyle>
          <a:p>
            <a:r>
              <a:rPr dirty="0" smtClean="0"/>
              <a:t>More </a:t>
            </a:r>
            <a:r>
              <a:rPr dirty="0"/>
              <a:t>Things We Can Do:</a:t>
            </a:r>
          </a:p>
        </p:txBody>
      </p:sp>
      <p:sp>
        <p:nvSpPr>
          <p:cNvPr id="195" name="Shape 195"/>
          <p:cNvSpPr>
            <a:spLocks noGrp="1"/>
          </p:cNvSpPr>
          <p:nvPr>
            <p:ph type="body" idx="1"/>
          </p:nvPr>
        </p:nvSpPr>
        <p:spPr>
          <a:xfrm>
            <a:off x="650240" y="2327138"/>
            <a:ext cx="11704320" cy="5905133"/>
          </a:xfrm>
          <a:prstGeom prst="rect">
            <a:avLst/>
          </a:prstGeom>
        </p:spPr>
        <p:txBody>
          <a:bodyPr/>
          <a:lstStyle/>
          <a:p>
            <a:pPr defTabSz="280415">
              <a:spcBef>
                <a:spcPts val="3200"/>
              </a:spcBef>
              <a:defRPr sz="2800"/>
            </a:pPr>
            <a:r>
              <a:rPr lang="en-US" dirty="0">
                <a:solidFill>
                  <a:srgbClr val="FEFAC9"/>
                </a:solidFill>
              </a:rPr>
              <a:t>Watch for “culture fit” problems (Star Wars / Monty Python) or exclusionary language (like ninja / rock star)</a:t>
            </a:r>
          </a:p>
          <a:p>
            <a:pPr defTabSz="280415">
              <a:spcBef>
                <a:spcPts val="3200"/>
              </a:spcBef>
              <a:defRPr sz="2800"/>
            </a:pPr>
            <a:r>
              <a:rPr lang="en-US" dirty="0">
                <a:solidFill>
                  <a:srgbClr val="FEFAC9"/>
                </a:solidFill>
              </a:rPr>
              <a:t>Support mentorship programs for members of marginalized groups</a:t>
            </a:r>
          </a:p>
          <a:p>
            <a:pPr indent="-213358" defTabSz="280415">
              <a:spcBef>
                <a:spcPts val="3200"/>
              </a:spcBef>
              <a:defRPr sz="2800"/>
            </a:pPr>
            <a:r>
              <a:rPr dirty="0" smtClean="0">
                <a:solidFill>
                  <a:srgbClr val="FEFAC9"/>
                </a:solidFill>
              </a:rPr>
              <a:t>Share </a:t>
            </a:r>
            <a:r>
              <a:rPr dirty="0">
                <a:solidFill>
                  <a:srgbClr val="FEFAC9"/>
                </a:solidFill>
              </a:rPr>
              <a:t>coffee, copies, cleaning duties, etc. equally among staff, instead of allowing it fall to women</a:t>
            </a:r>
            <a:r>
              <a:rPr dirty="0" smtClean="0">
                <a:solidFill>
                  <a:srgbClr val="FEFAC9"/>
                </a:solidFill>
              </a:rPr>
              <a:t>.</a:t>
            </a:r>
            <a:endParaRPr lang="en-US" dirty="0" smtClean="0">
              <a:solidFill>
                <a:srgbClr val="FEFAC9"/>
              </a:solidFill>
            </a:endParaRPr>
          </a:p>
          <a:p>
            <a:pPr indent="-213358" defTabSz="280415">
              <a:spcBef>
                <a:spcPts val="3200"/>
              </a:spcBef>
              <a:defRPr sz="2800"/>
            </a:pPr>
            <a:r>
              <a:rPr lang="en-US" sz="2800" dirty="0">
                <a:solidFill>
                  <a:srgbClr val="FEFAC9"/>
                </a:solidFill>
              </a:rPr>
              <a:t>Don’t anchor job offer salaries to candidates’ current salary</a:t>
            </a:r>
          </a:p>
          <a:p>
            <a:pPr marL="176780" indent="0" defTabSz="280415">
              <a:spcBef>
                <a:spcPts val="3200"/>
              </a:spcBef>
              <a:buNone/>
              <a:defRPr sz="2800"/>
            </a:pPr>
            <a:r>
              <a:rPr lang="en-US" sz="1700" dirty="0" smtClean="0">
                <a:solidFill>
                  <a:srgbClr val="FEFAC9"/>
                </a:solidFill>
              </a:rPr>
              <a:t>https</a:t>
            </a:r>
            <a:r>
              <a:rPr lang="en-US" sz="1700" dirty="0">
                <a:solidFill>
                  <a:srgbClr val="FEFAC9"/>
                </a:solidFill>
              </a:rPr>
              <a:t>://</a:t>
            </a:r>
            <a:r>
              <a:rPr lang="en-US" sz="1700" dirty="0" err="1">
                <a:solidFill>
                  <a:srgbClr val="FEFAC9"/>
                </a:solidFill>
              </a:rPr>
              <a:t>www.washingtonpost.com</a:t>
            </a:r>
            <a:r>
              <a:rPr lang="en-US" sz="1700" dirty="0">
                <a:solidFill>
                  <a:srgbClr val="FEFAC9"/>
                </a:solidFill>
              </a:rPr>
              <a:t>/news/on-leadership/</a:t>
            </a:r>
            <a:r>
              <a:rPr lang="en-US" sz="1700" dirty="0" err="1">
                <a:solidFill>
                  <a:srgbClr val="FEFAC9"/>
                </a:solidFill>
              </a:rPr>
              <a:t>wp</a:t>
            </a:r>
            <a:r>
              <a:rPr lang="en-US" sz="1700" dirty="0">
                <a:solidFill>
                  <a:srgbClr val="FEFAC9"/>
                </a:solidFill>
              </a:rPr>
              <a:t>/2016/04/29/how-the-whats-your-current-salary-question-hurts-the-gender-pay-</a:t>
            </a:r>
            <a:r>
              <a:rPr lang="en-US" sz="1700" dirty="0" smtClean="0">
                <a:solidFill>
                  <a:srgbClr val="FEFAC9"/>
                </a:solidFill>
              </a:rPr>
              <a:t>gap</a:t>
            </a:r>
            <a:endParaRPr sz="1700" dirty="0">
              <a:solidFill>
                <a:srgbClr val="FEFAC9"/>
              </a:solidFill>
            </a:endParaRPr>
          </a:p>
        </p:txBody>
      </p:sp>
    </p:spTree>
    <p:extLst>
      <p:ext uri="{BB962C8B-B14F-4D97-AF65-F5344CB8AC3E}">
        <p14:creationId xmlns:p14="http://schemas.microsoft.com/office/powerpoint/2010/main" val="355351262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lvl1pPr>
              <a:defRPr sz="5200"/>
            </a:lvl1pPr>
          </a:lstStyle>
          <a:p>
            <a:r>
              <a:rPr dirty="0" smtClean="0"/>
              <a:t>More </a:t>
            </a:r>
            <a:r>
              <a:rPr dirty="0"/>
              <a:t>Things We Can Do:</a:t>
            </a:r>
          </a:p>
        </p:txBody>
      </p:sp>
      <p:sp>
        <p:nvSpPr>
          <p:cNvPr id="195" name="Shape 195"/>
          <p:cNvSpPr>
            <a:spLocks noGrp="1"/>
          </p:cNvSpPr>
          <p:nvPr>
            <p:ph type="body" idx="1"/>
          </p:nvPr>
        </p:nvSpPr>
        <p:spPr>
          <a:xfrm>
            <a:off x="650240" y="2327138"/>
            <a:ext cx="11704320" cy="5905133"/>
          </a:xfrm>
          <a:prstGeom prst="rect">
            <a:avLst/>
          </a:prstGeom>
        </p:spPr>
        <p:txBody>
          <a:bodyPr/>
          <a:lstStyle/>
          <a:p>
            <a:pPr defTabSz="280415">
              <a:spcBef>
                <a:spcPts val="3200"/>
              </a:spcBef>
              <a:defRPr sz="2800"/>
            </a:pPr>
            <a:r>
              <a:rPr lang="en-US" dirty="0">
                <a:solidFill>
                  <a:srgbClr val="FEFAC9"/>
                </a:solidFill>
              </a:rPr>
              <a:t>Watch for “culture fit” problems (Star Wars / Monty Python) or exclusionary language (like ninja / rock star)</a:t>
            </a:r>
          </a:p>
          <a:p>
            <a:pPr defTabSz="280415">
              <a:spcBef>
                <a:spcPts val="3200"/>
              </a:spcBef>
              <a:defRPr sz="2800"/>
            </a:pPr>
            <a:r>
              <a:rPr lang="en-US" dirty="0">
                <a:solidFill>
                  <a:srgbClr val="FEFAC9"/>
                </a:solidFill>
              </a:rPr>
              <a:t>Support mentorship programs for members of marginalized groups</a:t>
            </a:r>
          </a:p>
          <a:p>
            <a:pPr indent="-213358" defTabSz="280415">
              <a:spcBef>
                <a:spcPts val="3200"/>
              </a:spcBef>
              <a:defRPr sz="2800"/>
            </a:pPr>
            <a:r>
              <a:rPr dirty="0" smtClean="0">
                <a:solidFill>
                  <a:srgbClr val="FEFAC9"/>
                </a:solidFill>
              </a:rPr>
              <a:t>Share </a:t>
            </a:r>
            <a:r>
              <a:rPr dirty="0">
                <a:solidFill>
                  <a:srgbClr val="FEFAC9"/>
                </a:solidFill>
              </a:rPr>
              <a:t>coffee, copies, cleaning duties, etc. equally among staff, instead of allowing it fall to women</a:t>
            </a:r>
            <a:r>
              <a:rPr dirty="0" smtClean="0">
                <a:solidFill>
                  <a:srgbClr val="FEFAC9"/>
                </a:solidFill>
              </a:rPr>
              <a:t>.</a:t>
            </a:r>
            <a:endParaRPr lang="en-US" dirty="0" smtClean="0">
              <a:solidFill>
                <a:srgbClr val="FEFAC9"/>
              </a:solidFill>
            </a:endParaRPr>
          </a:p>
          <a:p>
            <a:pPr indent="-213358" defTabSz="280415">
              <a:spcBef>
                <a:spcPts val="3200"/>
              </a:spcBef>
              <a:defRPr sz="2800"/>
            </a:pPr>
            <a:r>
              <a:rPr lang="en-US" sz="2800" dirty="0">
                <a:solidFill>
                  <a:srgbClr val="FEFAC9"/>
                </a:solidFill>
              </a:rPr>
              <a:t>Don’t anchor job offer salaries to candidates’ current salary</a:t>
            </a:r>
          </a:p>
          <a:p>
            <a:pPr indent="-213358" defTabSz="280415">
              <a:spcBef>
                <a:spcPts val="3200"/>
              </a:spcBef>
              <a:defRPr sz="2800"/>
            </a:pPr>
            <a:r>
              <a:rPr lang="en-US" sz="2800" dirty="0">
                <a:solidFill>
                  <a:srgbClr val="FEFAC9"/>
                </a:solidFill>
              </a:rPr>
              <a:t>Ask your company to discuss diversity and put a Diversity Statement on their website.</a:t>
            </a:r>
            <a:endParaRPr lang="en-US" sz="2800" dirty="0">
              <a:solidFill>
                <a:srgbClr val="FEFAC9"/>
              </a:solidFill>
            </a:endParaRPr>
          </a:p>
        </p:txBody>
      </p:sp>
    </p:spTree>
    <p:extLst>
      <p:ext uri="{BB962C8B-B14F-4D97-AF65-F5344CB8AC3E}">
        <p14:creationId xmlns:p14="http://schemas.microsoft.com/office/powerpoint/2010/main" val="40732443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lvl1pPr>
              <a:defRPr sz="5200"/>
            </a:lvl1pPr>
          </a:lstStyle>
          <a:p>
            <a:r>
              <a:rPr lang="en-US" dirty="0" smtClean="0"/>
              <a:t>Still </a:t>
            </a:r>
            <a:r>
              <a:rPr dirty="0" smtClean="0"/>
              <a:t>More </a:t>
            </a:r>
            <a:r>
              <a:rPr dirty="0"/>
              <a:t>Things We Can Do:</a:t>
            </a:r>
          </a:p>
        </p:txBody>
      </p:sp>
      <p:sp>
        <p:nvSpPr>
          <p:cNvPr id="195" name="Shape 195"/>
          <p:cNvSpPr>
            <a:spLocks noGrp="1"/>
          </p:cNvSpPr>
          <p:nvPr>
            <p:ph type="body" idx="1"/>
          </p:nvPr>
        </p:nvSpPr>
        <p:spPr>
          <a:xfrm>
            <a:off x="650240" y="2807632"/>
            <a:ext cx="11704320" cy="5905133"/>
          </a:xfrm>
          <a:prstGeom prst="rect">
            <a:avLst/>
          </a:prstGeom>
        </p:spPr>
        <p:txBody>
          <a:bodyPr/>
          <a:lstStyle/>
          <a:p>
            <a:pPr indent="-213358" defTabSz="280415">
              <a:spcBef>
                <a:spcPts val="3200"/>
              </a:spcBef>
              <a:defRPr sz="2800"/>
            </a:pPr>
            <a:r>
              <a:rPr lang="en-US" dirty="0" smtClean="0">
                <a:solidFill>
                  <a:srgbClr val="FEFAC9"/>
                </a:solidFill>
              </a:rPr>
              <a:t>Ask </a:t>
            </a:r>
            <a:r>
              <a:rPr lang="en-US" dirty="0" smtClean="0">
                <a:solidFill>
                  <a:srgbClr val="FEFAC9"/>
                </a:solidFill>
              </a:rPr>
              <a:t>conferences to create and enforce </a:t>
            </a:r>
            <a:r>
              <a:rPr dirty="0" smtClean="0">
                <a:solidFill>
                  <a:srgbClr val="FEFAC9"/>
                </a:solidFill>
              </a:rPr>
              <a:t>Codes </a:t>
            </a:r>
            <a:r>
              <a:rPr dirty="0">
                <a:solidFill>
                  <a:srgbClr val="FEFAC9"/>
                </a:solidFill>
              </a:rPr>
              <a:t>of Conduct</a:t>
            </a:r>
            <a:endParaRPr sz="1700" dirty="0">
              <a:solidFill>
                <a:srgbClr val="FEFAC9"/>
              </a:solidFill>
            </a:endParaRPr>
          </a:p>
          <a:p>
            <a:pPr indent="-213358" defTabSz="280415">
              <a:spcBef>
                <a:spcPts val="3200"/>
              </a:spcBef>
              <a:defRPr sz="2800"/>
            </a:pPr>
            <a:r>
              <a:rPr dirty="0">
                <a:solidFill>
                  <a:srgbClr val="FEFAC9"/>
                </a:solidFill>
              </a:rPr>
              <a:t>Tell conferences that you want </a:t>
            </a:r>
            <a:r>
              <a:rPr lang="en-US" dirty="0" smtClean="0">
                <a:solidFill>
                  <a:srgbClr val="FEFAC9"/>
                </a:solidFill>
              </a:rPr>
              <a:t>a </a:t>
            </a:r>
            <a:r>
              <a:rPr dirty="0" smtClean="0">
                <a:solidFill>
                  <a:srgbClr val="FEFAC9"/>
                </a:solidFill>
              </a:rPr>
              <a:t>diverse</a:t>
            </a:r>
            <a:r>
              <a:rPr lang="en-US" dirty="0" smtClean="0">
                <a:solidFill>
                  <a:srgbClr val="FEFAC9"/>
                </a:solidFill>
              </a:rPr>
              <a:t> group of</a:t>
            </a:r>
            <a:r>
              <a:rPr dirty="0" smtClean="0">
                <a:solidFill>
                  <a:srgbClr val="FEFAC9"/>
                </a:solidFill>
              </a:rPr>
              <a:t> </a:t>
            </a:r>
            <a:r>
              <a:rPr dirty="0" smtClean="0">
                <a:solidFill>
                  <a:srgbClr val="FEFAC9"/>
                </a:solidFill>
              </a:rPr>
              <a:t>speakers</a:t>
            </a:r>
            <a:endParaRPr lang="en-US" dirty="0" smtClean="0">
              <a:solidFill>
                <a:srgbClr val="FEFAC9"/>
              </a:solidFill>
            </a:endParaRPr>
          </a:p>
          <a:p>
            <a:pPr marL="176780" indent="0" algn="ctr" defTabSz="280415">
              <a:spcBef>
                <a:spcPts val="3200"/>
              </a:spcBef>
              <a:buNone/>
              <a:defRPr sz="2800"/>
            </a:pPr>
            <a:r>
              <a:rPr lang="en-US" sz="1800" dirty="0">
                <a:solidFill>
                  <a:srgbClr val="FEFAC9"/>
                </a:solidFill>
              </a:rPr>
              <a:t>http://</a:t>
            </a:r>
            <a:r>
              <a:rPr lang="en-US" sz="1800" dirty="0" err="1">
                <a:solidFill>
                  <a:srgbClr val="FEFAC9"/>
                </a:solidFill>
              </a:rPr>
              <a:t>www.ashedryden.com</a:t>
            </a:r>
            <a:r>
              <a:rPr lang="en-US" sz="1800" dirty="0">
                <a:solidFill>
                  <a:srgbClr val="FEFAC9"/>
                </a:solidFill>
              </a:rPr>
              <a:t>/blog/codes-of-conduct-101-faq</a:t>
            </a:r>
          </a:p>
          <a:p>
            <a:pPr indent="-213358" defTabSz="280415">
              <a:spcBef>
                <a:spcPts val="3200"/>
              </a:spcBef>
              <a:defRPr sz="2800"/>
            </a:pPr>
            <a:endParaRPr dirty="0">
              <a:solidFill>
                <a:srgbClr val="FEFAC9"/>
              </a:solidFill>
            </a:endParaRPr>
          </a:p>
        </p:txBody>
      </p:sp>
    </p:spTree>
    <p:extLst>
      <p:ext uri="{BB962C8B-B14F-4D97-AF65-F5344CB8AC3E}">
        <p14:creationId xmlns:p14="http://schemas.microsoft.com/office/powerpoint/2010/main" val="437625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normAutofit/>
          </a:bodyPr>
          <a:lstStyle/>
          <a:p>
            <a:r>
              <a:rPr dirty="0"/>
              <a:t>Things </a:t>
            </a:r>
            <a:r>
              <a:rPr lang="en-US" dirty="0" smtClean="0"/>
              <a:t>That are Unwelcoming</a:t>
            </a:r>
            <a:r>
              <a:rPr dirty="0" smtClean="0"/>
              <a:t>:</a:t>
            </a:r>
            <a:endParaRPr dirty="0"/>
          </a:p>
        </p:txBody>
      </p:sp>
      <p:sp>
        <p:nvSpPr>
          <p:cNvPr id="198" name="Shape 198"/>
          <p:cNvSpPr>
            <a:spLocks noGrp="1"/>
          </p:cNvSpPr>
          <p:nvPr>
            <p:ph type="body" idx="1"/>
          </p:nvPr>
        </p:nvSpPr>
        <p:spPr>
          <a:xfrm>
            <a:off x="650240" y="2974754"/>
            <a:ext cx="11704320" cy="5738012"/>
          </a:xfrm>
          <a:prstGeom prst="rect">
            <a:avLst/>
          </a:prstGeom>
        </p:spPr>
        <p:txBody>
          <a:bodyPr/>
          <a:lstStyle/>
          <a:p>
            <a:pPr marL="320040" indent="-320040" defTabSz="420623">
              <a:spcBef>
                <a:spcPts val="3000"/>
              </a:spcBef>
              <a:defRPr sz="2800"/>
            </a:pPr>
            <a:r>
              <a:rPr dirty="0">
                <a:solidFill>
                  <a:srgbClr val="FEFAC9"/>
                </a:solidFill>
              </a:rPr>
              <a:t>“Not all men…”</a:t>
            </a:r>
            <a:endParaRPr sz="2500" dirty="0">
              <a:solidFill>
                <a:srgbClr val="FEFAC9"/>
              </a:solidFill>
            </a:endParaRPr>
          </a:p>
          <a:p>
            <a:pPr marL="320040" indent="-320040" defTabSz="420623">
              <a:spcBef>
                <a:spcPts val="3000"/>
              </a:spcBef>
              <a:defRPr sz="2800"/>
            </a:pPr>
            <a:endParaRPr dirty="0">
              <a:solidFill>
                <a:srgbClr val="FEFAC9"/>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normAutofit/>
          </a:bodyPr>
          <a:lstStyle/>
          <a:p>
            <a:r>
              <a:rPr dirty="0"/>
              <a:t>Things </a:t>
            </a:r>
            <a:r>
              <a:rPr lang="en-US" dirty="0" smtClean="0"/>
              <a:t>That are Unwelcoming</a:t>
            </a:r>
            <a:r>
              <a:rPr dirty="0" smtClean="0"/>
              <a:t>:</a:t>
            </a:r>
            <a:endParaRPr dirty="0"/>
          </a:p>
        </p:txBody>
      </p:sp>
      <p:sp>
        <p:nvSpPr>
          <p:cNvPr id="198" name="Shape 198"/>
          <p:cNvSpPr>
            <a:spLocks noGrp="1"/>
          </p:cNvSpPr>
          <p:nvPr>
            <p:ph type="body" idx="1"/>
          </p:nvPr>
        </p:nvSpPr>
        <p:spPr>
          <a:xfrm>
            <a:off x="650240" y="2974754"/>
            <a:ext cx="11704320" cy="5738012"/>
          </a:xfrm>
          <a:prstGeom prst="rect">
            <a:avLst/>
          </a:prstGeom>
        </p:spPr>
        <p:txBody>
          <a:bodyPr/>
          <a:lstStyle/>
          <a:p>
            <a:pPr marL="320040" indent="-320040" defTabSz="420623">
              <a:spcBef>
                <a:spcPts val="3000"/>
              </a:spcBef>
              <a:defRPr sz="2800"/>
            </a:pPr>
            <a:r>
              <a:rPr dirty="0">
                <a:solidFill>
                  <a:srgbClr val="FEFAC9"/>
                </a:solidFill>
              </a:rPr>
              <a:t>“Not all men…”</a:t>
            </a:r>
            <a:endParaRPr sz="2500" dirty="0">
              <a:solidFill>
                <a:srgbClr val="FEFAC9"/>
              </a:solidFill>
            </a:endParaRPr>
          </a:p>
          <a:p>
            <a:pPr marL="320040" indent="-320040" defTabSz="420623">
              <a:spcBef>
                <a:spcPts val="3000"/>
              </a:spcBef>
              <a:defRPr sz="2800"/>
            </a:pPr>
            <a:r>
              <a:rPr dirty="0">
                <a:solidFill>
                  <a:srgbClr val="FEFAC9"/>
                </a:solidFill>
              </a:rPr>
              <a:t>Tone policing</a:t>
            </a:r>
            <a:endParaRPr sz="2500" dirty="0">
              <a:solidFill>
                <a:srgbClr val="FEFAC9"/>
              </a:solidFill>
            </a:endParaRPr>
          </a:p>
          <a:p>
            <a:pPr marL="320040" indent="-320040" defTabSz="420623">
              <a:spcBef>
                <a:spcPts val="3000"/>
              </a:spcBef>
              <a:defRPr sz="2800"/>
            </a:pPr>
            <a:endParaRPr dirty="0">
              <a:solidFill>
                <a:srgbClr val="FEFAC9"/>
              </a:solidFill>
            </a:endParaRPr>
          </a:p>
        </p:txBody>
      </p:sp>
    </p:spTree>
    <p:extLst>
      <p:ext uri="{BB962C8B-B14F-4D97-AF65-F5344CB8AC3E}">
        <p14:creationId xmlns:p14="http://schemas.microsoft.com/office/powerpoint/2010/main" val="265240056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normAutofit/>
          </a:bodyPr>
          <a:lstStyle/>
          <a:p>
            <a:r>
              <a:rPr dirty="0"/>
              <a:t>Things </a:t>
            </a:r>
            <a:r>
              <a:rPr lang="en-US" dirty="0" smtClean="0"/>
              <a:t>That are Unwelcoming</a:t>
            </a:r>
            <a:r>
              <a:rPr dirty="0" smtClean="0"/>
              <a:t>:</a:t>
            </a:r>
            <a:endParaRPr dirty="0"/>
          </a:p>
        </p:txBody>
      </p:sp>
      <p:sp>
        <p:nvSpPr>
          <p:cNvPr id="198" name="Shape 198"/>
          <p:cNvSpPr>
            <a:spLocks noGrp="1"/>
          </p:cNvSpPr>
          <p:nvPr>
            <p:ph type="body" idx="1"/>
          </p:nvPr>
        </p:nvSpPr>
        <p:spPr>
          <a:xfrm>
            <a:off x="650240" y="2974754"/>
            <a:ext cx="11704320" cy="5738012"/>
          </a:xfrm>
          <a:prstGeom prst="rect">
            <a:avLst/>
          </a:prstGeom>
        </p:spPr>
        <p:txBody>
          <a:bodyPr/>
          <a:lstStyle/>
          <a:p>
            <a:pPr marL="320040" indent="-320040" defTabSz="420623">
              <a:spcBef>
                <a:spcPts val="3000"/>
              </a:spcBef>
              <a:defRPr sz="2800"/>
            </a:pPr>
            <a:r>
              <a:rPr dirty="0">
                <a:solidFill>
                  <a:srgbClr val="FEFAC9"/>
                </a:solidFill>
              </a:rPr>
              <a:t>“Not all men…”</a:t>
            </a:r>
            <a:endParaRPr sz="2500" dirty="0">
              <a:solidFill>
                <a:srgbClr val="FEFAC9"/>
              </a:solidFill>
            </a:endParaRPr>
          </a:p>
          <a:p>
            <a:pPr marL="320040" indent="-320040" defTabSz="420623">
              <a:spcBef>
                <a:spcPts val="3000"/>
              </a:spcBef>
              <a:defRPr sz="2800"/>
            </a:pPr>
            <a:r>
              <a:rPr dirty="0">
                <a:solidFill>
                  <a:srgbClr val="FEFAC9"/>
                </a:solidFill>
              </a:rPr>
              <a:t>Tone policing</a:t>
            </a:r>
            <a:endParaRPr sz="2500" dirty="0">
              <a:solidFill>
                <a:srgbClr val="FEFAC9"/>
              </a:solidFill>
            </a:endParaRPr>
          </a:p>
          <a:p>
            <a:pPr marL="320040" indent="-320040" defTabSz="420623">
              <a:spcBef>
                <a:spcPts val="3000"/>
              </a:spcBef>
              <a:defRPr sz="2800"/>
            </a:pPr>
            <a:r>
              <a:rPr dirty="0">
                <a:solidFill>
                  <a:srgbClr val="FEFAC9"/>
                </a:solidFill>
              </a:rPr>
              <a:t>Feeling the hurt of </a:t>
            </a:r>
            <a:r>
              <a:rPr i="1" dirty="0">
                <a:solidFill>
                  <a:srgbClr val="FEFAC9"/>
                </a:solidFill>
              </a:rPr>
              <a:t>their</a:t>
            </a:r>
            <a:r>
              <a:rPr dirty="0">
                <a:solidFill>
                  <a:srgbClr val="FEFAC9"/>
                </a:solidFill>
              </a:rPr>
              <a:t> exclusion so much that it becomes about </a:t>
            </a:r>
            <a:r>
              <a:rPr i="1" dirty="0">
                <a:solidFill>
                  <a:srgbClr val="FEFAC9"/>
                </a:solidFill>
              </a:rPr>
              <a:t>my</a:t>
            </a:r>
            <a:r>
              <a:rPr dirty="0">
                <a:solidFill>
                  <a:srgbClr val="FEFAC9"/>
                </a:solidFill>
              </a:rPr>
              <a:t> </a:t>
            </a:r>
            <a:r>
              <a:rPr dirty="0" smtClean="0">
                <a:solidFill>
                  <a:srgbClr val="FEFAC9"/>
                </a:solidFill>
              </a:rPr>
              <a:t>feelings</a:t>
            </a:r>
            <a:endParaRPr lang="en-US" dirty="0" smtClean="0">
              <a:solidFill>
                <a:srgbClr val="FEFAC9"/>
              </a:solidFill>
            </a:endParaRPr>
          </a:p>
          <a:p>
            <a:pPr marL="320040" indent="-320040" defTabSz="420623">
              <a:spcBef>
                <a:spcPts val="3000"/>
              </a:spcBef>
              <a:defRPr sz="2800"/>
            </a:pPr>
            <a:endParaRPr dirty="0">
              <a:solidFill>
                <a:srgbClr val="FEFAC9"/>
              </a:solidFill>
            </a:endParaRPr>
          </a:p>
        </p:txBody>
      </p:sp>
    </p:spTree>
    <p:extLst>
      <p:ext uri="{BB962C8B-B14F-4D97-AF65-F5344CB8AC3E}">
        <p14:creationId xmlns:p14="http://schemas.microsoft.com/office/powerpoint/2010/main" val="42164947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normAutofit/>
          </a:bodyPr>
          <a:lstStyle/>
          <a:p>
            <a:r>
              <a:rPr dirty="0"/>
              <a:t>Things </a:t>
            </a:r>
            <a:r>
              <a:rPr lang="en-US" dirty="0" smtClean="0"/>
              <a:t>That are Unwelcoming</a:t>
            </a:r>
            <a:r>
              <a:rPr dirty="0" smtClean="0"/>
              <a:t>:</a:t>
            </a:r>
            <a:endParaRPr dirty="0"/>
          </a:p>
        </p:txBody>
      </p:sp>
      <p:sp>
        <p:nvSpPr>
          <p:cNvPr id="198" name="Shape 198"/>
          <p:cNvSpPr>
            <a:spLocks noGrp="1"/>
          </p:cNvSpPr>
          <p:nvPr>
            <p:ph type="body" idx="1"/>
          </p:nvPr>
        </p:nvSpPr>
        <p:spPr>
          <a:xfrm>
            <a:off x="650240" y="2974754"/>
            <a:ext cx="11704320" cy="5738012"/>
          </a:xfrm>
          <a:prstGeom prst="rect">
            <a:avLst/>
          </a:prstGeom>
        </p:spPr>
        <p:txBody>
          <a:bodyPr/>
          <a:lstStyle/>
          <a:p>
            <a:pPr marL="320040" indent="-320040" defTabSz="420623">
              <a:spcBef>
                <a:spcPts val="3000"/>
              </a:spcBef>
              <a:defRPr sz="2800"/>
            </a:pPr>
            <a:r>
              <a:rPr dirty="0">
                <a:solidFill>
                  <a:srgbClr val="FEFAC9"/>
                </a:solidFill>
              </a:rPr>
              <a:t>“Not all men…”</a:t>
            </a:r>
            <a:endParaRPr sz="2500" dirty="0">
              <a:solidFill>
                <a:srgbClr val="FEFAC9"/>
              </a:solidFill>
            </a:endParaRPr>
          </a:p>
          <a:p>
            <a:pPr marL="320040" indent="-320040" defTabSz="420623">
              <a:spcBef>
                <a:spcPts val="3000"/>
              </a:spcBef>
              <a:defRPr sz="2800"/>
            </a:pPr>
            <a:r>
              <a:rPr dirty="0">
                <a:solidFill>
                  <a:srgbClr val="FEFAC9"/>
                </a:solidFill>
              </a:rPr>
              <a:t>Tone policing</a:t>
            </a:r>
            <a:endParaRPr sz="2500" dirty="0">
              <a:solidFill>
                <a:srgbClr val="FEFAC9"/>
              </a:solidFill>
            </a:endParaRPr>
          </a:p>
          <a:p>
            <a:pPr marL="320040" indent="-320040" defTabSz="420623">
              <a:spcBef>
                <a:spcPts val="3000"/>
              </a:spcBef>
              <a:defRPr sz="2800"/>
            </a:pPr>
            <a:r>
              <a:rPr dirty="0">
                <a:solidFill>
                  <a:srgbClr val="FEFAC9"/>
                </a:solidFill>
              </a:rPr>
              <a:t>Feeling the hurt of </a:t>
            </a:r>
            <a:r>
              <a:rPr i="1" dirty="0">
                <a:solidFill>
                  <a:srgbClr val="FEFAC9"/>
                </a:solidFill>
              </a:rPr>
              <a:t>their</a:t>
            </a:r>
            <a:r>
              <a:rPr dirty="0">
                <a:solidFill>
                  <a:srgbClr val="FEFAC9"/>
                </a:solidFill>
              </a:rPr>
              <a:t> exclusion so much that it becomes about </a:t>
            </a:r>
            <a:r>
              <a:rPr i="1" dirty="0">
                <a:solidFill>
                  <a:srgbClr val="FEFAC9"/>
                </a:solidFill>
              </a:rPr>
              <a:t>my</a:t>
            </a:r>
            <a:r>
              <a:rPr dirty="0">
                <a:solidFill>
                  <a:srgbClr val="FEFAC9"/>
                </a:solidFill>
              </a:rPr>
              <a:t> </a:t>
            </a:r>
            <a:r>
              <a:rPr dirty="0" smtClean="0">
                <a:solidFill>
                  <a:srgbClr val="FEFAC9"/>
                </a:solidFill>
              </a:rPr>
              <a:t>feelings</a:t>
            </a:r>
            <a:endParaRPr lang="en-US" dirty="0" smtClean="0">
              <a:solidFill>
                <a:srgbClr val="FEFAC9"/>
              </a:solidFill>
            </a:endParaRPr>
          </a:p>
          <a:p>
            <a:pPr marL="320040" indent="-320040" defTabSz="420623">
              <a:spcBef>
                <a:spcPts val="3000"/>
              </a:spcBef>
              <a:defRPr sz="2800"/>
            </a:pPr>
            <a:r>
              <a:rPr lang="en-US" dirty="0">
                <a:solidFill>
                  <a:srgbClr val="FEFAC9"/>
                </a:solidFill>
              </a:rPr>
              <a:t>“Cookie Seeking”</a:t>
            </a:r>
            <a:endParaRPr lang="en-US" sz="2500" dirty="0">
              <a:solidFill>
                <a:srgbClr val="FEFAC9"/>
              </a:solidFill>
            </a:endParaRPr>
          </a:p>
          <a:p>
            <a:pPr marL="320040" indent="-320040" defTabSz="420623">
              <a:spcBef>
                <a:spcPts val="3000"/>
              </a:spcBef>
              <a:defRPr sz="2800"/>
            </a:pPr>
            <a:endParaRPr dirty="0">
              <a:solidFill>
                <a:srgbClr val="FEFAC9"/>
              </a:solidFill>
            </a:endParaRPr>
          </a:p>
        </p:txBody>
      </p:sp>
    </p:spTree>
    <p:extLst>
      <p:ext uri="{BB962C8B-B14F-4D97-AF65-F5344CB8AC3E}">
        <p14:creationId xmlns:p14="http://schemas.microsoft.com/office/powerpoint/2010/main" val="19086519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77531"/>
            <a:ext cx="11704320" cy="1801852"/>
          </a:xfrm>
        </p:spPr>
        <p:txBody>
          <a:bodyPr>
            <a:normAutofit/>
          </a:bodyPr>
          <a:lstStyle/>
          <a:p>
            <a:r>
              <a:rPr lang="en-US" sz="5400" dirty="0" smtClean="0"/>
              <a:t>A Manager Friend Told Me About A Recent Event at His Company</a:t>
            </a:r>
            <a:endParaRPr lang="en-US" sz="5400" dirty="0"/>
          </a:p>
        </p:txBody>
      </p:sp>
      <p:sp>
        <p:nvSpPr>
          <p:cNvPr id="3" name="Text Placeholder 2"/>
          <p:cNvSpPr>
            <a:spLocks noGrp="1"/>
          </p:cNvSpPr>
          <p:nvPr>
            <p:ph type="body" idx="1"/>
          </p:nvPr>
        </p:nvSpPr>
        <p:spPr>
          <a:xfrm>
            <a:off x="650239" y="2059094"/>
            <a:ext cx="12032765" cy="6653672"/>
          </a:xfrm>
        </p:spPr>
        <p:txBody>
          <a:bodyPr/>
          <a:lstStyle/>
          <a:p>
            <a:endParaRPr lang="en-US" dirty="0" smtClean="0">
              <a:solidFill>
                <a:srgbClr val="FEFAC9"/>
              </a:solidFill>
            </a:endParaRPr>
          </a:p>
          <a:p>
            <a:r>
              <a:rPr lang="en-US" sz="3600" dirty="0" smtClean="0">
                <a:solidFill>
                  <a:srgbClr val="FEFAC9"/>
                </a:solidFill>
              </a:rPr>
              <a:t>Manager worked at home evenings</a:t>
            </a:r>
          </a:p>
          <a:p>
            <a:r>
              <a:rPr lang="en-US" sz="3600" dirty="0" smtClean="0">
                <a:solidFill>
                  <a:srgbClr val="FEFAC9"/>
                </a:solidFill>
              </a:rPr>
              <a:t>Manager didn’t expect employees to work after hours</a:t>
            </a:r>
          </a:p>
          <a:p>
            <a:r>
              <a:rPr lang="en-US" sz="3600" dirty="0" smtClean="0">
                <a:solidFill>
                  <a:srgbClr val="FEFAC9"/>
                </a:solidFill>
              </a:rPr>
              <a:t>Still, manager often sent emails to team members very late</a:t>
            </a:r>
          </a:p>
          <a:p>
            <a:pPr marL="0" indent="0">
              <a:buNone/>
            </a:pPr>
            <a:endParaRPr lang="en-US" dirty="0" smtClean="0">
              <a:solidFill>
                <a:srgbClr val="FEFAC9"/>
              </a:solidFill>
            </a:endParaRPr>
          </a:p>
          <a:p>
            <a:pPr marL="0" indent="0">
              <a:buNone/>
            </a:pPr>
            <a:r>
              <a:rPr lang="en-US" i="1" dirty="0" smtClean="0">
                <a:solidFill>
                  <a:srgbClr val="FEFAC9"/>
                </a:solidFill>
              </a:rPr>
              <a:t>Would a single parent who doesn’t have time for email in the evening feel fully welcome at the company? Maybe not?</a:t>
            </a:r>
            <a:endParaRPr lang="en-US" i="1" dirty="0">
              <a:solidFill>
                <a:srgbClr val="FEFAC9"/>
              </a:solidFill>
            </a:endParaRPr>
          </a:p>
        </p:txBody>
      </p:sp>
    </p:spTree>
    <p:extLst>
      <p:ext uri="{BB962C8B-B14F-4D97-AF65-F5344CB8AC3E}">
        <p14:creationId xmlns:p14="http://schemas.microsoft.com/office/powerpoint/2010/main" val="1049087468"/>
      </p:ext>
    </p:extLst>
  </p:cSld>
  <p:clrMapOvr>
    <a:masterClrMapping/>
  </p:clrMapOvr>
  <p:transition xmlns:p14="http://schemas.microsoft.com/office/powerpoint/2010/mai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normAutofit/>
          </a:bodyPr>
          <a:lstStyle/>
          <a:p>
            <a:r>
              <a:rPr dirty="0"/>
              <a:t>Things </a:t>
            </a:r>
            <a:r>
              <a:rPr lang="en-US" dirty="0" smtClean="0"/>
              <a:t>That are Unwelcoming</a:t>
            </a:r>
            <a:r>
              <a:rPr dirty="0" smtClean="0"/>
              <a:t>:</a:t>
            </a:r>
            <a:endParaRPr dirty="0"/>
          </a:p>
        </p:txBody>
      </p:sp>
      <p:sp>
        <p:nvSpPr>
          <p:cNvPr id="198" name="Shape 198"/>
          <p:cNvSpPr>
            <a:spLocks noGrp="1"/>
          </p:cNvSpPr>
          <p:nvPr>
            <p:ph type="body" idx="1"/>
          </p:nvPr>
        </p:nvSpPr>
        <p:spPr>
          <a:xfrm>
            <a:off x="650240" y="2974754"/>
            <a:ext cx="11704320" cy="5738012"/>
          </a:xfrm>
          <a:prstGeom prst="rect">
            <a:avLst/>
          </a:prstGeom>
        </p:spPr>
        <p:txBody>
          <a:bodyPr/>
          <a:lstStyle/>
          <a:p>
            <a:pPr marL="320040" indent="-320040" defTabSz="420623">
              <a:spcBef>
                <a:spcPts val="3000"/>
              </a:spcBef>
              <a:defRPr sz="2800"/>
            </a:pPr>
            <a:r>
              <a:rPr dirty="0">
                <a:solidFill>
                  <a:srgbClr val="FEFAC9"/>
                </a:solidFill>
              </a:rPr>
              <a:t>“Not all men…”</a:t>
            </a:r>
            <a:endParaRPr sz="2500" dirty="0">
              <a:solidFill>
                <a:srgbClr val="FEFAC9"/>
              </a:solidFill>
            </a:endParaRPr>
          </a:p>
          <a:p>
            <a:pPr marL="320040" indent="-320040" defTabSz="420623">
              <a:spcBef>
                <a:spcPts val="3000"/>
              </a:spcBef>
              <a:defRPr sz="2800"/>
            </a:pPr>
            <a:r>
              <a:rPr dirty="0">
                <a:solidFill>
                  <a:srgbClr val="FEFAC9"/>
                </a:solidFill>
              </a:rPr>
              <a:t>Tone policing</a:t>
            </a:r>
            <a:endParaRPr sz="2500" dirty="0">
              <a:solidFill>
                <a:srgbClr val="FEFAC9"/>
              </a:solidFill>
            </a:endParaRPr>
          </a:p>
          <a:p>
            <a:pPr marL="320040" indent="-320040" defTabSz="420623">
              <a:spcBef>
                <a:spcPts val="3000"/>
              </a:spcBef>
              <a:defRPr sz="2800"/>
            </a:pPr>
            <a:r>
              <a:rPr dirty="0">
                <a:solidFill>
                  <a:srgbClr val="FEFAC9"/>
                </a:solidFill>
              </a:rPr>
              <a:t>Feeling the hurt of </a:t>
            </a:r>
            <a:r>
              <a:rPr i="1" dirty="0">
                <a:solidFill>
                  <a:srgbClr val="FEFAC9"/>
                </a:solidFill>
              </a:rPr>
              <a:t>their</a:t>
            </a:r>
            <a:r>
              <a:rPr dirty="0">
                <a:solidFill>
                  <a:srgbClr val="FEFAC9"/>
                </a:solidFill>
              </a:rPr>
              <a:t> exclusion so much that it becomes about </a:t>
            </a:r>
            <a:r>
              <a:rPr i="1" dirty="0">
                <a:solidFill>
                  <a:srgbClr val="FEFAC9"/>
                </a:solidFill>
              </a:rPr>
              <a:t>my</a:t>
            </a:r>
            <a:r>
              <a:rPr dirty="0">
                <a:solidFill>
                  <a:srgbClr val="FEFAC9"/>
                </a:solidFill>
              </a:rPr>
              <a:t> </a:t>
            </a:r>
            <a:r>
              <a:rPr dirty="0" smtClean="0">
                <a:solidFill>
                  <a:srgbClr val="FEFAC9"/>
                </a:solidFill>
              </a:rPr>
              <a:t>feelings</a:t>
            </a:r>
            <a:endParaRPr lang="en-US" dirty="0" smtClean="0">
              <a:solidFill>
                <a:srgbClr val="FEFAC9"/>
              </a:solidFill>
            </a:endParaRPr>
          </a:p>
          <a:p>
            <a:pPr marL="320040" indent="-320040" defTabSz="420623">
              <a:spcBef>
                <a:spcPts val="3000"/>
              </a:spcBef>
              <a:defRPr sz="2800"/>
            </a:pPr>
            <a:r>
              <a:rPr lang="en-US" dirty="0">
                <a:solidFill>
                  <a:srgbClr val="FEFAC9"/>
                </a:solidFill>
              </a:rPr>
              <a:t>“Cookie Seeking”</a:t>
            </a:r>
            <a:endParaRPr lang="en-US" sz="2500" dirty="0">
              <a:solidFill>
                <a:srgbClr val="FEFAC9"/>
              </a:solidFill>
            </a:endParaRPr>
          </a:p>
          <a:p>
            <a:pPr marL="320040" indent="-320040" defTabSz="420623">
              <a:spcBef>
                <a:spcPts val="3000"/>
              </a:spcBef>
              <a:defRPr sz="2800"/>
            </a:pPr>
            <a:r>
              <a:rPr lang="en-US" dirty="0">
                <a:solidFill>
                  <a:srgbClr val="FEFAC9"/>
                </a:solidFill>
              </a:rPr>
              <a:t>“I got interested when I had a daughter…</a:t>
            </a:r>
            <a:r>
              <a:rPr lang="en-US" dirty="0" smtClean="0">
                <a:solidFill>
                  <a:srgbClr val="FEFAC9"/>
                </a:solidFill>
              </a:rPr>
              <a:t>”</a:t>
            </a:r>
          </a:p>
          <a:p>
            <a:pPr marL="0" indent="0" algn="ctr" defTabSz="420623">
              <a:spcBef>
                <a:spcPts val="3000"/>
              </a:spcBef>
              <a:buNone/>
              <a:defRPr sz="2800"/>
            </a:pPr>
            <a:r>
              <a:rPr lang="en-US" sz="2000" dirty="0">
                <a:solidFill>
                  <a:srgbClr val="FEFAC9"/>
                </a:solidFill>
              </a:rPr>
              <a:t>http://</a:t>
            </a:r>
            <a:r>
              <a:rPr lang="en-US" sz="2000" dirty="0" err="1">
                <a:solidFill>
                  <a:srgbClr val="FEFAC9"/>
                </a:solidFill>
              </a:rPr>
              <a:t>geekfeminism.wikia.com</a:t>
            </a:r>
            <a:r>
              <a:rPr lang="en-US" sz="2000" dirty="0">
                <a:solidFill>
                  <a:srgbClr val="FEFAC9"/>
                </a:solidFill>
              </a:rPr>
              <a:t>/wiki/</a:t>
            </a:r>
            <a:r>
              <a:rPr lang="en-US" sz="2000" dirty="0" err="1">
                <a:solidFill>
                  <a:srgbClr val="FEFAC9"/>
                </a:solidFill>
              </a:rPr>
              <a:t>I_have_a_daughter</a:t>
            </a:r>
            <a:endParaRPr lang="en-US" sz="2000" dirty="0">
              <a:solidFill>
                <a:srgbClr val="FEFAC9"/>
              </a:solidFill>
            </a:endParaRPr>
          </a:p>
          <a:p>
            <a:pPr marL="320040" indent="-320040" defTabSz="420623">
              <a:spcBef>
                <a:spcPts val="3000"/>
              </a:spcBef>
              <a:defRPr sz="2800"/>
            </a:pPr>
            <a:endParaRPr dirty="0">
              <a:solidFill>
                <a:srgbClr val="FEFAC9"/>
              </a:solidFill>
            </a:endParaRPr>
          </a:p>
        </p:txBody>
      </p:sp>
    </p:spTree>
    <p:extLst>
      <p:ext uri="{BB962C8B-B14F-4D97-AF65-F5344CB8AC3E}">
        <p14:creationId xmlns:p14="http://schemas.microsoft.com/office/powerpoint/2010/main" val="39129639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normAutofit/>
          </a:bodyPr>
          <a:lstStyle/>
          <a:p>
            <a:r>
              <a:rPr dirty="0"/>
              <a:t>Things </a:t>
            </a:r>
            <a:r>
              <a:rPr lang="en-US" dirty="0" smtClean="0"/>
              <a:t>That are Unwelcoming</a:t>
            </a:r>
            <a:r>
              <a:rPr dirty="0" smtClean="0"/>
              <a:t>:</a:t>
            </a:r>
            <a:endParaRPr dirty="0"/>
          </a:p>
        </p:txBody>
      </p:sp>
      <p:sp>
        <p:nvSpPr>
          <p:cNvPr id="198" name="Shape 198"/>
          <p:cNvSpPr>
            <a:spLocks noGrp="1"/>
          </p:cNvSpPr>
          <p:nvPr>
            <p:ph type="body" idx="1"/>
          </p:nvPr>
        </p:nvSpPr>
        <p:spPr>
          <a:xfrm>
            <a:off x="650240" y="2974754"/>
            <a:ext cx="11704320" cy="5738012"/>
          </a:xfrm>
          <a:prstGeom prst="rect">
            <a:avLst/>
          </a:prstGeom>
        </p:spPr>
        <p:txBody>
          <a:bodyPr/>
          <a:lstStyle/>
          <a:p>
            <a:pPr marL="320040" indent="-320040" defTabSz="420623">
              <a:spcBef>
                <a:spcPts val="3000"/>
              </a:spcBef>
              <a:defRPr sz="2800"/>
            </a:pPr>
            <a:r>
              <a:rPr dirty="0">
                <a:solidFill>
                  <a:srgbClr val="FEFAC9"/>
                </a:solidFill>
              </a:rPr>
              <a:t>“Not all men…”</a:t>
            </a:r>
            <a:endParaRPr sz="2500" dirty="0">
              <a:solidFill>
                <a:srgbClr val="FEFAC9"/>
              </a:solidFill>
            </a:endParaRPr>
          </a:p>
          <a:p>
            <a:pPr marL="320040" indent="-320040" defTabSz="420623">
              <a:spcBef>
                <a:spcPts val="3000"/>
              </a:spcBef>
              <a:defRPr sz="2800"/>
            </a:pPr>
            <a:r>
              <a:rPr dirty="0">
                <a:solidFill>
                  <a:srgbClr val="FEFAC9"/>
                </a:solidFill>
              </a:rPr>
              <a:t>Tone policing</a:t>
            </a:r>
            <a:endParaRPr sz="2500" dirty="0">
              <a:solidFill>
                <a:srgbClr val="FEFAC9"/>
              </a:solidFill>
            </a:endParaRPr>
          </a:p>
          <a:p>
            <a:pPr marL="320040" indent="-320040" defTabSz="420623">
              <a:spcBef>
                <a:spcPts val="3000"/>
              </a:spcBef>
              <a:defRPr sz="2800"/>
            </a:pPr>
            <a:r>
              <a:rPr dirty="0">
                <a:solidFill>
                  <a:srgbClr val="FEFAC9"/>
                </a:solidFill>
              </a:rPr>
              <a:t>Feeling the hurt of </a:t>
            </a:r>
            <a:r>
              <a:rPr i="1" dirty="0">
                <a:solidFill>
                  <a:srgbClr val="FEFAC9"/>
                </a:solidFill>
              </a:rPr>
              <a:t>their</a:t>
            </a:r>
            <a:r>
              <a:rPr dirty="0">
                <a:solidFill>
                  <a:srgbClr val="FEFAC9"/>
                </a:solidFill>
              </a:rPr>
              <a:t> exclusion so much that it becomes about </a:t>
            </a:r>
            <a:r>
              <a:rPr i="1" dirty="0">
                <a:solidFill>
                  <a:srgbClr val="FEFAC9"/>
                </a:solidFill>
              </a:rPr>
              <a:t>my</a:t>
            </a:r>
            <a:r>
              <a:rPr dirty="0">
                <a:solidFill>
                  <a:srgbClr val="FEFAC9"/>
                </a:solidFill>
              </a:rPr>
              <a:t> </a:t>
            </a:r>
            <a:r>
              <a:rPr dirty="0" smtClean="0">
                <a:solidFill>
                  <a:srgbClr val="FEFAC9"/>
                </a:solidFill>
              </a:rPr>
              <a:t>feelings</a:t>
            </a:r>
            <a:endParaRPr lang="en-US" dirty="0" smtClean="0">
              <a:solidFill>
                <a:srgbClr val="FEFAC9"/>
              </a:solidFill>
            </a:endParaRPr>
          </a:p>
          <a:p>
            <a:pPr marL="320040" indent="-320040" defTabSz="420623">
              <a:spcBef>
                <a:spcPts val="3000"/>
              </a:spcBef>
              <a:defRPr sz="2800"/>
            </a:pPr>
            <a:r>
              <a:rPr lang="en-US" dirty="0">
                <a:solidFill>
                  <a:srgbClr val="FEFAC9"/>
                </a:solidFill>
              </a:rPr>
              <a:t>“Cookie Seeking”</a:t>
            </a:r>
            <a:endParaRPr lang="en-US" sz="2500" dirty="0">
              <a:solidFill>
                <a:srgbClr val="FEFAC9"/>
              </a:solidFill>
            </a:endParaRPr>
          </a:p>
          <a:p>
            <a:pPr marL="320040" indent="-320040" defTabSz="420623">
              <a:spcBef>
                <a:spcPts val="3000"/>
              </a:spcBef>
              <a:defRPr sz="2800"/>
            </a:pPr>
            <a:r>
              <a:rPr lang="en-US" dirty="0">
                <a:solidFill>
                  <a:srgbClr val="FEFAC9"/>
                </a:solidFill>
              </a:rPr>
              <a:t>“I got interested when I had a daughter…”</a:t>
            </a:r>
            <a:endParaRPr lang="en-US" sz="2500" dirty="0">
              <a:solidFill>
                <a:srgbClr val="FEFAC9"/>
              </a:solidFill>
            </a:endParaRPr>
          </a:p>
          <a:p>
            <a:pPr marL="320040" indent="-320040" defTabSz="420623">
              <a:spcBef>
                <a:spcPts val="3000"/>
              </a:spcBef>
              <a:defRPr sz="2800"/>
            </a:pPr>
            <a:r>
              <a:rPr lang="en-US" dirty="0">
                <a:solidFill>
                  <a:srgbClr val="FEFAC9"/>
                </a:solidFill>
              </a:rPr>
              <a:t>Asking professionals in the field of diversity for free help</a:t>
            </a:r>
            <a:endParaRPr lang="en-US" sz="2500" dirty="0">
              <a:solidFill>
                <a:srgbClr val="FEFAC9"/>
              </a:solidFill>
            </a:endParaRPr>
          </a:p>
          <a:p>
            <a:pPr marL="320040" indent="-320040" defTabSz="420623">
              <a:spcBef>
                <a:spcPts val="3000"/>
              </a:spcBef>
              <a:defRPr sz="2800"/>
            </a:pPr>
            <a:endParaRPr dirty="0">
              <a:solidFill>
                <a:srgbClr val="FEFAC9"/>
              </a:solidFill>
            </a:endParaRPr>
          </a:p>
        </p:txBody>
      </p:sp>
    </p:spTree>
    <p:extLst>
      <p:ext uri="{BB962C8B-B14F-4D97-AF65-F5344CB8AC3E}">
        <p14:creationId xmlns:p14="http://schemas.microsoft.com/office/powerpoint/2010/main" val="4487629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lstStyle>
            <a:lvl1pPr defTabSz="514737">
              <a:defRPr sz="7029">
                <a:effectLst>
                  <a:outerShdw blurRad="113157" dist="100584" dir="2700000" rotWithShape="0">
                    <a:srgbClr val="000000">
                      <a:alpha val="40000"/>
                    </a:srgbClr>
                  </a:outerShdw>
                </a:effectLst>
              </a:defRPr>
            </a:lvl1pPr>
          </a:lstStyle>
          <a:p>
            <a:r>
              <a:t>And What About Mistakes?</a:t>
            </a:r>
          </a:p>
        </p:txBody>
      </p:sp>
      <p:sp>
        <p:nvSpPr>
          <p:cNvPr id="204" name="Shape 204"/>
          <p:cNvSpPr>
            <a:spLocks noGrp="1"/>
          </p:cNvSpPr>
          <p:nvPr>
            <p:ph type="body" idx="1"/>
          </p:nvPr>
        </p:nvSpPr>
        <p:spPr>
          <a:xfrm>
            <a:off x="650240" y="2205996"/>
            <a:ext cx="11704320" cy="6665983"/>
          </a:xfrm>
          <a:prstGeom prst="rect">
            <a:avLst/>
          </a:prstGeom>
        </p:spPr>
        <p:txBody>
          <a:bodyPr>
            <a:normAutofit/>
          </a:bodyPr>
          <a:lstStyle/>
          <a:p>
            <a:pPr marL="0" indent="0" defTabSz="303783">
              <a:spcBef>
                <a:spcPts val="2100"/>
              </a:spcBef>
              <a:buSzTx/>
              <a:buNone/>
              <a:defRPr sz="3200"/>
            </a:pPr>
            <a:r>
              <a:rPr sz="3600" dirty="0">
                <a:solidFill>
                  <a:srgbClr val="FEFAC9"/>
                </a:solidFill>
              </a:rPr>
              <a:t>Be </a:t>
            </a:r>
            <a:r>
              <a:rPr sz="3600" dirty="0" smtClean="0">
                <a:solidFill>
                  <a:srgbClr val="FEFAC9"/>
                </a:solidFill>
              </a:rPr>
              <a:t>aware</a:t>
            </a:r>
            <a:r>
              <a:rPr lang="en-US" sz="3600" dirty="0" smtClean="0">
                <a:solidFill>
                  <a:srgbClr val="FEFAC9"/>
                </a:solidFill>
              </a:rPr>
              <a:t>: </a:t>
            </a:r>
            <a:r>
              <a:rPr sz="3600" dirty="0" smtClean="0">
                <a:solidFill>
                  <a:srgbClr val="FEFAC9"/>
                </a:solidFill>
              </a:rPr>
              <a:t>we </a:t>
            </a:r>
            <a:r>
              <a:rPr sz="3600" dirty="0">
                <a:solidFill>
                  <a:srgbClr val="FEFAC9"/>
                </a:solidFill>
              </a:rPr>
              <a:t>will sometimes make a mistake and say something ignorant or unintentionally hurtful</a:t>
            </a:r>
          </a:p>
          <a:p>
            <a:pPr marL="0" indent="0" defTabSz="303783">
              <a:spcBef>
                <a:spcPts val="2100"/>
              </a:spcBef>
              <a:buSzTx/>
              <a:buNone/>
              <a:defRPr sz="3200"/>
            </a:pPr>
            <a:endParaRPr dirty="0">
              <a:solidFill>
                <a:srgbClr val="FEFAC9"/>
              </a:solidFill>
            </a:endParaRPr>
          </a:p>
          <a:p>
            <a:pPr marL="231138" indent="-231138" defTabSz="303783">
              <a:spcBef>
                <a:spcPts val="2100"/>
              </a:spcBef>
              <a:defRPr sz="2400"/>
            </a:pPr>
            <a:r>
              <a:rPr lang="en-US" sz="3200" dirty="0" smtClean="0">
                <a:solidFill>
                  <a:srgbClr val="FEFAC9"/>
                </a:solidFill>
              </a:rPr>
              <a:t> We may be called out with strong emotion / anger</a:t>
            </a:r>
            <a:endParaRPr lang="en-US" sz="2400" dirty="0">
              <a:solidFill>
                <a:srgbClr val="FEFAC9"/>
              </a:solidFill>
            </a:endParaRPr>
          </a:p>
          <a:p>
            <a:pPr marL="231138" indent="-231138" defTabSz="303783">
              <a:spcBef>
                <a:spcPts val="2100"/>
              </a:spcBef>
              <a:defRPr sz="2400"/>
            </a:pPr>
            <a:r>
              <a:rPr lang="en-US" sz="3200" dirty="0" smtClean="0">
                <a:solidFill>
                  <a:srgbClr val="FEFAC9"/>
                </a:solidFill>
              </a:rPr>
              <a:t> Know that our instinct at this time is to feel:</a:t>
            </a:r>
            <a:endParaRPr lang="en-US" sz="2400" dirty="0" smtClean="0">
              <a:solidFill>
                <a:srgbClr val="FEFAC9"/>
              </a:solidFill>
            </a:endParaRPr>
          </a:p>
          <a:p>
            <a:pPr marL="1018540" lvl="2" indent="-342900" defTabSz="303783">
              <a:spcBef>
                <a:spcPts val="2100"/>
              </a:spcBef>
              <a:buClr>
                <a:srgbClr val="FFFFFF"/>
              </a:buClr>
              <a:defRPr sz="2400"/>
            </a:pPr>
            <a:r>
              <a:rPr lang="en-US" sz="3200" dirty="0" smtClean="0">
                <a:solidFill>
                  <a:srgbClr val="FEFAC9"/>
                </a:solidFill>
              </a:rPr>
              <a:t>Shame (and shut down or change the subject)</a:t>
            </a:r>
            <a:endParaRPr lang="en-US" sz="2400" dirty="0" smtClean="0">
              <a:solidFill>
                <a:srgbClr val="FEFAC9"/>
              </a:solidFill>
            </a:endParaRPr>
          </a:p>
          <a:p>
            <a:pPr marL="1018540" lvl="2" indent="-342900" defTabSz="303783">
              <a:spcBef>
                <a:spcPts val="2100"/>
              </a:spcBef>
              <a:buClr>
                <a:srgbClr val="FFFFFF"/>
              </a:buClr>
              <a:defRPr sz="2400"/>
            </a:pPr>
            <a:r>
              <a:rPr lang="en-US" sz="3200" dirty="0" smtClean="0">
                <a:solidFill>
                  <a:srgbClr val="FEFAC9"/>
                </a:solidFill>
              </a:rPr>
              <a:t>Anger (and defend or lash out)</a:t>
            </a:r>
            <a:endParaRPr lang="en-US" sz="2400" dirty="0" smtClean="0">
              <a:solidFill>
                <a:srgbClr val="FEFAC9"/>
              </a:solidFill>
            </a:endParaRPr>
          </a:p>
          <a:p>
            <a:pPr marL="231138" indent="-231138" defTabSz="303783">
              <a:spcBef>
                <a:spcPts val="2100"/>
              </a:spcBef>
              <a:defRPr sz="2400"/>
            </a:pPr>
            <a:r>
              <a:rPr lang="en-US" sz="3200" dirty="0" smtClean="0">
                <a:solidFill>
                  <a:srgbClr val="FEFAC9"/>
                </a:solidFill>
              </a:rPr>
              <a:t> So what can we do if we </a:t>
            </a:r>
            <a:r>
              <a:rPr lang="en-US" sz="3200" i="1" dirty="0" smtClean="0">
                <a:solidFill>
                  <a:srgbClr val="FEFAC9"/>
                </a:solidFill>
              </a:rPr>
              <a:t>are</a:t>
            </a:r>
            <a:r>
              <a:rPr lang="en-US" sz="3200" dirty="0" smtClean="0">
                <a:solidFill>
                  <a:srgbClr val="FEFAC9"/>
                </a:solidFill>
              </a:rPr>
              <a:t> called out about a mistake</a:t>
            </a:r>
            <a:r>
              <a:rPr lang="en-US" sz="3200" dirty="0" smtClean="0">
                <a:solidFill>
                  <a:srgbClr val="FEFAC9"/>
                </a:solidFill>
              </a:rPr>
              <a:t>?</a:t>
            </a:r>
          </a:p>
          <a:p>
            <a:pPr marL="0" indent="0" algn="ctr" defTabSz="303783">
              <a:spcBef>
                <a:spcPts val="2100"/>
              </a:spcBef>
              <a:buNone/>
              <a:defRPr sz="2400"/>
            </a:pPr>
            <a:r>
              <a:rPr lang="en-US" sz="2400" dirty="0">
                <a:solidFill>
                  <a:srgbClr val="FEFAC9"/>
                </a:solidFill>
              </a:rPr>
              <a:t>http://</a:t>
            </a:r>
            <a:r>
              <a:rPr lang="en-US" sz="2400" dirty="0" err="1">
                <a:solidFill>
                  <a:srgbClr val="FEFAC9"/>
                </a:solidFill>
              </a:rPr>
              <a:t>juliepagano.com</a:t>
            </a:r>
            <a:r>
              <a:rPr lang="en-US" sz="2400" dirty="0">
                <a:solidFill>
                  <a:srgbClr val="FEFAC9"/>
                </a:solidFill>
              </a:rPr>
              <a:t>/blog/2014/01/06/on-making-mistakes/</a:t>
            </a:r>
            <a:endParaRPr sz="2400" dirty="0">
              <a:solidFill>
                <a:srgbClr val="FEFAC9"/>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lvl1pPr defTabSz="514737">
              <a:defRPr sz="7029">
                <a:effectLst>
                  <a:outerShdw blurRad="113157" dist="100584" dir="2700000" rotWithShape="0">
                    <a:srgbClr val="000000">
                      <a:alpha val="40000"/>
                    </a:srgbClr>
                  </a:outerShdw>
                </a:effectLst>
              </a:defRPr>
            </a:lvl1pPr>
          </a:lstStyle>
          <a:p>
            <a:r>
              <a:rPr dirty="0"/>
              <a:t>And What About Mistakes?</a:t>
            </a:r>
          </a:p>
        </p:txBody>
      </p:sp>
      <p:sp>
        <p:nvSpPr>
          <p:cNvPr id="207" name="Shape 207"/>
          <p:cNvSpPr>
            <a:spLocks noGrp="1"/>
          </p:cNvSpPr>
          <p:nvPr>
            <p:ph type="body" idx="1"/>
          </p:nvPr>
        </p:nvSpPr>
        <p:spPr>
          <a:xfrm>
            <a:off x="650240" y="2168282"/>
            <a:ext cx="12081556" cy="6653672"/>
          </a:xfrm>
          <a:prstGeom prst="rect">
            <a:avLst/>
          </a:prstGeom>
        </p:spPr>
        <p:txBody>
          <a:bodyPr>
            <a:normAutofit fontScale="92500"/>
          </a:bodyPr>
          <a:lstStyle/>
          <a:p>
            <a:pPr marL="0" indent="0" defTabSz="303783">
              <a:spcBef>
                <a:spcPts val="2100"/>
              </a:spcBef>
              <a:buSzTx/>
              <a:buNone/>
              <a:defRPr sz="3200"/>
            </a:pPr>
            <a:r>
              <a:rPr sz="3600" dirty="0">
                <a:solidFill>
                  <a:srgbClr val="FEFAC9"/>
                </a:solidFill>
              </a:rPr>
              <a:t>If you are called out for saying something ignorant or unintentionally hurtful:</a:t>
            </a:r>
            <a:endParaRPr sz="2000" dirty="0">
              <a:solidFill>
                <a:srgbClr val="FEFAC9"/>
              </a:solidFill>
            </a:endParaRPr>
          </a:p>
          <a:p>
            <a:pPr marL="231138" indent="-231138" defTabSz="303783">
              <a:spcBef>
                <a:spcPts val="2100"/>
              </a:spcBef>
              <a:defRPr sz="3200"/>
            </a:pPr>
            <a:endParaRPr sz="1800" dirty="0">
              <a:solidFill>
                <a:srgbClr val="FEFAC9"/>
              </a:solidFill>
            </a:endParaRPr>
          </a:p>
          <a:p>
            <a:pPr marL="1132840" lvl="2" indent="-457200" defTabSz="303783">
              <a:spcBef>
                <a:spcPts val="2100"/>
              </a:spcBef>
              <a:buClr>
                <a:srgbClr val="FFFFFF"/>
              </a:buClr>
              <a:defRPr sz="2000"/>
            </a:pPr>
            <a:r>
              <a:rPr sz="3200" dirty="0">
                <a:solidFill>
                  <a:srgbClr val="FEFAC9"/>
                </a:solidFill>
              </a:rPr>
              <a:t>Be curious</a:t>
            </a:r>
            <a:endParaRPr sz="2800" dirty="0">
              <a:solidFill>
                <a:srgbClr val="FEFAC9"/>
              </a:solidFill>
            </a:endParaRPr>
          </a:p>
          <a:p>
            <a:pPr marL="1132840" lvl="2" indent="-457200" defTabSz="303783">
              <a:spcBef>
                <a:spcPts val="2100"/>
              </a:spcBef>
              <a:buClr>
                <a:srgbClr val="FFFFFF"/>
              </a:buClr>
              <a:defRPr sz="2000"/>
            </a:pPr>
            <a:r>
              <a:rPr sz="3200" dirty="0">
                <a:solidFill>
                  <a:srgbClr val="FEFAC9"/>
                </a:solidFill>
              </a:rPr>
              <a:t>Remember the person is not vilifying you or calling you a bad person</a:t>
            </a:r>
            <a:endParaRPr sz="2800" dirty="0">
              <a:solidFill>
                <a:srgbClr val="FEFAC9"/>
              </a:solidFill>
            </a:endParaRPr>
          </a:p>
          <a:p>
            <a:pPr marL="1132840" lvl="2" indent="-457200" defTabSz="303783">
              <a:spcBef>
                <a:spcPts val="2100"/>
              </a:spcBef>
              <a:buClr>
                <a:srgbClr val="FFFFFF"/>
              </a:buClr>
              <a:defRPr sz="2000"/>
            </a:pPr>
            <a:r>
              <a:rPr sz="3200" dirty="0">
                <a:solidFill>
                  <a:srgbClr val="FEFAC9"/>
                </a:solidFill>
              </a:rPr>
              <a:t>Own the </a:t>
            </a:r>
            <a:r>
              <a:rPr sz="3200" i="1" dirty="0">
                <a:solidFill>
                  <a:srgbClr val="FEFAC9"/>
                </a:solidFill>
              </a:rPr>
              <a:t>impact</a:t>
            </a:r>
            <a:r>
              <a:rPr sz="3200" dirty="0">
                <a:solidFill>
                  <a:srgbClr val="FEFAC9"/>
                </a:solidFill>
              </a:rPr>
              <a:t> of what you did; leave out the </a:t>
            </a:r>
            <a:r>
              <a:rPr sz="3200" i="1" dirty="0">
                <a:solidFill>
                  <a:srgbClr val="FEFAC9"/>
                </a:solidFill>
              </a:rPr>
              <a:t>intent</a:t>
            </a:r>
            <a:r>
              <a:rPr sz="3200" dirty="0">
                <a:solidFill>
                  <a:srgbClr val="FEFAC9"/>
                </a:solidFill>
              </a:rPr>
              <a:t> behind it - that doesn’t matter to the person who was hurt</a:t>
            </a:r>
          </a:p>
          <a:p>
            <a:pPr marL="1132840" lvl="2" indent="-457200" defTabSz="303783">
              <a:spcBef>
                <a:spcPts val="2100"/>
              </a:spcBef>
              <a:buClr>
                <a:srgbClr val="FFFFFF"/>
              </a:buClr>
              <a:defRPr sz="2000"/>
            </a:pPr>
            <a:r>
              <a:rPr sz="3200" dirty="0">
                <a:solidFill>
                  <a:srgbClr val="FEFAC9"/>
                </a:solidFill>
              </a:rPr>
              <a:t>Don’t make it about yourself</a:t>
            </a:r>
            <a:endParaRPr sz="2800" dirty="0">
              <a:solidFill>
                <a:srgbClr val="FEFAC9"/>
              </a:solidFill>
            </a:endParaRPr>
          </a:p>
          <a:p>
            <a:pPr marL="1132840" lvl="2" indent="-457200" defTabSz="303783">
              <a:spcBef>
                <a:spcPts val="2100"/>
              </a:spcBef>
              <a:buClr>
                <a:srgbClr val="FFFFFF"/>
              </a:buClr>
              <a:defRPr sz="2000"/>
            </a:pPr>
            <a:r>
              <a:rPr sz="3200" dirty="0">
                <a:solidFill>
                  <a:srgbClr val="FEFAC9"/>
                </a:solidFill>
              </a:rPr>
              <a:t>Discuss what you learned with other people </a:t>
            </a:r>
            <a:r>
              <a:rPr sz="3200" i="1" dirty="0">
                <a:solidFill>
                  <a:srgbClr val="FEFAC9"/>
                </a:solidFill>
              </a:rPr>
              <a:t>of your own group</a:t>
            </a:r>
            <a:r>
              <a:rPr sz="3200" dirty="0">
                <a:solidFill>
                  <a:srgbClr val="FEFAC9"/>
                </a:solidFill>
              </a:rPr>
              <a:t>, not people of the marginalized that you mistakenly hurt.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prstGeom prst="rect">
            <a:avLst/>
          </a:prstGeom>
        </p:spPr>
        <p:txBody>
          <a:bodyPr/>
          <a:lstStyle/>
          <a:p>
            <a:r>
              <a:rPr lang="en-US" sz="7200" dirty="0" smtClean="0"/>
              <a:t>Be an Ally</a:t>
            </a:r>
            <a:endParaRPr dirty="0"/>
          </a:p>
        </p:txBody>
      </p:sp>
      <p:sp>
        <p:nvSpPr>
          <p:cNvPr id="210" name="Shape 210"/>
          <p:cNvSpPr>
            <a:spLocks noGrp="1"/>
          </p:cNvSpPr>
          <p:nvPr>
            <p:ph type="body" idx="1"/>
          </p:nvPr>
        </p:nvSpPr>
        <p:spPr>
          <a:xfrm>
            <a:off x="650240" y="2924618"/>
            <a:ext cx="11704320" cy="5788147"/>
          </a:xfrm>
          <a:prstGeom prst="rect">
            <a:avLst/>
          </a:prstGeom>
        </p:spPr>
        <p:txBody>
          <a:bodyPr/>
          <a:lstStyle/>
          <a:p>
            <a:pPr>
              <a:spcBef>
                <a:spcPts val="3253"/>
              </a:spcBef>
            </a:pPr>
            <a:r>
              <a:rPr dirty="0">
                <a:solidFill>
                  <a:srgbClr val="FEFAC9"/>
                </a:solidFill>
              </a:rPr>
              <a:t>“Do Allying”, don’t call yourself an ally</a:t>
            </a:r>
          </a:p>
          <a:p>
            <a:pPr>
              <a:spcBef>
                <a:spcPts val="3253"/>
              </a:spcBef>
            </a:pPr>
            <a:r>
              <a:rPr dirty="0">
                <a:solidFill>
                  <a:srgbClr val="FEFAC9"/>
                </a:solidFill>
              </a:rPr>
              <a:t>Fixed State </a:t>
            </a:r>
            <a:r>
              <a:rPr dirty="0" smtClean="0">
                <a:solidFill>
                  <a:srgbClr val="FEFAC9"/>
                </a:solidFill>
              </a:rPr>
              <a:t>vs</a:t>
            </a:r>
            <a:r>
              <a:rPr lang="en-US" dirty="0" smtClean="0">
                <a:solidFill>
                  <a:srgbClr val="FEFAC9"/>
                </a:solidFill>
              </a:rPr>
              <a:t>.</a:t>
            </a:r>
            <a:r>
              <a:rPr dirty="0" smtClean="0">
                <a:solidFill>
                  <a:srgbClr val="FEFAC9"/>
                </a:solidFill>
              </a:rPr>
              <a:t> </a:t>
            </a:r>
            <a:r>
              <a:rPr dirty="0">
                <a:solidFill>
                  <a:srgbClr val="FEFAC9"/>
                </a:solidFill>
              </a:rPr>
              <a:t>Process </a:t>
            </a:r>
            <a:r>
              <a:rPr dirty="0" smtClean="0">
                <a:solidFill>
                  <a:srgbClr val="FEFAC9"/>
                </a:solidFill>
              </a:rPr>
              <a:t>Model</a:t>
            </a:r>
            <a:endParaRPr lang="en-US" dirty="0" smtClean="0">
              <a:solidFill>
                <a:srgbClr val="FEFAC9"/>
              </a:solidFill>
            </a:endParaRPr>
          </a:p>
          <a:p>
            <a:pPr>
              <a:spcBef>
                <a:spcPts val="3253"/>
              </a:spcBef>
            </a:pPr>
            <a:r>
              <a:rPr dirty="0" smtClean="0">
                <a:solidFill>
                  <a:srgbClr val="FEFAC9"/>
                </a:solidFill>
              </a:rPr>
              <a:t>If </a:t>
            </a:r>
            <a:r>
              <a:rPr dirty="0">
                <a:solidFill>
                  <a:srgbClr val="FEFAC9"/>
                </a:solidFill>
              </a:rPr>
              <a:t>someone calls you an “ally”, remember it’s about the things we do.</a:t>
            </a:r>
          </a:p>
        </p:txBody>
      </p:sp>
      <p:sp>
        <p:nvSpPr>
          <p:cNvPr id="2" name="TextBox 1"/>
          <p:cNvSpPr txBox="1"/>
          <p:nvPr/>
        </p:nvSpPr>
        <p:spPr>
          <a:xfrm>
            <a:off x="1154798" y="7567781"/>
            <a:ext cx="8584401" cy="646331"/>
          </a:xfrm>
          <a:prstGeom prst="rect">
            <a:avLst/>
          </a:prstGeom>
          <a:noFill/>
        </p:spPr>
        <p:txBody>
          <a:bodyPr wrap="none" rtlCol="0">
            <a:spAutoFit/>
          </a:bodyPr>
          <a:lstStyle/>
          <a:p>
            <a:r>
              <a:rPr lang="en-US" sz="1800" dirty="0">
                <a:solidFill>
                  <a:srgbClr val="FEFAC9"/>
                </a:solidFill>
                <a:hlinkClick r:id="rId2"/>
              </a:rPr>
              <a:t>http://</a:t>
            </a:r>
            <a:r>
              <a:rPr lang="en-US" sz="1800" dirty="0" err="1">
                <a:solidFill>
                  <a:srgbClr val="FEFAC9"/>
                </a:solidFill>
                <a:hlinkClick r:id="rId2"/>
              </a:rPr>
              <a:t>www.shakesville.com</a:t>
            </a:r>
            <a:r>
              <a:rPr lang="en-US" sz="1800" dirty="0">
                <a:solidFill>
                  <a:srgbClr val="FEFAC9"/>
                </a:solidFill>
                <a:hlinkClick r:id="rId2"/>
              </a:rPr>
              <a:t>/2013/04/on-fixed-state-ally-model-</a:t>
            </a:r>
            <a:r>
              <a:rPr lang="en-US" sz="1800" dirty="0" err="1">
                <a:solidFill>
                  <a:srgbClr val="FEFAC9"/>
                </a:solidFill>
                <a:hlinkClick r:id="rId2"/>
              </a:rPr>
              <a:t>vs</a:t>
            </a:r>
            <a:r>
              <a:rPr lang="en-US" sz="1800" dirty="0">
                <a:solidFill>
                  <a:srgbClr val="FEFAC9"/>
                </a:solidFill>
                <a:hlinkClick r:id="rId2"/>
              </a:rPr>
              <a:t>-</a:t>
            </a:r>
            <a:r>
              <a:rPr lang="en-US" sz="1800" dirty="0" err="1">
                <a:solidFill>
                  <a:srgbClr val="FEFAC9"/>
                </a:solidFill>
                <a:hlinkClick r:id="rId2"/>
              </a:rPr>
              <a:t>process.html</a:t>
            </a:r>
            <a:endParaRPr lang="en-US" sz="1800" dirty="0">
              <a:solidFill>
                <a:srgbClr val="FEFAC9"/>
              </a:solidFill>
            </a:endParaRPr>
          </a:p>
          <a:p>
            <a:r>
              <a:rPr lang="en-US" sz="1800" dirty="0" smtClean="0">
                <a:solidFill>
                  <a:srgbClr val="FEFAC9"/>
                </a:solidFill>
                <a:hlinkClick r:id="rId3"/>
              </a:rPr>
              <a:t>https</a:t>
            </a:r>
            <a:r>
              <a:rPr lang="en-US" sz="1800" dirty="0">
                <a:solidFill>
                  <a:srgbClr val="FEFAC9"/>
                </a:solidFill>
                <a:hlinkClick r:id="rId3"/>
              </a:rPr>
              <a:t>://</a:t>
            </a:r>
            <a:r>
              <a:rPr lang="en-US" sz="1800" dirty="0" err="1">
                <a:solidFill>
                  <a:srgbClr val="FEFAC9"/>
                </a:solidFill>
                <a:hlinkClick r:id="rId3"/>
              </a:rPr>
              <a:t>theantioppressionnetwork.wordpress.com</a:t>
            </a:r>
            <a:r>
              <a:rPr lang="en-US" sz="1800" dirty="0">
                <a:solidFill>
                  <a:srgbClr val="FEFAC9"/>
                </a:solidFill>
                <a:hlinkClick r:id="rId3"/>
              </a:rPr>
              <a:t>/</a:t>
            </a:r>
            <a:r>
              <a:rPr lang="en-US" sz="1800" dirty="0" err="1">
                <a:solidFill>
                  <a:srgbClr val="FEFAC9"/>
                </a:solidFill>
                <a:hlinkClick r:id="rId3"/>
              </a:rPr>
              <a:t>allyship</a:t>
            </a:r>
            <a:r>
              <a:rPr lang="en-US" sz="1800" dirty="0">
                <a:solidFill>
                  <a:srgbClr val="FEFAC9"/>
                </a:solidFill>
                <a:hlinkClick r:id="rId3"/>
              </a:rPr>
              <a:t>/</a:t>
            </a:r>
            <a:endParaRPr lang="en-US" sz="1800" dirty="0">
              <a:solidFill>
                <a:srgbClr val="FEFAC9"/>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Summary</a:t>
            </a:r>
          </a:p>
        </p:txBody>
      </p:sp>
      <p:sp>
        <p:nvSpPr>
          <p:cNvPr id="217" name="Shape 217"/>
          <p:cNvSpPr>
            <a:spLocks noGrp="1"/>
          </p:cNvSpPr>
          <p:nvPr>
            <p:ph type="body" idx="1"/>
          </p:nvPr>
        </p:nvSpPr>
        <p:spPr>
          <a:xfrm>
            <a:off x="650240" y="2757496"/>
            <a:ext cx="11704320" cy="5955269"/>
          </a:xfrm>
          <a:prstGeom prst="rect">
            <a:avLst/>
          </a:prstGeom>
        </p:spPr>
        <p:txBody>
          <a:bodyPr>
            <a:normAutofit lnSpcReduction="10000"/>
          </a:bodyPr>
          <a:lstStyle/>
          <a:p>
            <a:pPr>
              <a:lnSpc>
                <a:spcPct val="80000"/>
              </a:lnSpc>
              <a:spcBef>
                <a:spcPts val="3200"/>
              </a:spcBef>
              <a:defRPr sz="3700"/>
            </a:pPr>
            <a:r>
              <a:rPr dirty="0">
                <a:solidFill>
                  <a:srgbClr val="FEFAC9"/>
                </a:solidFill>
              </a:rPr>
              <a:t>Wide range of characteristics and experiences</a:t>
            </a:r>
          </a:p>
          <a:p>
            <a:pPr>
              <a:lnSpc>
                <a:spcPct val="80000"/>
              </a:lnSpc>
              <a:spcBef>
                <a:spcPts val="3200"/>
              </a:spcBef>
              <a:defRPr sz="3700"/>
            </a:pPr>
            <a:r>
              <a:rPr dirty="0">
                <a:solidFill>
                  <a:srgbClr val="FEFAC9"/>
                </a:solidFill>
              </a:rPr>
              <a:t>Good for business </a:t>
            </a:r>
            <a:r>
              <a:rPr lang="en-US" dirty="0" smtClean="0">
                <a:solidFill>
                  <a:srgbClr val="FEFAC9"/>
                </a:solidFill>
              </a:rPr>
              <a:t>/ </a:t>
            </a:r>
            <a:r>
              <a:rPr dirty="0" smtClean="0">
                <a:solidFill>
                  <a:srgbClr val="FEFAC9"/>
                </a:solidFill>
              </a:rPr>
              <a:t>right </a:t>
            </a:r>
            <a:r>
              <a:rPr dirty="0">
                <a:solidFill>
                  <a:srgbClr val="FEFAC9"/>
                </a:solidFill>
              </a:rPr>
              <a:t>thing to </a:t>
            </a:r>
            <a:r>
              <a:rPr dirty="0" smtClean="0">
                <a:solidFill>
                  <a:srgbClr val="FEFAC9"/>
                </a:solidFill>
              </a:rPr>
              <a:t>do</a:t>
            </a:r>
            <a:r>
              <a:rPr lang="en-US" dirty="0" smtClean="0">
                <a:solidFill>
                  <a:srgbClr val="FEFAC9"/>
                </a:solidFill>
              </a:rPr>
              <a:t> / everybody benefits</a:t>
            </a:r>
            <a:endParaRPr dirty="0">
              <a:solidFill>
                <a:srgbClr val="FEFAC9"/>
              </a:solidFill>
            </a:endParaRPr>
          </a:p>
          <a:p>
            <a:pPr>
              <a:lnSpc>
                <a:spcPct val="80000"/>
              </a:lnSpc>
              <a:spcBef>
                <a:spcPts val="3200"/>
              </a:spcBef>
              <a:defRPr sz="3700"/>
            </a:pPr>
            <a:r>
              <a:rPr dirty="0">
                <a:solidFill>
                  <a:srgbClr val="FEFAC9"/>
                </a:solidFill>
              </a:rPr>
              <a:t>Pipeline starting to improve</a:t>
            </a:r>
          </a:p>
          <a:p>
            <a:pPr>
              <a:lnSpc>
                <a:spcPct val="80000"/>
              </a:lnSpc>
              <a:spcBef>
                <a:spcPts val="3200"/>
              </a:spcBef>
              <a:defRPr sz="3700"/>
            </a:pPr>
            <a:r>
              <a:rPr lang="en-US" dirty="0" smtClean="0">
                <a:solidFill>
                  <a:srgbClr val="FEFAC9"/>
                </a:solidFill>
              </a:rPr>
              <a:t>People leaving IT is a serious</a:t>
            </a:r>
            <a:r>
              <a:rPr dirty="0" smtClean="0">
                <a:solidFill>
                  <a:srgbClr val="FEFAC9"/>
                </a:solidFill>
              </a:rPr>
              <a:t> </a:t>
            </a:r>
            <a:r>
              <a:rPr dirty="0">
                <a:solidFill>
                  <a:srgbClr val="FEFAC9"/>
                </a:solidFill>
              </a:rPr>
              <a:t>problem</a:t>
            </a:r>
          </a:p>
          <a:p>
            <a:pPr>
              <a:lnSpc>
                <a:spcPct val="80000"/>
              </a:lnSpc>
              <a:spcBef>
                <a:spcPts val="3200"/>
              </a:spcBef>
              <a:defRPr sz="3700"/>
            </a:pPr>
            <a:r>
              <a:rPr dirty="0">
                <a:solidFill>
                  <a:srgbClr val="FEFAC9"/>
                </a:solidFill>
              </a:rPr>
              <a:t>Privilege is what I get for belonging to a group</a:t>
            </a:r>
          </a:p>
          <a:p>
            <a:pPr>
              <a:lnSpc>
                <a:spcPct val="80000"/>
              </a:lnSpc>
              <a:spcBef>
                <a:spcPts val="3200"/>
              </a:spcBef>
              <a:defRPr sz="3700"/>
            </a:pPr>
            <a:r>
              <a:rPr dirty="0">
                <a:solidFill>
                  <a:srgbClr val="FEFAC9"/>
                </a:solidFill>
              </a:rPr>
              <a:t>Things </a:t>
            </a:r>
            <a:r>
              <a:rPr lang="en-US" dirty="0" smtClean="0">
                <a:solidFill>
                  <a:srgbClr val="FEFAC9"/>
                </a:solidFill>
              </a:rPr>
              <a:t>we can </a:t>
            </a:r>
            <a:r>
              <a:rPr dirty="0" smtClean="0">
                <a:solidFill>
                  <a:srgbClr val="FEFAC9"/>
                </a:solidFill>
              </a:rPr>
              <a:t>do </a:t>
            </a:r>
            <a:r>
              <a:rPr dirty="0">
                <a:solidFill>
                  <a:srgbClr val="FEFAC9"/>
                </a:solidFill>
              </a:rPr>
              <a:t>/ </a:t>
            </a:r>
            <a:r>
              <a:rPr lang="en-US" dirty="0" smtClean="0">
                <a:solidFill>
                  <a:srgbClr val="FEFAC9"/>
                </a:solidFill>
              </a:rPr>
              <a:t>things that are uninviting</a:t>
            </a:r>
            <a:endParaRPr dirty="0">
              <a:solidFill>
                <a:srgbClr val="FEFAC9"/>
              </a:solidFill>
            </a:endParaRPr>
          </a:p>
          <a:p>
            <a:pPr>
              <a:lnSpc>
                <a:spcPct val="80000"/>
              </a:lnSpc>
              <a:spcBef>
                <a:spcPts val="3200"/>
              </a:spcBef>
              <a:defRPr sz="3700"/>
            </a:pPr>
            <a:r>
              <a:rPr dirty="0">
                <a:solidFill>
                  <a:srgbClr val="FEFAC9"/>
                </a:solidFill>
              </a:rPr>
              <a:t>You will make mistakes. Know how to handle them.</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body" idx="1"/>
          </p:nvPr>
        </p:nvSpPr>
        <p:spPr>
          <a:prstGeom prst="rect">
            <a:avLst/>
          </a:prstGeom>
        </p:spPr>
        <p:txBody>
          <a:bodyPr/>
          <a:lstStyle/>
          <a:p>
            <a:pPr marL="0" indent="0">
              <a:buSzTx/>
              <a:buNone/>
            </a:pPr>
            <a:r>
              <a:rPr lang="en-US" sz="4400" dirty="0" smtClean="0"/>
              <a:t>Finally, t</a:t>
            </a:r>
            <a:r>
              <a:rPr sz="4400" dirty="0" smtClean="0"/>
              <a:t>he </a:t>
            </a:r>
            <a:r>
              <a:rPr sz="4400" dirty="0"/>
              <a:t>answer to the title of my </a:t>
            </a:r>
            <a:r>
              <a:rPr sz="4400" dirty="0" smtClean="0"/>
              <a:t>talk:</a:t>
            </a:r>
            <a:endParaRPr sz="4400" dirty="0"/>
          </a:p>
          <a:p>
            <a:pPr marL="0" indent="0">
              <a:buSzTx/>
              <a:buNone/>
            </a:pPr>
            <a:endParaRPr dirty="0">
              <a:solidFill>
                <a:srgbClr val="FEFAC9"/>
              </a:solidFill>
            </a:endParaRPr>
          </a:p>
          <a:p>
            <a:pPr marL="0" indent="0">
              <a:buSzTx/>
              <a:buNone/>
            </a:pPr>
            <a:r>
              <a:rPr i="1" dirty="0">
                <a:solidFill>
                  <a:srgbClr val="FEFAC9"/>
                </a:solidFill>
              </a:rPr>
              <a:t>Women and members of </a:t>
            </a:r>
            <a:r>
              <a:rPr i="1" dirty="0" smtClean="0">
                <a:solidFill>
                  <a:srgbClr val="FEFAC9"/>
                </a:solidFill>
              </a:rPr>
              <a:t>marginalized </a:t>
            </a:r>
            <a:r>
              <a:rPr i="1" dirty="0">
                <a:solidFill>
                  <a:srgbClr val="FEFAC9"/>
                </a:solidFill>
              </a:rPr>
              <a:t>groups are leaving </a:t>
            </a:r>
            <a:r>
              <a:rPr i="1" dirty="0" smtClean="0">
                <a:solidFill>
                  <a:srgbClr val="FEFAC9"/>
                </a:solidFill>
              </a:rPr>
              <a:t>tech</a:t>
            </a:r>
            <a:r>
              <a:rPr lang="en-US" i="1" dirty="0" smtClean="0">
                <a:solidFill>
                  <a:srgbClr val="FEFAC9"/>
                </a:solidFill>
              </a:rPr>
              <a:t> partly</a:t>
            </a:r>
            <a:r>
              <a:rPr i="1" dirty="0" smtClean="0">
                <a:solidFill>
                  <a:srgbClr val="FEFAC9"/>
                </a:solidFill>
              </a:rPr>
              <a:t> </a:t>
            </a:r>
            <a:r>
              <a:rPr i="1" dirty="0">
                <a:solidFill>
                  <a:srgbClr val="FEFAC9"/>
                </a:solidFill>
              </a:rPr>
              <a:t>because they don’t feel safe and welcome.</a:t>
            </a:r>
          </a:p>
          <a:p>
            <a:pPr marL="0" indent="0">
              <a:buSzTx/>
              <a:buNone/>
            </a:pPr>
            <a:endParaRPr dirty="0">
              <a:solidFill>
                <a:srgbClr val="FEFAC9"/>
              </a:solidFill>
            </a:endParaRPr>
          </a:p>
          <a:p>
            <a:pPr marL="0" indent="0">
              <a:buSzTx/>
              <a:buNone/>
            </a:pPr>
            <a:r>
              <a:rPr i="1" u="sng" dirty="0">
                <a:solidFill>
                  <a:srgbClr val="FEFAC9"/>
                </a:solidFill>
              </a:rPr>
              <a:t>And it is our responsibility to do what we can to make our spaces </a:t>
            </a:r>
            <a:r>
              <a:rPr i="1" u="sng" dirty="0" smtClean="0">
                <a:solidFill>
                  <a:srgbClr val="FEFAC9"/>
                </a:solidFill>
              </a:rPr>
              <a:t>sa</a:t>
            </a:r>
            <a:r>
              <a:rPr lang="en-US" i="1" u="sng" dirty="0" smtClean="0">
                <a:solidFill>
                  <a:srgbClr val="FEFAC9"/>
                </a:solidFill>
              </a:rPr>
              <a:t>f</a:t>
            </a:r>
            <a:r>
              <a:rPr i="1" u="sng" dirty="0" smtClean="0">
                <a:solidFill>
                  <a:srgbClr val="FEFAC9"/>
                </a:solidFill>
              </a:rPr>
              <a:t>e </a:t>
            </a:r>
            <a:r>
              <a:rPr i="1" u="sng" dirty="0">
                <a:solidFill>
                  <a:srgbClr val="FEFAC9"/>
                </a:solidFill>
              </a:rPr>
              <a:t>and inclusive.</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p>
            <a:r>
              <a:t>Thank you!</a:t>
            </a:r>
          </a:p>
        </p:txBody>
      </p:sp>
      <p:sp>
        <p:nvSpPr>
          <p:cNvPr id="223" name="Shape 223"/>
          <p:cNvSpPr>
            <a:spLocks noGrp="1"/>
          </p:cNvSpPr>
          <p:nvPr>
            <p:ph type="body" idx="1"/>
          </p:nvPr>
        </p:nvSpPr>
        <p:spPr>
          <a:xfrm>
            <a:off x="1118165" y="3026868"/>
            <a:ext cx="11099801" cy="6286501"/>
          </a:xfrm>
          <a:prstGeom prst="rect">
            <a:avLst/>
          </a:prstGeom>
        </p:spPr>
        <p:txBody>
          <a:bodyPr>
            <a:normAutofit/>
          </a:bodyPr>
          <a:lstStyle/>
          <a:p>
            <a:pPr marL="0" indent="0">
              <a:spcBef>
                <a:spcPts val="1800"/>
              </a:spcBef>
              <a:buSzTx/>
              <a:buNone/>
              <a:defRPr sz="2400"/>
            </a:pPr>
            <a:endParaRPr sz="3200" dirty="0">
              <a:solidFill>
                <a:srgbClr val="FEFAC9"/>
              </a:solidFill>
            </a:endParaRPr>
          </a:p>
          <a:p>
            <a:pPr marL="0" indent="0">
              <a:spcBef>
                <a:spcPts val="1800"/>
              </a:spcBef>
              <a:buSzTx/>
              <a:buNone/>
              <a:defRPr sz="2400"/>
            </a:pPr>
            <a:r>
              <a:rPr sz="3200" dirty="0">
                <a:solidFill>
                  <a:srgbClr val="FEFAC9"/>
                </a:solidFill>
              </a:rPr>
              <a:t>Jeff Hoover</a:t>
            </a:r>
          </a:p>
          <a:p>
            <a:pPr marL="0" indent="0">
              <a:spcBef>
                <a:spcPts val="1800"/>
              </a:spcBef>
              <a:buSzTx/>
              <a:buNone/>
              <a:defRPr sz="2400"/>
            </a:pPr>
            <a:r>
              <a:rPr sz="3200" u="sng" dirty="0">
                <a:solidFill>
                  <a:srgbClr val="FEFAC9"/>
                </a:solidFill>
                <a:uFill>
                  <a:solidFill>
                    <a:srgbClr val="410082"/>
                  </a:solidFill>
                </a:uFill>
                <a:hlinkClick r:id="rId2"/>
              </a:rPr>
              <a:t>jhoover@pillartechnology.com</a:t>
            </a:r>
          </a:p>
          <a:p>
            <a:pPr marL="0" indent="0">
              <a:spcBef>
                <a:spcPts val="1800"/>
              </a:spcBef>
              <a:buSzTx/>
              <a:buNone/>
              <a:defRPr sz="2400"/>
            </a:pPr>
            <a:r>
              <a:rPr sz="3200" u="sng" dirty="0">
                <a:solidFill>
                  <a:srgbClr val="FEFAC9"/>
                </a:solidFill>
                <a:uFill>
                  <a:solidFill>
                    <a:srgbClr val="410082"/>
                  </a:solidFill>
                </a:uFill>
                <a:hlinkClick r:id="rId3"/>
              </a:rPr>
              <a:t>blog.jhoover.com</a:t>
            </a:r>
          </a:p>
          <a:p>
            <a:pPr marL="0" indent="0">
              <a:spcBef>
                <a:spcPts val="1800"/>
              </a:spcBef>
              <a:buSzTx/>
              <a:buNone/>
              <a:defRPr sz="2400"/>
            </a:pPr>
            <a:r>
              <a:rPr sz="3200" dirty="0">
                <a:solidFill>
                  <a:srgbClr val="FEFAC9"/>
                </a:solidFill>
              </a:rPr>
              <a:t>@jeffhoover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Resources</a:t>
            </a:r>
          </a:p>
        </p:txBody>
      </p:sp>
      <p:sp>
        <p:nvSpPr>
          <p:cNvPr id="226" name="Shape 226"/>
          <p:cNvSpPr>
            <a:spLocks noGrp="1"/>
          </p:cNvSpPr>
          <p:nvPr>
            <p:ph type="body" idx="1"/>
          </p:nvPr>
        </p:nvSpPr>
        <p:spPr>
          <a:xfrm>
            <a:off x="1118165" y="3026868"/>
            <a:ext cx="11099801" cy="6286501"/>
          </a:xfrm>
          <a:prstGeom prst="rect">
            <a:avLst/>
          </a:prstGeom>
        </p:spPr>
        <p:txBody>
          <a:bodyPr>
            <a:normAutofit/>
          </a:bodyPr>
          <a:lstStyle/>
          <a:p>
            <a:pPr marL="0" indent="0">
              <a:spcBef>
                <a:spcPts val="1800"/>
              </a:spcBef>
              <a:buSzTx/>
              <a:buNone/>
              <a:defRPr sz="2400"/>
            </a:pPr>
            <a:r>
              <a:rPr dirty="0">
                <a:solidFill>
                  <a:srgbClr val="FEFAC9"/>
                </a:solidFill>
              </a:rPr>
              <a:t>What is Diversity?</a:t>
            </a:r>
          </a:p>
          <a:p>
            <a:pPr marL="0" indent="0">
              <a:spcBef>
                <a:spcPts val="1800"/>
              </a:spcBef>
              <a:buSzTx/>
              <a:buNone/>
              <a:defRPr sz="2400"/>
            </a:pPr>
            <a:r>
              <a:rPr u="sng" dirty="0">
                <a:solidFill>
                  <a:srgbClr val="FEFAC9"/>
                </a:solidFill>
                <a:uFill>
                  <a:solidFill>
                    <a:srgbClr val="410082"/>
                  </a:solidFill>
                </a:uFill>
                <a:hlinkClick r:id="rId2"/>
              </a:rPr>
              <a:t>http://www.ashedryden.com/blog/increasing-diversity-at-your-conference</a:t>
            </a: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r>
              <a:rPr dirty="0">
                <a:solidFill>
                  <a:srgbClr val="FEFAC9"/>
                </a:solidFill>
              </a:rPr>
              <a:t>Why women and minorities leave tech:</a:t>
            </a:r>
          </a:p>
          <a:p>
            <a:pPr marL="0" indent="0">
              <a:spcBef>
                <a:spcPts val="1800"/>
              </a:spcBef>
              <a:buSzTx/>
              <a:buNone/>
              <a:defRPr sz="2400"/>
            </a:pPr>
            <a:r>
              <a:rPr u="sng" dirty="0">
                <a:solidFill>
                  <a:srgbClr val="FEFAC9"/>
                </a:solidFill>
                <a:uFill>
                  <a:solidFill>
                    <a:srgbClr val="410082"/>
                  </a:solidFill>
                </a:uFill>
                <a:hlinkClick r:id="rId3"/>
              </a:rPr>
              <a:t>http://readwrite.com/2014/10/22/twitter-women-flight-conference-gets-real</a:t>
            </a:r>
          </a:p>
          <a:p>
            <a:pPr marL="0" indent="0">
              <a:spcBef>
                <a:spcPts val="1800"/>
              </a:spcBef>
              <a:buSzTx/>
              <a:buNone/>
              <a:defRPr sz="2400"/>
            </a:pPr>
            <a:endParaRPr u="sng" dirty="0">
              <a:solidFill>
                <a:srgbClr val="FEFAC9"/>
              </a:solidFill>
              <a:uFill>
                <a:solidFill>
                  <a:srgbClr val="410082"/>
                </a:solidFill>
              </a:uFill>
              <a:hlinkClick r:id="rId3"/>
            </a:endParaRPr>
          </a:p>
          <a:p>
            <a:pPr marL="0" indent="0">
              <a:spcBef>
                <a:spcPts val="1800"/>
              </a:spcBef>
              <a:buSzTx/>
              <a:buNone/>
              <a:defRPr sz="2400"/>
            </a:pPr>
            <a:endParaRPr u="sng" dirty="0">
              <a:solidFill>
                <a:srgbClr val="FEFAC9"/>
              </a:solidFill>
              <a:uFill>
                <a:solidFill>
                  <a:srgbClr val="410082"/>
                </a:solidFill>
              </a:uFill>
              <a:hlinkClick r:id="rId3"/>
            </a:endParaRPr>
          </a:p>
          <a:p>
            <a:pPr marL="0" indent="0">
              <a:spcBef>
                <a:spcPts val="1800"/>
              </a:spcBef>
              <a:buSzTx/>
              <a:buNone/>
              <a:defRPr sz="2400"/>
            </a:pPr>
            <a:r>
              <a:rPr dirty="0">
                <a:solidFill>
                  <a:srgbClr val="FEFAC9"/>
                </a:solidFill>
              </a:rPr>
              <a:t>On not expecting to be given things from members of marginalized groups:</a:t>
            </a:r>
          </a:p>
          <a:p>
            <a:pPr marL="0" indent="0">
              <a:spcBef>
                <a:spcPts val="1800"/>
              </a:spcBef>
              <a:buSzTx/>
              <a:buNone/>
              <a:defRPr sz="2400"/>
            </a:pPr>
            <a:r>
              <a:rPr u="sng" dirty="0">
                <a:solidFill>
                  <a:srgbClr val="FEFAC9"/>
                </a:solidFill>
                <a:uFill>
                  <a:solidFill>
                    <a:srgbClr val="410082"/>
                  </a:solidFill>
                </a:uFill>
                <a:hlinkClick r:id="rId4"/>
              </a:rPr>
              <a:t>http://everydayfeminism.com/2015/02/i-am-not-your-teachable-moment/</a:t>
            </a:r>
            <a:r>
              <a:rPr dirty="0">
                <a:solidFill>
                  <a:srgbClr val="FEFAC9"/>
                </a:solidFill>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prstGeom prst="rect">
            <a:avLst/>
          </a:prstGeom>
        </p:spPr>
        <p:txBody>
          <a:bodyPr/>
          <a:lstStyle/>
          <a:p>
            <a:r>
              <a:t>Resources</a:t>
            </a:r>
          </a:p>
        </p:txBody>
      </p:sp>
      <p:sp>
        <p:nvSpPr>
          <p:cNvPr id="229" name="Shape 229"/>
          <p:cNvSpPr>
            <a:spLocks noGrp="1"/>
          </p:cNvSpPr>
          <p:nvPr>
            <p:ph type="body" idx="1"/>
          </p:nvPr>
        </p:nvSpPr>
        <p:spPr>
          <a:xfrm>
            <a:off x="768687" y="2351787"/>
            <a:ext cx="11099800" cy="6286501"/>
          </a:xfrm>
          <a:prstGeom prst="rect">
            <a:avLst/>
          </a:prstGeom>
        </p:spPr>
        <p:txBody>
          <a:bodyPr>
            <a:normAutofit/>
          </a:bodyPr>
          <a:lstStyle/>
          <a:p>
            <a:pPr marL="0" indent="0">
              <a:lnSpc>
                <a:spcPct val="90000"/>
              </a:lnSpc>
              <a:spcBef>
                <a:spcPts val="1800"/>
              </a:spcBef>
              <a:buSzTx/>
              <a:buNone/>
              <a:defRPr sz="2200"/>
            </a:pPr>
            <a:r>
              <a:rPr dirty="0">
                <a:solidFill>
                  <a:srgbClr val="FEFAC9"/>
                </a:solidFill>
              </a:rPr>
              <a:t>Allyship in General:</a:t>
            </a:r>
            <a:endParaRPr sz="3700" dirty="0">
              <a:solidFill>
                <a:srgbClr val="FEFAC9"/>
              </a:solidFill>
            </a:endParaRPr>
          </a:p>
          <a:p>
            <a:pPr marL="0" indent="0">
              <a:lnSpc>
                <a:spcPct val="90000"/>
              </a:lnSpc>
              <a:spcBef>
                <a:spcPts val="1800"/>
              </a:spcBef>
              <a:buSzTx/>
              <a:buNone/>
              <a:defRPr sz="2200"/>
            </a:pPr>
            <a:r>
              <a:rPr sz="1400" u="sng" dirty="0">
                <a:solidFill>
                  <a:srgbClr val="FEFAC9"/>
                </a:solidFill>
                <a:uFill>
                  <a:solidFill>
                    <a:srgbClr val="410082"/>
                  </a:solidFill>
                </a:uFill>
                <a:hlinkClick r:id="rId2"/>
              </a:rPr>
              <a:t>http://www.shakesville.com/2013/04/on-fixed-state-ally-model-vs-process.html</a:t>
            </a:r>
            <a:endParaRPr sz="1400" dirty="0">
              <a:solidFill>
                <a:srgbClr val="FEFAC9"/>
              </a:solidFill>
            </a:endParaRPr>
          </a:p>
          <a:p>
            <a:pPr marL="0" indent="0">
              <a:lnSpc>
                <a:spcPct val="90000"/>
              </a:lnSpc>
              <a:spcBef>
                <a:spcPts val="1800"/>
              </a:spcBef>
              <a:buSzTx/>
              <a:buNone/>
              <a:defRPr sz="2200"/>
            </a:pPr>
            <a:r>
              <a:rPr sz="1400" u="sng" dirty="0">
                <a:solidFill>
                  <a:srgbClr val="FEFAC9"/>
                </a:solidFill>
                <a:uFill>
                  <a:solidFill>
                    <a:srgbClr val="410082"/>
                  </a:solidFill>
                </a:uFill>
                <a:hlinkClick r:id="rId3"/>
              </a:rPr>
              <a:t>https://theantioppressionnetwork.wordpress.com/allyship/</a:t>
            </a:r>
            <a:endParaRPr sz="1400" dirty="0">
              <a:solidFill>
                <a:srgbClr val="FEFAC9"/>
              </a:solidFill>
            </a:endParaRPr>
          </a:p>
          <a:p>
            <a:pPr marL="0" indent="0">
              <a:lnSpc>
                <a:spcPct val="90000"/>
              </a:lnSpc>
              <a:spcBef>
                <a:spcPts val="1800"/>
              </a:spcBef>
              <a:buSzTx/>
              <a:buNone/>
              <a:defRPr sz="2400"/>
            </a:pPr>
            <a:endParaRPr sz="2400" dirty="0">
              <a:solidFill>
                <a:srgbClr val="FEFAC9"/>
              </a:solidFill>
            </a:endParaRPr>
          </a:p>
          <a:p>
            <a:pPr marL="0" indent="0">
              <a:lnSpc>
                <a:spcPct val="90000"/>
              </a:lnSpc>
              <a:spcBef>
                <a:spcPts val="1800"/>
              </a:spcBef>
              <a:buSzTx/>
              <a:buNone/>
              <a:defRPr sz="2200"/>
            </a:pPr>
            <a:r>
              <a:rPr dirty="0">
                <a:solidFill>
                  <a:srgbClr val="FEFAC9"/>
                </a:solidFill>
              </a:rPr>
              <a:t>White Allyship:</a:t>
            </a:r>
            <a:endParaRPr sz="3700" dirty="0">
              <a:solidFill>
                <a:srgbClr val="FEFAC9"/>
              </a:solidFill>
            </a:endParaRPr>
          </a:p>
          <a:p>
            <a:pPr marL="0" indent="0">
              <a:lnSpc>
                <a:spcPct val="90000"/>
              </a:lnSpc>
              <a:spcBef>
                <a:spcPts val="1800"/>
              </a:spcBef>
              <a:buSzTx/>
              <a:buNone/>
              <a:defRPr sz="1400"/>
            </a:pPr>
            <a:r>
              <a:rPr u="sng" dirty="0">
                <a:solidFill>
                  <a:srgbClr val="FEFAC9"/>
                </a:solidFill>
                <a:uFill>
                  <a:solidFill>
                    <a:srgbClr val="410082"/>
                  </a:solidFill>
                </a:uFill>
                <a:hlinkClick r:id="rId4"/>
              </a:rPr>
              <a:t>https://www.facebook.com/wesleyanuhermes/photos/pcb.709297875836317/709297739169664/?type=3&amp;theater</a:t>
            </a:r>
            <a:endParaRPr sz="1600" dirty="0">
              <a:solidFill>
                <a:srgbClr val="FEFAC9"/>
              </a:solidFill>
            </a:endParaRPr>
          </a:p>
          <a:p>
            <a:pPr marL="0" indent="0">
              <a:lnSpc>
                <a:spcPct val="90000"/>
              </a:lnSpc>
              <a:spcBef>
                <a:spcPts val="1800"/>
              </a:spcBef>
              <a:buSzTx/>
              <a:buNone/>
              <a:defRPr sz="2400"/>
            </a:pPr>
            <a:endParaRPr sz="1600" dirty="0">
              <a:solidFill>
                <a:srgbClr val="FEFAC9"/>
              </a:solidFill>
            </a:endParaRPr>
          </a:p>
          <a:p>
            <a:pPr marL="0" indent="0">
              <a:lnSpc>
                <a:spcPct val="90000"/>
              </a:lnSpc>
              <a:spcBef>
                <a:spcPts val="1800"/>
              </a:spcBef>
              <a:buSzTx/>
              <a:buNone/>
              <a:defRPr sz="2200"/>
            </a:pPr>
            <a:r>
              <a:rPr dirty="0">
                <a:solidFill>
                  <a:srgbClr val="FEFAC9"/>
                </a:solidFill>
              </a:rPr>
              <a:t>What not to do when trying to ally:</a:t>
            </a:r>
            <a:endParaRPr sz="3700" dirty="0">
              <a:solidFill>
                <a:srgbClr val="FEFAC9"/>
              </a:solidFill>
            </a:endParaRPr>
          </a:p>
          <a:p>
            <a:pPr marL="0" indent="0">
              <a:lnSpc>
                <a:spcPct val="90000"/>
              </a:lnSpc>
              <a:spcBef>
                <a:spcPts val="1800"/>
              </a:spcBef>
              <a:buSzTx/>
              <a:buNone/>
              <a:defRPr sz="2200"/>
            </a:pPr>
            <a:r>
              <a:rPr sz="1400" u="sng" dirty="0">
                <a:solidFill>
                  <a:srgbClr val="FEFAC9"/>
                </a:solidFill>
                <a:uFill>
                  <a:solidFill>
                    <a:srgbClr val="410082"/>
                  </a:solidFill>
                </a:uFill>
                <a:hlinkClick r:id="rId5"/>
              </a:rPr>
              <a:t>http://everydayfeminism.com/2015/10/counterproductive-allyship/</a:t>
            </a:r>
            <a:endParaRPr sz="1400" dirty="0">
              <a:solidFill>
                <a:srgbClr val="FEFAC9"/>
              </a:solidFill>
            </a:endParaRPr>
          </a:p>
          <a:p>
            <a:pPr marL="0" indent="0">
              <a:lnSpc>
                <a:spcPct val="90000"/>
              </a:lnSpc>
              <a:spcBef>
                <a:spcPts val="1800"/>
              </a:spcBef>
              <a:buSzTx/>
              <a:buNone/>
              <a:defRPr sz="2400"/>
            </a:pPr>
            <a:endParaRPr sz="2400" dirty="0">
              <a:solidFill>
                <a:srgbClr val="FEFAC9"/>
              </a:solidFill>
            </a:endParaRPr>
          </a:p>
          <a:p>
            <a:pPr marL="0" indent="0">
              <a:lnSpc>
                <a:spcPct val="90000"/>
              </a:lnSpc>
              <a:spcBef>
                <a:spcPts val="1800"/>
              </a:spcBef>
              <a:buSzTx/>
              <a:buNone/>
              <a:defRPr sz="2200"/>
            </a:pPr>
            <a:r>
              <a:rPr dirty="0">
                <a:solidFill>
                  <a:srgbClr val="FEFAC9"/>
                </a:solidFill>
              </a:rPr>
              <a:t>On Handling Mistakes we Make:</a:t>
            </a:r>
            <a:endParaRPr sz="2400" dirty="0">
              <a:solidFill>
                <a:srgbClr val="FEFAC9"/>
              </a:solidFill>
            </a:endParaRPr>
          </a:p>
          <a:p>
            <a:pPr marL="0" indent="0">
              <a:lnSpc>
                <a:spcPct val="90000"/>
              </a:lnSpc>
              <a:spcBef>
                <a:spcPts val="1800"/>
              </a:spcBef>
              <a:buSzTx/>
              <a:buNone/>
              <a:defRPr sz="2200"/>
            </a:pPr>
            <a:r>
              <a:rPr sz="1400" u="sng" dirty="0">
                <a:solidFill>
                  <a:srgbClr val="FEFAC9"/>
                </a:solidFill>
                <a:uFill>
                  <a:solidFill>
                    <a:srgbClr val="410082"/>
                  </a:solidFill>
                </a:uFill>
                <a:hlinkClick r:id="rId6"/>
              </a:rPr>
              <a:t>http://juliepagano.com/blog/2014/01/06/on-making-mistakes/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Something That Happened Here Yesterday</a:t>
            </a:r>
            <a:endParaRPr lang="en-US" sz="4800" dirty="0"/>
          </a:p>
        </p:txBody>
      </p:sp>
      <p:sp>
        <p:nvSpPr>
          <p:cNvPr id="3" name="Text Placeholder 2"/>
          <p:cNvSpPr>
            <a:spLocks noGrp="1"/>
          </p:cNvSpPr>
          <p:nvPr>
            <p:ph type="body" idx="1"/>
          </p:nvPr>
        </p:nvSpPr>
        <p:spPr>
          <a:xfrm>
            <a:off x="360411" y="2059094"/>
            <a:ext cx="12322594" cy="6653672"/>
          </a:xfrm>
        </p:spPr>
        <p:txBody>
          <a:bodyPr/>
          <a:lstStyle/>
          <a:p>
            <a:endParaRPr lang="en-US" dirty="0" smtClean="0"/>
          </a:p>
          <a:p>
            <a:r>
              <a:rPr lang="en-US" sz="3600" dirty="0" smtClean="0">
                <a:solidFill>
                  <a:srgbClr val="FEFAC9"/>
                </a:solidFill>
              </a:rPr>
              <a:t>Long line at the men’s room</a:t>
            </a:r>
          </a:p>
          <a:p>
            <a:r>
              <a:rPr lang="en-US" sz="3600" dirty="0" smtClean="0">
                <a:solidFill>
                  <a:srgbClr val="FEFAC9"/>
                </a:solidFill>
              </a:rPr>
              <a:t>Little or no line at the women’s room</a:t>
            </a:r>
          </a:p>
          <a:p>
            <a:r>
              <a:rPr lang="en-US" sz="3600" dirty="0" smtClean="0">
                <a:solidFill>
                  <a:srgbClr val="FEFAC9"/>
                </a:solidFill>
              </a:rPr>
              <a:t>I heard a man say:</a:t>
            </a:r>
          </a:p>
          <a:p>
            <a:pPr marL="0" indent="0">
              <a:buNone/>
            </a:pPr>
            <a:r>
              <a:rPr lang="en-US" sz="3600" dirty="0">
                <a:solidFill>
                  <a:srgbClr val="FEFAC9"/>
                </a:solidFill>
              </a:rPr>
              <a:t>	</a:t>
            </a:r>
            <a:r>
              <a:rPr lang="en-US" sz="3600" dirty="0" smtClean="0">
                <a:solidFill>
                  <a:srgbClr val="FEFAC9"/>
                </a:solidFill>
              </a:rPr>
              <a:t>“</a:t>
            </a:r>
            <a:r>
              <a:rPr lang="en-US" sz="3600" i="1" dirty="0" smtClean="0">
                <a:solidFill>
                  <a:srgbClr val="FEFAC9"/>
                </a:solidFill>
              </a:rPr>
              <a:t>Maybe </a:t>
            </a:r>
            <a:r>
              <a:rPr lang="en-US" sz="3600" i="1" dirty="0">
                <a:solidFill>
                  <a:srgbClr val="FEFAC9"/>
                </a:solidFill>
              </a:rPr>
              <a:t>we're all starting to </a:t>
            </a:r>
            <a:r>
              <a:rPr lang="en-US" sz="3600" i="1" dirty="0" smtClean="0">
                <a:solidFill>
                  <a:srgbClr val="FEFAC9"/>
                </a:solidFill>
              </a:rPr>
              <a:t>feel </a:t>
            </a:r>
            <a:r>
              <a:rPr lang="en-US" sz="3600" i="1" dirty="0">
                <a:solidFill>
                  <a:srgbClr val="FEFAC9"/>
                </a:solidFill>
              </a:rPr>
              <a:t>transgender right </a:t>
            </a:r>
            <a:r>
              <a:rPr lang="en-US" sz="3600" i="1" dirty="0" smtClean="0">
                <a:solidFill>
                  <a:srgbClr val="FEFAC9"/>
                </a:solidFill>
              </a:rPr>
              <a:t>now”</a:t>
            </a:r>
            <a:endParaRPr lang="en-US" sz="3600" i="1" dirty="0">
              <a:solidFill>
                <a:srgbClr val="FEFAC9"/>
              </a:solidFill>
            </a:endParaRPr>
          </a:p>
          <a:p>
            <a:pPr marL="0" indent="0">
              <a:buNone/>
            </a:pPr>
            <a:endParaRPr lang="en-US" dirty="0" smtClean="0">
              <a:solidFill>
                <a:srgbClr val="FEFAC9"/>
              </a:solidFill>
            </a:endParaRPr>
          </a:p>
          <a:p>
            <a:pPr marL="0" indent="0">
              <a:buNone/>
            </a:pPr>
            <a:r>
              <a:rPr lang="en-US" i="1" dirty="0" smtClean="0">
                <a:solidFill>
                  <a:srgbClr val="FEFAC9"/>
                </a:solidFill>
              </a:rPr>
              <a:t>Would a transgendered man feel welcome hearing that? Maybe not?</a:t>
            </a:r>
            <a:endParaRPr lang="en-US" i="1" dirty="0">
              <a:solidFill>
                <a:srgbClr val="FEFAC9"/>
              </a:solidFill>
            </a:endParaRPr>
          </a:p>
        </p:txBody>
      </p:sp>
    </p:spTree>
    <p:extLst>
      <p:ext uri="{BB962C8B-B14F-4D97-AF65-F5344CB8AC3E}">
        <p14:creationId xmlns:p14="http://schemas.microsoft.com/office/powerpoint/2010/main" val="2226981134"/>
      </p:ext>
    </p:extLst>
  </p:cSld>
  <p:clrMapOvr>
    <a:masterClrMapping/>
  </p:clrMapOvr>
  <p:transition xmlns:p14="http://schemas.microsoft.com/office/powerpoint/2010/mai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prstGeom prst="rect">
            <a:avLst/>
          </a:prstGeom>
        </p:spPr>
        <p:txBody>
          <a:bodyPr/>
          <a:lstStyle/>
          <a:p>
            <a:r>
              <a:t>Resources</a:t>
            </a:r>
          </a:p>
        </p:txBody>
      </p:sp>
      <p:sp>
        <p:nvSpPr>
          <p:cNvPr id="232" name="Shape 232"/>
          <p:cNvSpPr>
            <a:spLocks noGrp="1"/>
          </p:cNvSpPr>
          <p:nvPr>
            <p:ph type="body" idx="1"/>
          </p:nvPr>
        </p:nvSpPr>
        <p:spPr>
          <a:xfrm>
            <a:off x="785397" y="2332784"/>
            <a:ext cx="11099800" cy="6286501"/>
          </a:xfrm>
          <a:prstGeom prst="rect">
            <a:avLst/>
          </a:prstGeom>
        </p:spPr>
        <p:txBody>
          <a:bodyPr>
            <a:normAutofit fontScale="92500" lnSpcReduction="10000"/>
          </a:bodyPr>
          <a:lstStyle/>
          <a:p>
            <a:pPr marL="0" indent="0" defTabSz="886968">
              <a:lnSpc>
                <a:spcPct val="80000"/>
              </a:lnSpc>
              <a:spcBef>
                <a:spcPts val="1700"/>
              </a:spcBef>
              <a:buSzTx/>
              <a:buNone/>
              <a:defRPr sz="1940"/>
            </a:pPr>
            <a:r>
              <a:rPr dirty="0">
                <a:solidFill>
                  <a:srgbClr val="FEFAC9"/>
                </a:solidFill>
              </a:rPr>
              <a:t>General Privilege:</a:t>
            </a:r>
            <a:endParaRPr sz="3298" dirty="0">
              <a:solidFill>
                <a:srgbClr val="FEFAC9"/>
              </a:solidFill>
            </a:endParaRPr>
          </a:p>
          <a:p>
            <a:pPr marL="0" indent="0" defTabSz="886968">
              <a:lnSpc>
                <a:spcPct val="80000"/>
              </a:lnSpc>
              <a:spcBef>
                <a:spcPts val="1700"/>
              </a:spcBef>
              <a:buSzTx/>
              <a:buNone/>
              <a:defRPr sz="1649"/>
            </a:pPr>
            <a:r>
              <a:rPr u="sng" dirty="0">
                <a:solidFill>
                  <a:srgbClr val="FEFAC9"/>
                </a:solidFill>
                <a:uFill>
                  <a:solidFill>
                    <a:srgbClr val="410082"/>
                  </a:solidFill>
                </a:uFill>
                <a:hlinkClick r:id="rId2"/>
              </a:rPr>
              <a:t>http://jamietheignorantamerican.tumblr.com/post/72154890106/go-forth-and-educate-yourselves</a:t>
            </a:r>
            <a:r>
              <a:rPr dirty="0">
                <a:solidFill>
                  <a:srgbClr val="FEFAC9"/>
                </a:solidFill>
              </a:rPr>
              <a:t> (swearing)</a:t>
            </a:r>
            <a:endParaRPr sz="3298" dirty="0">
              <a:solidFill>
                <a:srgbClr val="FEFAC9"/>
              </a:solidFill>
            </a:endParaRPr>
          </a:p>
          <a:p>
            <a:pPr marL="0" indent="0" defTabSz="886968">
              <a:lnSpc>
                <a:spcPct val="80000"/>
              </a:lnSpc>
              <a:spcBef>
                <a:spcPts val="1700"/>
              </a:spcBef>
              <a:buSzTx/>
              <a:buNone/>
              <a:defRPr sz="1940"/>
            </a:pPr>
            <a:endParaRPr sz="3298" dirty="0">
              <a:solidFill>
                <a:srgbClr val="FEFAC9"/>
              </a:solidFill>
            </a:endParaRPr>
          </a:p>
          <a:p>
            <a:pPr marL="0" indent="0" defTabSz="886968">
              <a:lnSpc>
                <a:spcPct val="80000"/>
              </a:lnSpc>
              <a:spcBef>
                <a:spcPts val="1700"/>
              </a:spcBef>
              <a:buSzTx/>
              <a:buNone/>
              <a:defRPr sz="1940"/>
            </a:pPr>
            <a:r>
              <a:rPr dirty="0">
                <a:solidFill>
                  <a:srgbClr val="FEFAC9"/>
                </a:solidFill>
              </a:rPr>
              <a:t>Cis Privilege (Gender expression matches how you present)</a:t>
            </a:r>
            <a:endParaRPr sz="2328" dirty="0">
              <a:solidFill>
                <a:srgbClr val="FEFAC9"/>
              </a:solidFill>
            </a:endParaRPr>
          </a:p>
          <a:p>
            <a:pPr marL="0" indent="0" defTabSz="886968">
              <a:lnSpc>
                <a:spcPct val="80000"/>
              </a:lnSpc>
              <a:spcBef>
                <a:spcPts val="1700"/>
              </a:spcBef>
              <a:buSzTx/>
              <a:buNone/>
              <a:defRPr sz="1649"/>
            </a:pPr>
            <a:r>
              <a:rPr u="sng" dirty="0">
                <a:solidFill>
                  <a:srgbClr val="FEFAC9"/>
                </a:solidFill>
                <a:uFill>
                  <a:solidFill>
                    <a:srgbClr val="410082"/>
                  </a:solidFill>
                </a:uFill>
                <a:hlinkClick r:id="rId3"/>
              </a:rPr>
              <a:t>http://itspronouncedmetrosexual.com/2011/11/list-of-cisgender-privileges/</a:t>
            </a:r>
            <a:endParaRPr sz="1940" dirty="0">
              <a:solidFill>
                <a:srgbClr val="FEFAC9"/>
              </a:solidFill>
            </a:endParaRPr>
          </a:p>
          <a:p>
            <a:pPr marL="0" indent="0" defTabSz="886968">
              <a:lnSpc>
                <a:spcPct val="80000"/>
              </a:lnSpc>
              <a:spcBef>
                <a:spcPts val="1700"/>
              </a:spcBef>
              <a:buSzTx/>
              <a:buNone/>
              <a:defRPr sz="1940"/>
            </a:pPr>
            <a:endParaRPr sz="1940" dirty="0">
              <a:solidFill>
                <a:srgbClr val="FEFAC9"/>
              </a:solidFill>
            </a:endParaRPr>
          </a:p>
          <a:p>
            <a:pPr marL="0" indent="0" defTabSz="886968">
              <a:lnSpc>
                <a:spcPct val="80000"/>
              </a:lnSpc>
              <a:spcBef>
                <a:spcPts val="1700"/>
              </a:spcBef>
              <a:buSzTx/>
              <a:buNone/>
              <a:defRPr sz="1940"/>
            </a:pPr>
            <a:r>
              <a:rPr dirty="0">
                <a:solidFill>
                  <a:srgbClr val="FEFAC9"/>
                </a:solidFill>
              </a:rPr>
              <a:t>Male Privilege:</a:t>
            </a:r>
            <a:endParaRPr sz="2328" dirty="0">
              <a:solidFill>
                <a:srgbClr val="FEFAC9"/>
              </a:solidFill>
            </a:endParaRPr>
          </a:p>
          <a:p>
            <a:pPr marL="0" indent="0" defTabSz="886968">
              <a:lnSpc>
                <a:spcPct val="80000"/>
              </a:lnSpc>
              <a:spcBef>
                <a:spcPts val="1700"/>
              </a:spcBef>
              <a:buSzTx/>
              <a:buNone/>
              <a:defRPr sz="1649"/>
            </a:pPr>
            <a:r>
              <a:rPr u="sng" dirty="0">
                <a:solidFill>
                  <a:srgbClr val="FEFAC9"/>
                </a:solidFill>
                <a:uFill>
                  <a:solidFill>
                    <a:srgbClr val="410082"/>
                  </a:solidFill>
                </a:uFill>
                <a:hlinkClick r:id="rId4"/>
              </a:rPr>
              <a:t>http://itspronouncedmetrosexual.com/2012/11/30-examples-of-male-privilege/</a:t>
            </a:r>
            <a:endParaRPr sz="1940" dirty="0">
              <a:solidFill>
                <a:srgbClr val="FEFAC9"/>
              </a:solidFill>
            </a:endParaRPr>
          </a:p>
          <a:p>
            <a:pPr marL="0" indent="0" defTabSz="886968">
              <a:lnSpc>
                <a:spcPct val="80000"/>
              </a:lnSpc>
              <a:spcBef>
                <a:spcPts val="1700"/>
              </a:spcBef>
              <a:buSzTx/>
              <a:buNone/>
              <a:defRPr sz="1940"/>
            </a:pPr>
            <a:endParaRPr sz="1940" dirty="0">
              <a:solidFill>
                <a:srgbClr val="FEFAC9"/>
              </a:solidFill>
            </a:endParaRPr>
          </a:p>
          <a:p>
            <a:pPr marL="0" indent="0" defTabSz="886968">
              <a:lnSpc>
                <a:spcPct val="80000"/>
              </a:lnSpc>
              <a:spcBef>
                <a:spcPts val="1700"/>
              </a:spcBef>
              <a:buSzTx/>
              <a:buNone/>
              <a:defRPr sz="1940"/>
            </a:pPr>
            <a:r>
              <a:rPr dirty="0">
                <a:solidFill>
                  <a:srgbClr val="FEFAC9"/>
                </a:solidFill>
              </a:rPr>
              <a:t>Christian Privilege</a:t>
            </a:r>
            <a:endParaRPr sz="2328" dirty="0">
              <a:solidFill>
                <a:srgbClr val="FEFAC9"/>
              </a:solidFill>
            </a:endParaRPr>
          </a:p>
          <a:p>
            <a:pPr marL="0" indent="0" defTabSz="886968">
              <a:lnSpc>
                <a:spcPct val="80000"/>
              </a:lnSpc>
              <a:spcBef>
                <a:spcPts val="1700"/>
              </a:spcBef>
              <a:buSzTx/>
              <a:buNone/>
              <a:defRPr sz="1649"/>
            </a:pPr>
            <a:r>
              <a:rPr u="sng" dirty="0">
                <a:solidFill>
                  <a:srgbClr val="FEFAC9"/>
                </a:solidFill>
                <a:uFill>
                  <a:solidFill>
                    <a:srgbClr val="410082"/>
                  </a:solidFill>
                </a:uFill>
                <a:hlinkClick r:id="rId5"/>
              </a:rPr>
              <a:t>http://itspronouncedmetrosexual.com/2012/05/list-of-examples-of-christian-privileg/</a:t>
            </a:r>
            <a:endParaRPr sz="1940" dirty="0">
              <a:solidFill>
                <a:srgbClr val="FEFAC9"/>
              </a:solidFill>
            </a:endParaRPr>
          </a:p>
          <a:p>
            <a:pPr marL="0" indent="0" defTabSz="886968">
              <a:lnSpc>
                <a:spcPct val="80000"/>
              </a:lnSpc>
              <a:spcBef>
                <a:spcPts val="1700"/>
              </a:spcBef>
              <a:buSzTx/>
              <a:buNone/>
              <a:defRPr sz="1940"/>
            </a:pPr>
            <a:endParaRPr sz="1940" dirty="0">
              <a:solidFill>
                <a:srgbClr val="FEFAC9"/>
              </a:solidFill>
            </a:endParaRPr>
          </a:p>
          <a:p>
            <a:pPr marL="0" indent="0" defTabSz="886968">
              <a:lnSpc>
                <a:spcPct val="80000"/>
              </a:lnSpc>
              <a:spcBef>
                <a:spcPts val="1700"/>
              </a:spcBef>
              <a:buSzTx/>
              <a:buNone/>
              <a:defRPr sz="1940"/>
            </a:pPr>
            <a:r>
              <a:rPr dirty="0">
                <a:solidFill>
                  <a:srgbClr val="FEFAC9"/>
                </a:solidFill>
              </a:rPr>
              <a:t>Having Feelings When Learning We Have Privilege:</a:t>
            </a:r>
            <a:endParaRPr sz="3298" dirty="0">
              <a:solidFill>
                <a:srgbClr val="FEFAC9"/>
              </a:solidFill>
            </a:endParaRPr>
          </a:p>
          <a:p>
            <a:pPr marL="0" indent="0" defTabSz="886968">
              <a:lnSpc>
                <a:spcPct val="80000"/>
              </a:lnSpc>
              <a:spcBef>
                <a:spcPts val="1700"/>
              </a:spcBef>
              <a:buSzTx/>
              <a:buNone/>
              <a:defRPr sz="1649"/>
            </a:pPr>
            <a:r>
              <a:rPr u="sng" dirty="0">
                <a:solidFill>
                  <a:srgbClr val="FEFAC9"/>
                </a:solidFill>
                <a:uFill>
                  <a:solidFill>
                    <a:srgbClr val="410082"/>
                  </a:solidFill>
                </a:uFill>
                <a:hlinkClick r:id="rId6"/>
              </a:rPr>
              <a:t>http://everydayfeminism.com/2015/01/uncomfortable-thoughts-privilege/</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prstGeom prst="rect">
            <a:avLst/>
          </a:prstGeom>
        </p:spPr>
        <p:txBody>
          <a:bodyPr/>
          <a:lstStyle/>
          <a:p>
            <a:r>
              <a:t>Resources</a:t>
            </a:r>
          </a:p>
        </p:txBody>
      </p:sp>
      <p:sp>
        <p:nvSpPr>
          <p:cNvPr id="232" name="Shape 232"/>
          <p:cNvSpPr>
            <a:spLocks noGrp="1"/>
          </p:cNvSpPr>
          <p:nvPr>
            <p:ph type="body" idx="1"/>
          </p:nvPr>
        </p:nvSpPr>
        <p:spPr>
          <a:xfrm>
            <a:off x="785397" y="2332784"/>
            <a:ext cx="11099800" cy="6286501"/>
          </a:xfrm>
          <a:prstGeom prst="rect">
            <a:avLst/>
          </a:prstGeom>
        </p:spPr>
        <p:txBody>
          <a:bodyPr>
            <a:normAutofit/>
          </a:bodyPr>
          <a:lstStyle/>
          <a:p>
            <a:pPr marL="0" indent="0" defTabSz="886968">
              <a:lnSpc>
                <a:spcPct val="80000"/>
              </a:lnSpc>
              <a:spcBef>
                <a:spcPts val="1700"/>
              </a:spcBef>
              <a:buSzTx/>
              <a:buNone/>
              <a:defRPr sz="1940"/>
            </a:pPr>
            <a:r>
              <a:rPr lang="en-US" dirty="0" err="1" smtClean="0">
                <a:solidFill>
                  <a:srgbClr val="FEFAC9"/>
                </a:solidFill>
              </a:rPr>
              <a:t>Brogrammers</a:t>
            </a:r>
            <a:endParaRPr lang="en-US" dirty="0" smtClean="0">
              <a:solidFill>
                <a:srgbClr val="FEFAC9"/>
              </a:solidFill>
            </a:endParaRPr>
          </a:p>
          <a:p>
            <a:pPr marL="0" indent="0" defTabSz="886968">
              <a:lnSpc>
                <a:spcPct val="80000"/>
              </a:lnSpc>
              <a:spcBef>
                <a:spcPts val="1700"/>
              </a:spcBef>
              <a:buSzTx/>
              <a:buNone/>
              <a:defRPr sz="1940"/>
            </a:pPr>
            <a:endParaRPr lang="en-US" sz="3298" dirty="0">
              <a:solidFill>
                <a:srgbClr val="FEFAC9"/>
              </a:solidFill>
            </a:endParaRPr>
          </a:p>
          <a:p>
            <a:pPr marL="0" indent="0" defTabSz="886968">
              <a:lnSpc>
                <a:spcPct val="80000"/>
              </a:lnSpc>
              <a:spcBef>
                <a:spcPts val="600"/>
              </a:spcBef>
              <a:spcAft>
                <a:spcPts val="1800"/>
              </a:spcAft>
              <a:buSzTx/>
              <a:buNone/>
              <a:defRPr sz="1940"/>
            </a:pPr>
            <a:r>
              <a:rPr lang="en-US" sz="1400" dirty="0">
                <a:solidFill>
                  <a:srgbClr val="FEFAC9"/>
                </a:solidFill>
                <a:hlinkClick r:id="rId2"/>
              </a:rPr>
              <a:t>http://www.cnn.com/2012/05/07/tech/web/brogrammers</a:t>
            </a:r>
            <a:r>
              <a:rPr lang="en-US" sz="1400" dirty="0" smtClean="0">
                <a:solidFill>
                  <a:srgbClr val="FEFAC9"/>
                </a:solidFill>
                <a:hlinkClick r:id="rId2"/>
              </a:rPr>
              <a:t>/</a:t>
            </a:r>
            <a:endParaRPr lang="en-US" sz="1400" dirty="0" smtClean="0">
              <a:solidFill>
                <a:srgbClr val="FEFAC9"/>
              </a:solidFill>
            </a:endParaRPr>
          </a:p>
          <a:p>
            <a:pPr marL="0" indent="0" defTabSz="886968">
              <a:lnSpc>
                <a:spcPct val="120000"/>
              </a:lnSpc>
              <a:spcBef>
                <a:spcPts val="600"/>
              </a:spcBef>
              <a:spcAft>
                <a:spcPts val="1800"/>
              </a:spcAft>
              <a:buSzTx/>
              <a:buNone/>
              <a:defRPr sz="1940"/>
            </a:pPr>
            <a:r>
              <a:rPr lang="en-US" sz="1400" dirty="0">
                <a:solidFill>
                  <a:srgbClr val="FEFAC9"/>
                </a:solidFill>
                <a:hlinkClick r:id="rId3"/>
              </a:rPr>
              <a:t>http://</a:t>
            </a:r>
            <a:r>
              <a:rPr lang="en-US" sz="1400" dirty="0" err="1">
                <a:solidFill>
                  <a:srgbClr val="FEFAC9"/>
                </a:solidFill>
                <a:hlinkClick r:id="rId3"/>
              </a:rPr>
              <a:t>www.forbes.com</a:t>
            </a:r>
            <a:r>
              <a:rPr lang="en-US" sz="1400" dirty="0">
                <a:solidFill>
                  <a:srgbClr val="FEFAC9"/>
                </a:solidFill>
                <a:hlinkClick r:id="rId3"/>
              </a:rPr>
              <a:t>/sites/</a:t>
            </a:r>
            <a:r>
              <a:rPr lang="en-US" sz="1400" dirty="0" err="1">
                <a:solidFill>
                  <a:srgbClr val="FEFAC9"/>
                </a:solidFill>
                <a:hlinkClick r:id="rId3"/>
              </a:rPr>
              <a:t>quora</a:t>
            </a:r>
            <a:r>
              <a:rPr lang="en-US" sz="1400" dirty="0">
                <a:solidFill>
                  <a:srgbClr val="FEFAC9"/>
                </a:solidFill>
                <a:hlinkClick r:id="rId3"/>
              </a:rPr>
              <a:t>/2014/12/12/the-brogrammer-culture-is-exactly-opposite-of-what-the-tech-world-needs/#7a40904d363f</a:t>
            </a:r>
            <a:endParaRPr lang="en-US" sz="1400" dirty="0">
              <a:solidFill>
                <a:srgbClr val="FEFAC9"/>
              </a:solidFill>
            </a:endParaRPr>
          </a:p>
          <a:p>
            <a:pPr marL="0" indent="0" defTabSz="886968">
              <a:lnSpc>
                <a:spcPct val="80000"/>
              </a:lnSpc>
              <a:spcBef>
                <a:spcPts val="1700"/>
              </a:spcBef>
              <a:buSzTx/>
              <a:buNone/>
              <a:defRPr sz="1940"/>
            </a:pPr>
            <a:endParaRPr sz="3298" dirty="0">
              <a:solidFill>
                <a:srgbClr val="FEFAC9"/>
              </a:solidFill>
            </a:endParaRPr>
          </a:p>
        </p:txBody>
      </p:sp>
    </p:spTree>
    <p:extLst>
      <p:ext uri="{BB962C8B-B14F-4D97-AF65-F5344CB8AC3E}">
        <p14:creationId xmlns:p14="http://schemas.microsoft.com/office/powerpoint/2010/main" val="28916115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Resources</a:t>
            </a:r>
          </a:p>
        </p:txBody>
      </p:sp>
      <p:sp>
        <p:nvSpPr>
          <p:cNvPr id="235" name="Shape 235"/>
          <p:cNvSpPr>
            <a:spLocks noGrp="1"/>
          </p:cNvSpPr>
          <p:nvPr>
            <p:ph type="body" idx="1"/>
          </p:nvPr>
        </p:nvSpPr>
        <p:spPr>
          <a:xfrm>
            <a:off x="952500" y="2979153"/>
            <a:ext cx="11099800" cy="6340657"/>
          </a:xfrm>
          <a:prstGeom prst="rect">
            <a:avLst/>
          </a:prstGeom>
        </p:spPr>
        <p:txBody>
          <a:bodyPr/>
          <a:lstStyle/>
          <a:p>
            <a:pPr marL="0" indent="0">
              <a:spcBef>
                <a:spcPts val="1800"/>
              </a:spcBef>
              <a:buSzTx/>
              <a:buNone/>
              <a:defRPr sz="2400"/>
            </a:pPr>
            <a:r>
              <a:rPr dirty="0">
                <a:solidFill>
                  <a:srgbClr val="FEFAC9"/>
                </a:solidFill>
              </a:rPr>
              <a:t>On “Cookie Seeking”:</a:t>
            </a:r>
          </a:p>
          <a:p>
            <a:pPr marL="0" indent="0">
              <a:spcBef>
                <a:spcPts val="1800"/>
              </a:spcBef>
              <a:buSzTx/>
              <a:buNone/>
              <a:defRPr sz="2400"/>
            </a:pPr>
            <a:r>
              <a:rPr u="sng" dirty="0">
                <a:solidFill>
                  <a:srgbClr val="FEFAC9"/>
                </a:solidFill>
                <a:uFill>
                  <a:solidFill>
                    <a:srgbClr val="410082"/>
                  </a:solidFill>
                </a:uFill>
                <a:hlinkClick r:id="rId2"/>
              </a:rPr>
              <a:t>https://www.flickr.com/photos/22789525@N00/sets/72157616944737345/</a:t>
            </a: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a:pPr>
            <a:endParaRPr u="sng" dirty="0">
              <a:solidFill>
                <a:srgbClr val="FEFAC9"/>
              </a:solidFill>
              <a:uFill>
                <a:solidFill>
                  <a:srgbClr val="410082"/>
                </a:solidFill>
              </a:uFill>
              <a:hlinkClick r:id="rId2"/>
            </a:endParaRPr>
          </a:p>
          <a:p>
            <a:pPr marL="0" indent="0">
              <a:spcBef>
                <a:spcPts val="1800"/>
              </a:spcBef>
              <a:buSzTx/>
              <a:buNone/>
              <a:defRPr sz="2400" i="1"/>
            </a:pPr>
            <a:r>
              <a:rPr dirty="0">
                <a:solidFill>
                  <a:srgbClr val="FEFAC9"/>
                </a:solidFill>
              </a:rPr>
              <a:t>							</a:t>
            </a:r>
            <a:r>
              <a:rPr u="sng" dirty="0" smtClean="0">
                <a:solidFill>
                  <a:srgbClr val="FEFAC9"/>
                </a:solidFill>
                <a:uFill>
                  <a:solidFill>
                    <a:srgbClr val="410082"/>
                  </a:solidFill>
                </a:uFill>
                <a:hlinkClick r:id="rId3"/>
              </a:rPr>
              <a:t>cookie</a:t>
            </a:r>
            <a:r>
              <a:rPr u="sng" dirty="0">
                <a:solidFill>
                  <a:srgbClr val="FEFAC9"/>
                </a:solidFill>
                <a:uFill>
                  <a:solidFill>
                    <a:srgbClr val="410082"/>
                  </a:solidFill>
                </a:uFill>
                <a:hlinkClick r:id="rId3"/>
              </a:rPr>
              <a:t>--thinks women are people” </a:t>
            </a:r>
            <a:r>
              <a:rPr dirty="0">
                <a:solidFill>
                  <a:srgbClr val="FEFAC9"/>
                </a:solidFill>
              </a:rPr>
              <a:t> by </a:t>
            </a:r>
            <a:r>
              <a:rPr u="sng" dirty="0">
                <a:solidFill>
                  <a:srgbClr val="FEFAC9"/>
                </a:solidFill>
                <a:uFill>
                  <a:solidFill>
                    <a:srgbClr val="410082"/>
                  </a:solidFill>
                </a:uFill>
                <a:hlinkClick r:id="rId4"/>
              </a:rPr>
              <a:t>sajbrfem </a:t>
            </a:r>
          </a:p>
        </p:txBody>
      </p:sp>
      <p:pic>
        <p:nvPicPr>
          <p:cNvPr id="236" name="image7.png" descr="cookie.png"/>
          <p:cNvPicPr>
            <a:picLocks noChangeAspect="1"/>
          </p:cNvPicPr>
          <p:nvPr/>
        </p:nvPicPr>
        <p:blipFill>
          <a:blip r:embed="rId5">
            <a:extLst/>
          </a:blip>
          <a:stretch>
            <a:fillRect/>
          </a:stretch>
        </p:blipFill>
        <p:spPr>
          <a:xfrm>
            <a:off x="952500" y="4507095"/>
            <a:ext cx="4073236" cy="3865418"/>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 name="Shape 212"/>
          <p:cNvSpPr>
            <a:spLocks noGrp="1"/>
          </p:cNvSpPr>
          <p:nvPr>
            <p:ph type="title"/>
          </p:nvPr>
        </p:nvSpPr>
        <p:spPr>
          <a:xfrm>
            <a:off x="952500" y="444500"/>
            <a:ext cx="11099800" cy="1609245"/>
          </a:xfrm>
          <a:prstGeom prst="rect">
            <a:avLst/>
          </a:prstGeom>
        </p:spPr>
        <p:txBody>
          <a:bodyPr/>
          <a:lstStyle/>
          <a:p>
            <a:pPr>
              <a:defRPr sz="5400"/>
            </a:pPr>
            <a:endParaRPr/>
          </a:p>
        </p:txBody>
      </p:sp>
      <p:sp>
        <p:nvSpPr>
          <p:cNvPr id="213" name="Shape 213"/>
          <p:cNvSpPr>
            <a:spLocks noGrp="1"/>
          </p:cNvSpPr>
          <p:nvPr>
            <p:ph type="body" idx="1"/>
          </p:nvPr>
        </p:nvSpPr>
        <p:spPr>
          <a:prstGeom prst="rect">
            <a:avLst/>
          </a:prstGeom>
        </p:spPr>
        <p:txBody>
          <a:bodyPr/>
          <a:lstStyle/>
          <a:p>
            <a:pPr marL="0" indent="0">
              <a:buSzTx/>
              <a:buNone/>
            </a:pPr>
            <a:endParaRPr dirty="0"/>
          </a:p>
        </p:txBody>
      </p:sp>
      <p:pic>
        <p:nvPicPr>
          <p:cNvPr id="214" name="image6.jpg" descr="Male-Allies-Bingo-JAN-15-2015-620x811.jpg"/>
          <p:cNvPicPr>
            <a:picLocks noChangeAspect="1"/>
          </p:cNvPicPr>
          <p:nvPr/>
        </p:nvPicPr>
        <p:blipFill>
          <a:blip r:embed="rId2">
            <a:extLst/>
          </a:blip>
          <a:stretch>
            <a:fillRect/>
          </a:stretch>
        </p:blipFill>
        <p:spPr>
          <a:xfrm>
            <a:off x="3001467" y="-31116"/>
            <a:ext cx="7480301" cy="9784717"/>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97" y="926679"/>
            <a:ext cx="12271107" cy="1041213"/>
          </a:xfrm>
        </p:spPr>
        <p:txBody>
          <a:bodyPr>
            <a:normAutofit/>
          </a:bodyPr>
          <a:lstStyle/>
          <a:p>
            <a:r>
              <a:rPr lang="en-US" sz="4800" dirty="0" smtClean="0"/>
              <a:t>What Do These Two Things Have in Common?</a:t>
            </a:r>
            <a:endParaRPr lang="en-US" sz="4800" dirty="0"/>
          </a:p>
        </p:txBody>
      </p:sp>
      <p:sp>
        <p:nvSpPr>
          <p:cNvPr id="3" name="Text Placeholder 2"/>
          <p:cNvSpPr>
            <a:spLocks noGrp="1"/>
          </p:cNvSpPr>
          <p:nvPr>
            <p:ph type="body" idx="1"/>
          </p:nvPr>
        </p:nvSpPr>
        <p:spPr>
          <a:xfrm>
            <a:off x="650239" y="2059094"/>
            <a:ext cx="12032765" cy="6653672"/>
          </a:xfrm>
        </p:spPr>
        <p:txBody>
          <a:bodyPr/>
          <a:lstStyle/>
          <a:p>
            <a:endParaRPr lang="en-US" dirty="0" smtClean="0"/>
          </a:p>
          <a:p>
            <a:r>
              <a:rPr lang="en-US" sz="3600" dirty="0" smtClean="0">
                <a:solidFill>
                  <a:srgbClr val="FEFAC9"/>
                </a:solidFill>
              </a:rPr>
              <a:t>Nobody intended harm</a:t>
            </a:r>
          </a:p>
          <a:p>
            <a:r>
              <a:rPr lang="en-US" sz="3600" dirty="0" smtClean="0">
                <a:solidFill>
                  <a:srgbClr val="FEFAC9"/>
                </a:solidFill>
              </a:rPr>
              <a:t>Impact might be a person feeling less welcome</a:t>
            </a:r>
          </a:p>
          <a:p>
            <a:endParaRPr lang="en-US" sz="3600" dirty="0">
              <a:solidFill>
                <a:srgbClr val="FEFAC9"/>
              </a:solidFill>
            </a:endParaRPr>
          </a:p>
          <a:p>
            <a:pPr marL="0" indent="0">
              <a:buNone/>
            </a:pPr>
            <a:r>
              <a:rPr lang="en-US" sz="3600" dirty="0" smtClean="0">
                <a:solidFill>
                  <a:srgbClr val="FEFAC9"/>
                </a:solidFill>
              </a:rPr>
              <a:t>What do both things say about diversity?</a:t>
            </a:r>
            <a:endParaRPr lang="en-US" i="1" dirty="0">
              <a:solidFill>
                <a:srgbClr val="FEFAC9"/>
              </a:solidFill>
            </a:endParaRPr>
          </a:p>
        </p:txBody>
      </p:sp>
    </p:spTree>
    <p:extLst>
      <p:ext uri="{BB962C8B-B14F-4D97-AF65-F5344CB8AC3E}">
        <p14:creationId xmlns:p14="http://schemas.microsoft.com/office/powerpoint/2010/main" val="1670191221"/>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rPr dirty="0"/>
              <a:t>What is Diversity?</a:t>
            </a:r>
          </a:p>
        </p:txBody>
      </p:sp>
      <p:sp>
        <p:nvSpPr>
          <p:cNvPr id="129" name="Shape 129"/>
          <p:cNvSpPr>
            <a:spLocks noGrp="1"/>
          </p:cNvSpPr>
          <p:nvPr>
            <p:ph type="body" idx="1"/>
          </p:nvPr>
        </p:nvSpPr>
        <p:spPr>
          <a:prstGeom prst="rect">
            <a:avLst/>
          </a:prstGeom>
        </p:spPr>
        <p:txBody>
          <a:bodyPr/>
          <a:lstStyle/>
          <a:p>
            <a:pPr marL="0" lvl="1" indent="444500">
              <a:spcBef>
                <a:spcPts val="5400"/>
              </a:spcBef>
              <a:buSzTx/>
              <a:buNone/>
              <a:defRPr sz="3400"/>
            </a:pPr>
            <a:r>
              <a:rPr lang="en-US" sz="4000" dirty="0" smtClean="0"/>
              <a:t/>
            </a:r>
            <a:br>
              <a:rPr lang="en-US" sz="4000" dirty="0" smtClean="0"/>
            </a:br>
            <a:r>
              <a:rPr sz="4000" dirty="0" smtClean="0"/>
              <a:t>Being </a:t>
            </a:r>
            <a:r>
              <a:rPr sz="4000" dirty="0"/>
              <a:t>made up of individuals with a wide range of characteristics and experiences</a:t>
            </a:r>
            <a:r>
              <a:rPr sz="4000" dirty="0" smtClean="0"/>
              <a:t>.</a:t>
            </a:r>
            <a:endParaRPr lang="en-US" sz="4000" dirty="0" smtClean="0"/>
          </a:p>
          <a:p>
            <a:pPr marL="0" lvl="1" indent="444500">
              <a:spcBef>
                <a:spcPts val="5400"/>
              </a:spcBef>
              <a:buSzTx/>
              <a:buNone/>
              <a:defRPr sz="3400"/>
            </a:pPr>
            <a:endParaRPr dirty="0"/>
          </a:p>
          <a:p>
            <a:pPr marL="0" lvl="1" indent="444500">
              <a:spcBef>
                <a:spcPts val="1200"/>
              </a:spcBef>
              <a:buSzTx/>
              <a:buNone/>
              <a:defRPr sz="3400"/>
            </a:pPr>
            <a:r>
              <a:rPr dirty="0"/>
              <a:t>So what is a</a:t>
            </a:r>
            <a:r>
              <a:rPr i="1" dirty="0"/>
              <a:t> wide range</a:t>
            </a:r>
            <a:r>
              <a:rPr dirty="0"/>
              <a:t>? </a:t>
            </a:r>
          </a:p>
          <a:p>
            <a:pPr marL="0" lvl="1" indent="444500">
              <a:spcBef>
                <a:spcPts val="1200"/>
              </a:spcBef>
              <a:buSzTx/>
              <a:buNone/>
              <a:defRPr sz="3400"/>
            </a:pPr>
            <a:r>
              <a:rPr dirty="0"/>
              <a:t>And </a:t>
            </a:r>
            <a:r>
              <a:rPr i="1" dirty="0"/>
              <a:t>what characteristics and experiences</a:t>
            </a:r>
            <a:r>
              <a:rPr dirty="0"/>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xfrm>
            <a:off x="952500" y="940870"/>
            <a:ext cx="11099800" cy="992741"/>
          </a:xfrm>
          <a:prstGeom prst="rect">
            <a:avLst/>
          </a:prstGeom>
        </p:spPr>
        <p:txBody>
          <a:bodyPr>
            <a:noAutofit/>
          </a:bodyPr>
          <a:lstStyle>
            <a:lvl1pPr>
              <a:defRPr sz="5400"/>
            </a:lvl1pPr>
          </a:lstStyle>
          <a:p>
            <a:r>
              <a:rPr sz="6000" dirty="0"/>
              <a:t>What Does Diversity </a:t>
            </a:r>
            <a:r>
              <a:rPr lang="en-US" sz="6000" dirty="0" smtClean="0"/>
              <a:t>Include</a:t>
            </a:r>
            <a:r>
              <a:rPr sz="6000" dirty="0" smtClean="0"/>
              <a:t>?</a:t>
            </a:r>
            <a:endParaRPr sz="6000" dirty="0"/>
          </a:p>
        </p:txBody>
      </p:sp>
      <p:sp>
        <p:nvSpPr>
          <p:cNvPr id="2" name="TextBox 1"/>
          <p:cNvSpPr txBox="1"/>
          <p:nvPr/>
        </p:nvSpPr>
        <p:spPr>
          <a:xfrm>
            <a:off x="1136301" y="2442984"/>
            <a:ext cx="11129068" cy="6586418"/>
          </a:xfrm>
          <a:prstGeom prst="rect">
            <a:avLst/>
          </a:prstGeom>
          <a:noFill/>
        </p:spPr>
        <p:txBody>
          <a:bodyPr wrap="square" rtlCol="0">
            <a:spAutoFit/>
          </a:bodyPr>
          <a:lstStyle/>
          <a:p>
            <a:pPr algn="l"/>
            <a:r>
              <a:rPr lang="en-US" dirty="0" smtClean="0">
                <a:solidFill>
                  <a:schemeClr val="tx2"/>
                </a:solidFill>
              </a:rPr>
              <a:t>Typically </a:t>
            </a:r>
            <a:r>
              <a:rPr lang="en-US" i="1" dirty="0">
                <a:solidFill>
                  <a:schemeClr val="tx2"/>
                </a:solidFill>
              </a:rPr>
              <a:t>more visible </a:t>
            </a:r>
            <a:r>
              <a:rPr lang="en-US" dirty="0">
                <a:solidFill>
                  <a:schemeClr val="tx2"/>
                </a:solidFill>
              </a:rPr>
              <a:t>core diversity dimensions</a:t>
            </a:r>
            <a:r>
              <a:rPr lang="en-US" dirty="0" smtClean="0">
                <a:solidFill>
                  <a:schemeClr val="tx2"/>
                </a:solidFill>
              </a:rPr>
              <a:t>:</a:t>
            </a:r>
          </a:p>
          <a:p>
            <a:pPr algn="l"/>
            <a:endParaRPr lang="en-US" dirty="0">
              <a:solidFill>
                <a:schemeClr val="tx2"/>
              </a:solidFill>
            </a:endParaRPr>
          </a:p>
          <a:p>
            <a:pPr marL="571500" lvl="2" indent="-571500" algn="l">
              <a:buFont typeface="Arial"/>
              <a:buChar char="•"/>
            </a:pPr>
            <a:r>
              <a:rPr lang="en-US" dirty="0">
                <a:solidFill>
                  <a:schemeClr val="tx2"/>
                </a:solidFill>
              </a:rPr>
              <a:t>Gender</a:t>
            </a:r>
          </a:p>
          <a:p>
            <a:pPr marL="571500" lvl="2" indent="-571500" algn="l">
              <a:buFont typeface="Arial"/>
              <a:buChar char="•"/>
            </a:pPr>
            <a:r>
              <a:rPr lang="en-US" dirty="0">
                <a:solidFill>
                  <a:schemeClr val="tx2"/>
                </a:solidFill>
              </a:rPr>
              <a:t>Physical and Mental Ability</a:t>
            </a:r>
          </a:p>
          <a:p>
            <a:pPr marL="571500" lvl="2" indent="-571500" algn="l">
              <a:buFont typeface="Arial"/>
              <a:buChar char="•"/>
            </a:pPr>
            <a:r>
              <a:rPr lang="en-US" dirty="0">
                <a:solidFill>
                  <a:schemeClr val="tx2"/>
                </a:solidFill>
              </a:rPr>
              <a:t>Age</a:t>
            </a:r>
          </a:p>
          <a:p>
            <a:pPr marL="571500" lvl="2" indent="-571500" algn="l">
              <a:buFont typeface="Arial"/>
              <a:buChar char="•"/>
            </a:pPr>
            <a:r>
              <a:rPr lang="en-US" dirty="0">
                <a:solidFill>
                  <a:schemeClr val="tx2"/>
                </a:solidFill>
              </a:rPr>
              <a:t>Race</a:t>
            </a:r>
          </a:p>
          <a:p>
            <a:pPr marL="571500" lvl="2" indent="-571500" algn="l">
              <a:buFont typeface="Arial"/>
              <a:buChar char="•"/>
            </a:pPr>
            <a:r>
              <a:rPr lang="en-US" dirty="0" smtClean="0">
                <a:solidFill>
                  <a:schemeClr val="tx2"/>
                </a:solidFill>
              </a:rPr>
              <a:t>Proximity </a:t>
            </a:r>
            <a:r>
              <a:rPr lang="en-US" dirty="0">
                <a:solidFill>
                  <a:schemeClr val="tx2"/>
                </a:solidFill>
              </a:rPr>
              <a:t>to </a:t>
            </a:r>
            <a:r>
              <a:rPr lang="en-US" dirty="0" smtClean="0">
                <a:solidFill>
                  <a:schemeClr val="tx2"/>
                </a:solidFill>
              </a:rPr>
              <a:t>Attractiveness </a:t>
            </a:r>
            <a:r>
              <a:rPr lang="en-US" dirty="0">
                <a:solidFill>
                  <a:schemeClr val="tx2"/>
                </a:solidFill>
              </a:rPr>
              <a:t>Ideal</a:t>
            </a:r>
          </a:p>
          <a:p>
            <a:pPr algn="l"/>
            <a:endParaRPr lang="en-US" dirty="0" smtClean="0"/>
          </a:p>
          <a:p>
            <a:pPr algn="l"/>
            <a:endParaRPr lang="en-US"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solidFill>
                  <a:srgbClr val="FEFAC9"/>
                </a:solidFill>
              </a:rPr>
              <a:t>http</a:t>
            </a:r>
            <a:r>
              <a:rPr lang="en-US" sz="1400" dirty="0">
                <a:solidFill>
                  <a:srgbClr val="FEFAC9"/>
                </a:solidFill>
              </a:rPr>
              <a:t>://</a:t>
            </a:r>
            <a:r>
              <a:rPr lang="en-US" sz="1400" dirty="0" err="1">
                <a:solidFill>
                  <a:srgbClr val="FEFAC9"/>
                </a:solidFill>
              </a:rPr>
              <a:t>bteam.org</a:t>
            </a:r>
            <a:r>
              <a:rPr lang="en-US" sz="1400" dirty="0">
                <a:solidFill>
                  <a:srgbClr val="FEFAC9"/>
                </a:solidFill>
              </a:rPr>
              <a:t>/original-content/diversity-paradox-capturing-value-difference-looking-beyond-numbers</a:t>
            </a:r>
            <a:r>
              <a:rPr lang="en-US" sz="1400" dirty="0" smtClean="0">
                <a:solidFill>
                  <a:srgbClr val="FEFAC9"/>
                </a:solidFill>
              </a:rPr>
              <a:t>/</a:t>
            </a:r>
            <a:endParaRPr lang="en-US" dirty="0">
              <a:solidFill>
                <a:srgbClr val="FEFAC9"/>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301" y="2477305"/>
            <a:ext cx="11129068" cy="6401754"/>
          </a:xfrm>
          <a:prstGeom prst="rect">
            <a:avLst/>
          </a:prstGeom>
          <a:noFill/>
        </p:spPr>
        <p:txBody>
          <a:bodyPr wrap="square" rtlCol="0">
            <a:spAutoFit/>
          </a:bodyPr>
          <a:lstStyle/>
          <a:p>
            <a:pPr algn="l"/>
            <a:r>
              <a:rPr lang="en-US" dirty="0" smtClean="0">
                <a:solidFill>
                  <a:srgbClr val="FEFAC9"/>
                </a:solidFill>
              </a:rPr>
              <a:t>Typically </a:t>
            </a:r>
            <a:r>
              <a:rPr lang="en-US" i="1" dirty="0">
                <a:solidFill>
                  <a:srgbClr val="FEFAC9"/>
                </a:solidFill>
              </a:rPr>
              <a:t>less visible </a:t>
            </a:r>
            <a:r>
              <a:rPr lang="en-US" dirty="0">
                <a:solidFill>
                  <a:srgbClr val="FEFAC9"/>
                </a:solidFill>
              </a:rPr>
              <a:t>core diversity dimensions</a:t>
            </a:r>
            <a:r>
              <a:rPr lang="en-US" dirty="0" smtClean="0">
                <a:solidFill>
                  <a:srgbClr val="FEFAC9"/>
                </a:solidFill>
              </a:rPr>
              <a:t>:</a:t>
            </a:r>
          </a:p>
          <a:p>
            <a:pPr algn="l"/>
            <a:endParaRPr lang="en-US" dirty="0">
              <a:solidFill>
                <a:srgbClr val="FEFAC9"/>
              </a:solidFill>
            </a:endParaRPr>
          </a:p>
          <a:p>
            <a:pPr marL="571500" indent="-571500" algn="l">
              <a:buFont typeface="Arial"/>
              <a:buChar char="•"/>
            </a:pPr>
            <a:r>
              <a:rPr lang="en-US" dirty="0">
                <a:solidFill>
                  <a:srgbClr val="FEFAC9"/>
                </a:solidFill>
              </a:rPr>
              <a:t>Sexual Orientation</a:t>
            </a:r>
          </a:p>
          <a:p>
            <a:pPr marL="571500" indent="-571500" algn="l">
              <a:buFont typeface="Arial"/>
              <a:buChar char="•"/>
            </a:pPr>
            <a:r>
              <a:rPr lang="en-US" dirty="0">
                <a:solidFill>
                  <a:srgbClr val="FEFAC9"/>
                </a:solidFill>
              </a:rPr>
              <a:t>Religion and Belief</a:t>
            </a:r>
          </a:p>
          <a:p>
            <a:pPr marL="571500" indent="-571500" algn="l">
              <a:buFont typeface="Arial"/>
              <a:buChar char="•"/>
            </a:pPr>
            <a:r>
              <a:rPr lang="en-US" dirty="0">
                <a:solidFill>
                  <a:srgbClr val="FEFAC9"/>
                </a:solidFill>
              </a:rPr>
              <a:t>Ethnic Heritage</a:t>
            </a:r>
          </a:p>
          <a:p>
            <a:pPr marL="571500" indent="-571500" algn="l">
              <a:buFont typeface="Arial"/>
              <a:buChar char="•"/>
            </a:pPr>
            <a:r>
              <a:rPr lang="en-US" dirty="0">
                <a:solidFill>
                  <a:srgbClr val="FEFAC9"/>
                </a:solidFill>
              </a:rPr>
              <a:t>Social Class</a:t>
            </a:r>
          </a:p>
          <a:p>
            <a:pPr algn="l"/>
            <a:endParaRPr lang="en-US" dirty="0" smtClean="0">
              <a:solidFill>
                <a:srgbClr val="FEFAC9"/>
              </a:solidFill>
            </a:endParaRPr>
          </a:p>
          <a:p>
            <a:pPr algn="l"/>
            <a:endParaRPr lang="en-US" dirty="0">
              <a:solidFill>
                <a:srgbClr val="FEFAC9"/>
              </a:solidFill>
            </a:endParaRPr>
          </a:p>
          <a:p>
            <a:pPr algn="l"/>
            <a:endParaRPr lang="en-US" dirty="0">
              <a:solidFill>
                <a:srgbClr val="FEFAC9"/>
              </a:solidFill>
            </a:endParaRPr>
          </a:p>
          <a:p>
            <a:pPr algn="l"/>
            <a:endParaRPr lang="en-US" dirty="0" smtClean="0">
              <a:solidFill>
                <a:srgbClr val="FEFAC9"/>
              </a:solidFill>
            </a:endParaRPr>
          </a:p>
          <a:p>
            <a:endParaRPr lang="en-US" dirty="0">
              <a:solidFill>
                <a:srgbClr val="FEFAC9"/>
              </a:solidFill>
            </a:endParaRPr>
          </a:p>
          <a:p>
            <a:r>
              <a:rPr lang="en-US" sz="1400" dirty="0" smtClean="0">
                <a:solidFill>
                  <a:srgbClr val="FEFAC9"/>
                </a:solidFill>
              </a:rPr>
              <a:t>http</a:t>
            </a:r>
            <a:r>
              <a:rPr lang="en-US" sz="1400" dirty="0">
                <a:solidFill>
                  <a:srgbClr val="FEFAC9"/>
                </a:solidFill>
              </a:rPr>
              <a:t>://</a:t>
            </a:r>
            <a:r>
              <a:rPr lang="en-US" sz="1400" dirty="0" err="1">
                <a:solidFill>
                  <a:srgbClr val="FEFAC9"/>
                </a:solidFill>
              </a:rPr>
              <a:t>bteam.org</a:t>
            </a:r>
            <a:r>
              <a:rPr lang="en-US" sz="1400" dirty="0">
                <a:solidFill>
                  <a:srgbClr val="FEFAC9"/>
                </a:solidFill>
              </a:rPr>
              <a:t>/original-content/diversity-paradox-capturing-value-difference-looking-beyond-numbers</a:t>
            </a:r>
            <a:r>
              <a:rPr lang="en-US" sz="1400" dirty="0" smtClean="0">
                <a:solidFill>
                  <a:srgbClr val="FEFAC9"/>
                </a:solidFill>
              </a:rPr>
              <a:t>/</a:t>
            </a:r>
            <a:endParaRPr lang="en-US" sz="1400" dirty="0">
              <a:solidFill>
                <a:srgbClr val="FEFAC9"/>
              </a:solidFill>
            </a:endParaRPr>
          </a:p>
        </p:txBody>
      </p:sp>
      <p:sp>
        <p:nvSpPr>
          <p:cNvPr id="5" name="Shape 131"/>
          <p:cNvSpPr txBox="1">
            <a:spLocks/>
          </p:cNvSpPr>
          <p:nvPr/>
        </p:nvSpPr>
        <p:spPr>
          <a:xfrm>
            <a:off x="952500" y="940870"/>
            <a:ext cx="11099800" cy="992741"/>
          </a:xfrm>
          <a:prstGeom prst="rect">
            <a:avLst/>
          </a:prstGeom>
          <a:ln w="6350" cap="rnd">
            <a:noFill/>
          </a:ln>
        </p:spPr>
        <p:txBody>
          <a:bodyPr vert="horz" lIns="130046" tIns="65023" rIns="130046" bIns="65023" anchor="b" anchorCtr="0">
            <a:noAutofit/>
          </a:bodyPr>
          <a:lstStyle>
            <a:lvl1pPr algn="l" rtl="0" eaLnBrk="1" latinLnBrk="0" hangingPunct="1">
              <a:spcBef>
                <a:spcPct val="0"/>
              </a:spcBef>
              <a:buNone/>
              <a:defRPr kumimoji="0" lang="en-US" sz="5400" b="0" kern="1200" spc="-142" baseline="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stStyle>
          <a:p>
            <a:r>
              <a:rPr lang="en-US" sz="6000" dirty="0" smtClean="0"/>
              <a:t>What Does Diversity Include?</a:t>
            </a:r>
            <a:endParaRPr lang="en-US" sz="6000" dirty="0"/>
          </a:p>
        </p:txBody>
      </p:sp>
    </p:spTree>
    <p:extLst>
      <p:ext uri="{BB962C8B-B14F-4D97-AF65-F5344CB8AC3E}">
        <p14:creationId xmlns:p14="http://schemas.microsoft.com/office/powerpoint/2010/main" val="18811154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pex">
  <a:themeElements>
    <a:clrScheme name="Apex">
      <a:dk1>
        <a:srgbClr val="000000"/>
      </a:dk1>
      <a:lt1>
        <a:srgbClr val="FFFFFF"/>
      </a:lt1>
      <a:dk2>
        <a:srgbClr val="A7A7A7"/>
      </a:dk2>
      <a:lt2>
        <a:srgbClr val="535353"/>
      </a:lt2>
      <a:accent1>
        <a:srgbClr val="CEB966"/>
      </a:accent1>
      <a:accent2>
        <a:srgbClr val="9CB084"/>
      </a:accent2>
      <a:accent3>
        <a:srgbClr val="6BB1C9"/>
      </a:accent3>
      <a:accent4>
        <a:srgbClr val="6585CF"/>
      </a:accent4>
      <a:accent5>
        <a:srgbClr val="7E6BC9"/>
      </a:accent5>
      <a:accent6>
        <a:srgbClr val="A379BB"/>
      </a:accent6>
      <a:hlink>
        <a:srgbClr val="0000FF"/>
      </a:hlink>
      <a:folHlink>
        <a:srgbClr val="FF00FF"/>
      </a:folHlink>
    </a:clrScheme>
    <a:fontScheme name="Apex">
      <a:majorFont>
        <a:latin typeface="Helvetica Neue"/>
        <a:ea typeface="Helvetica Neue"/>
        <a:cs typeface="Helvetica Neue"/>
      </a:majorFont>
      <a:minorFont>
        <a:latin typeface="Helvetica"/>
        <a:ea typeface="Helvetica"/>
        <a:cs typeface="Helvetica"/>
      </a:minorFont>
    </a:fontScheme>
    <a:fmtScheme name="Ape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90500" dist="228600" dir="2700000" rotWithShape="0">
              <a:srgbClr val="000000">
                <a:alpha val="25500"/>
              </a:srgbClr>
            </a:outerShdw>
          </a:effectLst>
        </a:effectStyle>
        <a:effectStyle>
          <a:effectLst>
            <a:outerShdw blurRad="190500" dist="228600" dir="2700000" rotWithShape="0">
              <a:srgbClr val="000000">
                <a:alpha val="25500"/>
              </a:srgbClr>
            </a:outerShdw>
          </a:effectLst>
        </a:effectStyle>
        <a:effectStyle>
          <a:effectLst>
            <a:outerShdw blurRad="127000" dist="101600" dir="27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190500" dist="228600" dir="2700000" rotWithShape="0">
            <a:srgbClr val="000000">
              <a:alpha val="25500"/>
            </a:srgbClr>
          </a:outerShdw>
        </a:effectLst>
        <a:sp3d/>
      </a:spPr>
      <a:bodyPr rot="0" spcFirstLastPara="1" vertOverflow="overflow" horzOverflow="overflow" vert="horz" wrap="square" lIns="45719" tIns="45719" rIns="45719" bIns="45719"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127000" dist="101600" dir="27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Book Antiqua"/>
            <a:ea typeface="Book Antiqua"/>
            <a:cs typeface="Book Antiqua"/>
            <a:sym typeface="Book Antiq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3792</TotalTime>
  <Words>3129</Words>
  <Application>Microsoft Macintosh PowerPoint</Application>
  <PresentationFormat>Custom</PresentationFormat>
  <Paragraphs>371</Paragraphs>
  <Slides>53</Slides>
  <Notes>8</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Paper</vt:lpstr>
      <vt:lpstr> Why Should I Go See  Another White Man Talk About Diversity in IT?</vt:lpstr>
      <vt:lpstr>What Are You Hoping to Get?</vt:lpstr>
      <vt:lpstr>Blind Spots</vt:lpstr>
      <vt:lpstr>A Manager Friend Told Me About A Recent Event at His Company</vt:lpstr>
      <vt:lpstr>Something That Happened Here Yesterday</vt:lpstr>
      <vt:lpstr>What Do These Two Things Have in Common?</vt:lpstr>
      <vt:lpstr>What is Diversity?</vt:lpstr>
      <vt:lpstr>What Does Diversity Include?</vt:lpstr>
      <vt:lpstr>PowerPoint Presentation</vt:lpstr>
      <vt:lpstr>PowerPoint Presentation</vt:lpstr>
      <vt:lpstr>Why Do We Care About Diversity?</vt:lpstr>
      <vt:lpstr>Diversity is Good For Business</vt:lpstr>
      <vt:lpstr>The Right Thing To Do? The “in group/out group” bias</vt:lpstr>
      <vt:lpstr>The Right Thing To Do: Everybody Wins…</vt:lpstr>
      <vt:lpstr>When IT Companies Don’t Have Diverse Employees, Why Not?</vt:lpstr>
      <vt:lpstr>Filling the Pipeline</vt:lpstr>
      <vt:lpstr>People Leaving IT</vt:lpstr>
      <vt:lpstr>Privilege</vt:lpstr>
      <vt:lpstr>Privilege</vt:lpstr>
      <vt:lpstr>Privilege</vt:lpstr>
      <vt:lpstr>Privilege</vt:lpstr>
      <vt:lpstr>Privilege</vt:lpstr>
      <vt:lpstr>Is it as simple as increasing the numbers?</vt:lpstr>
      <vt:lpstr>Things We Can Do In Our Workplaces:</vt:lpstr>
      <vt:lpstr>Things We Can Do In Our Workplaces:</vt:lpstr>
      <vt:lpstr>Things We Can Do In Our Workplaces:</vt:lpstr>
      <vt:lpstr>Things We Can Do In Our Workplaces:</vt:lpstr>
      <vt:lpstr>Things We Can Do In Our Workplaces:</vt:lpstr>
      <vt:lpstr>Things We Can Do In Our Workplaces:</vt:lpstr>
      <vt:lpstr>More Things We Can Do:</vt:lpstr>
      <vt:lpstr>More Things We Can Do:</vt:lpstr>
      <vt:lpstr>More Things We Can Do:</vt:lpstr>
      <vt:lpstr>More Things We Can Do:</vt:lpstr>
      <vt:lpstr>More Things We Can Do:</vt:lpstr>
      <vt:lpstr>Still More Things We Can Do:</vt:lpstr>
      <vt:lpstr>Things That are Unwelcoming:</vt:lpstr>
      <vt:lpstr>Things That are Unwelcoming:</vt:lpstr>
      <vt:lpstr>Things That are Unwelcoming:</vt:lpstr>
      <vt:lpstr>Things That are Unwelcoming:</vt:lpstr>
      <vt:lpstr>Things That are Unwelcoming:</vt:lpstr>
      <vt:lpstr>Things That are Unwelcoming:</vt:lpstr>
      <vt:lpstr>And What About Mistakes?</vt:lpstr>
      <vt:lpstr>And What About Mistakes?</vt:lpstr>
      <vt:lpstr>Be an Ally</vt:lpstr>
      <vt:lpstr>Summary</vt:lpstr>
      <vt:lpstr>PowerPoint Presentation</vt:lpstr>
      <vt:lpstr>Thank you!</vt:lpstr>
      <vt:lpstr>Resources</vt:lpstr>
      <vt:lpstr>Resources</vt:lpstr>
      <vt:lpstr>Resources</vt:lpstr>
      <vt:lpstr>Resources</vt:lpstr>
      <vt:lpstr>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Why Should I Go See  Another White Man Talk About Diversity in IT?</dc:title>
  <cp:lastModifiedBy>Jeff Hoover</cp:lastModifiedBy>
  <cp:revision>162</cp:revision>
  <dcterms:modified xsi:type="dcterms:W3CDTF">2016-05-06T01:05:45Z</dcterms:modified>
</cp:coreProperties>
</file>