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Average"/>
      <p:regular r:id="rId42"/>
    </p:embeddedFont>
    <p:embeddedFont>
      <p:font typeface="Ubuntu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Average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UbuntuMono-bold.fntdata"/><Relationship Id="rId21" Type="http://schemas.openxmlformats.org/officeDocument/2006/relationships/slide" Target="slides/slide16.xml"/><Relationship Id="rId43" Type="http://schemas.openxmlformats.org/officeDocument/2006/relationships/font" Target="fonts/UbuntuMono-regular.fntdata"/><Relationship Id="rId24" Type="http://schemas.openxmlformats.org/officeDocument/2006/relationships/slide" Target="slides/slide19.xml"/><Relationship Id="rId46" Type="http://schemas.openxmlformats.org/officeDocument/2006/relationships/font" Target="fonts/Ubuntu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Ubuntu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ceb608f4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ceb608f4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eb608f4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ceb608f4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ceb608f4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ceb608f4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ceb608f4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ceb608f4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ceb608f4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2ceb608f4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ceb608f4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ceb608f4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ceb608f4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ceb608f4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ceb608f4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ceb608f4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ceb608f4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ceb608f4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ceb608f4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ceb608f4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ceb608f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ceb608f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ceb608f4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ceb608f4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ceb608f4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2ceb608f4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ceb608f4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ceb608f4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ceb608f4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ceb608f4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ceb608f4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ceb608f4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ceb608f4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2ceb608f4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ceb608f4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ceb608f4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ceb608f4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ceb608f4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ceb608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2ceb608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2ceb608f4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2ceb608f4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eb608f4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eb608f4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eb608f4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eb608f4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ceb608f4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ceb608f4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ceb608f4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2ceb608f4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ceb608f4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2ceb608f4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ceb608f4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ceb608f4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  <a:defRPr>
                <a:latin typeface="Average"/>
                <a:ea typeface="Average"/>
                <a:cs typeface="Average"/>
                <a:sym typeface="Average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○"/>
              <a:defRPr sz="1800">
                <a:latin typeface="Average"/>
                <a:ea typeface="Average"/>
                <a:cs typeface="Average"/>
                <a:sym typeface="Average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■"/>
              <a:defRPr sz="1800">
                <a:latin typeface="Average"/>
                <a:ea typeface="Average"/>
                <a:cs typeface="Average"/>
                <a:sym typeface="Average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  <a:defRPr sz="1800">
                <a:latin typeface="Average"/>
                <a:ea typeface="Average"/>
                <a:cs typeface="Average"/>
                <a:sym typeface="Average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○"/>
              <a:defRPr sz="1800">
                <a:latin typeface="Average"/>
                <a:ea typeface="Average"/>
                <a:cs typeface="Average"/>
                <a:sym typeface="Average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■"/>
              <a:defRPr sz="1800">
                <a:latin typeface="Average"/>
                <a:ea typeface="Average"/>
                <a:cs typeface="Average"/>
                <a:sym typeface="Average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  <a:defRPr sz="1800">
                <a:latin typeface="Average"/>
                <a:ea typeface="Average"/>
                <a:cs typeface="Average"/>
                <a:sym typeface="Average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○"/>
              <a:defRPr sz="1800">
                <a:latin typeface="Average"/>
                <a:ea typeface="Average"/>
                <a:cs typeface="Average"/>
                <a:sym typeface="Average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verage"/>
              <a:buChar char="■"/>
              <a:defRPr sz="1800"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google/sanitizers/wiki/AddressSanitiz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cc.gnu.org/onlinedocs/gcc/Optimize-Option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C/C++ Programming Tools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Programming Lab2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2410100" y="1144950"/>
            <a:ext cx="63216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.PHONY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hello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hello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hello: hello.c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gcc -o hello -O3 -g hello.c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world: world.c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gcc -o world -O3 -g world.c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410100" y="1144950"/>
            <a:ext cx="63216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TARGETS = hello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$(TARGETS)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$(TARGETS)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%.c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gcc -o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$@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-O3 -g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$^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10100" y="1144950"/>
            <a:ext cx="63216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TARGETS = hello world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CFLAGS = -O3 -g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%: %.c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$(CC)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-o $@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$(CFLAGS)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$^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410100" y="1144950"/>
            <a:ext cx="63216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TARGETS = hello world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CFLAGS = -O3 -g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Any questions about Makefiles?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Tools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Tools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Turn on compiler warnings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Clang static analyzer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AddressSanitizer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gdb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Using this in parallel environments is super complex so we’re not going to cover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Turn on compiler warnings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Just add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-Wall</a:t>
            </a:r>
            <a:r>
              <a:rPr lang="zh-TW"/>
              <a:t> to the list of compiler flags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Compiler warnings off vs on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925" y="1289975"/>
            <a:ext cx="68389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Clang static analyzer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Perform more complex compile-time static analysis than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-Wall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Compilers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GCC family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gcc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g++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LLVM/Clang family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clang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clang++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13" y="2952500"/>
            <a:ext cx="1529925" cy="1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25" y="1734275"/>
            <a:ext cx="9525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Clang static analyzer: usage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one of the following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Compile with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clang --analyze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Use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scan-build -o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output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path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 make</a:t>
            </a:r>
            <a:r>
              <a:rPr lang="zh-TW"/>
              <a:t> instead of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make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Then, you can either: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Run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scan-view --host 0.0.0.0 --allow-all-host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outputpath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/XXX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Or download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outputpath/XXX</a:t>
            </a:r>
            <a:r>
              <a:rPr lang="zh-TW"/>
              <a:t> and view locally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628650"/>
            <a:ext cx="61341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AddressSanitizer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Asks the compiler to inject code to check memory access during execution.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https://github.com/google/sanitizers/wiki/AddressSanitizer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AddressSanitizer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-fsanitize=address -g</a:t>
            </a:r>
            <a:r>
              <a:rPr lang="zh-TW"/>
              <a:t> to the compiler</a:t>
            </a:r>
            <a:r>
              <a:rPr lang="zh-TW"/>
              <a:t>. Then run your code as usual. Asan will crash your program if something wrong happened.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AddressSanitizer works with either GCC or Clang.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Enabling Asan would harm performance! Only use it for debugging, don’t submit your code with Asan enabled.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852488"/>
            <a:ext cx="67151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1395413"/>
            <a:ext cx="68675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1395413"/>
            <a:ext cx="68675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/>
          <p:nvPr/>
        </p:nvSpPr>
        <p:spPr>
          <a:xfrm>
            <a:off x="1012775" y="2469275"/>
            <a:ext cx="569100" cy="33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/>
          <p:nvPr/>
        </p:nvSpPr>
        <p:spPr>
          <a:xfrm>
            <a:off x="1792150" y="2469275"/>
            <a:ext cx="619200" cy="33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/>
          <p:nvPr/>
        </p:nvSpPr>
        <p:spPr>
          <a:xfrm>
            <a:off x="3565000" y="2708475"/>
            <a:ext cx="1865400" cy="33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Lab2 Task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There is a sequential odd-even sort program at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/home/pp19/share/lab2/oe.c</a:t>
            </a:r>
            <a:r>
              <a:rPr lang="zh-TW"/>
              <a:t>, with a bug, use AddressSanitizer to find and fix the bug.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Submit a report (PDF) on iLMS, describing how you find the bug with AddressSanitizer. Screenshots with short descriptions is enough.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You do not need to submit the fixed code.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GCC vs Clang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They have mostly the same usage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Flags (options) supported on one should mostly work out-of-the-box on the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Initially Clang put a lot of effort on providing better error messages, and but now GCC has catched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 suggest you try to use Clang if you cannot understand GCC’s error messages, and vice versa.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Also they sometimes produce faster executables than each other.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MPI Compiler Wrapper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</a:t>
            </a:r>
            <a:r>
              <a:rPr lang="zh-TW"/>
              <a:t> calls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gcc</a:t>
            </a:r>
            <a:r>
              <a:rPr lang="zh-TW"/>
              <a:t> under the hood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mpicxx</a:t>
            </a:r>
            <a:r>
              <a:rPr lang="zh-TW"/>
              <a:t> calls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g++</a:t>
            </a:r>
            <a:r>
              <a:rPr lang="zh-TW"/>
              <a:t> under the hood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To use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</a:t>
            </a:r>
            <a:r>
              <a:rPr lang="zh-TW"/>
              <a:t> with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clang</a:t>
            </a:r>
            <a:r>
              <a:rPr lang="zh-TW"/>
              <a:t>, call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 -cc=clang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To use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mpicxx</a:t>
            </a:r>
            <a:r>
              <a:rPr lang="zh-TW"/>
              <a:t> with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clang++</a:t>
            </a:r>
            <a:r>
              <a:rPr lang="zh-TW"/>
              <a:t>, call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mpicxx -cxx=clang++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GCC/Clang optimization flags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-O2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Turns on most optimizations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-O3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Turns on all optimizations in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-O2</a:t>
            </a:r>
            <a:r>
              <a:rPr lang="zh-TW"/>
              <a:t>, plus optimizations that trade off code size for execution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https://gcc.gnu.org/onlinedocs/gcc/Optimize-Options.html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GCC/Clang other flags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l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</a:t>
            </a:r>
            <a:br>
              <a:rPr lang="zh-TW"/>
            </a:br>
            <a:r>
              <a:rPr lang="zh-TW"/>
              <a:t>Link the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r>
              <a:rPr lang="zh-TW"/>
              <a:t> library.</a:t>
            </a:r>
            <a:br>
              <a:rPr lang="zh-TW"/>
            </a:br>
            <a:r>
              <a:rPr lang="zh-TW"/>
              <a:t>For example,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-lm</a:t>
            </a:r>
            <a:r>
              <a:rPr lang="zh-TW"/>
              <a:t> links the math library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libm.so</a:t>
            </a:r>
            <a:br>
              <a:rPr lang="zh-TW"/>
            </a:br>
            <a:r>
              <a:rPr lang="zh-TW"/>
              <a:t>mpicc automatically adds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-lmpi</a:t>
            </a:r>
            <a:r>
              <a:rPr lang="zh-TW"/>
              <a:t> for you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br>
              <a:rPr lang="zh-TW"/>
            </a:br>
            <a:r>
              <a:rPr lang="zh-TW"/>
              <a:t>Set the output executable filename to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-g</a:t>
            </a:r>
            <a:br>
              <a:rPr lang="zh-TW"/>
            </a:br>
            <a:r>
              <a:rPr lang="zh-TW"/>
              <a:t>Generate debug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zh-TW"/>
              <a:t>Makefile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Makefile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We acknowledge make is not a good build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But it’s most commonly used /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So as an unfortunate outcome, we still use Makefiles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We ask you to submit Makefiles in homeworks because we encourage you to try different compiler options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Makefile: a very brief introduction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Used to tell the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make</a:t>
            </a:r>
            <a:r>
              <a:rPr lang="zh-TW"/>
              <a:t> command how to build executables from sources.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