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09" r:id="rId1"/>
  </p:sldMasterIdLst>
  <p:notesMasterIdLst>
    <p:notesMasterId r:id="rId72"/>
  </p:notesMasterIdLst>
  <p:sldIdLst>
    <p:sldId id="782" r:id="rId2"/>
    <p:sldId id="735" r:id="rId3"/>
    <p:sldId id="736" r:id="rId4"/>
    <p:sldId id="737" r:id="rId5"/>
    <p:sldId id="739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874" r:id="rId24"/>
    <p:sldId id="861" r:id="rId25"/>
    <p:sldId id="862" r:id="rId26"/>
    <p:sldId id="867" r:id="rId27"/>
    <p:sldId id="887" r:id="rId28"/>
    <p:sldId id="868" r:id="rId29"/>
    <p:sldId id="888" r:id="rId30"/>
    <p:sldId id="869" r:id="rId31"/>
    <p:sldId id="876" r:id="rId32"/>
    <p:sldId id="875" r:id="rId33"/>
    <p:sldId id="879" r:id="rId34"/>
    <p:sldId id="880" r:id="rId35"/>
    <p:sldId id="881" r:id="rId36"/>
    <p:sldId id="889" r:id="rId37"/>
    <p:sldId id="882" r:id="rId38"/>
    <p:sldId id="878" r:id="rId39"/>
    <p:sldId id="865" r:id="rId40"/>
    <p:sldId id="873" r:id="rId41"/>
    <p:sldId id="886" r:id="rId42"/>
    <p:sldId id="884" r:id="rId43"/>
    <p:sldId id="885" r:id="rId44"/>
    <p:sldId id="872" r:id="rId45"/>
    <p:sldId id="883" r:id="rId46"/>
    <p:sldId id="870" r:id="rId47"/>
    <p:sldId id="871" r:id="rId48"/>
    <p:sldId id="860" r:id="rId49"/>
    <p:sldId id="855" r:id="rId50"/>
    <p:sldId id="856" r:id="rId51"/>
    <p:sldId id="857" r:id="rId52"/>
    <p:sldId id="858" r:id="rId53"/>
    <p:sldId id="859" r:id="rId54"/>
    <p:sldId id="765" r:id="rId55"/>
    <p:sldId id="766" r:id="rId56"/>
    <p:sldId id="767" r:id="rId57"/>
    <p:sldId id="768" r:id="rId58"/>
    <p:sldId id="769" r:id="rId59"/>
    <p:sldId id="770" r:id="rId60"/>
    <p:sldId id="771" r:id="rId61"/>
    <p:sldId id="772" r:id="rId62"/>
    <p:sldId id="773" r:id="rId63"/>
    <p:sldId id="774" r:id="rId64"/>
    <p:sldId id="775" r:id="rId65"/>
    <p:sldId id="776" r:id="rId66"/>
    <p:sldId id="777" r:id="rId67"/>
    <p:sldId id="778" r:id="rId68"/>
    <p:sldId id="779" r:id="rId69"/>
    <p:sldId id="780" r:id="rId70"/>
    <p:sldId id="781" r:id="rId7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 autoAdjust="0"/>
    <p:restoredTop sz="63212" autoAdjust="0"/>
  </p:normalViewPr>
  <p:slideViewPr>
    <p:cSldViewPr>
      <p:cViewPr varScale="1">
        <p:scale>
          <a:sx n="40" d="100"/>
          <a:sy n="40" d="100"/>
        </p:scale>
        <p:origin x="2004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DD20-92F8-4282-BDE4-0E24C1A0D45F}" type="datetimeFigureOut">
              <a:rPr lang="zh-TW" altLang="en-US" smtClean="0"/>
              <a:pPr/>
              <a:t>2019/12/7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0D120-4707-426F-9B85-873E256A6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9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7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693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711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86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97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</a:t>
            </a:r>
            <a:r>
              <a:rPr lang="en-US" altLang="zh-TW" baseline="0" dirty="0" smtClean="0"/>
              <a:t> has default</a:t>
            </a:r>
          </a:p>
          <a:p>
            <a:r>
              <a:rPr lang="en-US" altLang="zh-TW" baseline="0" dirty="0" smtClean="0"/>
              <a:t>What has to be defined?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20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7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09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18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56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05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7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B4B-A78A-413A-8970-9A4280D5657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41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zh-TW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86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zh-TW" altLang="en-US" noProof="0" smtClean="0"/>
          </a:p>
        </p:txBody>
      </p:sp>
      <p:sp>
        <p:nvSpPr>
          <p:cNvPr id="286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zh-TW" altLang="en-US" noProof="0" smtClean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0AF7EC-1427-4217-B703-CAE271066342}" type="datetime1">
              <a:rPr lang="zh-TW" altLang="en-US" smtClean="0"/>
              <a:t>2019/12/7</a:t>
            </a:fld>
            <a:endParaRPr lang="zh-TW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2018618-9717-4557-A322-781F16FC1CC5}" type="datetime1">
              <a:rPr lang="zh-TW" altLang="en-US" smtClean="0"/>
              <a:t>2019/12/7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9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9436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9436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6EF5DC5-84B2-4760-8D39-FD648C601703}" type="datetime1">
              <a:rPr lang="zh-TW" altLang="en-US" smtClean="0"/>
              <a:t>2019/12/7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4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512" y="105877"/>
            <a:ext cx="8557886" cy="674033"/>
          </a:xfrm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128513" y="1052738"/>
            <a:ext cx="8765235" cy="4824189"/>
          </a:xfrm>
        </p:spPr>
        <p:txBody>
          <a:bodyPr/>
          <a:lstStyle>
            <a:lvl1pPr marL="204788" indent="-204788">
              <a:buFont typeface="Wingdings" panose="05000000000000000000" pitchFamily="2" charset="2"/>
              <a:buChar char="v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5800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0" y="836712"/>
            <a:ext cx="432048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51520" y="836712"/>
            <a:ext cx="432048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fld id="{FCBC8CB3-B4E6-46F1-97D5-5968103E87C9}" type="slidenum">
              <a:rPr lang="en-GB" altLang="zh-TW"/>
              <a:pPr/>
              <a:t>‹#›</a:t>
            </a:fld>
            <a:endParaRPr lang="en-GB" altLang="zh-TW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This work was partially supported by the SCAPE Project.</a:t>
            </a:r>
          </a:p>
          <a:p>
            <a:r>
              <a:rPr lang="en-US" altLang="zh-TW"/>
              <a:t>The SCAPE project is co‐funded by the European Union under FP7 ICT‐2009.4.1 (Grant Agreement number 270137).</a:t>
            </a:r>
            <a:endParaRPr lang="en-US" altLang="zh-TW" i="0"/>
          </a:p>
        </p:txBody>
      </p:sp>
    </p:spTree>
    <p:extLst>
      <p:ext uri="{BB962C8B-B14F-4D97-AF65-F5344CB8AC3E}">
        <p14:creationId xmlns:p14="http://schemas.microsoft.com/office/powerpoint/2010/main" val="127981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3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3557D0E-19E1-4AA4-9938-60445FE8C127}" type="datetime1">
              <a:rPr lang="zh-TW" altLang="en-US" smtClean="0"/>
              <a:t>2019/12/7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C13ED-BD4F-42BB-8774-DF3F97FC571C}" type="datetime1">
              <a:rPr lang="zh-TW" altLang="en-US" smtClean="0"/>
              <a:t>2019/12/7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8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3D06435-CD84-457A-A3EC-2344BD2ACCCA}" type="datetime1">
              <a:rPr lang="zh-TW" altLang="en-US" smtClean="0"/>
              <a:t>2019/12/7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69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375A1B9-20B5-42B8-A39D-2F95B58CCE87}" type="datetime1">
              <a:rPr lang="zh-TW" altLang="en-US" smtClean="0"/>
              <a:t>2019/12/7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54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D98A76-7ACB-4CBC-8FFB-0EE5EA0ADE26}" type="datetime1">
              <a:rPr lang="zh-TW" altLang="en-US" smtClean="0"/>
              <a:t>2019/12/7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6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F0B56CF-BB03-4880-9818-6D1FCC5F7362}" type="datetime1">
              <a:rPr lang="zh-TW" altLang="en-US" smtClean="0"/>
              <a:t>2019/12/7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4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D99F1C7-6533-4172-B9D7-5BCAA02890F4}" type="datetime1">
              <a:rPr lang="zh-TW" altLang="en-US" smtClean="0"/>
              <a:t>2019/12/7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34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charset="0"/>
              </a:defRPr>
            </a:lvl1pPr>
          </a:lstStyle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6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fld id="{3F4C78A4-E77E-457A-9CB9-A44CB0F62D76}" type="datetime1">
              <a:rPr lang="zh-TW" altLang="en-US" smtClean="0"/>
              <a:t>2019/12/7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80000"/>
        <a:buFont typeface="Wingdings" pitchFamily="2" charset="2"/>
        <a:buChar char="Ø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Blip>
          <a:blip r:embed="rId15"/>
        </a:buBlip>
        <a:defRPr kumimoji="1" sz="2400">
          <a:solidFill>
            <a:srgbClr val="3333CC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000">
          <a:solidFill>
            <a:srgbClr val="3333CC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rgbClr val="3333CC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rgbClr val="3333C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rgbClr val="3333C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rgbClr val="3333C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rgbClr val="3333CC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4.91.183:8088/" TargetMode="External"/><Relationship Id="rId2" Type="http://schemas.openxmlformats.org/officeDocument/2006/relationships/hyperlink" Target="http://140.114.91.183:500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40.114.91.183:19888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works.com/wp-content/uploads/2016/05/Hortonworks.CheatSheet.SQLtoHive.pdf" TargetMode="External"/><Relationship Id="rId2" Type="http://schemas.openxmlformats.org/officeDocument/2006/relationships/hyperlink" Target="http://tw.gitbook.net/hiv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park.apache.org/example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Chap11 &amp; </a:t>
            </a:r>
            <a:r>
              <a:rPr lang="en-US" altLang="zh-TW" dirty="0" smtClean="0"/>
              <a:t>Lab6: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Hadoop Implementation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dirty="0"/>
              <a:t>National Tsing Hua University</a:t>
            </a:r>
          </a:p>
          <a:p>
            <a:r>
              <a:rPr lang="en-US" altLang="zh-TW" sz="2800" dirty="0" smtClean="0"/>
              <a:t>2019, </a:t>
            </a:r>
            <a:r>
              <a:rPr lang="en-US" altLang="zh-TW" sz="2800" dirty="0"/>
              <a:t>Fall Semester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91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/>
        </p:nvSpPr>
        <p:spPr>
          <a:xfrm>
            <a:off x="467544" y="3573016"/>
            <a:ext cx="8424936" cy="316835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</a:rPr>
              <a:t>public class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WordCount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public </a:t>
            </a:r>
            <a:r>
              <a:rPr lang="en-US" altLang="zh-TW" sz="2000" b="1" dirty="0">
                <a:solidFill>
                  <a:schemeClr val="tx1"/>
                </a:solidFill>
              </a:rPr>
              <a:t>static void main(String[] </a:t>
            </a:r>
            <a:r>
              <a:rPr lang="en-US" altLang="zh-TW" sz="2000" b="1" dirty="0" err="1">
                <a:solidFill>
                  <a:schemeClr val="tx1"/>
                </a:solidFill>
              </a:rPr>
              <a:t>args</a:t>
            </a:r>
            <a:r>
              <a:rPr lang="en-US" altLang="zh-TW" sz="2000" b="1" dirty="0">
                <a:solidFill>
                  <a:schemeClr val="tx1"/>
                </a:solidFill>
              </a:rPr>
              <a:t>) throws Exception {</a:t>
            </a:r>
            <a:endParaRPr lang="zh-TW" alt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>
                <a:solidFill>
                  <a:schemeClr val="tx1"/>
                </a:solidFill>
              </a:rPr>
              <a:t>     </a:t>
            </a:r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   Configuration </a:t>
            </a:r>
            <a:r>
              <a:rPr lang="en-US" altLang="zh-TW" sz="2000" b="1" dirty="0" err="1">
                <a:solidFill>
                  <a:schemeClr val="tx1"/>
                </a:solidFill>
              </a:rPr>
              <a:t>conf</a:t>
            </a:r>
            <a:r>
              <a:rPr lang="en-US" altLang="zh-TW" sz="2000" b="1" dirty="0">
                <a:solidFill>
                  <a:schemeClr val="tx1"/>
                </a:solidFill>
              </a:rPr>
              <a:t> = new Configuration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();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   Job </a:t>
            </a:r>
            <a:r>
              <a:rPr lang="en-US" altLang="zh-TW" sz="2000" b="1" dirty="0" err="1">
                <a:solidFill>
                  <a:schemeClr val="tx1"/>
                </a:solidFill>
              </a:rPr>
              <a:t>job</a:t>
            </a:r>
            <a:r>
              <a:rPr lang="en-US" altLang="zh-TW" sz="2000" b="1" dirty="0">
                <a:solidFill>
                  <a:schemeClr val="tx1"/>
                </a:solidFill>
              </a:rPr>
              <a:t> = </a:t>
            </a:r>
            <a:r>
              <a:rPr lang="en-US" altLang="zh-TW" sz="2000" b="1" dirty="0" err="1">
                <a:solidFill>
                  <a:schemeClr val="tx1"/>
                </a:solidFill>
              </a:rPr>
              <a:t>Job.getInstance</a:t>
            </a:r>
            <a:r>
              <a:rPr lang="en-US" altLang="zh-TW" sz="2000" b="1" dirty="0">
                <a:solidFill>
                  <a:schemeClr val="tx1"/>
                </a:solidFill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</a:rPr>
              <a:t>conf</a:t>
            </a:r>
            <a:r>
              <a:rPr lang="en-US" altLang="zh-TW" sz="2000" b="1" dirty="0">
                <a:solidFill>
                  <a:schemeClr val="tx1"/>
                </a:solidFill>
              </a:rPr>
              <a:t>,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“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wordcount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”);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</a:rPr>
              <a:t>            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job.setJarByClass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</a:rPr>
              <a:t>WordCount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.class</a:t>
            </a:r>
            <a:r>
              <a:rPr lang="en-US" altLang="zh-TW" sz="2000" b="1" dirty="0">
                <a:solidFill>
                  <a:schemeClr val="tx1"/>
                </a:solidFill>
              </a:rPr>
              <a:t>);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</a:rPr>
              <a:t>            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job.submit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(); </a:t>
            </a:r>
            <a:r>
              <a:rPr lang="en-US" altLang="zh-TW" sz="2000" b="1" dirty="0">
                <a:solidFill>
                  <a:srgbClr val="FF0000"/>
                </a:solidFill>
              </a:rPr>
              <a:t>// Submit the job and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return immediately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rgbClr val="FF0000"/>
                </a:solidFill>
              </a:rPr>
              <a:t>          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while(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job.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</a:rPr>
              <a:t>isComplete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()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==false) {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	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mapProgress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()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       }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   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}</a:t>
            </a:r>
            <a:endParaRPr lang="zh-TW" alt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</a:rPr>
              <a:t>}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Rectangle 3"/>
          <p:cNvSpPr/>
          <p:nvPr/>
        </p:nvSpPr>
        <p:spPr>
          <a:xfrm>
            <a:off x="467544" y="1196752"/>
            <a:ext cx="8424936" cy="230425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</a:rPr>
              <a:t>public class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WordCount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public </a:t>
            </a:r>
            <a:r>
              <a:rPr lang="en-US" altLang="zh-TW" sz="2000" b="1" dirty="0">
                <a:solidFill>
                  <a:schemeClr val="tx1"/>
                </a:solidFill>
              </a:rPr>
              <a:t>static void main(String[] </a:t>
            </a:r>
            <a:r>
              <a:rPr lang="en-US" altLang="zh-TW" sz="2000" b="1" dirty="0" err="1">
                <a:solidFill>
                  <a:schemeClr val="tx1"/>
                </a:solidFill>
              </a:rPr>
              <a:t>args</a:t>
            </a:r>
            <a:r>
              <a:rPr lang="en-US" altLang="zh-TW" sz="2000" b="1" dirty="0">
                <a:solidFill>
                  <a:schemeClr val="tx1"/>
                </a:solidFill>
              </a:rPr>
              <a:t>) throws Exception {</a:t>
            </a:r>
            <a:endParaRPr lang="zh-TW" alt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>
                <a:solidFill>
                  <a:schemeClr val="tx1"/>
                </a:solidFill>
              </a:rPr>
              <a:t>     </a:t>
            </a:r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   Configuration </a:t>
            </a:r>
            <a:r>
              <a:rPr lang="en-US" altLang="zh-TW" sz="2000" b="1" dirty="0" err="1">
                <a:solidFill>
                  <a:schemeClr val="tx1"/>
                </a:solidFill>
              </a:rPr>
              <a:t>conf</a:t>
            </a:r>
            <a:r>
              <a:rPr lang="en-US" altLang="zh-TW" sz="2000" b="1" dirty="0">
                <a:solidFill>
                  <a:schemeClr val="tx1"/>
                </a:solidFill>
              </a:rPr>
              <a:t> = new Configuration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();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   Job </a:t>
            </a:r>
            <a:r>
              <a:rPr lang="en-US" altLang="zh-TW" sz="2000" b="1" dirty="0" err="1">
                <a:solidFill>
                  <a:schemeClr val="tx1"/>
                </a:solidFill>
              </a:rPr>
              <a:t>job</a:t>
            </a:r>
            <a:r>
              <a:rPr lang="en-US" altLang="zh-TW" sz="2000" b="1" dirty="0">
                <a:solidFill>
                  <a:schemeClr val="tx1"/>
                </a:solidFill>
              </a:rPr>
              <a:t> = </a:t>
            </a:r>
            <a:r>
              <a:rPr lang="en-US" altLang="zh-TW" sz="2000" b="1" dirty="0" err="1">
                <a:solidFill>
                  <a:schemeClr val="tx1"/>
                </a:solidFill>
              </a:rPr>
              <a:t>Job.getInstance</a:t>
            </a:r>
            <a:r>
              <a:rPr lang="en-US" altLang="zh-TW" sz="2000" b="1" dirty="0">
                <a:solidFill>
                  <a:schemeClr val="tx1"/>
                </a:solidFill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</a:rPr>
              <a:t>conf</a:t>
            </a:r>
            <a:r>
              <a:rPr lang="en-US" altLang="zh-TW" sz="2000" b="1" dirty="0">
                <a:solidFill>
                  <a:schemeClr val="tx1"/>
                </a:solidFill>
              </a:rPr>
              <a:t>,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“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wordcount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”);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</a:rPr>
              <a:t>            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job.setJarByClass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</a:t>
            </a:r>
            <a:r>
              <a:rPr lang="en-US" altLang="zh-TW" sz="2000" b="1" dirty="0" err="1">
                <a:solidFill>
                  <a:schemeClr val="tx1"/>
                </a:solidFill>
              </a:rPr>
              <a:t>WordCount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.class</a:t>
            </a:r>
            <a:r>
              <a:rPr lang="en-US" altLang="zh-TW" sz="2000" b="1" dirty="0">
                <a:solidFill>
                  <a:schemeClr val="tx1"/>
                </a:solidFill>
              </a:rPr>
              <a:t>);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</a:rPr>
              <a:t>            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job.waitForCompletion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(true</a:t>
            </a:r>
            <a:r>
              <a:rPr lang="en-US" altLang="zh-TW" sz="2000" b="1" dirty="0">
                <a:solidFill>
                  <a:srgbClr val="FF0000"/>
                </a:solidFill>
              </a:rPr>
              <a:t>); // </a:t>
            </a:r>
            <a:r>
              <a:rPr lang="en-US" altLang="zh-TW" sz="2000" dirty="0">
                <a:solidFill>
                  <a:srgbClr val="FF0000"/>
                </a:solidFill>
              </a:rPr>
              <a:t>Submit the job and </a:t>
            </a:r>
            <a:r>
              <a:rPr lang="en-US" altLang="zh-TW" sz="2000" b="1" dirty="0">
                <a:solidFill>
                  <a:srgbClr val="FF0000"/>
                </a:solidFill>
              </a:rPr>
              <a:t>wait for it to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finish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   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}</a:t>
            </a:r>
            <a:endParaRPr lang="zh-TW" alt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</a:rPr>
              <a:t>}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Job Configuration on Compute Functions</a:t>
            </a:r>
            <a:endParaRPr lang="zh-TW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87338" y="1268413"/>
          <a:ext cx="8856984" cy="4896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78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  Method</a:t>
                      </a:r>
                      <a:endParaRPr lang="zh-TW" alt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  Description</a:t>
                      </a:r>
                      <a:endParaRPr lang="zh-TW" alt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12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setMapperClass</a:t>
                      </a:r>
                      <a:endParaRPr lang="en-US" sz="1800" b="1" dirty="0" smtClean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algn="l"/>
                      <a:r>
                        <a:rPr lang="en-US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(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Arial Unicode MS" pitchFamily="34" charset="-120"/>
                          <a:cs typeface="Arial Unicode MS" pitchFamily="34" charset="-120"/>
                        </a:rPr>
                        <a:t>Class&lt;? extends </a:t>
                      </a:r>
                      <a:r>
                        <a:rPr lang="en-US" altLang="zh-TW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Arial Unicode MS" pitchFamily="34" charset="-120"/>
                          <a:cs typeface="Arial Unicode MS" pitchFamily="34" charset="-120"/>
                        </a:rPr>
                        <a:t>Mapper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Arial Unicode MS" pitchFamily="34" charset="-120"/>
                          <a:cs typeface="Arial Unicode MS" pitchFamily="34" charset="-120"/>
                        </a:rPr>
                        <a:t>&gt;</a:t>
                      </a:r>
                      <a:r>
                        <a:rPr lang="en-US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) </a:t>
                      </a:r>
                      <a:endParaRPr 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Set the Mapper class for the job</a:t>
                      </a:r>
                      <a:endParaRPr 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0000" marR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12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setReducerClass</a:t>
                      </a:r>
                      <a:endParaRPr lang="en-US" sz="1800" b="1" dirty="0" smtClean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algn="l"/>
                      <a:r>
                        <a:rPr lang="en-US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(</a:t>
                      </a:r>
                      <a:r>
                        <a:rPr lang="en-US" sz="1800" dirty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Class&lt;? extends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Reducer</a:t>
                      </a:r>
                      <a:r>
                        <a:rPr lang="en-US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&gt;) </a:t>
                      </a:r>
                      <a:endParaRPr 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Set the Reducer class for the job.</a:t>
                      </a:r>
                      <a:endParaRPr 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0000" marR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12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setPartitionerClass</a:t>
                      </a:r>
                      <a:endParaRPr lang="en-US" sz="1800" b="1" dirty="0" smtClean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algn="l"/>
                      <a:r>
                        <a:rPr lang="en-US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(</a:t>
                      </a:r>
                      <a:r>
                        <a:rPr lang="en-US" sz="1800" dirty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Class&lt;? extends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Partitioner</a:t>
                      </a:r>
                      <a:r>
                        <a:rPr lang="en-US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&gt;) </a:t>
                      </a:r>
                      <a:endParaRPr 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partition Mapper-outputs to be sent to the reducers</a:t>
                      </a:r>
                      <a:endParaRPr 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0000" marR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12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setCombinerClass</a:t>
                      </a:r>
                      <a:endParaRPr lang="en-US" sz="1800" b="1" dirty="0" smtClean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  <a:p>
                      <a:pPr algn="l"/>
                      <a:r>
                        <a:rPr lang="en-US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(</a:t>
                      </a:r>
                      <a:r>
                        <a:rPr lang="en-US" sz="1800" dirty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Class&lt;? extends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Reducer</a:t>
                      </a:r>
                      <a:r>
                        <a:rPr lang="en-US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&gt;) </a:t>
                      </a:r>
                      <a:endParaRPr 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000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 smtClean="0"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combine map-outputs before being sent to the reducer</a:t>
                      </a:r>
                    </a:p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+mj-lt"/>
                          <a:ea typeface="Arial Unicode MS" pitchFamily="34" charset="-120"/>
                          <a:cs typeface="Arial Unicode MS" pitchFamily="34" charset="-120"/>
                        </a:rPr>
                        <a:t>It is an optional function during execution</a:t>
                      </a:r>
                      <a:endParaRPr lang="en-US" sz="1800" dirty="0">
                        <a:solidFill>
                          <a:srgbClr val="FF0000"/>
                        </a:solidFill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0000" marR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12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setGroupingComparatorClass</a:t>
                      </a:r>
                      <a:endParaRPr lang="en-US" altLang="zh-TW" sz="1800" b="1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 extends </a:t>
                      </a:r>
                      <a:r>
                        <a:rPr lang="en-US" altLang="zh-TW" sz="1800" b="0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RawComparator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endParaRPr 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000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the comparator that controls which keys are grouped together for a single call to reducer</a:t>
                      </a:r>
                      <a:endParaRPr 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0000" marR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512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setSortComparatorClass</a:t>
                      </a:r>
                      <a:endParaRPr lang="en-US" altLang="zh-TW" sz="1800" b="1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 extends </a:t>
                      </a:r>
                      <a:r>
                        <a:rPr lang="en-US" altLang="zh-TW" sz="1800" b="0" i="0" u="none" strike="noStrike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RawComparator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endParaRPr lang="en-US" sz="180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000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the comparator that controls how the keys are sorted before they are passed to the 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reducer</a:t>
                      </a:r>
                      <a:endParaRPr lang="en-US" sz="1800" b="0" dirty="0">
                        <a:latin typeface="+mj-lt"/>
                        <a:ea typeface="Arial Unicode MS" pitchFamily="34" charset="-120"/>
                        <a:cs typeface="Arial Unicode MS" pitchFamily="34" charset="-120"/>
                      </a:endParaRPr>
                    </a:p>
                  </a:txBody>
                  <a:tcPr marL="90000" marR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9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Map Phase Steps</a:t>
            </a:r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2164794"/>
            <a:ext cx="648072" cy="34563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 cat dog deer pig bear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pig bear cat dog egg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603" y="1124744"/>
            <a:ext cx="1344149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400" dirty="0" smtClean="0"/>
              <a:t>Input fie</a:t>
            </a:r>
          </a:p>
          <a:p>
            <a:pPr>
              <a:lnSpc>
                <a:spcPts val="2400"/>
              </a:lnSpc>
            </a:pPr>
            <a:r>
              <a:rPr lang="en-US" altLang="zh-TW" sz="2400" dirty="0"/>
              <a:t>o</a:t>
            </a:r>
            <a:r>
              <a:rPr lang="en-US" altLang="zh-TW" sz="2400" dirty="0" smtClean="0"/>
              <a:t>n HDFS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63688" y="2020778"/>
            <a:ext cx="720080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 cat dog deer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3688" y="3316922"/>
            <a:ext cx="720080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 bear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pig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3688" y="4613066"/>
            <a:ext cx="720080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 cat dog egg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5661248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split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inputformat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987824" y="2020778"/>
            <a:ext cx="864096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og,1 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87824" y="3316922"/>
            <a:ext cx="864096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p</a:t>
            </a:r>
            <a:r>
              <a:rPr lang="en-US" altLang="zh-TW" b="1" dirty="0" smtClean="0">
                <a:solidFill>
                  <a:schemeClr val="tx1"/>
                </a:solidFill>
              </a:rPr>
              <a:t>ig,1 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87824" y="4613066"/>
            <a:ext cx="864096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1720" y="5661248"/>
            <a:ext cx="1466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map </a:t>
            </a:r>
            <a:r>
              <a:rPr lang="en-US" altLang="zh-TW" sz="2000" dirty="0" smtClean="0"/>
              <a:t>(mapper)</a:t>
            </a:r>
            <a:endParaRPr lang="zh-TW" altLang="en-US" sz="2000" dirty="0"/>
          </a:p>
        </p:txBody>
      </p:sp>
      <p:cxnSp>
        <p:nvCxnSpPr>
          <p:cNvPr id="36" name="Straight Arrow Connector 35"/>
          <p:cNvCxnSpPr>
            <a:stCxn id="11" idx="3"/>
            <a:endCxn id="13" idx="1"/>
          </p:cNvCxnSpPr>
          <p:nvPr/>
        </p:nvCxnSpPr>
        <p:spPr>
          <a:xfrm flipV="1">
            <a:off x="1115616" y="2596842"/>
            <a:ext cx="64807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3"/>
            <a:endCxn id="14" idx="1"/>
          </p:cNvCxnSpPr>
          <p:nvPr/>
        </p:nvCxnSpPr>
        <p:spPr>
          <a:xfrm>
            <a:off x="1115616" y="3892986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6" idx="1"/>
          </p:cNvCxnSpPr>
          <p:nvPr/>
        </p:nvCxnSpPr>
        <p:spPr>
          <a:xfrm>
            <a:off x="1115616" y="3892986"/>
            <a:ext cx="64807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  <a:endCxn id="24" idx="1"/>
          </p:cNvCxnSpPr>
          <p:nvPr/>
        </p:nvCxnSpPr>
        <p:spPr>
          <a:xfrm>
            <a:off x="2483768" y="259684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25" idx="1"/>
          </p:cNvCxnSpPr>
          <p:nvPr/>
        </p:nvCxnSpPr>
        <p:spPr>
          <a:xfrm>
            <a:off x="2483768" y="389298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3"/>
            <a:endCxn id="26" idx="1"/>
          </p:cNvCxnSpPr>
          <p:nvPr/>
        </p:nvCxnSpPr>
        <p:spPr>
          <a:xfrm>
            <a:off x="2483768" y="5189130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1840" y="5661248"/>
            <a:ext cx="2336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partition</a:t>
            </a:r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partitioner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4788024" y="2020778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 dog ,1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88024" y="2884874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88024" y="3316922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88024" y="3892986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88024" y="4613066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88024" y="547716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156176" y="2164794"/>
            <a:ext cx="864096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56176" y="2740858"/>
            <a:ext cx="864096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156176" y="3460938"/>
            <a:ext cx="864096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56176" y="4037002"/>
            <a:ext cx="864096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156176" y="4613066"/>
            <a:ext cx="864096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156176" y="5477162"/>
            <a:ext cx="864096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851920" y="2596842"/>
            <a:ext cx="936104" cy="2592288"/>
            <a:chOff x="4139952" y="2433082"/>
            <a:chExt cx="504056" cy="259228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4139952" y="2433082"/>
              <a:ext cx="50405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4139952" y="3729226"/>
              <a:ext cx="50405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139952" y="5025370"/>
              <a:ext cx="50405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/>
          <p:nvPr/>
        </p:nvCxnSpPr>
        <p:spPr>
          <a:xfrm>
            <a:off x="5652120" y="259684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652120" y="389298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652120" y="5189130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92080" y="5673442"/>
            <a:ext cx="1466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Combine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2000" dirty="0" smtClean="0"/>
              <a:t>(combiner)</a:t>
            </a:r>
            <a:endParaRPr lang="zh-TW" alt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275855" y="1182207"/>
            <a:ext cx="2940327" cy="73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80"/>
              </a:lnSpc>
            </a:pPr>
            <a:r>
              <a:rPr lang="en-US" altLang="zh-TW" sz="2400" dirty="0" smtClean="0"/>
              <a:t>Local Memory/Buffer on each Mapper</a:t>
            </a:r>
            <a:endParaRPr lang="zh-TW" alt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308304" y="1157843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Temp file</a:t>
            </a:r>
          </a:p>
          <a:p>
            <a:r>
              <a:rPr lang="en-US" altLang="zh-TW" sz="2400" dirty="0" smtClean="0"/>
              <a:t>on local disk</a:t>
            </a:r>
            <a:endParaRPr lang="zh-TW" alt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7524328" y="2164794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524328" y="2740858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524328" y="3460938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524328" y="403700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524328" y="4613066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524328" y="547716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020272" y="259684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020272" y="389298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020272" y="5189130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948264" y="567344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store</a:t>
            </a:r>
            <a:endParaRPr lang="zh-TW" alt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2735796" y="1052736"/>
            <a:ext cx="36004" cy="46805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272300" y="1052736"/>
            <a:ext cx="36004" cy="46805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084168" y="1804174"/>
            <a:ext cx="13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optional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0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Reduce Phase Steps</a:t>
            </a:r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979712" y="2204864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9712" y="4509120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9712" y="2780928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9712" y="479715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9712" y="3356992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79712" y="5085184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6512" y="1124744"/>
            <a:ext cx="1800200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TW" sz="2400" dirty="0" smtClean="0"/>
              <a:t>Temp file  Mapper’s </a:t>
            </a:r>
          </a:p>
          <a:p>
            <a:pPr>
              <a:lnSpc>
                <a:spcPts val="2000"/>
              </a:lnSpc>
            </a:pPr>
            <a:r>
              <a:rPr lang="en-US" altLang="zh-TW" sz="2400" dirty="0" smtClean="0"/>
              <a:t>local disk</a:t>
            </a:r>
            <a:endParaRPr lang="zh-TW" alt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79512" y="2164794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512" y="2740858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12" y="3460938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9512" y="403700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4613066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9512" y="547716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475656" y="1288504"/>
            <a:ext cx="36004" cy="45414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0" idx="1"/>
          </p:cNvCxnSpPr>
          <p:nvPr/>
        </p:nvCxnSpPr>
        <p:spPr>
          <a:xfrm>
            <a:off x="1043608" y="2452826"/>
            <a:ext cx="936104" cy="40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1" idx="1"/>
          </p:cNvCxnSpPr>
          <p:nvPr/>
        </p:nvCxnSpPr>
        <p:spPr>
          <a:xfrm>
            <a:off x="1043608" y="2884874"/>
            <a:ext cx="936104" cy="1768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12" idx="1"/>
          </p:cNvCxnSpPr>
          <p:nvPr/>
        </p:nvCxnSpPr>
        <p:spPr>
          <a:xfrm flipV="1">
            <a:off x="1043608" y="3068960"/>
            <a:ext cx="936104" cy="6800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13" idx="1"/>
          </p:cNvCxnSpPr>
          <p:nvPr/>
        </p:nvCxnSpPr>
        <p:spPr>
          <a:xfrm>
            <a:off x="1043608" y="4181018"/>
            <a:ext cx="936104" cy="7601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14" idx="1"/>
          </p:cNvCxnSpPr>
          <p:nvPr/>
        </p:nvCxnSpPr>
        <p:spPr>
          <a:xfrm flipV="1">
            <a:off x="1043608" y="3789040"/>
            <a:ext cx="936104" cy="1256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3"/>
            <a:endCxn id="15" idx="1"/>
          </p:cNvCxnSpPr>
          <p:nvPr/>
        </p:nvCxnSpPr>
        <p:spPr>
          <a:xfrm flipV="1">
            <a:off x="1043608" y="5229200"/>
            <a:ext cx="936104" cy="3919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9512" y="5877272"/>
            <a:ext cx="22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fetch&amp;shuffle</a:t>
            </a:r>
            <a:endParaRPr lang="zh-TW" alt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3419872" y="2204864"/>
            <a:ext cx="864096" cy="2016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19872" y="4509119"/>
            <a:ext cx="864096" cy="9160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35696" y="5539879"/>
            <a:ext cx="2251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mergesort</a:t>
            </a:r>
            <a:endParaRPr lang="en-US" altLang="zh-TW" sz="2400" dirty="0" smtClean="0"/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sortComparator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cxnSp>
        <p:nvCxnSpPr>
          <p:cNvPr id="52" name="Straight Arrow Connector 51"/>
          <p:cNvCxnSpPr>
            <a:endCxn id="45" idx="1"/>
          </p:cNvCxnSpPr>
          <p:nvPr/>
        </p:nvCxnSpPr>
        <p:spPr>
          <a:xfrm>
            <a:off x="2843808" y="3212976"/>
            <a:ext cx="60006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43808" y="4941168"/>
            <a:ext cx="60006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87824" y="5539879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</a:t>
            </a:r>
            <a:r>
              <a:rPr lang="en-US" altLang="zh-TW" sz="2400" dirty="0" smtClean="0"/>
              <a:t>roup</a:t>
            </a:r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groupingComparator</a:t>
            </a:r>
            <a:r>
              <a:rPr lang="en-US" altLang="zh-TW" sz="2000" dirty="0"/>
              <a:t>)</a:t>
            </a:r>
            <a:endParaRPr lang="en-US" altLang="zh-TW" sz="20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4932040" y="2708920"/>
            <a:ext cx="1152128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bear,&lt;1,1&gt;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r>
              <a:rPr lang="en-US" altLang="zh-TW" b="1" dirty="0" smtClean="0">
                <a:solidFill>
                  <a:schemeClr val="tx1"/>
                </a:solidFill>
              </a:rPr>
              <a:t>at,&lt;1,1&gt;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dog,&lt;1,2,1&gt;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32040" y="4525380"/>
            <a:ext cx="1152128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deer,&lt;1&gt;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egg,&lt;1&gt;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pig,&lt;2&gt;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283968" y="3212976"/>
            <a:ext cx="648072" cy="1728192"/>
            <a:chOff x="4427984" y="3212976"/>
            <a:chExt cx="720080" cy="1728192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4427984" y="49411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27984" y="321297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588224" y="270892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bear,2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cat,2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88224" y="452538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084168" y="3212976"/>
            <a:ext cx="504056" cy="1728192"/>
            <a:chOff x="4427984" y="3212976"/>
            <a:chExt cx="720080" cy="1728192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4427984" y="49411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427984" y="321297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084168" y="5539879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dirty="0" smtClean="0"/>
              <a:t>educe</a:t>
            </a:r>
          </a:p>
          <a:p>
            <a:pPr algn="ctr"/>
            <a:r>
              <a:rPr lang="en-US" altLang="zh-TW" sz="2000" dirty="0" smtClean="0"/>
              <a:t>(reducer)</a:t>
            </a:r>
            <a:endParaRPr lang="zh-TW" alt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8028384" y="270892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bear,2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cat,2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028384" y="452538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452320" y="3212976"/>
            <a:ext cx="576064" cy="1728192"/>
            <a:chOff x="4427984" y="3212976"/>
            <a:chExt cx="720080" cy="1728192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4427984" y="49411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427984" y="321297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 flipH="1">
            <a:off x="7699876" y="1340768"/>
            <a:ext cx="40476" cy="41363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75856" y="1300698"/>
            <a:ext cx="306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Local Memory/Buffer on each Reducer</a:t>
            </a:r>
            <a:endParaRPr lang="zh-TW" alt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7812360" y="1268760"/>
            <a:ext cx="133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Output files</a:t>
            </a:r>
          </a:p>
          <a:p>
            <a:r>
              <a:rPr lang="en-US" altLang="zh-TW" sz="2400" dirty="0"/>
              <a:t>o</a:t>
            </a:r>
            <a:r>
              <a:rPr lang="en-US" altLang="zh-TW" sz="2400" dirty="0" smtClean="0"/>
              <a:t>n HDFS</a:t>
            </a:r>
            <a:endParaRPr lang="zh-TW" alt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7308304" y="5539879"/>
            <a:ext cx="1835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dirty="0" smtClean="0"/>
              <a:t>rite</a:t>
            </a:r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outputformat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24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Job Configuration on Data Type</a:t>
            </a:r>
            <a:endParaRPr lang="zh-TW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41989" y="1268760"/>
          <a:ext cx="85064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5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58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Method</a:t>
                      </a:r>
                      <a:endParaRPr lang="zh-TW" altLang="en-US" b="1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74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/>
                        <a:t>setInputFormatClass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 marL="87931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Set the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InputFormat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for the job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5172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74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/>
                        <a:t>setMapOutputKeyClass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 marL="89338" marR="89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Set the key class for the map output data</a:t>
                      </a:r>
                    </a:p>
                    <a:p>
                      <a:pPr algn="l"/>
                      <a:r>
                        <a:rPr lang="en-US" altLang="zh-TW" b="1" dirty="0" smtClean="0"/>
                        <a:t>Same type as</a:t>
                      </a:r>
                      <a:r>
                        <a:rPr lang="en-US" altLang="zh-TW" b="1" baseline="0" dirty="0" smtClean="0"/>
                        <a:t> final output if not specify</a:t>
                      </a:r>
                      <a:endParaRPr lang="zh-TW" altLang="en-US" b="1" dirty="0"/>
                    </a:p>
                  </a:txBody>
                  <a:tcPr marL="35172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774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/>
                        <a:t>setMapOutputValueClass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 marL="89338" marR="89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Set the value class for the map output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Same type as</a:t>
                      </a:r>
                      <a:r>
                        <a:rPr lang="en-US" altLang="zh-TW" b="1" baseline="0" dirty="0" smtClean="0"/>
                        <a:t> final output if not specify</a:t>
                      </a:r>
                      <a:endParaRPr lang="zh-TW" altLang="en-US" b="1" dirty="0" smtClean="0"/>
                    </a:p>
                  </a:txBody>
                  <a:tcPr marL="35172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774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/>
                        <a:t>setOutputKeyClass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 marL="89338" marR="89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Set the key class for the job output data</a:t>
                      </a:r>
                    </a:p>
                  </a:txBody>
                  <a:tcPr marL="35172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774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/>
                        <a:t>setOutputValueClass</a:t>
                      </a:r>
                      <a:r>
                        <a:rPr lang="en-US" b="1" dirty="0" smtClean="0"/>
                        <a:t>()</a:t>
                      </a:r>
                      <a:endParaRPr lang="en-US" b="1" dirty="0"/>
                    </a:p>
                  </a:txBody>
                  <a:tcPr marL="89338" marR="89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Set the value class for job outputs</a:t>
                      </a:r>
                    </a:p>
                  </a:txBody>
                  <a:tcPr marL="35172" marR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774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/>
                        <a:t>setOutputFormatClass</a:t>
                      </a:r>
                      <a:r>
                        <a:rPr lang="en-US" b="1" dirty="0" smtClean="0"/>
                        <a:t>()</a:t>
                      </a:r>
                    </a:p>
                  </a:txBody>
                  <a:tcPr marL="89338" marR="8933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Set the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OutputFormat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for the job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5172" marR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Folded Corner 2"/>
          <p:cNvSpPr/>
          <p:nvPr/>
        </p:nvSpPr>
        <p:spPr>
          <a:xfrm>
            <a:off x="179512" y="4797152"/>
            <a:ext cx="720080" cy="936104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Input File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8100488" y="4797152"/>
            <a:ext cx="864000" cy="936104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Output File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4880" y="4797152"/>
            <a:ext cx="56029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Mapper</a:t>
            </a:r>
            <a:endParaRPr lang="zh-TW" alt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689034" y="5157192"/>
            <a:ext cx="735846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ight Arrow 14"/>
          <p:cNvSpPr/>
          <p:nvPr/>
        </p:nvSpPr>
        <p:spPr>
          <a:xfrm>
            <a:off x="3980170" y="5157192"/>
            <a:ext cx="1131974" cy="432048"/>
          </a:xfrm>
          <a:prstGeom prst="rightArrow">
            <a:avLst>
              <a:gd name="adj1" fmla="val 57298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60"/>
              </a:lnSpc>
            </a:pPr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5148064" y="4797152"/>
            <a:ext cx="504056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59848" y="5589240"/>
            <a:ext cx="1332232" cy="534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60"/>
              </a:lnSpc>
            </a:pPr>
            <a:r>
              <a:rPr lang="en-US" altLang="zh-TW" b="1" dirty="0" err="1" smtClean="0"/>
              <a:t>MapOuput</a:t>
            </a:r>
            <a:r>
              <a:rPr lang="en-US" altLang="zh-TW" b="1" dirty="0" smtClean="0"/>
              <a:t> &lt;K,V&gt; class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652120" y="5157192"/>
            <a:ext cx="100811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60"/>
              </a:lnSpc>
            </a:pPr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5580112" y="5589240"/>
            <a:ext cx="1362874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60"/>
              </a:lnSpc>
            </a:pPr>
            <a:r>
              <a:rPr lang="en-US" altLang="zh-TW" b="1" dirty="0" smtClean="0"/>
              <a:t>Output &lt;K,V&gt; class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7380312" y="5157192"/>
            <a:ext cx="720176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Right Arrow 22"/>
          <p:cNvSpPr/>
          <p:nvPr/>
        </p:nvSpPr>
        <p:spPr>
          <a:xfrm>
            <a:off x="899592" y="5157192"/>
            <a:ext cx="1069362" cy="4320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23"/>
          <p:cNvSpPr/>
          <p:nvPr/>
        </p:nvSpPr>
        <p:spPr>
          <a:xfrm>
            <a:off x="6660232" y="4797152"/>
            <a:ext cx="720080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Record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Writer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68954" y="4797152"/>
            <a:ext cx="720080" cy="9361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Record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Reader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89034" y="4653136"/>
            <a:ext cx="951870" cy="534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60"/>
              </a:lnSpc>
            </a:pPr>
            <a:r>
              <a:rPr lang="en-US" altLang="zh-TW" b="1" dirty="0" smtClean="0"/>
              <a:t>Initial &lt;K,V&gt;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9952" y="4694438"/>
            <a:ext cx="1368152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60"/>
              </a:lnSpc>
            </a:pPr>
            <a:r>
              <a:rPr lang="en-US" altLang="zh-TW" b="1" dirty="0" smtClean="0"/>
              <a:t>Inter.</a:t>
            </a:r>
          </a:p>
          <a:p>
            <a:pPr>
              <a:lnSpc>
                <a:spcPts val="1660"/>
              </a:lnSpc>
            </a:pPr>
            <a:r>
              <a:rPr lang="en-US" altLang="zh-TW" b="1" dirty="0" smtClean="0"/>
              <a:t>&lt;K,V&gt;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52120" y="4700850"/>
            <a:ext cx="95187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60"/>
              </a:lnSpc>
            </a:pPr>
            <a:r>
              <a:rPr lang="en-US" altLang="zh-TW" b="1" dirty="0" smtClean="0"/>
              <a:t>final</a:t>
            </a:r>
          </a:p>
          <a:p>
            <a:pPr>
              <a:lnSpc>
                <a:spcPts val="1660"/>
              </a:lnSpc>
            </a:pPr>
            <a:r>
              <a:rPr lang="en-US" altLang="zh-TW" b="1" dirty="0" smtClean="0"/>
              <a:t>&lt;K,V&gt;</a:t>
            </a:r>
          </a:p>
        </p:txBody>
      </p:sp>
      <p:sp>
        <p:nvSpPr>
          <p:cNvPr id="22" name="Rectangle 18"/>
          <p:cNvSpPr/>
          <p:nvPr/>
        </p:nvSpPr>
        <p:spPr>
          <a:xfrm>
            <a:off x="6588224" y="6070987"/>
            <a:ext cx="2160240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60"/>
              </a:lnSpc>
            </a:pPr>
            <a:r>
              <a:rPr lang="en-US" altLang="zh-TW" b="1" dirty="0" smtClean="0"/>
              <a:t>Output Format Imp.</a:t>
            </a:r>
          </a:p>
        </p:txBody>
      </p:sp>
      <p:sp>
        <p:nvSpPr>
          <p:cNvPr id="29" name="Rectangle 18"/>
          <p:cNvSpPr/>
          <p:nvPr/>
        </p:nvSpPr>
        <p:spPr>
          <a:xfrm>
            <a:off x="1115616" y="6070987"/>
            <a:ext cx="2021232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TW" b="1" dirty="0" smtClean="0"/>
              <a:t>Input Format Imp.</a:t>
            </a:r>
          </a:p>
        </p:txBody>
      </p:sp>
      <p:sp>
        <p:nvSpPr>
          <p:cNvPr id="30" name="Rectangle 18"/>
          <p:cNvSpPr/>
          <p:nvPr/>
        </p:nvSpPr>
        <p:spPr>
          <a:xfrm>
            <a:off x="1115616" y="4797152"/>
            <a:ext cx="720080" cy="31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60"/>
              </a:lnSpc>
            </a:pPr>
            <a:r>
              <a:rPr lang="en-US" altLang="zh-TW" b="1" dirty="0" smtClean="0"/>
              <a:t>bytes</a:t>
            </a:r>
          </a:p>
        </p:txBody>
      </p:sp>
      <p:sp>
        <p:nvSpPr>
          <p:cNvPr id="31" name="Rectangle 18"/>
          <p:cNvSpPr/>
          <p:nvPr/>
        </p:nvSpPr>
        <p:spPr>
          <a:xfrm>
            <a:off x="7380312" y="4797152"/>
            <a:ext cx="720080" cy="31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60"/>
              </a:lnSpc>
            </a:pPr>
            <a:r>
              <a:rPr lang="en-US" altLang="zh-TW" b="1" dirty="0" smtClean="0"/>
              <a:t>bytes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27584" y="5517232"/>
            <a:ext cx="123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inputsplit</a:t>
            </a:r>
            <a:endParaRPr lang="zh-TW" altLang="en-US" dirty="0"/>
          </a:p>
        </p:txBody>
      </p:sp>
      <p:sp>
        <p:nvSpPr>
          <p:cNvPr id="5" name="右中括弧 4"/>
          <p:cNvSpPr/>
          <p:nvPr/>
        </p:nvSpPr>
        <p:spPr>
          <a:xfrm rot="5400000">
            <a:off x="2054224" y="4587916"/>
            <a:ext cx="144016" cy="2597296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右中括弧 31"/>
          <p:cNvSpPr/>
          <p:nvPr/>
        </p:nvSpPr>
        <p:spPr>
          <a:xfrm rot="5400000">
            <a:off x="7483726" y="5341810"/>
            <a:ext cx="153308" cy="1080216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many Map/Reduce Tasks?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dirty="0" smtClean="0"/>
              <a:t>The number of map tasks is controlled by the implementation of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inputsplit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in </a:t>
            </a:r>
            <a:r>
              <a:rPr lang="en-US" altLang="zh-TW" b="1" dirty="0" err="1" smtClean="0"/>
              <a:t>inputFormat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dirty="0" smtClean="0"/>
              <a:t>Default is to split by the </a:t>
            </a:r>
            <a:r>
              <a:rPr lang="en-US" altLang="zh-TW" b="1" dirty="0" smtClean="0"/>
              <a:t>block size of files in HDFS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dirty="0" smtClean="0"/>
              <a:t>But it can also be overwritten to split differently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dirty="0" smtClean="0"/>
              <a:t>The number of reduce tasks is controlled by the job configuration: </a:t>
            </a:r>
            <a:r>
              <a:rPr lang="en-US" altLang="zh-TW" dirty="0" err="1" smtClean="0">
                <a:solidFill>
                  <a:srgbClr val="FF0000"/>
                </a:solidFill>
              </a:rPr>
              <a:t>job.setNumReduceTasks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 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The right number of reduces seems to be 0.95 or 1.75 multiplied by </a:t>
            </a:r>
            <a:r>
              <a:rPr lang="en-US" altLang="zh-TW" dirty="0" smtClean="0"/>
              <a:t>#</a:t>
            </a:r>
            <a:r>
              <a:rPr lang="en-US" altLang="zh-TW" dirty="0" err="1" smtClean="0"/>
              <a:t>reduce_slots</a:t>
            </a:r>
            <a:endParaRPr lang="en-US" altLang="zh-TW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TW" dirty="0" smtClean="0"/>
              <a:t>More reducer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higher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framework overhead, </a:t>
            </a:r>
            <a:r>
              <a:rPr lang="en-US" altLang="zh-TW" dirty="0" smtClean="0">
                <a:solidFill>
                  <a:srgbClr val="FF0000"/>
                </a:solidFill>
              </a:rPr>
              <a:t>better </a:t>
            </a:r>
            <a:r>
              <a:rPr lang="en-US" altLang="zh-TW" dirty="0">
                <a:solidFill>
                  <a:srgbClr val="FF0000"/>
                </a:solidFill>
              </a:rPr>
              <a:t>load balancing and lowers </a:t>
            </a:r>
            <a:r>
              <a:rPr lang="en-US" altLang="zh-TW" dirty="0" smtClean="0">
                <a:solidFill>
                  <a:srgbClr val="FF0000"/>
                </a:solidFill>
              </a:rPr>
              <a:t> failure cost.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1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Input/Output</a:t>
            </a:r>
            <a:r>
              <a:rPr lang="en-US" altLang="zh-TW" dirty="0"/>
              <a:t> Format Class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867328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800" dirty="0" smtClean="0"/>
              <a:t>The </a:t>
            </a:r>
            <a:r>
              <a:rPr lang="en-US" altLang="zh-TW" sz="2800" dirty="0" err="1" smtClean="0"/>
              <a:t>MapReduce</a:t>
            </a:r>
            <a:r>
              <a:rPr lang="en-US" altLang="zh-TW" sz="2800" dirty="0" smtClean="0"/>
              <a:t> operates </a:t>
            </a:r>
            <a:r>
              <a:rPr lang="en-US" altLang="zh-TW" sz="2800" b="1" dirty="0" smtClean="0"/>
              <a:t>exclusively</a:t>
            </a:r>
            <a:r>
              <a:rPr lang="en-US" altLang="zh-TW" sz="2800" dirty="0" smtClean="0"/>
              <a:t> on &lt;K, V&gt; pairs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It views the job input as a set of &lt;key, value&gt; pairs and 	produces a set of &lt;key, value&gt; pairs as the output of the job</a:t>
            </a:r>
            <a:endParaRPr lang="en-US" altLang="zh-TW" sz="2400" dirty="0" smtClean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altLang="zh-TW" sz="2800" dirty="0" err="1" smtClean="0">
                <a:latin typeface="+mj-lt"/>
              </a:rPr>
              <a:t>InputFormat</a:t>
            </a:r>
            <a:r>
              <a:rPr lang="en-US" altLang="zh-TW" sz="2800" dirty="0" smtClean="0">
                <a:latin typeface="+mj-lt"/>
              </a:rPr>
              <a:t>: parse input file into a set of &lt;key, value&gt;</a:t>
            </a:r>
          </a:p>
          <a:p>
            <a:pPr lvl="1">
              <a:spcBef>
                <a:spcPts val="0"/>
              </a:spcBef>
            </a:pPr>
            <a:r>
              <a:rPr lang="en-US" altLang="zh-TW" sz="2400" b="1" dirty="0" err="1" smtClean="0">
                <a:solidFill>
                  <a:srgbClr val="FF0000"/>
                </a:solidFill>
              </a:rPr>
              <a:t>TextInputFormat</a:t>
            </a:r>
            <a:r>
              <a:rPr lang="en-US" altLang="zh-TW" sz="2400" dirty="0" smtClean="0"/>
              <a:t>: Keys are the </a:t>
            </a:r>
            <a:r>
              <a:rPr lang="en-US" altLang="zh-TW" sz="2400" b="1" dirty="0" smtClean="0"/>
              <a:t>position</a:t>
            </a:r>
            <a:r>
              <a:rPr lang="en-US" altLang="zh-TW" sz="2400" dirty="0" smtClean="0"/>
              <a:t> in the file, and values are the </a:t>
            </a:r>
            <a:r>
              <a:rPr lang="en-US" altLang="zh-TW" sz="2400" b="1" dirty="0" smtClean="0"/>
              <a:t>line of text</a:t>
            </a:r>
            <a:r>
              <a:rPr lang="en-US" altLang="zh-TW" sz="2400" dirty="0" smtClean="0"/>
              <a:t>.</a:t>
            </a:r>
            <a:endParaRPr lang="en-US" altLang="zh-TW" sz="2000" dirty="0" smtClean="0"/>
          </a:p>
          <a:p>
            <a:pPr lvl="1">
              <a:spcBef>
                <a:spcPts val="0"/>
              </a:spcBef>
            </a:pPr>
            <a:r>
              <a:rPr lang="en-US" altLang="zh-TW" sz="2400" b="1" dirty="0" err="1" smtClean="0">
                <a:solidFill>
                  <a:srgbClr val="FF0000"/>
                </a:solidFill>
              </a:rPr>
              <a:t>KeyValueTextInputFormat</a:t>
            </a:r>
            <a:r>
              <a:rPr lang="en-US" altLang="zh-TW" sz="2400" b="1" dirty="0" smtClean="0"/>
              <a:t>: </a:t>
            </a:r>
            <a:r>
              <a:rPr lang="en-US" altLang="zh-TW" sz="2400" dirty="0" smtClean="0"/>
              <a:t>Each line is divided into key and value parts by a </a:t>
            </a:r>
            <a:r>
              <a:rPr lang="en-US" altLang="zh-TW" sz="2400" b="1" dirty="0" smtClean="0"/>
              <a:t>separator byte</a:t>
            </a:r>
            <a:r>
              <a:rPr lang="en-US" altLang="zh-TW" sz="2400" dirty="0" smtClean="0"/>
              <a:t>. If no such a byte exists,  the key will be the entire line and value will be empty.</a:t>
            </a:r>
            <a:endParaRPr lang="en-US" altLang="zh-TW" sz="2400" dirty="0" smtClean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altLang="zh-TW" sz="2800" dirty="0" err="1" smtClean="0">
                <a:latin typeface="+mj-lt"/>
              </a:rPr>
              <a:t>OutputFormat</a:t>
            </a:r>
            <a:r>
              <a:rPr lang="en-US" altLang="zh-TW" sz="2800" dirty="0" smtClean="0">
                <a:latin typeface="+mj-lt"/>
              </a:rPr>
              <a:t>: write a set of &lt;key, value&gt; to output file</a:t>
            </a:r>
          </a:p>
          <a:p>
            <a:pPr lvl="1">
              <a:spcBef>
                <a:spcPts val="0"/>
              </a:spcBef>
            </a:pPr>
            <a:r>
              <a:rPr lang="en-US" altLang="zh-TW" sz="2400" b="1" dirty="0" err="1" smtClean="0">
                <a:solidFill>
                  <a:srgbClr val="FF0000"/>
                </a:solidFill>
              </a:rPr>
              <a:t>TextOutputFormat</a:t>
            </a:r>
            <a:r>
              <a:rPr lang="en-US" altLang="zh-TW" sz="2400" dirty="0" smtClean="0"/>
              <a:t>: writes plain text: key, value, and "\r\n".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9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Key-Value Pair Class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811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 smtClean="0"/>
              <a:t>Both</a:t>
            </a:r>
            <a:r>
              <a:rPr lang="en-US" altLang="zh-TW" i="1" dirty="0" smtClean="0"/>
              <a:t> </a:t>
            </a:r>
            <a:r>
              <a:rPr lang="en-US" altLang="zh-TW" b="1" i="1" dirty="0" smtClean="0"/>
              <a:t>key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and</a:t>
            </a:r>
            <a:r>
              <a:rPr lang="en-US" altLang="zh-TW" i="1" dirty="0" smtClean="0"/>
              <a:t> </a:t>
            </a:r>
            <a:r>
              <a:rPr lang="en-US" altLang="zh-TW" b="1" i="1" dirty="0" smtClean="0"/>
              <a:t>value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must implement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Writiable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interface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TW" i="1" dirty="0" smtClean="0"/>
              <a:t>A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serializable </a:t>
            </a:r>
            <a:r>
              <a:rPr lang="en-US" altLang="zh-TW" dirty="0"/>
              <a:t>object </a:t>
            </a:r>
            <a:r>
              <a:rPr lang="en-US" altLang="zh-TW" dirty="0" smtClean="0"/>
              <a:t>which implements a </a:t>
            </a:r>
            <a:r>
              <a:rPr lang="en-US" altLang="zh-TW" dirty="0"/>
              <a:t>simple, efficient, serialization protocol, based </a:t>
            </a:r>
            <a:r>
              <a:rPr lang="en-US" altLang="zh-TW" dirty="0" smtClean="0"/>
              <a:t>on</a:t>
            </a:r>
            <a:r>
              <a:rPr lang="en-US" altLang="zh-TW" dirty="0"/>
              <a:t> </a:t>
            </a:r>
            <a:r>
              <a:rPr lang="en-US" altLang="zh-TW" b="1" dirty="0" err="1"/>
              <a:t>DataInput</a:t>
            </a:r>
            <a:r>
              <a:rPr lang="en-US" altLang="zh-TW" dirty="0"/>
              <a:t> and </a:t>
            </a:r>
            <a:r>
              <a:rPr lang="en-US" altLang="zh-TW" b="1" dirty="0" err="1" smtClean="0"/>
              <a:t>DataOutput</a:t>
            </a:r>
            <a:endParaRPr lang="en-US" altLang="zh-TW" b="1" i="1" dirty="0" smtClean="0"/>
          </a:p>
          <a:p>
            <a:pPr>
              <a:spcBef>
                <a:spcPts val="1200"/>
              </a:spcBef>
            </a:pPr>
            <a:r>
              <a:rPr lang="en-US" altLang="zh-TW" b="1" i="1" dirty="0" smtClean="0"/>
              <a:t>Key</a:t>
            </a:r>
            <a:r>
              <a:rPr lang="en-US" altLang="zh-TW" dirty="0"/>
              <a:t> </a:t>
            </a:r>
            <a:r>
              <a:rPr lang="en-US" altLang="zh-TW" dirty="0" smtClean="0"/>
              <a:t>also implements the interface of </a:t>
            </a:r>
            <a:r>
              <a:rPr lang="en-US" altLang="zh-TW" i="1" dirty="0" err="1" smtClean="0">
                <a:solidFill>
                  <a:srgbClr val="FF0000"/>
                </a:solidFill>
              </a:rPr>
              <a:t>WritableComparable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TW" dirty="0" smtClean="0"/>
              <a:t>Because key must be </a:t>
            </a:r>
            <a:r>
              <a:rPr lang="en-US" altLang="zh-TW" dirty="0" smtClean="0">
                <a:solidFill>
                  <a:srgbClr val="FF0000"/>
                </a:solidFill>
              </a:rPr>
              <a:t>sorted</a:t>
            </a:r>
            <a:r>
              <a:rPr lang="en-US" altLang="zh-TW" dirty="0" smtClean="0"/>
              <a:t> by the framework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TW" dirty="0" smtClean="0"/>
              <a:t>Default supported types includes: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TW" dirty="0" err="1" smtClean="0">
                <a:solidFill>
                  <a:srgbClr val="FF0000"/>
                </a:solidFill>
              </a:rPr>
              <a:t>BooleanWritable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BytesWritable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DoubleWritable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FloatWritable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IntWritable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LongWritable</a:t>
            </a:r>
            <a:r>
              <a:rPr lang="en-US" altLang="zh-TW" dirty="0" smtClean="0">
                <a:solidFill>
                  <a:srgbClr val="FF0000"/>
                </a:solidFill>
              </a:rPr>
              <a:t>, Text, </a:t>
            </a:r>
            <a:r>
              <a:rPr lang="en-US" altLang="zh-TW" dirty="0" err="1" smtClean="0">
                <a:solidFill>
                  <a:srgbClr val="FF0000"/>
                </a:solidFill>
              </a:rPr>
              <a:t>NullWritable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WordCount</a:t>
            </a:r>
            <a:r>
              <a:rPr lang="en-US" altLang="zh-TW" dirty="0" smtClean="0"/>
              <a:t>: Main()</a:t>
            </a:r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67544" y="1196752"/>
            <a:ext cx="8424936" cy="547260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b="1" dirty="0" smtClean="0">
                <a:solidFill>
                  <a:schemeClr val="tx1"/>
                </a:solidFill>
              </a:rPr>
              <a:t>public </a:t>
            </a:r>
            <a:r>
              <a:rPr lang="en-US" altLang="zh-TW" b="1" dirty="0">
                <a:solidFill>
                  <a:schemeClr val="tx1"/>
                </a:solidFill>
              </a:rPr>
              <a:t>static void main(String[] </a:t>
            </a:r>
            <a:r>
              <a:rPr lang="en-US" altLang="zh-TW" b="1" dirty="0" err="1">
                <a:solidFill>
                  <a:schemeClr val="tx1"/>
                </a:solidFill>
              </a:rPr>
              <a:t>args</a:t>
            </a:r>
            <a:r>
              <a:rPr lang="en-US" altLang="zh-TW" b="1" dirty="0">
                <a:solidFill>
                  <a:schemeClr val="tx1"/>
                </a:solidFill>
              </a:rPr>
              <a:t>) throws Exception {</a:t>
            </a:r>
            <a:endParaRPr lang="zh-TW" alt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b="1" dirty="0" smtClean="0">
                <a:solidFill>
                  <a:schemeClr val="tx1"/>
                </a:solidFill>
              </a:rPr>
              <a:t>     </a:t>
            </a:r>
            <a:r>
              <a:rPr lang="en-US" altLang="zh-TW" b="1" dirty="0" smtClean="0">
                <a:solidFill>
                  <a:schemeClr val="tx1"/>
                </a:solidFill>
              </a:rPr>
              <a:t>Configuration </a:t>
            </a:r>
            <a:r>
              <a:rPr lang="en-US" altLang="zh-TW" b="1" dirty="0" err="1">
                <a:solidFill>
                  <a:schemeClr val="tx1"/>
                </a:solidFill>
              </a:rPr>
              <a:t>conf</a:t>
            </a:r>
            <a:r>
              <a:rPr lang="en-US" altLang="zh-TW" b="1" dirty="0">
                <a:solidFill>
                  <a:schemeClr val="tx1"/>
                </a:solidFill>
              </a:rPr>
              <a:t> = new </a:t>
            </a:r>
            <a:r>
              <a:rPr lang="en-US" altLang="zh-TW" b="1" dirty="0" smtClean="0">
                <a:solidFill>
                  <a:schemeClr val="tx1"/>
                </a:solidFill>
              </a:rPr>
              <a:t>Configuration();</a:t>
            </a: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solidFill>
                  <a:schemeClr val="tx1"/>
                </a:solidFill>
              </a:rPr>
              <a:t>     Job </a:t>
            </a:r>
            <a:r>
              <a:rPr lang="en-US" altLang="zh-TW" b="1" dirty="0" err="1" smtClean="0">
                <a:solidFill>
                  <a:schemeClr val="tx1"/>
                </a:solidFill>
              </a:rPr>
              <a:t>job</a:t>
            </a:r>
            <a:r>
              <a:rPr lang="en-US" altLang="zh-TW" b="1" dirty="0" smtClean="0">
                <a:solidFill>
                  <a:schemeClr val="tx1"/>
                </a:solidFill>
              </a:rPr>
              <a:t> = </a:t>
            </a:r>
            <a:r>
              <a:rPr lang="en-US" altLang="zh-TW" b="1" dirty="0" err="1" smtClean="0">
                <a:solidFill>
                  <a:schemeClr val="tx1"/>
                </a:solidFill>
              </a:rPr>
              <a:t>Job.getInstance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err="1" smtClean="0">
                <a:solidFill>
                  <a:schemeClr val="tx1"/>
                </a:solidFill>
              </a:rPr>
              <a:t>conf</a:t>
            </a:r>
            <a:r>
              <a:rPr lang="en-US" altLang="zh-TW" b="1" dirty="0" smtClean="0">
                <a:solidFill>
                  <a:schemeClr val="tx1"/>
                </a:solidFill>
              </a:rPr>
              <a:t>, “world count”);</a:t>
            </a:r>
            <a:endParaRPr lang="zh-TW" alt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solidFill>
                  <a:schemeClr val="tx1"/>
                </a:solidFill>
              </a:rPr>
              <a:t>     </a:t>
            </a:r>
            <a:r>
              <a:rPr lang="en-US" altLang="zh-TW" b="1" dirty="0" err="1">
                <a:solidFill>
                  <a:schemeClr val="tx1"/>
                </a:solidFill>
              </a:rPr>
              <a:t>job.setJarByClass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</a:rPr>
              <a:t>WordCount.class</a:t>
            </a:r>
            <a:r>
              <a:rPr lang="en-US" altLang="zh-TW" b="1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endParaRPr lang="en-US" altLang="zh-TW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  </a:t>
            </a:r>
            <a:r>
              <a:rPr lang="en-US" altLang="zh-TW" b="1" dirty="0" err="1" smtClean="0">
                <a:solidFill>
                  <a:schemeClr val="tx1"/>
                </a:solidFill>
              </a:rPr>
              <a:t>job.setMapperClass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Tokenizer.class</a:t>
            </a:r>
            <a:r>
              <a:rPr lang="en-US" altLang="zh-TW" b="1" dirty="0" smtClean="0">
                <a:solidFill>
                  <a:schemeClr val="tx1"/>
                </a:solidFill>
              </a:rPr>
              <a:t>); // </a:t>
            </a:r>
            <a:r>
              <a:rPr lang="en-US" altLang="zh-TW" b="1" dirty="0" err="1" smtClean="0">
                <a:solidFill>
                  <a:schemeClr val="tx1"/>
                </a:solidFill>
              </a:rPr>
              <a:t>Tokennizer</a:t>
            </a:r>
            <a:r>
              <a:rPr lang="en-US" altLang="zh-TW" b="1" dirty="0" smtClean="0">
                <a:solidFill>
                  <a:schemeClr val="tx1"/>
                </a:solidFill>
              </a:rPr>
              <a:t> is the mapper function</a:t>
            </a: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solidFill>
                  <a:schemeClr val="tx1"/>
                </a:solidFill>
              </a:rPr>
              <a:t>     </a:t>
            </a:r>
            <a:r>
              <a:rPr lang="en-US" altLang="zh-TW" b="1" dirty="0" err="1" smtClean="0">
                <a:solidFill>
                  <a:schemeClr val="tx1"/>
                </a:solidFill>
              </a:rPr>
              <a:t>job.setCombiner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IntSum.class</a:t>
            </a:r>
            <a:r>
              <a:rPr lang="en-US" altLang="zh-TW" b="1" dirty="0">
                <a:solidFill>
                  <a:schemeClr val="tx1"/>
                </a:solidFill>
              </a:rPr>
              <a:t>);</a:t>
            </a:r>
            <a:endParaRPr lang="zh-TW" alt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solidFill>
                  <a:schemeClr val="tx1"/>
                </a:solidFill>
              </a:rPr>
              <a:t>     </a:t>
            </a:r>
            <a:r>
              <a:rPr lang="en-US" altLang="zh-TW" b="1" dirty="0" err="1">
                <a:solidFill>
                  <a:schemeClr val="tx1"/>
                </a:solidFill>
              </a:rPr>
              <a:t>job.setReducerClass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IntSum.class</a:t>
            </a:r>
            <a:r>
              <a:rPr lang="en-US" altLang="zh-TW" b="1" dirty="0" smtClean="0">
                <a:solidFill>
                  <a:schemeClr val="tx1"/>
                </a:solidFill>
              </a:rPr>
              <a:t>); // </a:t>
            </a:r>
            <a:r>
              <a:rPr lang="en-US" altLang="zh-TW" b="1" dirty="0" err="1" smtClean="0">
                <a:solidFill>
                  <a:schemeClr val="tx1"/>
                </a:solidFill>
              </a:rPr>
              <a:t>IntSum</a:t>
            </a:r>
            <a:r>
              <a:rPr lang="en-US" altLang="zh-TW" b="1" dirty="0" smtClean="0">
                <a:solidFill>
                  <a:schemeClr val="tx1"/>
                </a:solidFill>
              </a:rPr>
              <a:t> is the reducer function</a:t>
            </a: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  </a:t>
            </a:r>
            <a:r>
              <a:rPr lang="en-US" altLang="zh-TW" b="1" dirty="0" smtClean="0">
                <a:solidFill>
                  <a:srgbClr val="FF0000"/>
                </a:solidFill>
              </a:rPr>
              <a:t>//</a:t>
            </a:r>
            <a:r>
              <a:rPr lang="en-US" altLang="zh-TW" b="1" dirty="0" err="1" smtClean="0">
                <a:solidFill>
                  <a:srgbClr val="FF0000"/>
                </a:solidFill>
              </a:rPr>
              <a:t>FileInputFormat</a:t>
            </a:r>
            <a:r>
              <a:rPr lang="en-US" altLang="zh-TW" b="1" dirty="0" smtClean="0">
                <a:solidFill>
                  <a:srgbClr val="FF0000"/>
                </a:solidFill>
              </a:rPr>
              <a:t> is the base class for all file-based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InputFormats</a:t>
            </a:r>
            <a:endParaRPr lang="zh-TW" altLang="en-US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  </a:t>
            </a:r>
            <a:r>
              <a:rPr lang="en-US" altLang="zh-TW" b="1" dirty="0" err="1" smtClean="0">
                <a:solidFill>
                  <a:schemeClr val="tx1"/>
                </a:solidFill>
              </a:rPr>
              <a:t>FileInputFormat.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addInputPaths</a:t>
            </a:r>
            <a:r>
              <a:rPr lang="en-US" altLang="zh-TW" b="1" dirty="0" smtClean="0">
                <a:solidFill>
                  <a:schemeClr val="tx1"/>
                </a:solidFill>
              </a:rPr>
              <a:t>(job, </a:t>
            </a:r>
            <a:r>
              <a:rPr lang="en-US" altLang="zh-TW" b="1" dirty="0">
                <a:solidFill>
                  <a:schemeClr val="tx1"/>
                </a:solidFill>
              </a:rPr>
              <a:t>new Path(</a:t>
            </a:r>
            <a:r>
              <a:rPr lang="en-US" altLang="zh-TW" b="1" dirty="0" err="1">
                <a:solidFill>
                  <a:schemeClr val="tx1"/>
                </a:solidFill>
              </a:rPr>
              <a:t>args</a:t>
            </a:r>
            <a:r>
              <a:rPr lang="en-US" altLang="zh-TW" b="1" dirty="0">
                <a:solidFill>
                  <a:schemeClr val="tx1"/>
                </a:solidFill>
              </a:rPr>
              <a:t>[0]));</a:t>
            </a:r>
            <a:endParaRPr lang="zh-TW" alt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b="1" dirty="0" smtClean="0">
                <a:solidFill>
                  <a:schemeClr val="tx1"/>
                </a:solidFill>
              </a:rPr>
              <a:t>     </a:t>
            </a:r>
            <a:r>
              <a:rPr lang="en-US" altLang="zh-TW" b="1" dirty="0" err="1" smtClean="0">
                <a:solidFill>
                  <a:schemeClr val="tx1"/>
                </a:solidFill>
              </a:rPr>
              <a:t>FileOutputFormat.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addOutputPath</a:t>
            </a:r>
            <a:r>
              <a:rPr lang="en-US" altLang="zh-TW" b="1" dirty="0" smtClean="0">
                <a:solidFill>
                  <a:schemeClr val="tx1"/>
                </a:solidFill>
              </a:rPr>
              <a:t>(job, </a:t>
            </a:r>
            <a:r>
              <a:rPr lang="en-US" altLang="zh-TW" b="1" dirty="0">
                <a:solidFill>
                  <a:schemeClr val="tx1"/>
                </a:solidFill>
              </a:rPr>
              <a:t>new Path(</a:t>
            </a:r>
            <a:r>
              <a:rPr lang="en-US" altLang="zh-TW" b="1" dirty="0" err="1">
                <a:solidFill>
                  <a:schemeClr val="tx1"/>
                </a:solidFill>
              </a:rPr>
              <a:t>args</a:t>
            </a:r>
            <a:r>
              <a:rPr lang="en-US" altLang="zh-TW" b="1" dirty="0">
                <a:solidFill>
                  <a:schemeClr val="tx1"/>
                </a:solidFill>
              </a:rPr>
              <a:t>[1</a:t>
            </a:r>
            <a:r>
              <a:rPr lang="en-US" altLang="zh-TW" b="1" dirty="0" smtClean="0">
                <a:solidFill>
                  <a:schemeClr val="tx1"/>
                </a:solidFill>
              </a:rPr>
              <a:t>]));</a:t>
            </a:r>
          </a:p>
          <a:p>
            <a:pPr>
              <a:lnSpc>
                <a:spcPct val="90000"/>
              </a:lnSpc>
            </a:pPr>
            <a:endParaRPr lang="en-US" altLang="zh-TW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  </a:t>
            </a:r>
            <a:r>
              <a:rPr lang="en-US" altLang="zh-TW" b="1" dirty="0" err="1" smtClean="0">
                <a:solidFill>
                  <a:schemeClr val="tx1"/>
                </a:solidFill>
              </a:rPr>
              <a:t>job.setInputFormat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TextInputFormat.class</a:t>
            </a:r>
            <a:r>
              <a:rPr lang="en-US" altLang="zh-TW" b="1" dirty="0" smtClean="0">
                <a:solidFill>
                  <a:schemeClr val="tx1"/>
                </a:solidFill>
              </a:rPr>
              <a:t>); // inputs are texts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  </a:t>
            </a:r>
            <a:r>
              <a:rPr lang="en-US" altLang="zh-TW" b="1" dirty="0" err="1">
                <a:solidFill>
                  <a:schemeClr val="tx1"/>
                </a:solidFill>
              </a:rPr>
              <a:t>job.setOutputFormat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TextOutputFormat.class</a:t>
            </a:r>
            <a:r>
              <a:rPr lang="en-US" altLang="zh-TW" b="1" dirty="0" smtClean="0">
                <a:solidFill>
                  <a:schemeClr val="tx1"/>
                </a:solidFill>
              </a:rPr>
              <a:t>); </a:t>
            </a:r>
            <a:r>
              <a:rPr lang="en-US" altLang="zh-TW" b="1" dirty="0">
                <a:solidFill>
                  <a:schemeClr val="tx1"/>
                </a:solidFill>
              </a:rPr>
              <a:t>// </a:t>
            </a:r>
            <a:r>
              <a:rPr lang="en-US" altLang="zh-TW" b="1" dirty="0" smtClean="0">
                <a:solidFill>
                  <a:schemeClr val="tx1"/>
                </a:solidFill>
              </a:rPr>
              <a:t>outputs </a:t>
            </a:r>
            <a:r>
              <a:rPr lang="en-US" altLang="zh-TW" b="1" dirty="0">
                <a:solidFill>
                  <a:schemeClr val="tx1"/>
                </a:solidFill>
              </a:rPr>
              <a:t>are </a:t>
            </a:r>
            <a:r>
              <a:rPr lang="en-US" altLang="zh-TW" b="1" dirty="0" smtClean="0">
                <a:solidFill>
                  <a:schemeClr val="tx1"/>
                </a:solidFill>
              </a:rPr>
              <a:t>texts</a:t>
            </a:r>
            <a:endParaRPr lang="en-US" altLang="zh-TW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TW" alt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solidFill>
                  <a:schemeClr val="tx1"/>
                </a:solidFill>
              </a:rPr>
              <a:t>     </a:t>
            </a:r>
            <a:r>
              <a:rPr lang="en-US" altLang="zh-TW" b="1" dirty="0" err="1" smtClean="0">
                <a:solidFill>
                  <a:schemeClr val="tx1"/>
                </a:solidFill>
              </a:rPr>
              <a:t>job.setOutputKeyClass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Text.class</a:t>
            </a:r>
            <a:r>
              <a:rPr lang="en-US" altLang="zh-TW" b="1" dirty="0" smtClean="0">
                <a:solidFill>
                  <a:schemeClr val="tx1"/>
                </a:solidFill>
              </a:rPr>
              <a:t>); // intermediate and final key is text</a:t>
            </a:r>
            <a:endParaRPr lang="zh-TW" alt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b="1" dirty="0">
                <a:solidFill>
                  <a:schemeClr val="tx1"/>
                </a:solidFill>
              </a:rPr>
              <a:t>     </a:t>
            </a:r>
            <a:r>
              <a:rPr lang="en-US" altLang="zh-TW" b="1" dirty="0" err="1" smtClean="0">
                <a:solidFill>
                  <a:schemeClr val="tx1"/>
                </a:solidFill>
              </a:rPr>
              <a:t>job.setOutputValueClass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IntWritable.class</a:t>
            </a:r>
            <a:r>
              <a:rPr lang="en-US" altLang="zh-TW" b="1" dirty="0">
                <a:solidFill>
                  <a:schemeClr val="tx1"/>
                </a:solidFill>
              </a:rPr>
              <a:t>); // intermediate </a:t>
            </a:r>
            <a:r>
              <a:rPr lang="en-US" altLang="zh-TW" b="1" dirty="0" smtClean="0">
                <a:solidFill>
                  <a:schemeClr val="tx1"/>
                </a:solidFill>
              </a:rPr>
              <a:t>and final value is </a:t>
            </a:r>
            <a:r>
              <a:rPr lang="en-US" altLang="zh-TW" b="1" smtClean="0">
                <a:solidFill>
                  <a:schemeClr val="tx1"/>
                </a:solidFill>
              </a:rPr>
              <a:t>int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</a:rPr>
              <a:t>    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  </a:t>
            </a:r>
            <a:r>
              <a:rPr lang="en-US" altLang="zh-TW" b="1" dirty="0" err="1">
                <a:solidFill>
                  <a:schemeClr val="tx1"/>
                </a:solidFill>
              </a:rPr>
              <a:t>job.waitForCompletion</a:t>
            </a:r>
            <a:r>
              <a:rPr lang="en-US" altLang="zh-TW" b="1" dirty="0">
                <a:solidFill>
                  <a:schemeClr val="tx1"/>
                </a:solidFill>
              </a:rPr>
              <a:t>(true</a:t>
            </a:r>
            <a:r>
              <a:rPr lang="en-US" altLang="zh-TW" b="1" dirty="0" smtClean="0">
                <a:solidFill>
                  <a:schemeClr val="tx1"/>
                </a:solidFill>
              </a:rPr>
              <a:t>);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// </a:t>
            </a:r>
            <a:r>
              <a:rPr lang="en-US" altLang="zh-TW" b="1" dirty="0">
                <a:solidFill>
                  <a:schemeClr val="tx1"/>
                </a:solidFill>
              </a:rPr>
              <a:t>Submit the job </a:t>
            </a:r>
            <a:r>
              <a:rPr lang="en-US" altLang="zh-TW" b="1" dirty="0" smtClean="0">
                <a:solidFill>
                  <a:schemeClr val="tx1"/>
                </a:solidFill>
              </a:rPr>
              <a:t>and </a:t>
            </a:r>
            <a:r>
              <a:rPr lang="en-US" altLang="zh-TW" b="1" dirty="0">
                <a:solidFill>
                  <a:schemeClr val="tx1"/>
                </a:solidFill>
              </a:rPr>
              <a:t>wait for it to finish</a:t>
            </a:r>
            <a:endParaRPr lang="zh-TW" altLang="en-US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solidFill>
                  <a:schemeClr val="tx1"/>
                </a:solidFill>
              </a:rPr>
              <a:t>}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Mapper</a:t>
            </a:r>
            <a:endParaRPr lang="zh-TW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dirty="0" smtClean="0"/>
              <a:t>Mapper maps input key/value pairs to a set of intermediate key/value pairs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 smtClean="0"/>
              <a:t>The transformed intermediate records do </a:t>
            </a:r>
            <a:r>
              <a:rPr lang="en-US" altLang="zh-TW" b="1" dirty="0" smtClean="0"/>
              <a:t>NOT</a:t>
            </a:r>
            <a:r>
              <a:rPr lang="en-US" altLang="zh-TW" sz="2400" dirty="0" smtClean="0"/>
              <a:t> need to be	 the same type as the input records. </a:t>
            </a:r>
          </a:p>
          <a:p>
            <a:pPr lvl="1">
              <a:spcBef>
                <a:spcPts val="600"/>
              </a:spcBef>
            </a:pPr>
            <a:r>
              <a:rPr lang="en-US" altLang="zh-TW" sz="2400" dirty="0" smtClean="0"/>
              <a:t>A given input pair may map to </a:t>
            </a:r>
            <a:r>
              <a:rPr lang="en-US" altLang="zh-TW" sz="2400" b="1" dirty="0" smtClean="0"/>
              <a:t>zero</a:t>
            </a:r>
            <a:r>
              <a:rPr lang="en-US" altLang="zh-TW" sz="2400" dirty="0" smtClean="0"/>
              <a:t> or </a:t>
            </a:r>
            <a:r>
              <a:rPr lang="en-US" altLang="zh-TW" sz="2400" b="1" dirty="0" smtClean="0"/>
              <a:t>many</a:t>
            </a:r>
            <a:r>
              <a:rPr lang="en-US" altLang="zh-TW" sz="2400" dirty="0" smtClean="0"/>
              <a:t> output pairs.</a:t>
            </a:r>
          </a:p>
          <a:p>
            <a:pPr>
              <a:spcBef>
                <a:spcPts val="1800"/>
              </a:spcBef>
            </a:pPr>
            <a:r>
              <a:rPr lang="en-US" altLang="zh-TW" sz="2800" dirty="0" smtClean="0"/>
              <a:t>Each key/value pair is applied with a map function: </a:t>
            </a:r>
          </a:p>
          <a:p>
            <a:pPr lvl="1">
              <a:spcBef>
                <a:spcPts val="600"/>
              </a:spcBef>
            </a:pPr>
            <a:r>
              <a:rPr lang="en-US" altLang="zh-TW" sz="2400" b="1" dirty="0" smtClean="0"/>
              <a:t>map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WritableComparable</a:t>
            </a:r>
            <a:r>
              <a:rPr lang="en-US" altLang="zh-TW" sz="2400" dirty="0" smtClean="0"/>
              <a:t>, Writable, Context) </a:t>
            </a:r>
          </a:p>
          <a:p>
            <a:pPr lvl="1">
              <a:spcBef>
                <a:spcPts val="600"/>
              </a:spcBef>
            </a:pPr>
            <a:r>
              <a:rPr lang="en-US" altLang="zh-TW" sz="2400" b="1" dirty="0" smtClean="0"/>
              <a:t>&lt;</a:t>
            </a:r>
            <a:r>
              <a:rPr lang="en-US" altLang="zh-TW" sz="2400" b="1" dirty="0" err="1" smtClean="0"/>
              <a:t>WritableComparable</a:t>
            </a:r>
            <a:r>
              <a:rPr lang="en-US" altLang="zh-TW" sz="2400" b="1" dirty="0" smtClean="0"/>
              <a:t>, Writable&gt;</a:t>
            </a:r>
            <a:r>
              <a:rPr lang="en-US" altLang="zh-TW" sz="2400" dirty="0" smtClean="0"/>
              <a:t> are the input key-value pairs generated by the </a:t>
            </a:r>
            <a:r>
              <a:rPr lang="en-US" altLang="zh-TW" sz="2400" b="1" dirty="0" err="1" smtClean="0"/>
              <a:t>InputFormat</a:t>
            </a:r>
            <a:r>
              <a:rPr lang="en-US" altLang="zh-TW" sz="2400" b="1" dirty="0" smtClean="0"/>
              <a:t> class</a:t>
            </a:r>
            <a:endParaRPr lang="en-US" altLang="zh-TW" sz="2000" b="1" dirty="0" smtClean="0"/>
          </a:p>
          <a:p>
            <a:pPr lvl="1">
              <a:spcBef>
                <a:spcPts val="600"/>
              </a:spcBef>
            </a:pPr>
            <a:r>
              <a:rPr lang="en-US" altLang="zh-TW" sz="2400" b="1" dirty="0" err="1" smtClean="0"/>
              <a:t>context.write</a:t>
            </a:r>
            <a:r>
              <a:rPr lang="en-US" altLang="zh-TW" sz="2400" b="1" dirty="0" smtClean="0"/>
              <a:t>(K, V)</a:t>
            </a:r>
            <a:r>
              <a:rPr lang="en-US" altLang="zh-TW" sz="2400" dirty="0" smtClean="0"/>
              <a:t> collects output key-value pairs</a:t>
            </a:r>
          </a:p>
          <a:p>
            <a:pPr lvl="1">
              <a:spcBef>
                <a:spcPts val="600"/>
              </a:spcBef>
            </a:pPr>
            <a:endParaRPr lang="en-US" alt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09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Basic Hadoop Programming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Hadoop Classes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Mapper/Reducer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err="1" smtClean="0"/>
              <a:t>WordCount</a:t>
            </a:r>
            <a:r>
              <a:rPr lang="en-US" altLang="zh-TW" dirty="0" smtClean="0"/>
              <a:t> </a:t>
            </a:r>
            <a:r>
              <a:rPr lang="en-US" altLang="zh-TW" dirty="0"/>
              <a:t>Example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Hands-on Lab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HDFS/ </a:t>
            </a:r>
            <a:r>
              <a:rPr lang="en-US" altLang="zh-TW" dirty="0" err="1" smtClean="0"/>
              <a:t>MapReduce</a:t>
            </a:r>
            <a:endParaRPr lang="en-US" altLang="zh-TW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Hive / Spark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Advanced Hadoop Programming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Custom key &amp; value types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Combiner/</a:t>
            </a:r>
            <a:r>
              <a:rPr lang="en-US" altLang="zh-TW" dirty="0" err="1" smtClean="0"/>
              <a:t>Partitioner</a:t>
            </a:r>
            <a:endParaRPr lang="en-US" altLang="zh-TW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err="1" smtClean="0"/>
              <a:t>GroupingComparator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SortComparator</a:t>
            </a:r>
            <a:endParaRPr lang="en-US" altLang="zh-TW" dirty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err="1" smtClean="0"/>
              <a:t>Secondarysort</a:t>
            </a:r>
            <a:r>
              <a:rPr lang="en-US" altLang="zh-TW" dirty="0" smtClean="0"/>
              <a:t> </a:t>
            </a:r>
            <a:r>
              <a:rPr lang="en-US" altLang="zh-TW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3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Mapper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179512" y="1412775"/>
            <a:ext cx="8856984" cy="352839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public static class </a:t>
            </a:r>
            <a:r>
              <a:rPr lang="en-US" altLang="zh-TW" sz="2100" b="1" dirty="0" err="1">
                <a:solidFill>
                  <a:schemeClr val="tx1"/>
                </a:solidFill>
                <a:latin typeface="+mj-lt"/>
              </a:rPr>
              <a:t>Tokenizer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2100" b="1" dirty="0" smtClean="0">
                <a:solidFill>
                  <a:srgbClr val="FF0000"/>
                </a:solidFill>
                <a:latin typeface="+mj-lt"/>
              </a:rPr>
              <a:t>extends Mapper 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&lt;Object, Text, Text, 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IntWritable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&gt; {</a:t>
            </a:r>
            <a:endParaRPr lang="zh-TW" altLang="en-US" sz="2100" b="1" dirty="0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1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100" b="1" dirty="0" smtClean="0">
                <a:solidFill>
                  <a:srgbClr val="FF0000"/>
                </a:solidFill>
                <a:latin typeface="+mj-lt"/>
              </a:rPr>
              <a:t>private final static </a:t>
            </a:r>
            <a:r>
              <a:rPr lang="en-US" altLang="zh-TW" sz="2100" b="1" dirty="0" err="1" smtClean="0">
                <a:solidFill>
                  <a:srgbClr val="FF0000"/>
                </a:solidFill>
                <a:latin typeface="+mj-lt"/>
              </a:rPr>
              <a:t>IntWritable</a:t>
            </a:r>
            <a:r>
              <a:rPr lang="en-US" altLang="zh-TW" sz="2100" b="1" dirty="0" smtClean="0">
                <a:solidFill>
                  <a:srgbClr val="FF0000"/>
                </a:solidFill>
                <a:latin typeface="+mj-lt"/>
              </a:rPr>
              <a:t> one = new </a:t>
            </a:r>
            <a:r>
              <a:rPr lang="en-US" altLang="zh-TW" sz="2100" b="1" dirty="0" err="1" smtClean="0">
                <a:solidFill>
                  <a:srgbClr val="FF0000"/>
                </a:solidFill>
                <a:latin typeface="+mj-lt"/>
              </a:rPr>
              <a:t>IntWritable</a:t>
            </a:r>
            <a:r>
              <a:rPr lang="en-US" altLang="zh-TW" sz="2100" b="1" dirty="0" smtClean="0">
                <a:solidFill>
                  <a:srgbClr val="FF0000"/>
                </a:solidFill>
                <a:latin typeface="+mj-lt"/>
              </a:rPr>
              <a:t>(1);</a:t>
            </a:r>
            <a:endParaRPr lang="zh-TW" altLang="en-US" sz="2100" b="1" dirty="0" smtClean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1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100" b="1" dirty="0" smtClean="0">
                <a:solidFill>
                  <a:srgbClr val="FF0000"/>
                </a:solidFill>
                <a:latin typeface="+mj-lt"/>
              </a:rPr>
              <a:t>private Text word = new Text();</a:t>
            </a:r>
            <a:endParaRPr lang="zh-TW" altLang="en-US" sz="2100" b="1" dirty="0" smtClean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zh-TW" altLang="en-US" sz="21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public void map(</a:t>
            </a:r>
            <a:r>
              <a:rPr lang="en-US" altLang="zh-TW" sz="2100" b="1" dirty="0" smtClean="0">
                <a:solidFill>
                  <a:srgbClr val="FF0000"/>
                </a:solidFill>
                <a:latin typeface="+mj-lt"/>
              </a:rPr>
              <a:t>Object key, Text value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,  Context context)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sz="21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	throws 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IOException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 {</a:t>
            </a:r>
            <a:endParaRPr lang="zh-TW" altLang="en-US" sz="2100" b="1" dirty="0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100" b="1" dirty="0" smtClean="0">
                <a:solidFill>
                  <a:schemeClr val="tx1"/>
                </a:solidFill>
                <a:latin typeface="+mj-lt"/>
              </a:rPr>
              <a:t>       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	String line = 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value.toString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();</a:t>
            </a:r>
            <a:endParaRPr lang="zh-TW" altLang="en-US" sz="2100" b="1" dirty="0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100" b="1" dirty="0" smtClean="0">
                <a:solidFill>
                  <a:schemeClr val="tx1"/>
                </a:solidFill>
                <a:latin typeface="+mj-lt"/>
              </a:rPr>
              <a:t>       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StringTokenizer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iter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 = new 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StringTokenizer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(line);</a:t>
            </a:r>
            <a:endParaRPr lang="zh-TW" altLang="en-US" sz="2100" b="1" dirty="0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100" b="1" dirty="0" smtClean="0">
                <a:solidFill>
                  <a:schemeClr val="tx1"/>
                </a:solidFill>
                <a:latin typeface="+mj-lt"/>
              </a:rPr>
              <a:t>       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	while (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iter.hasMoreTokens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()) {   // each line has multiple words</a:t>
            </a:r>
            <a:endParaRPr lang="zh-TW" altLang="en-US" sz="2100" b="1" dirty="0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100" b="1" dirty="0" smtClean="0">
                <a:solidFill>
                  <a:schemeClr val="tx1"/>
                </a:solidFill>
                <a:latin typeface="+mj-lt"/>
              </a:rPr>
              <a:t>         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	 	</a:t>
            </a:r>
            <a:r>
              <a:rPr lang="en-US" altLang="zh-TW" sz="2100" b="1" dirty="0" err="1" smtClean="0">
                <a:solidFill>
                  <a:srgbClr val="FF0000"/>
                </a:solidFill>
                <a:latin typeface="+mj-lt"/>
              </a:rPr>
              <a:t>word.set</a:t>
            </a:r>
            <a:r>
              <a:rPr lang="en-US" altLang="zh-TW" sz="2100" b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TW" sz="2100" b="1" dirty="0" err="1" smtClean="0">
                <a:solidFill>
                  <a:srgbClr val="FF0000"/>
                </a:solidFill>
                <a:latin typeface="+mj-lt"/>
              </a:rPr>
              <a:t>iter.nextToken</a:t>
            </a:r>
            <a:r>
              <a:rPr lang="en-US" altLang="zh-TW" sz="2100" b="1" dirty="0" smtClean="0">
                <a:solidFill>
                  <a:srgbClr val="FF0000"/>
                </a:solidFill>
                <a:latin typeface="+mj-lt"/>
              </a:rPr>
              <a:t>());</a:t>
            </a:r>
            <a:endParaRPr lang="zh-TW" altLang="en-US" sz="2100" b="1" dirty="0" smtClean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100" b="1" dirty="0" smtClean="0">
                <a:solidFill>
                  <a:srgbClr val="FF0000"/>
                </a:solidFill>
                <a:latin typeface="+mj-lt"/>
              </a:rPr>
              <a:t>         </a:t>
            </a:r>
            <a:r>
              <a:rPr lang="en-US" altLang="zh-TW" sz="2100" b="1" dirty="0" smtClean="0">
                <a:solidFill>
                  <a:srgbClr val="FF0000"/>
                </a:solidFill>
                <a:latin typeface="+mj-lt"/>
              </a:rPr>
              <a:t>		</a:t>
            </a:r>
            <a:r>
              <a:rPr lang="en-US" altLang="zh-TW" sz="2100" b="1" dirty="0" err="1" smtClean="0">
                <a:solidFill>
                  <a:srgbClr val="FF0000"/>
                </a:solidFill>
                <a:latin typeface="+mj-lt"/>
              </a:rPr>
              <a:t>context.write</a:t>
            </a:r>
            <a:r>
              <a:rPr lang="en-US" altLang="zh-TW" sz="2100" b="1" dirty="0" smtClean="0">
                <a:solidFill>
                  <a:srgbClr val="FF0000"/>
                </a:solidFill>
                <a:latin typeface="+mj-lt"/>
              </a:rPr>
              <a:t>(word, one);</a:t>
            </a:r>
            <a:endParaRPr lang="zh-TW" altLang="en-US" sz="2100" b="1" dirty="0" smtClean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100" b="1" dirty="0" smtClean="0">
                <a:solidFill>
                  <a:schemeClr val="tx1"/>
                </a:solidFill>
                <a:latin typeface="+mj-lt"/>
              </a:rPr>
              <a:t>       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	}</a:t>
            </a:r>
            <a:endParaRPr lang="zh-TW" altLang="en-US" sz="2100" b="1" dirty="0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1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}</a:t>
            </a:r>
            <a:endParaRPr lang="zh-TW" altLang="en-US" sz="2100" b="1" dirty="0" smtClean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}</a:t>
            </a:r>
            <a:endParaRPr lang="zh-TW" altLang="en-US" sz="2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4941168"/>
            <a:ext cx="8856984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main(): </a:t>
            </a:r>
          </a:p>
          <a:p>
            <a:pPr>
              <a:lnSpc>
                <a:spcPct val="90000"/>
              </a:lnSpc>
            </a:pPr>
            <a:r>
              <a:rPr lang="en-US" altLang="zh-TW" sz="21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job.setOutputKeyClass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100" b="1" dirty="0" err="1" smtClean="0">
                <a:solidFill>
                  <a:srgbClr val="FF0000"/>
                </a:solidFill>
                <a:latin typeface="+mj-lt"/>
              </a:rPr>
              <a:t>Text.class</a:t>
            </a:r>
            <a:r>
              <a:rPr lang="en-US" altLang="zh-TW" sz="2100" b="1" dirty="0">
                <a:solidFill>
                  <a:schemeClr val="tx1"/>
                </a:solidFill>
                <a:latin typeface="+mj-lt"/>
              </a:rPr>
              <a:t>);</a:t>
            </a:r>
            <a:endParaRPr lang="zh-TW" altLang="en-US" sz="21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TW" altLang="en-US" sz="21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job.setOutputValueClass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100" b="1" dirty="0" err="1" smtClean="0">
                <a:solidFill>
                  <a:srgbClr val="FF0000"/>
                </a:solidFill>
                <a:latin typeface="+mj-lt"/>
              </a:rPr>
              <a:t>IntWritable.class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);</a:t>
            </a:r>
            <a:endParaRPr lang="zh-TW" altLang="en-US" sz="21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TW" altLang="en-US" sz="21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job.setMapperClass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100" b="1" dirty="0" err="1" smtClean="0">
                <a:solidFill>
                  <a:srgbClr val="FF0000"/>
                </a:solidFill>
                <a:latin typeface="+mj-lt"/>
              </a:rPr>
              <a:t>Tokenizer.class</a:t>
            </a:r>
            <a:r>
              <a:rPr lang="en-US" altLang="zh-TW" sz="2100" b="1" dirty="0">
                <a:solidFill>
                  <a:schemeClr val="tx1"/>
                </a:solidFill>
                <a:latin typeface="+mj-lt"/>
              </a:rPr>
              <a:t>);</a:t>
            </a:r>
            <a:endParaRPr lang="zh-TW" altLang="en-US" sz="21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job.setInputFormat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100" b="1" dirty="0" err="1" smtClean="0">
                <a:solidFill>
                  <a:srgbClr val="FF0000"/>
                </a:solidFill>
                <a:latin typeface="+mj-lt"/>
              </a:rPr>
              <a:t>TextInputFormat.class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);</a:t>
            </a:r>
            <a:endParaRPr lang="zh-TW" altLang="en-US" sz="2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圖說文字 2"/>
          <p:cNvSpPr/>
          <p:nvPr/>
        </p:nvSpPr>
        <p:spPr>
          <a:xfrm>
            <a:off x="3442447" y="692695"/>
            <a:ext cx="1872208" cy="504056"/>
          </a:xfrm>
          <a:prstGeom prst="wedgeRectCallout">
            <a:avLst>
              <a:gd name="adj1" fmla="val 52927"/>
              <a:gd name="adj2" fmla="val 8846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Input &lt;K,V&gt; type from </a:t>
            </a:r>
            <a:r>
              <a:rPr lang="en-US" altLang="zh-TW" dirty="0" err="1" smtClean="0">
                <a:solidFill>
                  <a:schemeClr val="tx1"/>
                </a:solidFill>
              </a:rPr>
              <a:t>InputFormat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6052214" y="692695"/>
            <a:ext cx="1944216" cy="576064"/>
          </a:xfrm>
          <a:prstGeom prst="wedgeRectCallout">
            <a:avLst>
              <a:gd name="adj1" fmla="val -5660"/>
              <a:gd name="adj2" fmla="val 7930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Default &lt;K,V&gt; type for final output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6948264" y="2348879"/>
            <a:ext cx="2088232" cy="576064"/>
          </a:xfrm>
          <a:prstGeom prst="wedgeRectCallout">
            <a:avLst>
              <a:gd name="adj1" fmla="val -56565"/>
              <a:gd name="adj2" fmla="val -12611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&lt;K,V&gt; must be private </a:t>
            </a:r>
            <a:r>
              <a:rPr lang="en-US" altLang="zh-TW" dirty="0" err="1" smtClean="0">
                <a:solidFill>
                  <a:schemeClr val="tx1"/>
                </a:solidFill>
              </a:rPr>
              <a:t>var</a:t>
            </a:r>
            <a:r>
              <a:rPr lang="en-US" altLang="zh-TW" dirty="0" smtClean="0">
                <a:solidFill>
                  <a:schemeClr val="tx1"/>
                </a:solidFill>
              </a:rPr>
              <a:t> to the class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5580112" y="4077071"/>
            <a:ext cx="2736304" cy="576064"/>
          </a:xfrm>
          <a:prstGeom prst="wedgeRectCallout">
            <a:avLst>
              <a:gd name="adj1" fmla="val -70989"/>
              <a:gd name="adj2" fmla="val -10743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Set the </a:t>
            </a:r>
            <a:r>
              <a:rPr lang="en-US" altLang="zh-TW" b="1" dirty="0" err="1" smtClean="0">
                <a:solidFill>
                  <a:schemeClr val="tx1"/>
                </a:solidFill>
              </a:rPr>
              <a:t>var</a:t>
            </a:r>
            <a:r>
              <a:rPr lang="en-US" altLang="zh-TW" b="1" dirty="0" smtClean="0">
                <a:solidFill>
                  <a:schemeClr val="tx1"/>
                </a:solidFill>
              </a:rPr>
              <a:t> value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Don’t declare a new </a:t>
            </a:r>
            <a:r>
              <a:rPr lang="en-US" altLang="zh-TW" b="1" dirty="0" err="1" smtClean="0">
                <a:solidFill>
                  <a:schemeClr val="tx1"/>
                </a:solidFill>
              </a:rPr>
              <a:t>var</a:t>
            </a:r>
            <a:r>
              <a:rPr lang="en-US" altLang="zh-TW" b="1" dirty="0" smtClean="0">
                <a:solidFill>
                  <a:schemeClr val="tx1"/>
                </a:solidFill>
              </a:rPr>
              <a:t>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9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Reducer reduces a set of intermediate values which share a key to a smaller set of values.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The transformed intermediate records do </a:t>
            </a:r>
            <a:r>
              <a:rPr lang="en-US" altLang="zh-TW" b="1" dirty="0"/>
              <a:t>NOT</a:t>
            </a:r>
            <a:r>
              <a:rPr lang="en-US" altLang="zh-TW" dirty="0"/>
              <a:t> need to </a:t>
            </a:r>
            <a:r>
              <a:rPr lang="en-US" altLang="zh-TW" dirty="0" smtClean="0"/>
              <a:t>be the </a:t>
            </a:r>
            <a:r>
              <a:rPr lang="en-US" altLang="zh-TW" dirty="0"/>
              <a:t>same type as the input records. 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A given input pair may map to </a:t>
            </a:r>
            <a:r>
              <a:rPr lang="en-US" altLang="zh-TW" b="1" dirty="0"/>
              <a:t>zero</a:t>
            </a:r>
            <a:r>
              <a:rPr lang="en-US" altLang="zh-TW" dirty="0"/>
              <a:t> or </a:t>
            </a:r>
            <a:r>
              <a:rPr lang="en-US" altLang="zh-TW" b="1" dirty="0"/>
              <a:t>many</a:t>
            </a:r>
            <a:r>
              <a:rPr lang="en-US" altLang="zh-TW" dirty="0"/>
              <a:t> output pairs.</a:t>
            </a:r>
            <a:endParaRPr lang="en-US" altLang="zh-TW" dirty="0" smtClean="0"/>
          </a:p>
          <a:p>
            <a:r>
              <a:rPr lang="en-US" altLang="zh-TW" dirty="0"/>
              <a:t>Each </a:t>
            </a:r>
            <a:r>
              <a:rPr lang="en-US" altLang="zh-TW" b="1" dirty="0" smtClean="0"/>
              <a:t>group</a:t>
            </a:r>
            <a:r>
              <a:rPr lang="en-US" altLang="zh-TW" dirty="0" smtClean="0"/>
              <a:t> of (K,V) </a:t>
            </a:r>
            <a:r>
              <a:rPr lang="en-US" altLang="zh-TW" dirty="0"/>
              <a:t>pair </a:t>
            </a:r>
            <a:r>
              <a:rPr lang="en-US" altLang="zh-TW" dirty="0" smtClean="0"/>
              <a:t>applied </a:t>
            </a:r>
            <a:r>
              <a:rPr lang="en-US" altLang="zh-TW" dirty="0"/>
              <a:t>with a </a:t>
            </a:r>
            <a:r>
              <a:rPr lang="en-US" altLang="zh-TW" dirty="0" smtClean="0"/>
              <a:t>reduce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reduce(</a:t>
            </a:r>
            <a:r>
              <a:rPr lang="en-US" altLang="zh-TW" dirty="0" err="1" smtClean="0"/>
              <a:t>WritableComparable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Iterator&lt;</a:t>
            </a:r>
            <a:r>
              <a:rPr lang="en-US" altLang="zh-TW" dirty="0"/>
              <a:t>Writable</a:t>
            </a:r>
            <a:r>
              <a:rPr lang="en-US" altLang="zh-TW" b="1" dirty="0" smtClean="0"/>
              <a:t>&gt;</a:t>
            </a:r>
            <a:r>
              <a:rPr lang="en-US" altLang="zh-TW" dirty="0" smtClean="0"/>
              <a:t>, Context)</a:t>
            </a:r>
          </a:p>
          <a:p>
            <a:pPr lvl="1">
              <a:spcBef>
                <a:spcPts val="600"/>
              </a:spcBef>
            </a:pPr>
            <a:r>
              <a:rPr lang="en-US" altLang="zh-TW" b="1" dirty="0" err="1" smtClean="0"/>
              <a:t>WritableComparable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is </a:t>
            </a:r>
            <a:r>
              <a:rPr lang="en-US" altLang="zh-TW" dirty="0"/>
              <a:t>the input key-value pairs generated by the </a:t>
            </a:r>
            <a:r>
              <a:rPr lang="en-US" altLang="zh-TW" b="1" dirty="0"/>
              <a:t>m</a:t>
            </a:r>
            <a:r>
              <a:rPr lang="en-US" altLang="zh-TW" b="1" dirty="0" smtClean="0"/>
              <a:t>apper class</a:t>
            </a:r>
          </a:p>
          <a:p>
            <a:pPr lvl="1">
              <a:spcBef>
                <a:spcPts val="600"/>
              </a:spcBef>
            </a:pPr>
            <a:r>
              <a:rPr lang="en-US" altLang="zh-TW" b="1" dirty="0"/>
              <a:t>Iterator&lt;</a:t>
            </a:r>
            <a:r>
              <a:rPr lang="en-US" altLang="zh-TW" dirty="0"/>
              <a:t>Writable</a:t>
            </a:r>
            <a:r>
              <a:rPr lang="en-US" altLang="zh-TW" b="1" dirty="0" smtClean="0"/>
              <a:t>&gt; </a:t>
            </a:r>
            <a:r>
              <a:rPr lang="en-US" altLang="zh-TW" dirty="0" smtClean="0"/>
              <a:t>is the </a:t>
            </a:r>
            <a:r>
              <a:rPr lang="en-US" altLang="zh-TW" b="1" dirty="0" smtClean="0"/>
              <a:t>list of values grouped by the same key</a:t>
            </a:r>
            <a:endParaRPr lang="en-US" altLang="zh-TW" b="1" dirty="0"/>
          </a:p>
          <a:p>
            <a:pPr lvl="1">
              <a:spcBef>
                <a:spcPts val="600"/>
              </a:spcBef>
            </a:pPr>
            <a:r>
              <a:rPr lang="en-US" altLang="zh-TW" b="1" dirty="0" err="1" smtClean="0"/>
              <a:t>context.write</a:t>
            </a:r>
            <a:r>
              <a:rPr lang="en-US" altLang="zh-TW" b="1" dirty="0" smtClean="0"/>
              <a:t>(K</a:t>
            </a:r>
            <a:r>
              <a:rPr lang="en-US" altLang="zh-TW" b="1" dirty="0"/>
              <a:t>, V)</a:t>
            </a:r>
            <a:r>
              <a:rPr lang="en-US" altLang="zh-TW" dirty="0"/>
              <a:t> collects output key-value </a:t>
            </a:r>
            <a:r>
              <a:rPr lang="en-US" altLang="zh-TW" dirty="0" smtClean="0"/>
              <a:t>pairs</a:t>
            </a:r>
            <a:endParaRPr lang="en-US" altLang="zh-TW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1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Reducer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67544" y="1232756"/>
            <a:ext cx="8280920" cy="35643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zh-TW" sz="2200" b="1" dirty="0" smtClean="0">
                <a:solidFill>
                  <a:schemeClr val="tx1"/>
                </a:solidFill>
              </a:rPr>
              <a:t>public </a:t>
            </a:r>
            <a:r>
              <a:rPr lang="en-US" altLang="zh-TW" sz="2200" b="1" dirty="0">
                <a:solidFill>
                  <a:schemeClr val="tx1"/>
                </a:solidFill>
              </a:rPr>
              <a:t>static class </a:t>
            </a:r>
            <a:r>
              <a:rPr lang="en-US" altLang="zh-TW" sz="2200" b="1" dirty="0" err="1" smtClean="0">
                <a:solidFill>
                  <a:schemeClr val="tx1"/>
                </a:solidFill>
              </a:rPr>
              <a:t>IntSum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200" b="1" dirty="0">
                <a:solidFill>
                  <a:schemeClr val="tx1"/>
                </a:solidFill>
              </a:rPr>
              <a:t>extends 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200" b="1" dirty="0">
                <a:solidFill>
                  <a:schemeClr val="tx1"/>
                </a:solidFill>
              </a:rPr>
              <a:t>	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Reducer&lt;Text</a:t>
            </a:r>
            <a:r>
              <a:rPr lang="en-US" altLang="zh-TW" sz="2200" b="1" dirty="0">
                <a:solidFill>
                  <a:schemeClr val="tx1"/>
                </a:solidFill>
              </a:rPr>
              <a:t>, </a:t>
            </a:r>
            <a:r>
              <a:rPr lang="en-US" altLang="zh-TW" sz="2200" b="1" dirty="0" err="1">
                <a:solidFill>
                  <a:schemeClr val="tx1"/>
                </a:solidFill>
              </a:rPr>
              <a:t>IntWritable</a:t>
            </a:r>
            <a:r>
              <a:rPr lang="en-US" altLang="zh-TW" sz="2200" b="1" dirty="0">
                <a:solidFill>
                  <a:schemeClr val="tx1"/>
                </a:solidFill>
              </a:rPr>
              <a:t>, Text, </a:t>
            </a:r>
            <a:r>
              <a:rPr lang="en-US" altLang="zh-TW" sz="2200" b="1" dirty="0" err="1">
                <a:solidFill>
                  <a:schemeClr val="tx1"/>
                </a:solidFill>
              </a:rPr>
              <a:t>IntWritable</a:t>
            </a:r>
            <a:r>
              <a:rPr lang="en-US" altLang="zh-TW" sz="2200" b="1" dirty="0">
                <a:solidFill>
                  <a:schemeClr val="tx1"/>
                </a:solidFill>
              </a:rPr>
              <a:t>&gt; 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200" b="1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TW" sz="2200" b="1" dirty="0" smtClean="0">
                <a:solidFill>
                  <a:schemeClr val="tx1"/>
                </a:solidFill>
              </a:rPr>
              <a:t>     </a:t>
            </a:r>
            <a:r>
              <a:rPr lang="en-US" altLang="zh-TW" sz="2200" b="1" dirty="0">
                <a:solidFill>
                  <a:schemeClr val="tx1"/>
                </a:solidFill>
              </a:rPr>
              <a:t>private </a:t>
            </a:r>
            <a:r>
              <a:rPr lang="en-US" altLang="zh-TW" sz="2200" b="1" dirty="0" err="1">
                <a:solidFill>
                  <a:schemeClr val="tx1"/>
                </a:solidFill>
              </a:rPr>
              <a:t>IntWritable</a:t>
            </a:r>
            <a:r>
              <a:rPr lang="en-US" altLang="zh-TW" sz="2200" b="1" dirty="0">
                <a:solidFill>
                  <a:schemeClr val="tx1"/>
                </a:solidFill>
              </a:rPr>
              <a:t> result = new </a:t>
            </a:r>
            <a:r>
              <a:rPr lang="en-US" altLang="zh-TW" sz="2200" b="1" dirty="0" err="1">
                <a:solidFill>
                  <a:schemeClr val="tx1"/>
                </a:solidFill>
              </a:rPr>
              <a:t>IntWritable</a:t>
            </a:r>
            <a:r>
              <a:rPr lang="en-US" altLang="zh-TW" sz="2200" b="1" dirty="0">
                <a:solidFill>
                  <a:schemeClr val="tx1"/>
                </a:solidFill>
              </a:rPr>
              <a:t>();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200" b="1" dirty="0" smtClean="0">
                <a:solidFill>
                  <a:schemeClr val="tx1"/>
                </a:solidFill>
              </a:rPr>
              <a:t>     public </a:t>
            </a:r>
            <a:r>
              <a:rPr lang="en-US" altLang="zh-TW" sz="2200" b="1" dirty="0">
                <a:solidFill>
                  <a:schemeClr val="tx1"/>
                </a:solidFill>
              </a:rPr>
              <a:t>void reduce(Text key, </a:t>
            </a:r>
            <a:r>
              <a:rPr lang="en-US" altLang="zh-TW" sz="2200" b="1" dirty="0">
                <a:solidFill>
                  <a:srgbClr val="FF0000"/>
                </a:solidFill>
              </a:rPr>
              <a:t>Iterator</a:t>
            </a:r>
            <a:r>
              <a:rPr lang="en-US" altLang="zh-TW" sz="2200" b="1" dirty="0">
                <a:solidFill>
                  <a:schemeClr val="tx1"/>
                </a:solidFill>
              </a:rPr>
              <a:t>&lt;</a:t>
            </a:r>
            <a:r>
              <a:rPr lang="en-US" altLang="zh-TW" sz="2200" b="1" dirty="0" err="1">
                <a:solidFill>
                  <a:schemeClr val="tx1"/>
                </a:solidFill>
              </a:rPr>
              <a:t>IntWritable</a:t>
            </a:r>
            <a:r>
              <a:rPr lang="en-US" altLang="zh-TW" sz="2200" b="1" dirty="0">
                <a:solidFill>
                  <a:schemeClr val="tx1"/>
                </a:solidFill>
              </a:rPr>
              <a:t>&gt; 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values, </a:t>
            </a:r>
          </a:p>
          <a:p>
            <a:pPr>
              <a:lnSpc>
                <a:spcPct val="80000"/>
              </a:lnSpc>
            </a:pPr>
            <a:r>
              <a:rPr lang="en-US" altLang="zh-TW" sz="2200" b="1" dirty="0">
                <a:solidFill>
                  <a:schemeClr val="tx1"/>
                </a:solidFill>
              </a:rPr>
              <a:t>	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Context context) </a:t>
            </a:r>
            <a:r>
              <a:rPr lang="en-US" altLang="zh-TW" sz="2200" b="1" dirty="0">
                <a:solidFill>
                  <a:schemeClr val="tx1"/>
                </a:solidFill>
              </a:rPr>
              <a:t>throws </a:t>
            </a:r>
            <a:r>
              <a:rPr lang="en-US" altLang="zh-TW" sz="2200" b="1" dirty="0" err="1" smtClean="0">
                <a:solidFill>
                  <a:schemeClr val="tx1"/>
                </a:solidFill>
              </a:rPr>
              <a:t>IOException</a:t>
            </a:r>
            <a:r>
              <a:rPr lang="en-US" altLang="zh-TW" sz="2200" b="1" dirty="0">
                <a:solidFill>
                  <a:schemeClr val="tx1"/>
                </a:solidFill>
              </a:rPr>
              <a:t>, </a:t>
            </a:r>
            <a:r>
              <a:rPr lang="en-US" altLang="zh-TW" sz="2200" b="1" dirty="0" err="1">
                <a:solidFill>
                  <a:schemeClr val="tx1"/>
                </a:solidFill>
              </a:rPr>
              <a:t>InterruptedException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zh-TW" sz="2200" b="1" dirty="0">
                <a:solidFill>
                  <a:schemeClr val="tx1"/>
                </a:solidFill>
              </a:rPr>
              <a:t> 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    {</a:t>
            </a:r>
            <a:endParaRPr lang="zh-TW" altLang="en-US" sz="22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TW" altLang="en-US" sz="2200" b="1" dirty="0" smtClean="0">
                <a:solidFill>
                  <a:schemeClr val="tx1"/>
                </a:solidFill>
              </a:rPr>
              <a:t>       </a:t>
            </a:r>
            <a:r>
              <a:rPr lang="en-US" altLang="zh-TW" sz="2200" b="1" dirty="0" err="1">
                <a:solidFill>
                  <a:schemeClr val="tx1"/>
                </a:solidFill>
              </a:rPr>
              <a:t>int</a:t>
            </a:r>
            <a:r>
              <a:rPr lang="en-US" altLang="zh-TW" sz="2200" b="1" dirty="0">
                <a:solidFill>
                  <a:schemeClr val="tx1"/>
                </a:solidFill>
              </a:rPr>
              <a:t> sum = 0;</a:t>
            </a:r>
            <a:endParaRPr lang="zh-TW" altLang="en-US" sz="22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TW" altLang="en-US" sz="2200" b="1" dirty="0" smtClean="0">
                <a:solidFill>
                  <a:schemeClr val="tx1"/>
                </a:solidFill>
              </a:rPr>
              <a:t>       </a:t>
            </a:r>
            <a:r>
              <a:rPr lang="en-US" altLang="zh-TW" sz="2200" b="1" dirty="0">
                <a:solidFill>
                  <a:schemeClr val="tx1"/>
                </a:solidFill>
              </a:rPr>
              <a:t>while (</a:t>
            </a:r>
            <a:r>
              <a:rPr lang="en-US" altLang="zh-TW" sz="2200" b="1" dirty="0" err="1">
                <a:solidFill>
                  <a:schemeClr val="tx1"/>
                </a:solidFill>
              </a:rPr>
              <a:t>values.hasNext</a:t>
            </a:r>
            <a:r>
              <a:rPr lang="en-US" altLang="zh-TW" sz="2200" b="1" dirty="0">
                <a:solidFill>
                  <a:schemeClr val="tx1"/>
                </a:solidFill>
              </a:rPr>
              <a:t>()) 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200" b="1" dirty="0">
                <a:solidFill>
                  <a:schemeClr val="tx1"/>
                </a:solidFill>
              </a:rPr>
              <a:t>sum += </a:t>
            </a:r>
            <a:r>
              <a:rPr lang="en-US" altLang="zh-TW" sz="2200" b="1" dirty="0" err="1">
                <a:solidFill>
                  <a:schemeClr val="tx1"/>
                </a:solidFill>
              </a:rPr>
              <a:t>values.next</a:t>
            </a:r>
            <a:r>
              <a:rPr lang="en-US" altLang="zh-TW" sz="2200" b="1" dirty="0">
                <a:solidFill>
                  <a:schemeClr val="tx1"/>
                </a:solidFill>
              </a:rPr>
              <a:t>().get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();  </a:t>
            </a:r>
          </a:p>
          <a:p>
            <a:pPr>
              <a:lnSpc>
                <a:spcPct val="80000"/>
              </a:lnSpc>
            </a:pPr>
            <a:r>
              <a:rPr lang="en-US" altLang="zh-TW" sz="2200" b="1" dirty="0" smtClean="0">
                <a:solidFill>
                  <a:schemeClr val="tx1"/>
                </a:solidFill>
              </a:rPr>
              <a:t>       </a:t>
            </a:r>
            <a:r>
              <a:rPr lang="en-US" altLang="zh-TW" sz="2200" b="1" dirty="0" err="1" smtClean="0">
                <a:solidFill>
                  <a:schemeClr val="tx1"/>
                </a:solidFill>
              </a:rPr>
              <a:t>result.set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(sum);</a:t>
            </a:r>
            <a:endParaRPr lang="zh-TW" altLang="en-US" sz="22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TW" altLang="en-US" sz="2200" b="1" dirty="0" smtClean="0">
                <a:solidFill>
                  <a:schemeClr val="tx1"/>
                </a:solidFill>
              </a:rPr>
              <a:t>       </a:t>
            </a:r>
            <a:r>
              <a:rPr lang="en-US" altLang="zh-TW" sz="2200" b="1" dirty="0" err="1" smtClean="0">
                <a:solidFill>
                  <a:schemeClr val="tx1"/>
                </a:solidFill>
              </a:rPr>
              <a:t>context.write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(key</a:t>
            </a:r>
            <a:r>
              <a:rPr lang="en-US" altLang="zh-TW" sz="2200" b="1" dirty="0">
                <a:solidFill>
                  <a:schemeClr val="tx1"/>
                </a:solidFill>
              </a:rPr>
              <a:t>, 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result);</a:t>
            </a:r>
            <a:endParaRPr lang="zh-TW" altLang="en-US" sz="22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TW" altLang="en-US" sz="2200" b="1" dirty="0" smtClean="0">
                <a:solidFill>
                  <a:schemeClr val="tx1"/>
                </a:solidFill>
              </a:rPr>
              <a:t>     </a:t>
            </a:r>
            <a:r>
              <a:rPr lang="en-US" altLang="zh-TW" sz="2200" b="1" dirty="0">
                <a:solidFill>
                  <a:schemeClr val="tx1"/>
                </a:solidFill>
              </a:rPr>
              <a:t>}</a:t>
            </a:r>
            <a:endParaRPr lang="zh-TW" altLang="en-US" sz="22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200" b="1" dirty="0" smtClean="0">
                <a:solidFill>
                  <a:schemeClr val="tx1"/>
                </a:solidFill>
              </a:rPr>
              <a:t>}</a:t>
            </a:r>
            <a:endParaRPr lang="zh-TW" altLang="en-US" sz="2200" b="1" dirty="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467544" y="4797152"/>
            <a:ext cx="8280920" cy="1584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main(): </a:t>
            </a:r>
          </a:p>
          <a:p>
            <a:pPr>
              <a:lnSpc>
                <a:spcPct val="90000"/>
              </a:lnSpc>
            </a:pP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+mj-lt"/>
              </a:rPr>
              <a:t>job.setOutputKeyClass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200" b="1" dirty="0" err="1" smtClean="0">
                <a:solidFill>
                  <a:srgbClr val="FF0000"/>
                </a:solidFill>
                <a:latin typeface="+mj-lt"/>
              </a:rPr>
              <a:t>Text.class</a:t>
            </a: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);</a:t>
            </a:r>
            <a:endParaRPr lang="zh-TW" altLang="en-US" sz="22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TW" altLang="en-US" sz="22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+mj-lt"/>
              </a:rPr>
              <a:t>job.setOutputValueClass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200" b="1" dirty="0" err="1" smtClean="0">
                <a:solidFill>
                  <a:srgbClr val="FF0000"/>
                </a:solidFill>
                <a:latin typeface="+mj-lt"/>
              </a:rPr>
              <a:t>IntWritable.class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);</a:t>
            </a:r>
            <a:endParaRPr lang="zh-TW" altLang="en-US" sz="22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TW" altLang="en-US" sz="22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+mj-lt"/>
              </a:rPr>
              <a:t>job.setReducerClass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200" b="1" dirty="0" err="1" smtClean="0">
                <a:solidFill>
                  <a:srgbClr val="FF0000"/>
                </a:solidFill>
                <a:latin typeface="+mj-lt"/>
              </a:rPr>
              <a:t>IntSum.class</a:t>
            </a: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);</a:t>
            </a:r>
            <a:endParaRPr lang="zh-TW" altLang="en-US" sz="22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+mj-lt"/>
              </a:rPr>
              <a:t>job.setOutputFormat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200" b="1" dirty="0" err="1" smtClean="0">
                <a:solidFill>
                  <a:srgbClr val="FF0000"/>
                </a:solidFill>
                <a:latin typeface="+mj-lt"/>
              </a:rPr>
              <a:t>TextInputFormat.class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);</a:t>
            </a:r>
            <a:endParaRPr lang="zh-TW" altLang="en-US" sz="2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4860032" y="836712"/>
            <a:ext cx="2368047" cy="396044"/>
          </a:xfrm>
          <a:prstGeom prst="wedgeRectCallout">
            <a:avLst>
              <a:gd name="adj1" fmla="val -46778"/>
              <a:gd name="adj2" fmla="val 11019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Output &lt;K,V&gt; type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4174156" y="3789040"/>
            <a:ext cx="2736304" cy="576064"/>
          </a:xfrm>
          <a:prstGeom prst="wedgeRectCallout">
            <a:avLst>
              <a:gd name="adj1" fmla="val -80031"/>
              <a:gd name="adj2" fmla="val -4020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Set the </a:t>
            </a:r>
            <a:r>
              <a:rPr lang="en-US" altLang="zh-TW" b="1" dirty="0" err="1" smtClean="0">
                <a:solidFill>
                  <a:schemeClr val="tx1"/>
                </a:solidFill>
              </a:rPr>
              <a:t>var</a:t>
            </a:r>
            <a:r>
              <a:rPr lang="en-US" altLang="zh-TW" b="1" dirty="0" smtClean="0">
                <a:solidFill>
                  <a:schemeClr val="tx1"/>
                </a:solidFill>
              </a:rPr>
              <a:t> value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Don’t declare a new </a:t>
            </a:r>
            <a:r>
              <a:rPr lang="en-US" altLang="zh-TW" b="1" dirty="0" err="1" smtClean="0">
                <a:solidFill>
                  <a:schemeClr val="tx1"/>
                </a:solidFill>
              </a:rPr>
              <a:t>var</a:t>
            </a:r>
            <a:r>
              <a:rPr lang="en-US" altLang="zh-TW" b="1" dirty="0" smtClean="0">
                <a:solidFill>
                  <a:schemeClr val="tx1"/>
                </a:solidFill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20121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Basic Hadoop Programming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Hadoop Classes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Mapper/Reducer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WordCount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Hands-on Lab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HDFS/ </a:t>
            </a:r>
            <a:r>
              <a:rPr lang="en-US" altLang="zh-TW" dirty="0" err="1" smtClean="0"/>
              <a:t>MapReduce</a:t>
            </a:r>
            <a:endParaRPr lang="en-US" altLang="zh-TW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Hive / Spark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Advanced Hadoop Programming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Custom key &amp; value types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Combiner/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Partitioner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GroupingComparator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SortComparator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Secondarysort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Hands-on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 smtClean="0"/>
              <a:t>SSH login to our Hadoop cluster</a:t>
            </a:r>
          </a:p>
          <a:p>
            <a:pPr lvl="1"/>
            <a:r>
              <a:rPr lang="en-US" altLang="zh-TW" sz="3200" dirty="0" smtClean="0"/>
              <a:t>Access info has just sent to your </a:t>
            </a:r>
            <a:r>
              <a:rPr lang="en-US" altLang="zh-TW" sz="3200" dirty="0" err="1" smtClean="0"/>
              <a:t>ilms</a:t>
            </a:r>
            <a:r>
              <a:rPr lang="en-US" altLang="zh-TW" sz="3200" dirty="0" smtClean="0"/>
              <a:t> email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812" y="2664546"/>
            <a:ext cx="5372376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HDFS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5373216"/>
            <a:ext cx="8208912" cy="11521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 smtClean="0"/>
              <a:t>$</a:t>
            </a:r>
            <a:r>
              <a:rPr lang="en-US" altLang="zh-TW" sz="2800" dirty="0" err="1" smtClean="0"/>
              <a:t>hadoop</a:t>
            </a:r>
            <a:r>
              <a:rPr lang="en-US" altLang="zh-TW" sz="2800" dirty="0" smtClean="0"/>
              <a:t> fs [command]</a:t>
            </a:r>
          </a:p>
          <a:p>
            <a:r>
              <a:rPr lang="en-US" altLang="zh-TW" sz="2800" dirty="0" smtClean="0"/>
              <a:t>Ref: </a:t>
            </a:r>
            <a:r>
              <a:rPr lang="en-US" altLang="zh-TW" sz="2200" dirty="0" smtClean="0"/>
              <a:t>https://hadoop.apache.org/docs/r2.7.1/hadoop-project-dist/hadoop-common/FileSystemShell.html</a:t>
            </a:r>
            <a:endParaRPr lang="zh-TW" altLang="en-US" sz="2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39552" y="1315061"/>
          <a:ext cx="8208912" cy="3986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987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Command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Description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effectLst/>
                        </a:rPr>
                        <a:t>-</a:t>
                      </a:r>
                      <a:r>
                        <a:rPr lang="en-US" altLang="zh-TW" sz="2000" dirty="0" err="1" smtClean="0">
                          <a:effectLst/>
                        </a:rPr>
                        <a:t>ls</a:t>
                      </a:r>
                      <a:r>
                        <a:rPr lang="en-US" altLang="zh-TW" sz="2000" dirty="0" smtClean="0">
                          <a:effectLst/>
                        </a:rPr>
                        <a:t> &lt;</a:t>
                      </a:r>
                      <a:r>
                        <a:rPr lang="en-US" altLang="zh-TW" sz="2000" dirty="0" err="1" smtClean="0">
                          <a:effectLst/>
                        </a:rPr>
                        <a:t>args</a:t>
                      </a:r>
                      <a:r>
                        <a:rPr lang="en-US" altLang="zh-TW" sz="2000" dirty="0" smtClean="0">
                          <a:effectLst/>
                        </a:rPr>
                        <a:t>&gt;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List directory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effectLst/>
                        </a:rPr>
                        <a:t>-</a:t>
                      </a:r>
                      <a:r>
                        <a:rPr lang="en-US" altLang="zh-TW" sz="2000" dirty="0" err="1" smtClean="0">
                          <a:effectLst/>
                        </a:rPr>
                        <a:t>mkdir</a:t>
                      </a:r>
                      <a:r>
                        <a:rPr lang="en-US" altLang="zh-TW" sz="2000" dirty="0" smtClean="0">
                          <a:effectLst/>
                        </a:rPr>
                        <a:t> &lt;paths&gt;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Create a directory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effectLst/>
                        </a:rPr>
                        <a:t>-put &lt;</a:t>
                      </a:r>
                      <a:r>
                        <a:rPr lang="en-US" altLang="zh-TW" sz="2000" dirty="0" err="1" smtClean="0">
                          <a:effectLst/>
                        </a:rPr>
                        <a:t>localsrc</a:t>
                      </a:r>
                      <a:r>
                        <a:rPr lang="en-US" altLang="zh-TW" sz="2000" dirty="0" smtClean="0">
                          <a:effectLst/>
                        </a:rPr>
                        <a:t>&gt; &lt;</a:t>
                      </a:r>
                      <a:r>
                        <a:rPr lang="en-US" altLang="zh-TW" sz="2000" dirty="0" err="1" smtClean="0">
                          <a:effectLst/>
                        </a:rPr>
                        <a:t>HDFS_dest_Path</a:t>
                      </a:r>
                      <a:r>
                        <a:rPr lang="en-US" altLang="zh-TW" sz="2000" dirty="0" smtClean="0">
                          <a:effectLst/>
                        </a:rPr>
                        <a:t>&gt;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Upload files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effectLst/>
                        </a:rPr>
                        <a:t>-get &lt;</a:t>
                      </a:r>
                      <a:r>
                        <a:rPr lang="en-US" altLang="zh-TW" sz="2000" dirty="0" err="1" smtClean="0">
                          <a:effectLst/>
                        </a:rPr>
                        <a:t>hdfs_src</a:t>
                      </a:r>
                      <a:r>
                        <a:rPr lang="en-US" altLang="zh-TW" sz="2000" dirty="0" smtClean="0">
                          <a:effectLst/>
                        </a:rPr>
                        <a:t>&gt; &lt;</a:t>
                      </a:r>
                      <a:r>
                        <a:rPr lang="en-US" altLang="zh-TW" sz="2000" dirty="0" err="1" smtClean="0">
                          <a:effectLst/>
                        </a:rPr>
                        <a:t>localdst</a:t>
                      </a:r>
                      <a:r>
                        <a:rPr lang="en-US" altLang="zh-TW" sz="2000" dirty="0" smtClean="0">
                          <a:effectLst/>
                        </a:rPr>
                        <a:t>&gt;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Download file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effectLst/>
                        </a:rPr>
                        <a:t>-cat &lt;path[filename]&gt;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See content of files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effectLst/>
                        </a:rPr>
                        <a:t>-</a:t>
                      </a:r>
                      <a:r>
                        <a:rPr lang="en-US" altLang="zh-TW" sz="2000" dirty="0" err="1" smtClean="0">
                          <a:effectLst/>
                        </a:rPr>
                        <a:t>cp</a:t>
                      </a:r>
                      <a:r>
                        <a:rPr lang="en-US" altLang="zh-TW" sz="2000" dirty="0" smtClean="0">
                          <a:effectLst/>
                        </a:rPr>
                        <a:t> &lt;source&gt; &lt;</a:t>
                      </a:r>
                      <a:r>
                        <a:rPr lang="en-US" altLang="zh-TW" sz="2000" dirty="0" err="1" smtClean="0">
                          <a:effectLst/>
                        </a:rPr>
                        <a:t>dest</a:t>
                      </a:r>
                      <a:r>
                        <a:rPr lang="en-US" altLang="zh-TW" sz="2000" dirty="0" smtClean="0">
                          <a:effectLst/>
                        </a:rPr>
                        <a:t>&gt;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Copy files in HDFS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effectLst/>
                        </a:rPr>
                        <a:t>-</a:t>
                      </a:r>
                      <a:r>
                        <a:rPr lang="en-US" altLang="zh-TW" sz="2000" dirty="0" err="1" smtClean="0">
                          <a:effectLst/>
                        </a:rPr>
                        <a:t>rm</a:t>
                      </a:r>
                      <a:r>
                        <a:rPr lang="en-US" altLang="zh-TW" sz="2000" dirty="0" smtClean="0">
                          <a:effectLst/>
                        </a:rPr>
                        <a:t> &lt;</a:t>
                      </a:r>
                      <a:r>
                        <a:rPr lang="en-US" altLang="zh-TW" sz="2000" dirty="0" err="1" smtClean="0">
                          <a:effectLst/>
                        </a:rPr>
                        <a:t>arg</a:t>
                      </a:r>
                      <a:r>
                        <a:rPr lang="en-US" altLang="zh-TW" sz="2000" dirty="0" smtClean="0">
                          <a:effectLst/>
                        </a:rPr>
                        <a:t>&gt;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Remove files or directories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effectLst/>
                        </a:rPr>
                        <a:t>-tail &lt;path[filename]&gt;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last few lines of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841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-</a:t>
                      </a:r>
                      <a:r>
                        <a:rPr lang="en-US" altLang="zh-TW" sz="2000" dirty="0" err="1" smtClean="0"/>
                        <a:t>getmerge</a:t>
                      </a:r>
                      <a:r>
                        <a:rPr lang="en-US" altLang="zh-TW" sz="2000" baseline="0" dirty="0" smtClean="0"/>
                        <a:t> [</a:t>
                      </a:r>
                      <a:r>
                        <a:rPr lang="en-US" altLang="zh-TW" sz="2000" baseline="0" dirty="0" err="1" smtClean="0"/>
                        <a:t>hdfs_src_dir</a:t>
                      </a:r>
                      <a:r>
                        <a:rPr lang="en-US" altLang="zh-TW" sz="2000" baseline="0" dirty="0" smtClean="0"/>
                        <a:t>] [</a:t>
                      </a:r>
                      <a:r>
                        <a:rPr lang="en-US" altLang="zh-TW" sz="2000" baseline="0" dirty="0" err="1" smtClean="0"/>
                        <a:t>hdfs_dst_file</a:t>
                      </a:r>
                      <a:r>
                        <a:rPr lang="en-US" altLang="zh-TW" sz="2000" baseline="0" dirty="0" smtClean="0"/>
                        <a:t>]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 files (from reducers)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7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Prepare Input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029200"/>
          </a:xfrm>
        </p:spPr>
        <p:txBody>
          <a:bodyPr/>
          <a:lstStyle/>
          <a:p>
            <a:r>
              <a:rPr lang="en-US" altLang="zh-TW" sz="2800" dirty="0" smtClean="0"/>
              <a:t>Copy files to your home directory &amp; switch to the </a:t>
            </a:r>
            <a:r>
              <a:rPr lang="en-US" altLang="zh-TW" sz="2800" dirty="0" err="1" smtClean="0"/>
              <a:t>dir</a:t>
            </a:r>
            <a:endParaRPr lang="en-US" altLang="zh-TW" sz="28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en-US" altLang="zh-TW" sz="2800" dirty="0" smtClean="0"/>
              <a:t>Create your own folder on HDFS:</a:t>
            </a:r>
          </a:p>
          <a:p>
            <a:pPr lvl="1"/>
            <a:endParaRPr lang="en-US" altLang="zh-TW" sz="2400" dirty="0" smtClean="0"/>
          </a:p>
          <a:p>
            <a:r>
              <a:rPr lang="en-US" altLang="zh-TW" sz="2800" dirty="0" smtClean="0"/>
              <a:t>Copy input test files from local file system to your HDFS</a:t>
            </a: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en-US" altLang="zh-TW" sz="2800" dirty="0" smtClean="0"/>
              <a:t>List the input files on HDFS</a:t>
            </a:r>
          </a:p>
          <a:p>
            <a:pPr lvl="1"/>
            <a:endParaRPr lang="en-US" altLang="zh-TW" sz="24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31640" y="1916832"/>
            <a:ext cx="7632848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cp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-R /</a:t>
            </a:r>
            <a:r>
              <a:rPr lang="en-US" altLang="zh-TW" sz="2400" dirty="0" smtClean="0">
                <a:solidFill>
                  <a:schemeClr val="tx1"/>
                </a:solidFill>
              </a:rPr>
              <a:t>home/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smtClean="0">
                <a:solidFill>
                  <a:schemeClr val="tx1"/>
                </a:solidFill>
              </a:rPr>
              <a:t>/lab .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cd </a:t>
            </a:r>
            <a:r>
              <a:rPr lang="en-US" altLang="zh-TW" sz="2400" dirty="0" smtClean="0">
                <a:solidFill>
                  <a:schemeClr val="tx1"/>
                </a:solidFill>
              </a:rPr>
              <a:t>lab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3284984"/>
            <a:ext cx="7632848" cy="3908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fs -</a:t>
            </a:r>
            <a:r>
              <a:rPr lang="en-US" altLang="zh-TW" sz="2400" dirty="0" err="1">
                <a:solidFill>
                  <a:schemeClr val="tx1"/>
                </a:solidFill>
              </a:rPr>
              <a:t>mkdir</a:t>
            </a:r>
            <a:r>
              <a:rPr lang="en-US" altLang="zh-TW" sz="2400" dirty="0">
                <a:solidFill>
                  <a:schemeClr val="tx1"/>
                </a:solidFill>
              </a:rPr>
              <a:t> /user/</a:t>
            </a:r>
            <a:r>
              <a:rPr lang="en-US" altLang="zh-TW" sz="2400" dirty="0" err="1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/[username]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7255" y="4262266"/>
            <a:ext cx="7638071" cy="7509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fs -put </a:t>
            </a:r>
            <a:r>
              <a:rPr lang="en-US" altLang="zh-TW" sz="2400" dirty="0" smtClean="0">
                <a:solidFill>
                  <a:schemeClr val="tx1"/>
                </a:solidFill>
              </a:rPr>
              <a:t>input </a:t>
            </a:r>
            <a:r>
              <a:rPr lang="en-US" altLang="zh-TW" sz="2400" dirty="0">
                <a:solidFill>
                  <a:schemeClr val="tx1"/>
                </a:solidFill>
              </a:rPr>
              <a:t>/user/</a:t>
            </a:r>
            <a:r>
              <a:rPr lang="en-US" altLang="zh-TW" sz="2400" dirty="0" err="1">
                <a:solidFill>
                  <a:schemeClr val="tx1"/>
                </a:solidFill>
              </a:rPr>
              <a:t>hadoop</a:t>
            </a:r>
            <a:r>
              <a:rPr lang="en-US" altLang="zh-TW" sz="2400" dirty="0">
                <a:solidFill>
                  <a:schemeClr val="tx1"/>
                </a:solidFill>
              </a:rPr>
              <a:t>/[username]/</a:t>
            </a:r>
          </a:p>
        </p:txBody>
      </p:sp>
      <p:sp>
        <p:nvSpPr>
          <p:cNvPr id="9" name="矩形 8"/>
          <p:cNvSpPr/>
          <p:nvPr/>
        </p:nvSpPr>
        <p:spPr>
          <a:xfrm>
            <a:off x="1327255" y="5661248"/>
            <a:ext cx="7638071" cy="4325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fs </a:t>
            </a:r>
            <a:r>
              <a:rPr lang="en-US" altLang="zh-TW" sz="2400" dirty="0" smtClean="0">
                <a:solidFill>
                  <a:schemeClr val="tx1"/>
                </a:solidFill>
              </a:rPr>
              <a:t>-ls </a:t>
            </a:r>
            <a:r>
              <a:rPr lang="en-US" altLang="zh-TW" sz="2400" dirty="0">
                <a:solidFill>
                  <a:schemeClr val="tx1"/>
                </a:solidFill>
              </a:rPr>
              <a:t>/user/</a:t>
            </a:r>
            <a:r>
              <a:rPr lang="en-US" altLang="zh-TW" sz="2400" dirty="0" err="1">
                <a:solidFill>
                  <a:schemeClr val="tx1"/>
                </a:solidFill>
              </a:rPr>
              <a:t>hadoop</a:t>
            </a:r>
            <a:r>
              <a:rPr lang="en-US" altLang="zh-TW" sz="2400" dirty="0">
                <a:solidFill>
                  <a:schemeClr val="tx1"/>
                </a:solidFill>
              </a:rPr>
              <a:t>/[username]/</a:t>
            </a:r>
            <a:r>
              <a:rPr lang="en-US" altLang="zh-TW" sz="2400" dirty="0" smtClean="0">
                <a:solidFill>
                  <a:schemeClr val="tx1"/>
                </a:solidFill>
              </a:rPr>
              <a:t>input/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Steps to Prepare Input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8" y="1472964"/>
            <a:ext cx="8426883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Compile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 Jobs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Compile the Hadoop java files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Create a jar file for the executable</a:t>
            </a:r>
          </a:p>
          <a:p>
            <a:pPr lvl="1"/>
            <a:endParaRPr lang="zh-TW" altLang="en-US" dirty="0"/>
          </a:p>
          <a:p>
            <a:r>
              <a:rPr lang="en-US" altLang="zh-TW" dirty="0" smtClean="0"/>
              <a:t>Remove the output folder on HDFS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Run the Hadoop job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31640" y="1988840"/>
            <a:ext cx="7632848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javac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-</a:t>
            </a:r>
            <a:r>
              <a:rPr lang="en-US" altLang="zh-TW" sz="2400" dirty="0" err="1">
                <a:solidFill>
                  <a:schemeClr val="tx1"/>
                </a:solidFill>
              </a:rPr>
              <a:t>classpath</a:t>
            </a:r>
            <a:r>
              <a:rPr lang="en-US" altLang="zh-TW" sz="2400" dirty="0">
                <a:solidFill>
                  <a:schemeClr val="tx1"/>
                </a:solidFill>
              </a:rPr>
              <a:t> `</a:t>
            </a:r>
            <a:r>
              <a:rPr lang="en-US" altLang="zh-TW" sz="2400" dirty="0" err="1">
                <a:solidFill>
                  <a:schemeClr val="tx1"/>
                </a:solidFill>
              </a:rPr>
              <a:t>hadoop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classpath</a:t>
            </a:r>
            <a:r>
              <a:rPr lang="en-US" altLang="zh-TW" sz="2400" dirty="0">
                <a:solidFill>
                  <a:schemeClr val="tx1"/>
                </a:solidFill>
              </a:rPr>
              <a:t>` WordCount.java -d bin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3110136"/>
            <a:ext cx="7632848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jar </a:t>
            </a:r>
            <a:r>
              <a:rPr lang="en-US" altLang="zh-TW" sz="2400" dirty="0">
                <a:solidFill>
                  <a:schemeClr val="tx1"/>
                </a:solidFill>
              </a:rPr>
              <a:t>-</a:t>
            </a:r>
            <a:r>
              <a:rPr lang="en-US" altLang="zh-TW" sz="2400" dirty="0" err="1">
                <a:solidFill>
                  <a:schemeClr val="tx1"/>
                </a:solidFill>
              </a:rPr>
              <a:t>cvf</a:t>
            </a:r>
            <a:r>
              <a:rPr lang="en-US" altLang="zh-TW" sz="2400" dirty="0">
                <a:solidFill>
                  <a:schemeClr val="tx1"/>
                </a:solidFill>
              </a:rPr>
              <a:t> WordCount.jar -C bin .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4175212"/>
            <a:ext cx="7632848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hadoop</a:t>
            </a:r>
            <a:r>
              <a:rPr lang="en-US" altLang="zh-TW" sz="2400" dirty="0">
                <a:solidFill>
                  <a:schemeClr val="tx1"/>
                </a:solidFill>
              </a:rPr>
              <a:t> fs -</a:t>
            </a:r>
            <a:r>
              <a:rPr lang="en-US" altLang="zh-TW" sz="2400" dirty="0" err="1">
                <a:solidFill>
                  <a:schemeClr val="tx1"/>
                </a:solidFill>
              </a:rPr>
              <a:t>rm</a:t>
            </a:r>
            <a:r>
              <a:rPr lang="en-US" altLang="zh-TW" sz="2400" dirty="0">
                <a:solidFill>
                  <a:schemeClr val="tx1"/>
                </a:solidFill>
              </a:rPr>
              <a:t> -R /user/</a:t>
            </a:r>
            <a:r>
              <a:rPr lang="en-US" altLang="zh-TW" sz="2400" dirty="0" err="1">
                <a:solidFill>
                  <a:schemeClr val="tx1"/>
                </a:solidFill>
              </a:rPr>
              <a:t>hadoop</a:t>
            </a:r>
            <a:r>
              <a:rPr lang="en-US" altLang="zh-TW" sz="2400" dirty="0">
                <a:solidFill>
                  <a:schemeClr val="tx1"/>
                </a:solidFill>
              </a:rPr>
              <a:t>/[username]/</a:t>
            </a:r>
            <a:r>
              <a:rPr lang="en-US" altLang="zh-TW" sz="2400" dirty="0" smtClean="0">
                <a:solidFill>
                  <a:schemeClr val="tx1"/>
                </a:solidFill>
              </a:rPr>
              <a:t>output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5229200"/>
            <a:ext cx="7632848" cy="1116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jar WordCount.jar </a:t>
            </a:r>
            <a:r>
              <a:rPr lang="en-US" altLang="zh-TW" sz="2400" dirty="0" err="1">
                <a:solidFill>
                  <a:schemeClr val="tx1"/>
                </a:solidFill>
              </a:rPr>
              <a:t>org.myorg.WordCount</a:t>
            </a:r>
            <a:r>
              <a:rPr lang="en-US" altLang="zh-TW" sz="2400" dirty="0">
                <a:solidFill>
                  <a:schemeClr val="tx1"/>
                </a:solidFill>
              </a:rPr>
              <a:t> /user/</a:t>
            </a:r>
            <a:r>
              <a:rPr lang="en-US" altLang="zh-TW" sz="2400" dirty="0" err="1">
                <a:solidFill>
                  <a:schemeClr val="tx1"/>
                </a:solidFill>
              </a:rPr>
              <a:t>hadoop</a:t>
            </a:r>
            <a:r>
              <a:rPr lang="en-US" altLang="zh-TW" sz="2400" dirty="0">
                <a:solidFill>
                  <a:schemeClr val="tx1"/>
                </a:solidFill>
              </a:rPr>
              <a:t>/[username]/</a:t>
            </a:r>
            <a:r>
              <a:rPr lang="en-US" altLang="zh-TW" sz="2400" dirty="0" smtClean="0">
                <a:solidFill>
                  <a:schemeClr val="tx1"/>
                </a:solidFill>
              </a:rPr>
              <a:t>input </a:t>
            </a:r>
            <a:r>
              <a:rPr lang="en-US" altLang="zh-TW" sz="2400" dirty="0">
                <a:solidFill>
                  <a:schemeClr val="tx1"/>
                </a:solidFill>
              </a:rPr>
              <a:t>/user/</a:t>
            </a:r>
            <a:r>
              <a:rPr lang="en-US" altLang="zh-TW" sz="2400" dirty="0" err="1">
                <a:solidFill>
                  <a:schemeClr val="tx1"/>
                </a:solidFill>
              </a:rPr>
              <a:t>hadoop</a:t>
            </a:r>
            <a:r>
              <a:rPr lang="en-US" altLang="zh-TW" sz="2400" dirty="0">
                <a:solidFill>
                  <a:schemeClr val="tx1"/>
                </a:solidFill>
              </a:rPr>
              <a:t>/[username]/</a:t>
            </a:r>
            <a:r>
              <a:rPr lang="en-US" altLang="zh-TW" sz="2400" dirty="0" smtClean="0">
                <a:solidFill>
                  <a:schemeClr val="tx1"/>
                </a:solidFill>
              </a:rPr>
              <a:t>output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Steps to Compile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Run Jobs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7" y="1351672"/>
            <a:ext cx="8289799" cy="48967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55976" y="4509120"/>
            <a:ext cx="2197224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7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800" dirty="0" err="1" smtClean="0"/>
              <a:t>Hadoop</a:t>
            </a:r>
            <a:r>
              <a:rPr lang="en-US" altLang="zh-TW" sz="2800" dirty="0" smtClean="0"/>
              <a:t> release 2.x</a:t>
            </a:r>
            <a:endParaRPr lang="en-US" altLang="zh-TW" sz="2800" b="1" i="1" dirty="0" smtClean="0"/>
          </a:p>
          <a:p>
            <a:pPr lvl="1">
              <a:spcBef>
                <a:spcPts val="0"/>
              </a:spcBef>
            </a:pPr>
            <a:r>
              <a:rPr lang="en-US" altLang="zh-TW" sz="2400" b="1" i="1" dirty="0" smtClean="0"/>
              <a:t>New version with YARN </a:t>
            </a:r>
            <a:r>
              <a:rPr lang="en-US" altLang="zh-TW" sz="2400" dirty="0" smtClean="0"/>
              <a:t>(resource manager)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Latest version is 2.8.2 (Oct. 2017)</a:t>
            </a:r>
          </a:p>
          <a:p>
            <a:pPr lvl="1">
              <a:spcBef>
                <a:spcPts val="0"/>
              </a:spcBef>
            </a:pPr>
            <a:endParaRPr lang="en-US" altLang="zh-TW" sz="2400" b="1" i="1" dirty="0"/>
          </a:p>
          <a:p>
            <a:pPr lvl="1">
              <a:spcBef>
                <a:spcPts val="0"/>
              </a:spcBef>
            </a:pPr>
            <a:endParaRPr lang="en-US" altLang="zh-TW" sz="2400" b="1" i="1" dirty="0" smtClean="0"/>
          </a:p>
          <a:p>
            <a:pPr lvl="1">
              <a:spcBef>
                <a:spcPts val="0"/>
              </a:spcBef>
            </a:pPr>
            <a:endParaRPr lang="en-US" altLang="zh-TW" sz="2400" b="1" i="1" dirty="0" smtClean="0"/>
          </a:p>
          <a:p>
            <a:pPr lvl="1">
              <a:spcBef>
                <a:spcPts val="0"/>
              </a:spcBef>
            </a:pPr>
            <a:endParaRPr lang="en-US" altLang="zh-TW" sz="2400" b="1" i="1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altLang="zh-TW" sz="2400" b="1" i="1" dirty="0" smtClean="0"/>
          </a:p>
          <a:p>
            <a:pPr>
              <a:spcBef>
                <a:spcPts val="0"/>
              </a:spcBef>
            </a:pPr>
            <a:r>
              <a:rPr lang="en-US" altLang="zh-TW" sz="2800" dirty="0">
                <a:solidFill>
                  <a:srgbClr val="FF0000"/>
                </a:solidFill>
              </a:rPr>
              <a:t>Java </a:t>
            </a:r>
            <a:r>
              <a:rPr lang="en-US" altLang="zh-TW" sz="2800" dirty="0"/>
              <a:t>Language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/>
              <a:t>Based on </a:t>
            </a:r>
            <a:r>
              <a:rPr lang="en-US" altLang="zh-TW" sz="2400" b="1" dirty="0"/>
              <a:t>inheritance and interface</a:t>
            </a:r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Official Tutorial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https://</a:t>
            </a:r>
            <a:r>
              <a:rPr lang="en-US" altLang="zh-TW" sz="1800" dirty="0" smtClean="0"/>
              <a:t>hadoop.apache.org/docs/current/hadoop-mapreduce-client/hadoop-mapreduce-client-core/MapReduceTutorial.html</a:t>
            </a:r>
            <a:endParaRPr lang="en-US" altLang="zh-TW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194" name="Picture 2" descr="http://hortonworks.com/wp-content/uploads/2014/10/YARN-with-Sli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36912"/>
            <a:ext cx="4608512" cy="214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4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Check Output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029200"/>
          </a:xfrm>
        </p:spPr>
        <p:txBody>
          <a:bodyPr/>
          <a:lstStyle/>
          <a:p>
            <a:r>
              <a:rPr lang="en-US" altLang="zh-TW" dirty="0" smtClean="0"/>
              <a:t>Show the content of the output files on HDFS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Merge &amp; get the output files to local file system</a:t>
            </a:r>
            <a:endParaRPr lang="zh-TW" altLang="en-US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 smtClean="0"/>
          </a:p>
          <a:p>
            <a:r>
              <a:rPr lang="en-US" altLang="zh-TW" dirty="0" smtClean="0"/>
              <a:t>Show the content of the output files to TA</a:t>
            </a:r>
          </a:p>
          <a:p>
            <a:pPr lvl="1"/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55576" y="1916832"/>
            <a:ext cx="8244408" cy="936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fs -ls /user/</a:t>
            </a:r>
            <a:r>
              <a:rPr lang="en-US" altLang="zh-TW" sz="2400" dirty="0" err="1">
                <a:solidFill>
                  <a:schemeClr val="tx1"/>
                </a:solidFill>
              </a:rPr>
              <a:t>hadoop</a:t>
            </a:r>
            <a:r>
              <a:rPr lang="en-US" altLang="zh-TW" sz="2400" dirty="0">
                <a:solidFill>
                  <a:schemeClr val="tx1"/>
                </a:solidFill>
              </a:rPr>
              <a:t>/[username]/output</a:t>
            </a:r>
          </a:p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fs -cat /user/</a:t>
            </a:r>
            <a:r>
              <a:rPr lang="en-US" altLang="zh-TW" sz="2400" dirty="0" err="1">
                <a:solidFill>
                  <a:schemeClr val="tx1"/>
                </a:solidFill>
              </a:rPr>
              <a:t>hadoop</a:t>
            </a:r>
            <a:r>
              <a:rPr lang="en-US" altLang="zh-TW" sz="2400" dirty="0">
                <a:solidFill>
                  <a:schemeClr val="tx1"/>
                </a:solidFill>
              </a:rPr>
              <a:t>/[username]/</a:t>
            </a:r>
            <a:r>
              <a:rPr lang="en-US" altLang="zh-TW" sz="2400" dirty="0" smtClean="0">
                <a:solidFill>
                  <a:schemeClr val="tx1"/>
                </a:solidFill>
              </a:rPr>
              <a:t>output/part-r-0000</a:t>
            </a:r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3661115"/>
            <a:ext cx="8686800" cy="5599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fs -</a:t>
            </a:r>
            <a:r>
              <a:rPr lang="en-US" altLang="zh-TW" sz="2400" dirty="0" err="1">
                <a:solidFill>
                  <a:schemeClr val="tx1"/>
                </a:solidFill>
              </a:rPr>
              <a:t>getmerge</a:t>
            </a:r>
            <a:r>
              <a:rPr lang="en-US" altLang="zh-TW" sz="2400" dirty="0">
                <a:solidFill>
                  <a:schemeClr val="tx1"/>
                </a:solidFill>
              </a:rPr>
              <a:t> /user/</a:t>
            </a:r>
            <a:r>
              <a:rPr lang="en-US" altLang="zh-TW" sz="2400" dirty="0" err="1">
                <a:solidFill>
                  <a:schemeClr val="tx1"/>
                </a:solidFill>
              </a:rPr>
              <a:t>hadoop</a:t>
            </a:r>
            <a:r>
              <a:rPr lang="en-US" altLang="zh-TW" sz="2400" dirty="0">
                <a:solidFill>
                  <a:schemeClr val="tx1"/>
                </a:solidFill>
              </a:rPr>
              <a:t>/[username]/</a:t>
            </a:r>
            <a:r>
              <a:rPr lang="en-US" altLang="zh-TW" sz="2400" dirty="0" smtClean="0">
                <a:solidFill>
                  <a:schemeClr val="tx1"/>
                </a:solidFill>
              </a:rPr>
              <a:t>output output.txt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9592" y="5197018"/>
            <a:ext cx="8136904" cy="536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tail </a:t>
            </a:r>
            <a:r>
              <a:rPr lang="en-US" altLang="zh-TW" sz="2400" dirty="0">
                <a:solidFill>
                  <a:schemeClr val="tx1"/>
                </a:solidFill>
              </a:rPr>
              <a:t>output.txt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5865582"/>
            <a:ext cx="1046831" cy="9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Hadoop Job Log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12404"/>
          </a:xfrm>
        </p:spPr>
        <p:txBody>
          <a:bodyPr/>
          <a:lstStyle/>
          <a:p>
            <a:r>
              <a:rPr lang="en-US" altLang="zh-TW" sz="2800" dirty="0" smtClean="0"/>
              <a:t>Dump </a:t>
            </a:r>
            <a:r>
              <a:rPr lang="en-US" altLang="zh-TW" sz="2800" dirty="0"/>
              <a:t>output log:</a:t>
            </a: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en-US" altLang="zh-TW" sz="2800" dirty="0"/>
              <a:t>Kill Hadoop job:</a:t>
            </a:r>
          </a:p>
          <a:p>
            <a:pPr lvl="1"/>
            <a:endParaRPr lang="en-US" altLang="zh-TW" sz="2400" dirty="0"/>
          </a:p>
          <a:p>
            <a:r>
              <a:rPr lang="en-US" altLang="zh-TW" sz="2800" dirty="0"/>
              <a:t>Get a list of all applications</a:t>
            </a:r>
            <a:r>
              <a:rPr lang="en-US" altLang="zh-TW" sz="2800" dirty="0" smtClean="0"/>
              <a:t>:</a:t>
            </a:r>
            <a:endParaRPr kumimoji="1" lang="en-US" altLang="zh-TW" sz="2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3712D6-7B38-1A47-86ED-C37B457985AA}" type="slidenum">
              <a:rPr kumimoji="1" lang="zh-TW" altLang="en-US" smtClean="0"/>
              <a:t>31</a:t>
            </a:fld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99007" y="1916832"/>
            <a:ext cx="5301793" cy="4616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$ yarn logs -</a:t>
            </a:r>
            <a:r>
              <a:rPr lang="en-US" altLang="zh-TW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applicationId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altLang="zh-TW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your_app_ID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61299" y="5016320"/>
            <a:ext cx="5301793" cy="4616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$ yarn application -kill [</a:t>
            </a:r>
            <a:r>
              <a:rPr lang="en-US" altLang="zh-TW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your_app_ID</a:t>
            </a: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61299" y="5944055"/>
            <a:ext cx="5301793" cy="4616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$ yarn application -list</a:t>
            </a:r>
          </a:p>
        </p:txBody>
      </p:sp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819400" y="6248400"/>
            <a:ext cx="3581400" cy="457200"/>
          </a:xfrm>
        </p:spPr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0" y="2550368"/>
            <a:ext cx="8640960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Hadoop Web UI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Cluster </a:t>
            </a:r>
            <a:r>
              <a:rPr kumimoji="1" lang="en-US" altLang="zh-TW" dirty="0"/>
              <a:t>Hadoop </a:t>
            </a:r>
            <a:r>
              <a:rPr kumimoji="1" lang="en-US" altLang="zh-TW" dirty="0" smtClean="0"/>
              <a:t>Status</a:t>
            </a:r>
          </a:p>
          <a:p>
            <a:pPr lvl="1"/>
            <a:r>
              <a:rPr kumimoji="1" lang="en-US" altLang="zh-TW" dirty="0" smtClean="0">
                <a:hlinkClick r:id="rId2"/>
              </a:rPr>
              <a:t>http://[Hadoop Master IP]:50070</a:t>
            </a:r>
            <a:endParaRPr kumimoji="1" lang="en-US" altLang="zh-TW" dirty="0"/>
          </a:p>
          <a:p>
            <a:r>
              <a:rPr lang="en-US" altLang="zh-TW" dirty="0" err="1"/>
              <a:t>MapReduce</a:t>
            </a:r>
            <a:r>
              <a:rPr lang="en-US" altLang="zh-TW" dirty="0"/>
              <a:t> Job Tracker </a:t>
            </a:r>
          </a:p>
          <a:p>
            <a:pPr lvl="1"/>
            <a:r>
              <a:rPr lang="en-US" altLang="zh-TW" dirty="0">
                <a:hlinkClick r:id="rId3"/>
              </a:rPr>
              <a:t>http</a:t>
            </a:r>
            <a:r>
              <a:rPr lang="en-US" altLang="zh-TW" dirty="0" smtClean="0">
                <a:hlinkClick r:id="rId3"/>
              </a:rPr>
              <a:t>://</a:t>
            </a:r>
            <a:r>
              <a:rPr lang="en-US" altLang="zh-TW" dirty="0">
                <a:hlinkClick r:id="rId2"/>
              </a:rPr>
              <a:t>[Hadoop Master IP]</a:t>
            </a:r>
            <a:r>
              <a:rPr lang="en-US" altLang="zh-TW" dirty="0" smtClean="0">
                <a:hlinkClick r:id="rId3"/>
              </a:rPr>
              <a:t>:</a:t>
            </a:r>
            <a:r>
              <a:rPr lang="en-US" altLang="zh-TW" dirty="0">
                <a:hlinkClick r:id="rId3"/>
              </a:rPr>
              <a:t>8088</a:t>
            </a:r>
            <a:endParaRPr lang="en-US" altLang="zh-TW" dirty="0"/>
          </a:p>
          <a:p>
            <a:r>
              <a:rPr kumimoji="1" lang="en-US" altLang="zh-TW" dirty="0" smtClean="0"/>
              <a:t>Job History Server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4"/>
              </a:rPr>
              <a:t>http</a:t>
            </a:r>
            <a:r>
              <a:rPr kumimoji="1" lang="en-US" altLang="zh-TW" dirty="0" smtClean="0">
                <a:hlinkClick r:id="rId4"/>
              </a:rPr>
              <a:t>://</a:t>
            </a:r>
            <a:r>
              <a:rPr lang="en-US" altLang="zh-TW" dirty="0" smtClean="0">
                <a:hlinkClick r:id="rId2"/>
              </a:rPr>
              <a:t>[</a:t>
            </a:r>
            <a:r>
              <a:rPr lang="en-US" altLang="zh-TW" dirty="0">
                <a:hlinkClick r:id="rId2"/>
              </a:rPr>
              <a:t>Hadoop </a:t>
            </a:r>
            <a:r>
              <a:rPr lang="en-US" altLang="zh-TW" dirty="0" smtClean="0">
                <a:hlinkClick r:id="rId2"/>
              </a:rPr>
              <a:t>Master </a:t>
            </a:r>
            <a:r>
              <a:rPr lang="en-US" altLang="zh-TW" dirty="0">
                <a:hlinkClick r:id="rId2"/>
              </a:rPr>
              <a:t>IP]</a:t>
            </a:r>
            <a:r>
              <a:rPr kumimoji="1" lang="en-US" altLang="zh-TW" dirty="0" smtClean="0">
                <a:hlinkClick r:id="rId4"/>
              </a:rPr>
              <a:t>:19888</a:t>
            </a:r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3712D6-7B38-1A47-86ED-C37B457985AA}" type="slidenum">
              <a:rPr kumimoji="1" lang="zh-TW" altLang="en-US" smtClean="0"/>
              <a:t>32</a:t>
            </a:fld>
            <a:endParaRPr kumimoji="1" lang="zh-TW" altLang="en-US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819400" y="6248400"/>
            <a:ext cx="3581400" cy="457200"/>
          </a:xfrm>
        </p:spPr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6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 Hadoop </a:t>
            </a:r>
            <a:r>
              <a:rPr lang="en-US" altLang="zh-TW" dirty="0" smtClean="0"/>
              <a:t>Status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Browser HDFS on web console (port:50070)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C6BA41-0A14-4E19-8A5F-1BAEAE6FB49B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" y="1967815"/>
            <a:ext cx="7715200" cy="412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819400" y="6248400"/>
            <a:ext cx="3581400" cy="457200"/>
          </a:xfrm>
        </p:spPr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4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 Hadoop Status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Browser HDFS on web console (port:50070)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C6BA41-0A14-4E19-8A5F-1BAEAE6FB49B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3510"/>
            <a:ext cx="7560840" cy="4314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819400" y="6248400"/>
            <a:ext cx="3581400" cy="457200"/>
          </a:xfrm>
        </p:spPr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 Hadoop Status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Browser HDFS on </a:t>
            </a:r>
            <a:r>
              <a:rPr lang="en-US" altLang="zh-TW" dirty="0" smtClean="0"/>
              <a:t>web </a:t>
            </a:r>
            <a:r>
              <a:rPr lang="en-US" altLang="zh-TW" dirty="0"/>
              <a:t>console (port:50070)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C6BA41-0A14-4E19-8A5F-1BAEAE6FB49B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1675"/>
            <a:ext cx="8136904" cy="429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436096" y="2376363"/>
            <a:ext cx="1368152" cy="876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819400" y="6248400"/>
            <a:ext cx="3581400" cy="457200"/>
          </a:xfrm>
        </p:spPr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8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Job Tracker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6" y="1979857"/>
            <a:ext cx="8866067" cy="4401471"/>
          </a:xfrm>
          <a:prstGeom prst="rect">
            <a:avLst/>
          </a:prstGeom>
        </p:spPr>
      </p:pic>
      <p:sp>
        <p:nvSpPr>
          <p:cNvPr id="8" name="內容版面配置區 1"/>
          <p:cNvSpPr>
            <a:spLocks noGrp="1"/>
          </p:cNvSpPr>
          <p:nvPr>
            <p:ph idx="1"/>
          </p:nvPr>
        </p:nvSpPr>
        <p:spPr>
          <a:xfrm>
            <a:off x="457199" y="1371600"/>
            <a:ext cx="8547833" cy="608257"/>
          </a:xfrm>
        </p:spPr>
        <p:txBody>
          <a:bodyPr/>
          <a:lstStyle/>
          <a:p>
            <a:r>
              <a:rPr lang="en-US" altLang="zh-TW" dirty="0" smtClean="0"/>
              <a:t>Browser all the job execution status (port:8088)</a:t>
            </a:r>
          </a:p>
        </p:txBody>
      </p:sp>
    </p:spTree>
    <p:extLst>
      <p:ext uri="{BB962C8B-B14F-4D97-AF65-F5344CB8AC3E}">
        <p14:creationId xmlns:p14="http://schemas.microsoft.com/office/powerpoint/2010/main" val="33740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 History Server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4098" name="Picture 2" descr="jobhistory_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988840"/>
            <a:ext cx="836853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17240"/>
          </a:xfrm>
        </p:spPr>
        <p:txBody>
          <a:bodyPr/>
          <a:lstStyle/>
          <a:p>
            <a:r>
              <a:rPr lang="en-US" altLang="zh-TW" dirty="0"/>
              <a:t>Browser </a:t>
            </a:r>
            <a:r>
              <a:rPr lang="en-US" altLang="zh-TW" dirty="0" smtClean="0"/>
              <a:t>job history </a:t>
            </a:r>
            <a:r>
              <a:rPr lang="en-US" altLang="zh-TW" dirty="0"/>
              <a:t>(</a:t>
            </a:r>
            <a:r>
              <a:rPr lang="en-US" altLang="zh-TW" dirty="0" smtClean="0"/>
              <a:t>port:19888)</a:t>
            </a:r>
          </a:p>
        </p:txBody>
      </p:sp>
    </p:spTree>
    <p:extLst>
      <p:ext uri="{BB962C8B-B14F-4D97-AF65-F5344CB8AC3E}">
        <p14:creationId xmlns:p14="http://schemas.microsoft.com/office/powerpoint/2010/main" val="41572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 History Server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Check the log file in cluster </a:t>
            </a:r>
            <a:r>
              <a:rPr kumimoji="1" lang="en-US" altLang="zh-TW" dirty="0" smtClean="0"/>
              <a:t>mode</a:t>
            </a:r>
          </a:p>
          <a:p>
            <a:pPr lvl="1"/>
            <a:r>
              <a:rPr kumimoji="1" lang="en-US" altLang="zh-TW" dirty="0" smtClean="0"/>
              <a:t>Access Job History Server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3712D6-7B38-1A47-86ED-C37B457985AA}" type="slidenum">
              <a:rPr kumimoji="1" lang="zh-TW" altLang="en-US" smtClean="0"/>
              <a:t>38</a:t>
            </a:fld>
            <a:endParaRPr kumimoji="1"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38"/>
          <a:stretch/>
        </p:blipFill>
        <p:spPr>
          <a:xfrm>
            <a:off x="6595388" y="4126693"/>
            <a:ext cx="2275910" cy="205840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52" y="1875134"/>
            <a:ext cx="2071700" cy="222215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41" y="3367155"/>
            <a:ext cx="1964528" cy="194975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6" y="4395146"/>
            <a:ext cx="2669492" cy="146984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6" y="2743739"/>
            <a:ext cx="2669492" cy="1598295"/>
          </a:xfrm>
          <a:prstGeom prst="rect">
            <a:avLst/>
          </a:prstGeom>
        </p:spPr>
      </p:pic>
      <p:sp>
        <p:nvSpPr>
          <p:cNvPr id="16" name="框架 15"/>
          <p:cNvSpPr/>
          <p:nvPr/>
        </p:nvSpPr>
        <p:spPr>
          <a:xfrm>
            <a:off x="996401" y="3354708"/>
            <a:ext cx="1620265" cy="26488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350">
              <a:solidFill>
                <a:schemeClr val="tx1"/>
              </a:solidFill>
            </a:endParaRPr>
          </a:p>
        </p:txBody>
      </p:sp>
      <p:sp>
        <p:nvSpPr>
          <p:cNvPr id="22" name="框架 21"/>
          <p:cNvSpPr/>
          <p:nvPr/>
        </p:nvSpPr>
        <p:spPr>
          <a:xfrm>
            <a:off x="1287736" y="4891013"/>
            <a:ext cx="1166561" cy="26488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350">
              <a:solidFill>
                <a:schemeClr val="tx1"/>
              </a:solidFill>
            </a:endParaRPr>
          </a:p>
        </p:txBody>
      </p:sp>
      <p:sp>
        <p:nvSpPr>
          <p:cNvPr id="23" name="框架 22"/>
          <p:cNvSpPr/>
          <p:nvPr/>
        </p:nvSpPr>
        <p:spPr>
          <a:xfrm>
            <a:off x="4124541" y="3994251"/>
            <a:ext cx="1964528" cy="26488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350">
              <a:solidFill>
                <a:schemeClr val="tx1"/>
              </a:solidFill>
            </a:endParaRPr>
          </a:p>
        </p:txBody>
      </p:sp>
      <p:sp>
        <p:nvSpPr>
          <p:cNvPr id="24" name="框架 23"/>
          <p:cNvSpPr/>
          <p:nvPr/>
        </p:nvSpPr>
        <p:spPr>
          <a:xfrm>
            <a:off x="7155169" y="2679996"/>
            <a:ext cx="625809" cy="26488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135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78400" y="2812438"/>
            <a:ext cx="347550" cy="3475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1</a:t>
            </a:r>
            <a:endParaRPr kumimoji="1"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478400" y="4446788"/>
            <a:ext cx="347550" cy="3475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2</a:t>
            </a:r>
            <a:endParaRPr kumimoji="1"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3725687" y="3386039"/>
            <a:ext cx="347550" cy="3475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3</a:t>
            </a:r>
            <a:endParaRPr kumimoji="1"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6229632" y="1927189"/>
            <a:ext cx="347550" cy="3475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4</a:t>
            </a:r>
            <a:endParaRPr kumimoji="1"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6225486" y="4099238"/>
            <a:ext cx="347550" cy="3475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5</a:t>
            </a:r>
            <a:endParaRPr kumimoji="1" lang="zh-TW" altLang="en-US" dirty="0"/>
          </a:p>
        </p:txBody>
      </p:sp>
      <p:sp>
        <p:nvSpPr>
          <p:cNvPr id="30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819400" y="6248400"/>
            <a:ext cx="3581400" cy="457200"/>
          </a:xfrm>
        </p:spPr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3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Cheat Sheet Hive for SQL Users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9011344" cy="7612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400" dirty="0" smtClean="0"/>
              <a:t>Complete reference</a:t>
            </a:r>
            <a:r>
              <a:rPr lang="en-US" altLang="zh-TW" sz="2400" dirty="0"/>
              <a:t>: </a:t>
            </a:r>
            <a:r>
              <a:rPr lang="en-US" altLang="zh-TW" sz="2400" dirty="0">
                <a:hlinkClick r:id="rId2"/>
              </a:rPr>
              <a:t>http://</a:t>
            </a:r>
            <a:r>
              <a:rPr lang="en-US" altLang="zh-TW" sz="2400" dirty="0" smtClean="0">
                <a:hlinkClick r:id="rId2"/>
              </a:rPr>
              <a:t>tw.gitbook.net/hive/index.html</a:t>
            </a:r>
            <a:endParaRPr lang="en-US" altLang="zh-TW" sz="2400" dirty="0" smtClean="0">
              <a:hlinkClick r:id="rId3"/>
            </a:endParaRPr>
          </a:p>
          <a:p>
            <a:pPr>
              <a:spcBef>
                <a:spcPts val="0"/>
              </a:spcBef>
            </a:pPr>
            <a:r>
              <a:rPr lang="en-US" altLang="zh-TW" sz="2400" dirty="0" smtClean="0">
                <a:hlinkClick r:id="rId3"/>
              </a:rPr>
              <a:t>http</a:t>
            </a:r>
            <a:r>
              <a:rPr lang="en-US" altLang="zh-TW" sz="2400" dirty="0">
                <a:hlinkClick r:id="rId3"/>
              </a:rPr>
              <a:t>://hortonworks.com/wp-content</a:t>
            </a:r>
            <a:r>
              <a:rPr lang="en-US" altLang="zh-TW" sz="2400" dirty="0" smtClean="0">
                <a:hlinkClick r:id="rId3"/>
              </a:rPr>
              <a:t>/ uploads/2016/05/Hortonworks.CheatSheet.SQLtoHive.pdf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492896"/>
            <a:ext cx="8928992" cy="39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279525" y="3188266"/>
            <a:ext cx="6604843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Hadoop</a:t>
            </a:r>
            <a:r>
              <a:rPr lang="en-US" altLang="zh-TW" dirty="0" smtClean="0"/>
              <a:t> Runtime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52972"/>
            <a:ext cx="1162122" cy="8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52972"/>
            <a:ext cx="1162122" cy="8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52972"/>
            <a:ext cx="1162122" cy="8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encrypted-tbn3.google.com/images?q=tbn:ANd9GcR8Sw4t3LDqrmTyAFcXdW593reQcZda53fqFUjNAfyIqFGmOZ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42" y="2192660"/>
            <a:ext cx="76200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encrypted-tbn3.google.com/images?q=tbn:ANd9GcR8Sw4t3LDqrmTyAFcXdW593reQcZda53fqFUjNAfyIqFGmOZ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026" y="2132856"/>
            <a:ext cx="76200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encrypted-tbn3.google.com/images?q=tbn:ANd9GcR8Sw4t3LDqrmTyAFcXdW593reQcZda53fqFUjNAfyIqFGmOZf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18" y="2132856"/>
            <a:ext cx="762000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1694414" y="3356992"/>
            <a:ext cx="5903046" cy="122413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91680" y="4725144"/>
            <a:ext cx="5903046" cy="15841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2915816" y="3861048"/>
            <a:ext cx="587030" cy="360040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JOB</a:t>
            </a:r>
            <a:endParaRPr lang="zh-TW" alt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502846" y="3861048"/>
            <a:ext cx="587030" cy="360040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JOB</a:t>
            </a:r>
            <a:endParaRPr lang="zh-TW" alt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067944" y="3861048"/>
            <a:ext cx="587030" cy="360040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JOB</a:t>
            </a:r>
            <a:endParaRPr lang="zh-TW" alt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654974" y="3861048"/>
            <a:ext cx="587030" cy="360040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JOB</a:t>
            </a:r>
            <a:endParaRPr lang="zh-TW" alt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5242004" y="3861048"/>
            <a:ext cx="587030" cy="360040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JOB</a:t>
            </a:r>
            <a:endParaRPr lang="zh-TW" alt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5807102" y="3861048"/>
            <a:ext cx="587030" cy="360040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JOB</a:t>
            </a:r>
            <a:endParaRPr lang="zh-TW" alt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201381" y="3392749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2400" b="1" dirty="0">
                <a:solidFill>
                  <a:prstClr val="black"/>
                </a:solidFill>
              </a:rPr>
              <a:t>Queue</a:t>
            </a:r>
            <a:endParaRPr lang="zh-TW" altLang="en-US" sz="2400" b="1" dirty="0">
              <a:solidFill>
                <a:prstClr val="black"/>
              </a:solidFill>
            </a:endParaRPr>
          </a:p>
        </p:txBody>
      </p:sp>
      <p:sp>
        <p:nvSpPr>
          <p:cNvPr id="23" name="AutoShape 9" descr="data:image/jpeg;base64,/9j/4AAQSkZJRgABAQAAAQABAAD/2wCEAAkGBhESEBQTEhESFBMUFxUXGRUVGBocHhoWHxQYFBQUFh4eHCYfGBojGRkUHy8gIycqLC0sFR4xNTAqQSYrLCoBCQoKDgwOGg8PGDUcGSQwLikpNSwpLCkpKSktKS02Ki4sKS0sNSksLCwpKSksLCkpLC0vLDQpNSkuLCwpKSksLP/AABEIAGYAZgMBIgACEQEDEQH/xAAcAAACAwEBAQEAAAAAAAAAAAAABgMFBwQCCAH/xABEEAABAwICBAkGDAUFAAAAAAABAAIDBBESIQUGMUEHEyJCUWFxgZEyUmJyocEUIyQzNENjc5KxsrMVgqLD0RZThOHw/8QAGQEAAwEBAQAAAAAAAAAAAAAAAAECAwQF/8QAIBEBAQACAgICAwAAAAAAAAAAAAECEQMSITEyQSJCYf/aAAwDAQACEQMRAD8A3FUFVpupdPLDTwwnisF3yyOGbm4gA1sZJy61fpTjdaurP+Oe7iiPzB8FeGPa6Kuk/wARdtnpo/Uhe4+L5B+S8nRVQ7y6+oPUwRMHsZf2rqbXEbcx7fFTxzNd5Jueg7f+1t019J2rDqzCfLfUS9Uk8pHgHAexfn+laYZxtkhd50Mj2Hvs6zu8FWnGI4wJ9S2rhTVsfzdW2QebUxg/1x4T4gqVmn6lnz1E4jz6d7ZB24XYHjssV28YEYwpuEPaGn1wo3OwmYRvPMmBid4PAv3K4a4EXGYKq5o2PGF7WuadzgCPA5KsOrNODeLjKc9MD3MF+ktBwHvCi8Z9jQhLbIa5nzdSyYebUR5/jjt7WldmidNSyTPgmgEUjGMfdsge0tc5zRY2BBu05EKLjYe1whCFJhJ1Q+1fVepTfpkTikjSD7aQqfUp/wBL1rxfIr6dTpVE6VQulULpV2IWUelSMncodO/x3966Y6hrvIdfq3+G/uS+6VRmbrS0DKJ10RwSHmkduSVqrTs0eAtkIuwE7Dc4nC5y6AFA7XOq/wBxv4W/4U3t9A8sovOd4L28xRi7iABvcbfms4n1qqnfXOHq2H5BL+lNYY2cqeYA+m657htPcp6X7oaTpXXmJgLYRxjunY0e89y5eD2ofLNWTPJc4mFt+xrnW6vKCyfSWmakwcbDTvbFiY3jpRhBxOa0cU05v27dmS1vguj+TTO8+d9uxrGMHtBWWfWY/iqHNCELBQSFpd9tIVHqU/6Xp9We6xG2kJ+uOnP7o9y14fkVeXSqJ0qgdKonSrtQmdKonSqB0qidKmHJrpVObTgtcWu4ptnDaPjXC4VhoLgufU07Jv4pWNx4jhsw2AeWjO2eQ6FQa7y/EAfZN/ectU4OpS7RdMelrv3HLk5rZfCoooOBOkveWrr5vRdMGg/gYD7Ve6J1E0XRkGKlhDxznDjH36buu6/Yr91t5J/91Lw6ZrRuaO4LHzVMy4Zqwn4NHYgOniNjvAJccu5OHBtDh0bCd7zK898ryPZZZrwoV4k0hAAbtbid4RvN/wCpq1nU+nwaPpW7xDHftLQT7SqvxJcIQhZmFnGtz8OkX3yxQwkdYDpQ63TYkeK0dU+s2rrauLDfDKzlRyb2u97TsI3jsCvDLrlsqzt0qidKoJC9j3RytwSxmz29B3EdLSMwVGZF6E8+UpnSqIyLxdCYVOvbvk1+iAfuuWmcFtS46HpLNJ5BzOQ+cdvPuWYa9/RT9z/ccn7gzq2s0PSYnAch37jtg2lcnLN5HDo8uO19upg95/wuJ723uGi/nO5R8Ts7l+STSEcmMgHnSHAO4ZuPgoG0Zd5cjj1R8geObz3YVOMDJddqgyaVlzJLWSN78MMf5hy32hhwRMb5rGjwaAvnlkYl0pIG7HyNaM7+XWyEC9yfJwr6NCjL1DgQhCzMIQhALOueqnwpgkisKiMHCTkHt2mJ/Udx3HtKzVj73uC0gkOaci1wyc1w3EFbgknXrVMvvVU7bygfGRj6xo5wG+Ro2dIy6FvxcnXxfRWEdC8xyBwBBuDmCvS7EKbXo/JD9z/cKd+DSsbHoilN2s5Bu7IE8twzO1I+vP0U/dH9aeODGlY3RdK7AzFgJLyLkXe7YXXDR2WXPnN5KMTax7/monvHnu5DPxO8r+UFTNoZSMUk2AAElsItszzkcL/haO1LWsHCto6kJDpjUSjmQ8rPoc6+FvZcnqSFpThbrqtriwCjo74XPYMUj75cVG5wzeR5oFtpNlOWUngkmolPj0nGPtqbb6EHGu7c8+9fQwWHcFVI86Rje9oa5xnmLBzAYhE1l99gQL9a3FY5+NRUCEIUGEIQgBCEIDONeNVuIc6qhHxTjeZg5jjtmaPNPOG7b0pXBW3OaCCCAQciD0dCyrWvVk0UmJgPwWQ2b9k8/Vn0DzTu2dC6uHk/WpsKetNKZYeLBALoyAT610p1MWkXQR0z8T4IxhayOXA22Z5QOTjntsnXSnM9X3lcjIXO2NcewFaZYTL2Wyfo/V2ouA2mp2OJsHSEyHM2yaSWHvamOLQEkctp3PlnZyRexDPRiDSWgZ7kw0GrtS5wcBxdiCHOyIO0WG1XtBQEzObAPhFUfKkd5Ed97yMm+qOUVEwxwu/ot23+Ozg+0NxdZc+WyAl/ol8jcDO3CxxWjqs0DoNtNGWhxfI84pJDte+1r9QAyA3AKzXNnl2u1wIQhSYQhCAEIQgBQ1lGyWN0cjQ5jwWuadhBQhAZRpWtZoyZ1PKDKMnRvFr4DewffnDMXG3bkrLQ9TPVfR44mjpkkcOrY2PPxQhb97otL+n1Ic/6VUOeN8UI4th6nEEvcP5gmWioY4WBkTGsYNjWgAIQsblb7NOhCEgEIQgP/9k="/>
          <p:cNvSpPr>
            <a:spLocks noChangeAspect="1" noChangeArrowheads="1"/>
          </p:cNvSpPr>
          <p:nvPr/>
        </p:nvSpPr>
        <p:spPr bwMode="auto">
          <a:xfrm>
            <a:off x="155575" y="-465138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" name="AutoShape 11" descr="data:image/jpeg;base64,/9j/4AAQSkZJRgABAQAAAQABAAD/2wCEAAkGBhESEBQTEhESFBMUFxUXGRUVGBocHhoWHxQYFBQUFh4eHCYfGBojGRkUHy8gIycqLC0sFR4xNTAqQSYrLCoBCQoKDgwOGg8PGDUcGSQwLikpNSwpLCkpKSktKS02Ki4sKS0sNSksLCwpKSksLCkpLC0vLDQpNSkuLCwpKSksLP/AABEIAGYAZgMBIgACEQEDEQH/xAAcAAACAwEBAQEAAAAAAAAAAAAABgMFBwQCCAH/xABEEAABAwICBAkGDAUFAAAAAAABAAIDBBESIQUGMUEHEyJCUWFxgZEyUmJyocEUIyQzNENjc5KxsrMVgqLD0RZThOHw/8QAGQEAAwEBAQAAAAAAAAAAAAAAAAECAwQF/8QAIBEBAQACAgICAwAAAAAAAAAAAAECEQMSITEyQSJCYf/aAAwDAQACEQMRAD8A3FUFVpupdPLDTwwnisF3yyOGbm4gA1sZJy61fpTjdaurP+Oe7iiPzB8FeGPa6Kuk/wARdtnpo/Uhe4+L5B+S8nRVQ7y6+oPUwRMHsZf2rqbXEbcx7fFTxzNd5Jueg7f+1t019J2rDqzCfLfUS9Uk8pHgHAexfn+laYZxtkhd50Mj2Hvs6zu8FWnGI4wJ9S2rhTVsfzdW2QebUxg/1x4T4gqVmn6lnz1E4jz6d7ZB24XYHjssV28YEYwpuEPaGn1wo3OwmYRvPMmBid4PAv3K4a4EXGYKq5o2PGF7WuadzgCPA5KsOrNODeLjKc9MD3MF+ktBwHvCi8Z9jQhLbIa5nzdSyYebUR5/jjt7WldmidNSyTPgmgEUjGMfdsge0tc5zRY2BBu05EKLjYe1whCFJhJ1Q+1fVepTfpkTikjSD7aQqfUp/wBL1rxfIr6dTpVE6VQulULpV2IWUelSMncodO/x3966Y6hrvIdfq3+G/uS+6VRmbrS0DKJ10RwSHmkduSVqrTs0eAtkIuwE7Dc4nC5y6AFA7XOq/wBxv4W/4U3t9A8sovOd4L28xRi7iABvcbfms4n1qqnfXOHq2H5BL+lNYY2cqeYA+m657htPcp6X7oaTpXXmJgLYRxjunY0e89y5eD2ofLNWTPJc4mFt+xrnW6vKCyfSWmakwcbDTvbFiY3jpRhBxOa0cU05v27dmS1vguj+TTO8+d9uxrGMHtBWWfWY/iqHNCELBQSFpd9tIVHqU/6Xp9We6xG2kJ+uOnP7o9y14fkVeXSqJ0qgdKonSrtQmdKonSqB0qidKmHJrpVObTgtcWu4ptnDaPjXC4VhoLgufU07Jv4pWNx4jhsw2AeWjO2eQ6FQa7y/EAfZN/ectU4OpS7RdMelrv3HLk5rZfCoooOBOkveWrr5vRdMGg/gYD7Ve6J1E0XRkGKlhDxznDjH36buu6/Yr91t5J/91Lw6ZrRuaO4LHzVMy4Zqwn4NHYgOniNjvAJccu5OHBtDh0bCd7zK898ryPZZZrwoV4k0hAAbtbid4RvN/wCpq1nU+nwaPpW7xDHftLQT7SqvxJcIQhZmFnGtz8OkX3yxQwkdYDpQ63TYkeK0dU+s2rrauLDfDKzlRyb2u97TsI3jsCvDLrlsqzt0qidKoJC9j3RytwSxmz29B3EdLSMwVGZF6E8+UpnSqIyLxdCYVOvbvk1+iAfuuWmcFtS46HpLNJ5BzOQ+cdvPuWYa9/RT9z/ccn7gzq2s0PSYnAch37jtg2lcnLN5HDo8uO19upg95/wuJ723uGi/nO5R8Ts7l+STSEcmMgHnSHAO4ZuPgoG0Zd5cjj1R8geObz3YVOMDJddqgyaVlzJLWSN78MMf5hy32hhwRMb5rGjwaAvnlkYl0pIG7HyNaM7+XWyEC9yfJwr6NCjL1DgQhCzMIQhALOueqnwpgkisKiMHCTkHt2mJ/Udx3HtKzVj73uC0gkOaci1wyc1w3EFbgknXrVMvvVU7bygfGRj6xo5wG+Ro2dIy6FvxcnXxfRWEdC8xyBwBBuDmCvS7EKbXo/JD9z/cKd+DSsbHoilN2s5Bu7IE8twzO1I+vP0U/dH9aeODGlY3RdK7AzFgJLyLkXe7YXXDR2WXPnN5KMTax7/monvHnu5DPxO8r+UFTNoZSMUk2AAElsItszzkcL/haO1LWsHCto6kJDpjUSjmQ8rPoc6+FvZcnqSFpThbrqtriwCjo74XPYMUj75cVG5wzeR5oFtpNlOWUngkmolPj0nGPtqbb6EHGu7c8+9fQwWHcFVI86Rje9oa5xnmLBzAYhE1l99gQL9a3FY5+NRUCEIUGEIQgBCEIDONeNVuIc6qhHxTjeZg5jjtmaPNPOG7b0pXBW3OaCCCAQciD0dCyrWvVk0UmJgPwWQ2b9k8/Vn0DzTu2dC6uHk/WpsKetNKZYeLBALoyAT610p1MWkXQR0z8T4IxhayOXA22Z5QOTjntsnXSnM9X3lcjIXO2NcewFaZYTL2Wyfo/V2ouA2mp2OJsHSEyHM2yaSWHvamOLQEkctp3PlnZyRexDPRiDSWgZ7kw0GrtS5wcBxdiCHOyIO0WG1XtBQEzObAPhFUfKkd5Ed97yMm+qOUVEwxwu/ot23+Ozg+0NxdZc+WyAl/ol8jcDO3CxxWjqs0DoNtNGWhxfI84pJDte+1r9QAyA3AKzXNnl2u1wIQhSYQhCAEIQgBQ1lGyWN0cjQ5jwWuadhBQhAZRpWtZoyZ1PKDKMnRvFr4DewffnDMXG3bkrLQ9TPVfR44mjpkkcOrY2PPxQhb97otL+n1Ic/6VUOeN8UI4th6nEEvcP5gmWioY4WBkTGsYNjWgAIQsblb7NOhCEgEIQgP/9k="/>
          <p:cNvSpPr>
            <a:spLocks noChangeAspect="1" noChangeArrowheads="1"/>
          </p:cNvSpPr>
          <p:nvPr/>
        </p:nvSpPr>
        <p:spPr bwMode="auto">
          <a:xfrm>
            <a:off x="307975" y="-312738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" name="AutoShape 13" descr="data:image/jpeg;base64,/9j/4AAQSkZJRgABAQAAAQABAAD/2wCEAAkGBhESEBQTEhESFBMUFxUXGRUVGBocHhoWHxQYFBQUFh4eHCYfGBojGRkUHy8gIycqLC0sFR4xNTAqQSYrLCoBCQoKDgwOGg8PGDUcGSQwLikpNSwpLCkpKSktKS02Ki4sKS0sNSksLCwpKSksLCkpLC0vLDQpNSkuLCwpKSksLP/AABEIAGYAZgMBIgACEQEDEQH/xAAcAAACAwEBAQEAAAAAAAAAAAAABgMFBwQCCAH/xABEEAABAwICBAkGDAUFAAAAAAABAAIDBBESIQUGMUEHEyJCUWFxgZEyUmJyocEUIyQzNENjc5KxsrMVgqLD0RZThOHw/8QAGQEAAwEBAQAAAAAAAAAAAAAAAAECAwQF/8QAIBEBAQACAgICAwAAAAAAAAAAAAECEQMSITEyQSJCYf/aAAwDAQACEQMRAD8A3FUFVpupdPLDTwwnisF3yyOGbm4gA1sZJy61fpTjdaurP+Oe7iiPzB8FeGPa6Kuk/wARdtnpo/Uhe4+L5B+S8nRVQ7y6+oPUwRMHsZf2rqbXEbcx7fFTxzNd5Jueg7f+1t019J2rDqzCfLfUS9Uk8pHgHAexfn+laYZxtkhd50Mj2Hvs6zu8FWnGI4wJ9S2rhTVsfzdW2QebUxg/1x4T4gqVmn6lnz1E4jz6d7ZB24XYHjssV28YEYwpuEPaGn1wo3OwmYRvPMmBid4PAv3K4a4EXGYKq5o2PGF7WuadzgCPA5KsOrNODeLjKc9MD3MF+ktBwHvCi8Z9jQhLbIa5nzdSyYebUR5/jjt7WldmidNSyTPgmgEUjGMfdsge0tc5zRY2BBu05EKLjYe1whCFJhJ1Q+1fVepTfpkTikjSD7aQqfUp/wBL1rxfIr6dTpVE6VQulULpV2IWUelSMncodO/x3966Y6hrvIdfq3+G/uS+6VRmbrS0DKJ10RwSHmkduSVqrTs0eAtkIuwE7Dc4nC5y6AFA7XOq/wBxv4W/4U3t9A8sovOd4L28xRi7iABvcbfms4n1qqnfXOHq2H5BL+lNYY2cqeYA+m657htPcp6X7oaTpXXmJgLYRxjunY0e89y5eD2ofLNWTPJc4mFt+xrnW6vKCyfSWmakwcbDTvbFiY3jpRhBxOa0cU05v27dmS1vguj+TTO8+d9uxrGMHtBWWfWY/iqHNCELBQSFpd9tIVHqU/6Xp9We6xG2kJ+uOnP7o9y14fkVeXSqJ0qgdKonSrtQmdKonSqB0qidKmHJrpVObTgtcWu4ptnDaPjXC4VhoLgufU07Jv4pWNx4jhsw2AeWjO2eQ6FQa7y/EAfZN/ectU4OpS7RdMelrv3HLk5rZfCoooOBOkveWrr5vRdMGg/gYD7Ve6J1E0XRkGKlhDxznDjH36buu6/Yr91t5J/91Lw6ZrRuaO4LHzVMy4Zqwn4NHYgOniNjvAJccu5OHBtDh0bCd7zK898ryPZZZrwoV4k0hAAbtbid4RvN/wCpq1nU+nwaPpW7xDHftLQT7SqvxJcIQhZmFnGtz8OkX3yxQwkdYDpQ63TYkeK0dU+s2rrauLDfDKzlRyb2u97TsI3jsCvDLrlsqzt0qidKoJC9j3RytwSxmz29B3EdLSMwVGZF6E8+UpnSqIyLxdCYVOvbvk1+iAfuuWmcFtS46HpLNJ5BzOQ+cdvPuWYa9/RT9z/ccn7gzq2s0PSYnAch37jtg2lcnLN5HDo8uO19upg95/wuJ723uGi/nO5R8Ts7l+STSEcmMgHnSHAO4ZuPgoG0Zd5cjj1R8geObz3YVOMDJddqgyaVlzJLWSN78MMf5hy32hhwRMb5rGjwaAvnlkYl0pIG7HyNaM7+XWyEC9yfJwr6NCjL1DgQhCzMIQhALOueqnwpgkisKiMHCTkHt2mJ/Udx3HtKzVj73uC0gkOaci1wyc1w3EFbgknXrVMvvVU7bygfGRj6xo5wG+Ro2dIy6FvxcnXxfRWEdC8xyBwBBuDmCvS7EKbXo/JD9z/cKd+DSsbHoilN2s5Bu7IE8twzO1I+vP0U/dH9aeODGlY3RdK7AzFgJLyLkXe7YXXDR2WXPnN5KMTax7/monvHnu5DPxO8r+UFTNoZSMUk2AAElsItszzkcL/haO1LWsHCto6kJDpjUSjmQ8rPoc6+FvZcnqSFpThbrqtriwCjo74XPYMUj75cVG5wzeR5oFtpNlOWUngkmolPj0nGPtqbb6EHGu7c8+9fQwWHcFVI86Rje9oa5xnmLBzAYhE1l99gQL9a3FY5+NRUCEIUGEIQgBCEIDONeNVuIc6qhHxTjeZg5jjtmaPNPOG7b0pXBW3OaCCCAQciD0dCyrWvVk0UmJgPwWQ2b9k8/Vn0DzTu2dC6uHk/WpsKetNKZYeLBALoyAT610p1MWkXQR0z8T4IxhayOXA22Z5QOTjntsnXSnM9X3lcjIXO2NcewFaZYTL2Wyfo/V2ouA2mp2OJsHSEyHM2yaSWHvamOLQEkctp3PlnZyRexDPRiDSWgZ7kw0GrtS5wcBxdiCHOyIO0WG1XtBQEzObAPhFUfKkd5Ed97yMm+qOUVEwxwu/ot23+Ozg+0NxdZc+WyAl/ol8jcDO3CxxWjqs0DoNtNGWhxfI84pJDte+1r9QAyA3AKzXNnl2u1wIQhSYQhCAEIQgBQ1lGyWN0cjQ5jwWuadhBQhAZRpWtZoyZ1PKDKMnRvFr4DewffnDMXG3bkrLQ9TPVfR44mjpkkcOrY2PPxQhb97otL+n1Ic/6VUOeN8UI4th6nEEvcP5gmWioY4WBkTGsYNjWgAIQsblb7NOhCEgEIQgP/9k="/>
          <p:cNvSpPr>
            <a:spLocks noChangeAspect="1" noChangeArrowheads="1"/>
          </p:cNvSpPr>
          <p:nvPr/>
        </p:nvSpPr>
        <p:spPr bwMode="auto">
          <a:xfrm>
            <a:off x="460375" y="-160338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6" name="AutoShape 15" descr="data:image/jpeg;base64,/9j/4AAQSkZJRgABAQAAAQABAAD/2wCEAAkGBhESEBQTEhESFBMUFxUXGRUVGBocHhoWHxQYFBQUFh4eHCYfGBojGRkUHy8gIycqLC0sFR4xNTAqQSYrLCoBCQoKDgwOGg8PGDUcGSQwLikpNSwpLCkpKSktKS02Ki4sKS0sNSksLCwpKSksLCkpLC0vLDQpNSkuLCwpKSksLP/AABEIAGYAZgMBIgACEQEDEQH/xAAcAAACAwEBAQEAAAAAAAAAAAAABgMFBwQCCAH/xABEEAABAwICBAkGDAUFAAAAAAABAAIDBBESIQUGMUEHEyJCUWFxgZEyUmJyocEUIyQzNENjc5KxsrMVgqLD0RZThOHw/8QAGQEAAwEBAQAAAAAAAAAAAAAAAAECAwQF/8QAIBEBAQACAgICAwAAAAAAAAAAAAECEQMSITEyQSJCYf/aAAwDAQACEQMRAD8A3FUFVpupdPLDTwwnisF3yyOGbm4gA1sZJy61fpTjdaurP+Oe7iiPzB8FeGPa6Kuk/wARdtnpo/Uhe4+L5B+S8nRVQ7y6+oPUwRMHsZf2rqbXEbcx7fFTxzNd5Jueg7f+1t019J2rDqzCfLfUS9Uk8pHgHAexfn+laYZxtkhd50Mj2Hvs6zu8FWnGI4wJ9S2rhTVsfzdW2QebUxg/1x4T4gqVmn6lnz1E4jz6d7ZB24XYHjssV28YEYwpuEPaGn1wo3OwmYRvPMmBid4PAv3K4a4EXGYKq5o2PGF7WuadzgCPA5KsOrNODeLjKc9MD3MF+ktBwHvCi8Z9jQhLbIa5nzdSyYebUR5/jjt7WldmidNSyTPgmgEUjGMfdsge0tc5zRY2BBu05EKLjYe1whCFJhJ1Q+1fVepTfpkTikjSD7aQqfUp/wBL1rxfIr6dTpVE6VQulULpV2IWUelSMncodO/x3966Y6hrvIdfq3+G/uS+6VRmbrS0DKJ10RwSHmkduSVqrTs0eAtkIuwE7Dc4nC5y6AFA7XOq/wBxv4W/4U3t9A8sovOd4L28xRi7iABvcbfms4n1qqnfXOHq2H5BL+lNYY2cqeYA+m657htPcp6X7oaTpXXmJgLYRxjunY0e89y5eD2ofLNWTPJc4mFt+xrnW6vKCyfSWmakwcbDTvbFiY3jpRhBxOa0cU05v27dmS1vguj+TTO8+d9uxrGMHtBWWfWY/iqHNCELBQSFpd9tIVHqU/6Xp9We6xG2kJ+uOnP7o9y14fkVeXSqJ0qgdKonSrtQmdKonSqB0qidKmHJrpVObTgtcWu4ptnDaPjXC4VhoLgufU07Jv4pWNx4jhsw2AeWjO2eQ6FQa7y/EAfZN/ectU4OpS7RdMelrv3HLk5rZfCoooOBOkveWrr5vRdMGg/gYD7Ve6J1E0XRkGKlhDxznDjH36buu6/Yr91t5J/91Lw6ZrRuaO4LHzVMy4Zqwn4NHYgOniNjvAJccu5OHBtDh0bCd7zK898ryPZZZrwoV4k0hAAbtbid4RvN/wCpq1nU+nwaPpW7xDHftLQT7SqvxJcIQhZmFnGtz8OkX3yxQwkdYDpQ63TYkeK0dU+s2rrauLDfDKzlRyb2u97TsI3jsCvDLrlsqzt0qidKoJC9j3RytwSxmz29B3EdLSMwVGZF6E8+UpnSqIyLxdCYVOvbvk1+iAfuuWmcFtS46HpLNJ5BzOQ+cdvPuWYa9/RT9z/ccn7gzq2s0PSYnAch37jtg2lcnLN5HDo8uO19upg95/wuJ723uGi/nO5R8Ts7l+STSEcmMgHnSHAO4ZuPgoG0Zd5cjj1R8geObz3YVOMDJddqgyaVlzJLWSN78MMf5hy32hhwRMb5rGjwaAvnlkYl0pIG7HyNaM7+XWyEC9yfJwr6NCjL1DgQhCzMIQhALOueqnwpgkisKiMHCTkHt2mJ/Udx3HtKzVj73uC0gkOaci1wyc1w3EFbgknXrVMvvVU7bygfGRj6xo5wG+Ro2dIy6FvxcnXxfRWEdC8xyBwBBuDmCvS7EKbXo/JD9z/cKd+DSsbHoilN2s5Bu7IE8twzO1I+vP0U/dH9aeODGlY3RdK7AzFgJLyLkXe7YXXDR2WXPnN5KMTax7/monvHnu5DPxO8r+UFTNoZSMUk2AAElsItszzkcL/haO1LWsHCto6kJDpjUSjmQ8rPoc6+FvZcnqSFpThbrqtriwCjo74XPYMUj75cVG5wzeR5oFtpNlOWUngkmolPj0nGPtqbb6EHGu7c8+9fQwWHcFVI86Rje9oa5xnmLBzAYhE1l99gQL9a3FY5+NRUCEIUGEIQgBCEIDONeNVuIc6qhHxTjeZg5jjtmaPNPOG7b0pXBW3OaCCCAQciD0dCyrWvVk0UmJgPwWQ2b9k8/Vn0DzTu2dC6uHk/WpsKetNKZYeLBALoyAT610p1MWkXQR0z8T4IxhayOXA22Z5QOTjntsnXSnM9X3lcjIXO2NcewFaZYTL2Wyfo/V2ouA2mp2OJsHSEyHM2yaSWHvamOLQEkctp3PlnZyRexDPRiDSWgZ7kw0GrtS5wcBxdiCHOyIO0WG1XtBQEzObAPhFUfKkd5Ed97yMm+qOUVEwxwu/ot23+Ozg+0NxdZc+WyAl/ol8jcDO3CxxWjqs0DoNtNGWhxfI84pJDte+1r9QAyA3AKzXNnl2u1wIQhSYQhCAEIQgBQ1lGyWN0cjQ5jwWuadhBQhAZRpWtZoyZ1PKDKMnRvFr4DewffnDMXG3bkrLQ9TPVfR44mjpkkcOrY2PPxQhb97otL+n1Ic/6VUOeN8UI4th6nEEvcP5gmWioY4WBkTGsYNjWgAIQsblb7NOhCEgEIQgP/9k="/>
          <p:cNvSpPr>
            <a:spLocks noChangeAspect="1" noChangeArrowheads="1"/>
          </p:cNvSpPr>
          <p:nvPr/>
        </p:nvSpPr>
        <p:spPr bwMode="auto">
          <a:xfrm>
            <a:off x="612775" y="-7938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7" name="Rectangle 36"/>
          <p:cNvSpPr/>
          <p:nvPr/>
        </p:nvSpPr>
        <p:spPr>
          <a:xfrm>
            <a:off x="2731173" y="4767535"/>
            <a:ext cx="3711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2400" b="1" dirty="0" err="1" smtClean="0">
                <a:solidFill>
                  <a:prstClr val="black"/>
                </a:solidFill>
              </a:rPr>
              <a:t>MapReduce</a:t>
            </a:r>
            <a:r>
              <a:rPr lang="en-US" altLang="zh-TW" sz="2400" b="1" dirty="0" smtClean="0">
                <a:solidFill>
                  <a:prstClr val="black"/>
                </a:solidFill>
              </a:rPr>
              <a:t> on Server Farm</a:t>
            </a:r>
            <a:endParaRPr lang="zh-TW" altLang="en-US" sz="2400" b="1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20408" y="3140968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2400" b="1" dirty="0" err="1" smtClean="0">
                <a:solidFill>
                  <a:prstClr val="black"/>
                </a:solidFill>
              </a:rPr>
              <a:t>Hadoop</a:t>
            </a:r>
            <a:endParaRPr lang="zh-TW" altLang="en-US" sz="2400" b="1" dirty="0">
              <a:solidFill>
                <a:prstClr val="black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2627784" y="2876983"/>
            <a:ext cx="432534" cy="55201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Down Arrow 42"/>
          <p:cNvSpPr/>
          <p:nvPr/>
        </p:nvSpPr>
        <p:spPr>
          <a:xfrm>
            <a:off x="4283968" y="2852936"/>
            <a:ext cx="432534" cy="55201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Down Arrow 43"/>
          <p:cNvSpPr/>
          <p:nvPr/>
        </p:nvSpPr>
        <p:spPr>
          <a:xfrm>
            <a:off x="6012160" y="2852936"/>
            <a:ext cx="432534" cy="55201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49" name="Picture 25" descr="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4438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5" descr="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96" y="549208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5" descr="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96" y="585212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5" descr="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64" y="53012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5" descr="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64" y="570810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normal,fol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11456"/>
            <a:ext cx="537823" cy="53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53" idx="3"/>
            <a:endCxn id="1049" idx="1"/>
          </p:cNvCxnSpPr>
          <p:nvPr/>
        </p:nvCxnSpPr>
        <p:spPr>
          <a:xfrm flipV="1">
            <a:off x="3184727" y="5372984"/>
            <a:ext cx="739201" cy="37939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3"/>
            <a:endCxn id="48" idx="1"/>
          </p:cNvCxnSpPr>
          <p:nvPr/>
        </p:nvCxnSpPr>
        <p:spPr>
          <a:xfrm flipV="1">
            <a:off x="3184727" y="5720680"/>
            <a:ext cx="764869" cy="3169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3"/>
            <a:endCxn id="49" idx="1"/>
          </p:cNvCxnSpPr>
          <p:nvPr/>
        </p:nvCxnSpPr>
        <p:spPr>
          <a:xfrm>
            <a:off x="3184727" y="5752376"/>
            <a:ext cx="764869" cy="32834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1"/>
            <a:endCxn id="49" idx="3"/>
          </p:cNvCxnSpPr>
          <p:nvPr/>
        </p:nvCxnSpPr>
        <p:spPr>
          <a:xfrm flipH="1">
            <a:off x="4406796" y="5529808"/>
            <a:ext cx="597768" cy="55091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49" idx="3"/>
            <a:endCxn id="51" idx="1"/>
          </p:cNvCxnSpPr>
          <p:nvPr/>
        </p:nvCxnSpPr>
        <p:spPr>
          <a:xfrm>
            <a:off x="4381128" y="5372984"/>
            <a:ext cx="623436" cy="5637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8" idx="3"/>
            <a:endCxn id="50" idx="1"/>
          </p:cNvCxnSpPr>
          <p:nvPr/>
        </p:nvCxnSpPr>
        <p:spPr>
          <a:xfrm flipV="1">
            <a:off x="4406796" y="5529808"/>
            <a:ext cx="597768" cy="19087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8" idx="3"/>
            <a:endCxn id="51" idx="1"/>
          </p:cNvCxnSpPr>
          <p:nvPr/>
        </p:nvCxnSpPr>
        <p:spPr>
          <a:xfrm>
            <a:off x="4406796" y="5720680"/>
            <a:ext cx="597768" cy="21602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9" idx="3"/>
            <a:endCxn id="51" idx="1"/>
          </p:cNvCxnSpPr>
          <p:nvPr/>
        </p:nvCxnSpPr>
        <p:spPr>
          <a:xfrm flipV="1">
            <a:off x="4406796" y="5936704"/>
            <a:ext cx="597768" cy="144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049" idx="3"/>
            <a:endCxn id="50" idx="1"/>
          </p:cNvCxnSpPr>
          <p:nvPr/>
        </p:nvCxnSpPr>
        <p:spPr>
          <a:xfrm>
            <a:off x="4381128" y="5372984"/>
            <a:ext cx="623436" cy="15682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051" idx="1"/>
            <a:endCxn id="51" idx="3"/>
          </p:cNvCxnSpPr>
          <p:nvPr/>
        </p:nvCxnSpPr>
        <p:spPr>
          <a:xfrm flipH="1">
            <a:off x="5461764" y="5680368"/>
            <a:ext cx="622404" cy="25633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50" idx="3"/>
          </p:cNvCxnSpPr>
          <p:nvPr/>
        </p:nvCxnSpPr>
        <p:spPr>
          <a:xfrm flipH="1" flipV="1">
            <a:off x="5461764" y="5529808"/>
            <a:ext cx="638853" cy="13224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7" descr="normal,fol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04" y="5483464"/>
            <a:ext cx="537823" cy="53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Hands-on Lab: Hive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400" dirty="0" smtClean="0"/>
              <a:t>Run in Hive SHELL</a:t>
            </a:r>
          </a:p>
          <a:p>
            <a:pPr lvl="3">
              <a:spcBef>
                <a:spcPts val="0"/>
              </a:spcBef>
            </a:pPr>
            <a:endParaRPr lang="en-US" altLang="zh-TW" sz="1200" dirty="0" smtClean="0"/>
          </a:p>
          <a:p>
            <a:pPr lvl="3">
              <a:spcBef>
                <a:spcPts val="0"/>
              </a:spcBef>
            </a:pPr>
            <a:endParaRPr lang="en-US" altLang="zh-TW" sz="1200" dirty="0" smtClean="0"/>
          </a:p>
          <a:p>
            <a:pPr>
              <a:spcBef>
                <a:spcPts val="0"/>
              </a:spcBef>
            </a:pPr>
            <a:r>
              <a:rPr lang="en-US" altLang="zh-TW" sz="2400" dirty="0" smtClean="0"/>
              <a:t>Create a database named by your </a:t>
            </a:r>
            <a:r>
              <a:rPr lang="en-US" altLang="zh-TW" sz="2400" dirty="0" err="1" smtClean="0"/>
              <a:t>studentID</a:t>
            </a:r>
            <a:endParaRPr lang="en-US" altLang="zh-TW" sz="2400" dirty="0" smtClean="0"/>
          </a:p>
          <a:p>
            <a:pPr>
              <a:spcBef>
                <a:spcPts val="0"/>
              </a:spcBef>
            </a:pPr>
            <a:endParaRPr lang="en-US" altLang="zh-TW" sz="2400" dirty="0"/>
          </a:p>
          <a:p>
            <a:pPr>
              <a:spcBef>
                <a:spcPts val="0"/>
              </a:spcBef>
            </a:pPr>
            <a:r>
              <a:rPr lang="en-US" altLang="zh-TW" sz="2400" dirty="0" smtClean="0"/>
              <a:t>Create a table named “exam” under your DB with the following schema: id(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), </a:t>
            </a:r>
            <a:r>
              <a:rPr lang="en-US" altLang="zh-TW" sz="2400" dirty="0"/>
              <a:t>name(string), </a:t>
            </a:r>
            <a:r>
              <a:rPr lang="en-US" altLang="zh-TW" sz="2400" dirty="0" smtClean="0"/>
              <a:t>score(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</a:t>
            </a:r>
          </a:p>
          <a:p>
            <a:pPr>
              <a:spcBef>
                <a:spcPts val="0"/>
              </a:spcBef>
            </a:pPr>
            <a:endParaRPr lang="en-US" altLang="zh-TW" sz="2400" dirty="0" smtClean="0"/>
          </a:p>
          <a:p>
            <a:pPr>
              <a:spcBef>
                <a:spcPts val="0"/>
              </a:spcBef>
            </a:pPr>
            <a:endParaRPr lang="en-US" altLang="zh-TW" sz="2400" dirty="0" smtClean="0"/>
          </a:p>
          <a:p>
            <a:pPr>
              <a:spcBef>
                <a:spcPts val="0"/>
              </a:spcBef>
            </a:pPr>
            <a:r>
              <a:rPr lang="en-US" altLang="zh-TW" sz="2400" dirty="0" smtClean="0"/>
              <a:t>Load data to the table from </a:t>
            </a:r>
            <a:r>
              <a:rPr lang="en-US" altLang="zh-TW" sz="2400" dirty="0" err="1" smtClean="0"/>
              <a:t>filepath</a:t>
            </a:r>
            <a:r>
              <a:rPr lang="en-US" altLang="zh-TW" sz="2400" dirty="0" smtClean="0"/>
              <a:t> ‘/home/hive/sample.txt’</a:t>
            </a:r>
          </a:p>
          <a:p>
            <a:pPr>
              <a:spcBef>
                <a:spcPts val="0"/>
              </a:spcBef>
            </a:pPr>
            <a:endParaRPr lang="en-US" altLang="zh-TW" sz="2400" dirty="0" smtClean="0"/>
          </a:p>
          <a:p>
            <a:pPr>
              <a:spcBef>
                <a:spcPts val="0"/>
              </a:spcBef>
            </a:pPr>
            <a:endParaRPr lang="en-US" altLang="zh-TW" sz="2400" dirty="0" smtClean="0"/>
          </a:p>
          <a:p>
            <a:pPr>
              <a:spcBef>
                <a:spcPts val="0"/>
              </a:spcBef>
            </a:pPr>
            <a:r>
              <a:rPr lang="en-US" altLang="zh-TW" sz="2400" dirty="0" smtClean="0"/>
              <a:t>Show all the content in table</a:t>
            </a:r>
          </a:p>
          <a:p>
            <a:pPr lvl="1">
              <a:spcBef>
                <a:spcPts val="0"/>
              </a:spcBef>
            </a:pPr>
            <a:endParaRPr lang="en-US" altLang="zh-TW" sz="2000" dirty="0" smtClean="0"/>
          </a:p>
          <a:p>
            <a:pPr>
              <a:spcBef>
                <a:spcPts val="0"/>
              </a:spcBef>
            </a:pP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48724" y="2516220"/>
            <a:ext cx="4952076" cy="34304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test_[</a:t>
            </a:r>
            <a:r>
              <a:rPr lang="en-US" altLang="zh-TW" sz="2000" dirty="0"/>
              <a:t>username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9552" y="4706560"/>
            <a:ext cx="8316416" cy="73866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hive&gt; LOAD DATA LOCAL INPATH '/home/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dirty="0"/>
              <a:t>username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lab7/hive/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sample.txt' OVERWRITE INTO TABLE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_[</a:t>
            </a:r>
            <a:r>
              <a:rPr lang="en-US" altLang="zh-TW" sz="2000" dirty="0"/>
              <a:t>username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9552" y="3626641"/>
            <a:ext cx="8147248" cy="73866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hive&gt; CREATE TABLE 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test_[</a:t>
            </a:r>
            <a:r>
              <a:rPr lang="en-US" altLang="zh-TW" sz="2000" dirty="0"/>
              <a:t>username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TW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(id int, name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tring,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kumimoji="0" lang="en-US" altLang="zh-TW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FORMAT DELIMITED FIELDS TERMINATED BY '\t'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92132" y="1772816"/>
            <a:ext cx="4952076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167075" y="5788174"/>
            <a:ext cx="4864271" cy="34304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test_[</a:t>
            </a:r>
            <a:r>
              <a:rPr lang="en-US" altLang="zh-TW" sz="2000" dirty="0"/>
              <a:t>username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].exam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Hands-on Lab: Hive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Compute </a:t>
            </a:r>
            <a:r>
              <a:rPr lang="en-US" altLang="zh-TW" dirty="0"/>
              <a:t>the average score from the table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9632" y="1929976"/>
            <a:ext cx="5816455" cy="34304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altLang="zh-TW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smtClean="0">
                <a:solidFill>
                  <a:srgbClr val="66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test_[</a:t>
            </a:r>
            <a:r>
              <a:rPr lang="en-US" altLang="zh-TW" sz="2000" dirty="0"/>
              <a:t>username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].exam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07" y="5789157"/>
            <a:ext cx="1046831" cy="9797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7" y="2496729"/>
            <a:ext cx="8461314" cy="32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Hands-on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 smtClean="0"/>
              <a:t>SSH login to our Spark cluster</a:t>
            </a:r>
          </a:p>
          <a:p>
            <a:pPr lvl="1"/>
            <a:r>
              <a:rPr lang="en-US" altLang="zh-TW" sz="3200" dirty="0"/>
              <a:t>Access info </a:t>
            </a:r>
            <a:r>
              <a:rPr lang="en-US" altLang="zh-TW" sz="3200" dirty="0" smtClean="0"/>
              <a:t>has just </a:t>
            </a:r>
            <a:r>
              <a:rPr lang="en-US" altLang="zh-TW" sz="3200" dirty="0"/>
              <a:t>sent to your </a:t>
            </a:r>
            <a:r>
              <a:rPr lang="en-US" altLang="zh-TW" sz="3200" dirty="0" err="1"/>
              <a:t>ilms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email</a:t>
            </a:r>
            <a:endParaRPr lang="en-US" altLang="zh-TW" sz="3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12" y="2787589"/>
            <a:ext cx="5372376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0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Prepare Input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029200"/>
          </a:xfrm>
        </p:spPr>
        <p:txBody>
          <a:bodyPr/>
          <a:lstStyle/>
          <a:p>
            <a:r>
              <a:rPr lang="en-US" altLang="zh-TW" sz="2800" dirty="0" smtClean="0"/>
              <a:t>Copy files to your home directory &amp; switch to the </a:t>
            </a:r>
            <a:r>
              <a:rPr lang="en-US" altLang="zh-TW" sz="2800" dirty="0" err="1" smtClean="0"/>
              <a:t>dir</a:t>
            </a:r>
            <a:endParaRPr lang="en-US" altLang="zh-TW" sz="28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en-US" altLang="zh-TW" sz="2800" dirty="0" smtClean="0"/>
              <a:t>Create your own folder on HDFS:</a:t>
            </a:r>
          </a:p>
          <a:p>
            <a:pPr lvl="1"/>
            <a:endParaRPr lang="en-US" altLang="zh-TW" sz="2400" dirty="0" smtClean="0"/>
          </a:p>
          <a:p>
            <a:r>
              <a:rPr lang="en-US" altLang="zh-TW" sz="2800" dirty="0" smtClean="0"/>
              <a:t>Copy input test files from local file system to your HDFS</a:t>
            </a: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en-US" altLang="zh-TW" sz="2800" dirty="0" smtClean="0"/>
              <a:t>Show the content of the input file on HDFS</a:t>
            </a:r>
          </a:p>
          <a:p>
            <a:pPr lvl="1"/>
            <a:endParaRPr lang="en-US" altLang="zh-TW" sz="24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31640" y="1916832"/>
            <a:ext cx="7632848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cp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-R /</a:t>
            </a:r>
            <a:r>
              <a:rPr lang="en-US" altLang="zh-TW" sz="2400" dirty="0" smtClean="0">
                <a:solidFill>
                  <a:schemeClr val="tx1"/>
                </a:solidFill>
              </a:rPr>
              <a:t>home/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/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WordCount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cd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WordCount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3284984"/>
            <a:ext cx="7632848" cy="3908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fs -</a:t>
            </a:r>
            <a:r>
              <a:rPr lang="en-US" altLang="zh-TW" sz="2400" dirty="0" err="1">
                <a:solidFill>
                  <a:schemeClr val="tx1"/>
                </a:solidFill>
              </a:rPr>
              <a:t>mkdir</a:t>
            </a:r>
            <a:r>
              <a:rPr lang="en-US" altLang="zh-TW" sz="2400" dirty="0">
                <a:solidFill>
                  <a:schemeClr val="tx1"/>
                </a:solidFill>
              </a:rPr>
              <a:t> /</a:t>
            </a:r>
            <a:r>
              <a:rPr lang="en-US" altLang="zh-TW" sz="2400" dirty="0" smtClean="0">
                <a:solidFill>
                  <a:schemeClr val="tx1"/>
                </a:solidFill>
              </a:rPr>
              <a:t>user/spark</a:t>
            </a:r>
            <a:r>
              <a:rPr lang="en-US" altLang="zh-TW" sz="2400" dirty="0">
                <a:solidFill>
                  <a:schemeClr val="tx1"/>
                </a:solidFill>
              </a:rPr>
              <a:t>/[username]</a:t>
            </a:r>
          </a:p>
        </p:txBody>
      </p:sp>
      <p:sp>
        <p:nvSpPr>
          <p:cNvPr id="8" name="矩形 7"/>
          <p:cNvSpPr/>
          <p:nvPr/>
        </p:nvSpPr>
        <p:spPr>
          <a:xfrm>
            <a:off x="1327255" y="4262266"/>
            <a:ext cx="7638071" cy="7509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fs -put </a:t>
            </a:r>
            <a:r>
              <a:rPr lang="en-US" altLang="zh-TW" sz="2400" dirty="0" smtClean="0">
                <a:solidFill>
                  <a:schemeClr val="tx1"/>
                </a:solidFill>
              </a:rPr>
              <a:t>input </a:t>
            </a:r>
            <a:r>
              <a:rPr lang="en-US" altLang="zh-TW" sz="2400" dirty="0">
                <a:solidFill>
                  <a:schemeClr val="tx1"/>
                </a:solidFill>
              </a:rPr>
              <a:t>/</a:t>
            </a:r>
            <a:r>
              <a:rPr lang="en-US" altLang="zh-TW" sz="2400" dirty="0" smtClean="0">
                <a:solidFill>
                  <a:schemeClr val="tx1"/>
                </a:solidFill>
              </a:rPr>
              <a:t>user/spark</a:t>
            </a:r>
            <a:r>
              <a:rPr lang="en-US" altLang="zh-TW" sz="2400" dirty="0">
                <a:solidFill>
                  <a:schemeClr val="tx1"/>
                </a:solidFill>
              </a:rPr>
              <a:t>/[username]/</a:t>
            </a:r>
          </a:p>
        </p:txBody>
      </p:sp>
      <p:sp>
        <p:nvSpPr>
          <p:cNvPr id="9" name="矩形 8"/>
          <p:cNvSpPr/>
          <p:nvPr/>
        </p:nvSpPr>
        <p:spPr>
          <a:xfrm>
            <a:off x="1327255" y="5661248"/>
            <a:ext cx="7638071" cy="4325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400" dirty="0" smtClean="0">
                <a:solidFill>
                  <a:schemeClr val="tx1"/>
                </a:solidFill>
              </a:rPr>
              <a:t>$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hadoop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fs -cat /</a:t>
            </a:r>
            <a:r>
              <a:rPr lang="en-US" altLang="zh-TW" sz="2400" dirty="0" smtClean="0">
                <a:solidFill>
                  <a:schemeClr val="tx1"/>
                </a:solidFill>
              </a:rPr>
              <a:t>user/spark</a:t>
            </a:r>
            <a:r>
              <a:rPr lang="en-US" altLang="zh-TW" sz="2400" dirty="0">
                <a:solidFill>
                  <a:schemeClr val="tx1"/>
                </a:solidFill>
              </a:rPr>
              <a:t>/[username]/</a:t>
            </a:r>
            <a:r>
              <a:rPr lang="en-US" altLang="zh-TW" sz="2400" dirty="0" smtClean="0">
                <a:solidFill>
                  <a:schemeClr val="tx1"/>
                </a:solidFill>
              </a:rPr>
              <a:t>input/hello.dat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Hands-on Lab: Spark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02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800" dirty="0" smtClean="0"/>
              <a:t>spark-shell</a:t>
            </a:r>
          </a:p>
          <a:p>
            <a:pPr>
              <a:spcBef>
                <a:spcPts val="0"/>
              </a:spcBef>
            </a:pPr>
            <a:endParaRPr lang="en-US" altLang="zh-TW" sz="2800" dirty="0"/>
          </a:p>
          <a:p>
            <a:pPr>
              <a:spcBef>
                <a:spcPts val="0"/>
              </a:spcBef>
            </a:pPr>
            <a:endParaRPr lang="en-US" altLang="zh-TW" sz="2800" dirty="0" smtClean="0"/>
          </a:p>
          <a:p>
            <a:pPr lvl="1">
              <a:spcBef>
                <a:spcPts val="0"/>
              </a:spcBef>
            </a:pPr>
            <a:endParaRPr lang="en-US" altLang="zh-TW" sz="2400" dirty="0" smtClean="0"/>
          </a:p>
          <a:p>
            <a:pPr>
              <a:spcBef>
                <a:spcPts val="0"/>
              </a:spcBef>
            </a:pPr>
            <a:endParaRPr lang="en-US" altLang="zh-TW" sz="2800" dirty="0" smtClean="0"/>
          </a:p>
          <a:p>
            <a:pPr>
              <a:spcBef>
                <a:spcPts val="0"/>
              </a:spcBef>
            </a:pPr>
            <a:endParaRPr lang="en-US" altLang="zh-TW" sz="2800" dirty="0"/>
          </a:p>
          <a:p>
            <a:pPr>
              <a:spcBef>
                <a:spcPts val="0"/>
              </a:spcBef>
            </a:pPr>
            <a:endParaRPr lang="en-US" altLang="zh-TW" sz="2800" dirty="0" smtClean="0"/>
          </a:p>
          <a:p>
            <a:pPr>
              <a:spcBef>
                <a:spcPts val="0"/>
              </a:spcBef>
            </a:pPr>
            <a:endParaRPr lang="en-US" altLang="zh-TW" sz="2800" dirty="0" smtClean="0"/>
          </a:p>
          <a:p>
            <a:pPr>
              <a:spcBef>
                <a:spcPts val="0"/>
              </a:spcBef>
            </a:pPr>
            <a:endParaRPr lang="en-US" altLang="zh-TW" sz="2800" dirty="0" smtClean="0"/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Show your output result</a:t>
            </a:r>
            <a:endParaRPr lang="en-US" altLang="zh-TW" sz="2800" dirty="0"/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Spark can also be written in Python and run on </a:t>
            </a:r>
            <a:r>
              <a:rPr lang="en-US" altLang="zh-TW" sz="2800" dirty="0" err="1" smtClean="0"/>
              <a:t>PySpark</a:t>
            </a:r>
            <a:endParaRPr lang="en-US" altLang="zh-TW" sz="2800" dirty="0" smtClean="0"/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Reference: </a:t>
            </a: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spark.apache.org/examples.html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13" y="1916832"/>
            <a:ext cx="7722087" cy="33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Hands-on Lab: Spark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02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800" dirty="0" smtClean="0"/>
              <a:t>Type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WordCount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scala</a:t>
            </a:r>
            <a:r>
              <a:rPr lang="en-US" altLang="zh-TW" sz="2800" dirty="0"/>
              <a:t> code line-by-line </a:t>
            </a:r>
            <a:r>
              <a:rPr lang="en-US" altLang="zh-TW" sz="2800" dirty="0" smtClean="0"/>
              <a:t>in Spark Shell</a:t>
            </a:r>
          </a:p>
          <a:p>
            <a:pPr>
              <a:spcBef>
                <a:spcPts val="0"/>
              </a:spcBef>
            </a:pPr>
            <a:endParaRPr lang="en-US" altLang="zh-TW" sz="2800" dirty="0"/>
          </a:p>
          <a:p>
            <a:pPr>
              <a:spcBef>
                <a:spcPts val="0"/>
              </a:spcBef>
            </a:pPr>
            <a:endParaRPr lang="en-US" altLang="zh-TW" sz="2800" dirty="0" smtClean="0"/>
          </a:p>
          <a:p>
            <a:pPr lvl="1">
              <a:spcBef>
                <a:spcPts val="0"/>
              </a:spcBef>
            </a:pPr>
            <a:endParaRPr lang="en-US" altLang="zh-TW" sz="2400" dirty="0" smtClean="0"/>
          </a:p>
          <a:p>
            <a:pPr>
              <a:spcBef>
                <a:spcPts val="0"/>
              </a:spcBef>
            </a:pPr>
            <a:endParaRPr lang="en-US" altLang="zh-TW" sz="2800" dirty="0" smtClean="0"/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Show your output result</a:t>
            </a:r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5913025"/>
            <a:ext cx="974823" cy="912386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1520" y="1988840"/>
            <a:ext cx="8784976" cy="1541427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val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textFile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solidFill>
                  <a:srgbClr val="BB60D5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sc</a:t>
            </a:r>
            <a:r>
              <a:rPr lang="en-US" altLang="zh-TW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.textFile</a:t>
            </a:r>
            <a:r>
              <a:rPr lang="en-US" altLang="zh-TW" sz="2400" dirty="0" smtClean="0"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(</a:t>
            </a:r>
            <a:r>
              <a:rPr lang="zh-TW" altLang="zh-TW" sz="2400" dirty="0" smtClean="0"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"</a:t>
            </a:r>
            <a:r>
              <a:rPr lang="en-US" altLang="zh-TW" sz="2400" dirty="0" smtClean="0"/>
              <a:t>/</a:t>
            </a:r>
            <a:r>
              <a:rPr lang="en-US" altLang="zh-TW" sz="2400" dirty="0"/>
              <a:t>user/</a:t>
            </a:r>
            <a:r>
              <a:rPr lang="en-US" altLang="zh-TW" sz="2400" dirty="0" err="1"/>
              <a:t>hadoop</a:t>
            </a:r>
            <a:r>
              <a:rPr lang="en-US" altLang="zh-TW" sz="2400" dirty="0" smtClean="0"/>
              <a:t>/[</a:t>
            </a:r>
            <a:r>
              <a:rPr lang="en-US" altLang="zh-TW" sz="2400" dirty="0"/>
              <a:t>username</a:t>
            </a:r>
            <a:r>
              <a:rPr lang="en-US" altLang="zh-TW" sz="2400" dirty="0" smtClean="0"/>
              <a:t>]/input/hello.dat</a:t>
            </a:r>
            <a:r>
              <a:rPr lang="zh-TW" altLang="zh-TW" sz="2400" dirty="0" smtClean="0"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"</a:t>
            </a:r>
            <a:r>
              <a:rPr lang="en-US" altLang="zh-TW" sz="2400" dirty="0" smtClean="0"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)</a:t>
            </a:r>
            <a:endParaRPr lang="en-US" altLang="zh-TW" sz="2400" dirty="0"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val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counts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textFile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flatMap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=&gt;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line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split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" 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map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=&gt;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reduceByKey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_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_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counts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saveAsTextFile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sz="2400" dirty="0" smtClean="0"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"</a:t>
            </a:r>
            <a:r>
              <a:rPr lang="en-US" altLang="zh-TW" sz="2400" dirty="0" smtClean="0"/>
              <a:t>/user/spark/[</a:t>
            </a:r>
            <a:r>
              <a:rPr lang="en-US" altLang="zh-TW" sz="2400" dirty="0"/>
              <a:t>username</a:t>
            </a:r>
            <a:r>
              <a:rPr lang="en-US" altLang="zh-TW" sz="2400" dirty="0" smtClean="0"/>
              <a:t>]</a:t>
            </a:r>
            <a:r>
              <a:rPr lang="zh-TW" altLang="zh-TW" sz="2400" dirty="0" smtClean="0"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995351"/>
            <a:ext cx="8712968" cy="19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Spark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WordCount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Pi Estimation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3568" y="1988840"/>
            <a:ext cx="7926052" cy="1541427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val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textFile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solidFill>
                  <a:srgbClr val="BB60D5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sc</a:t>
            </a:r>
            <a:r>
              <a:rPr lang="en-US" altLang="zh-TW" sz="2400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.textFile</a:t>
            </a:r>
            <a:r>
              <a:rPr lang="en-US" altLang="zh-TW" sz="2400" dirty="0" smtClean="0"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(“</a:t>
            </a:r>
            <a:r>
              <a:rPr lang="en-US" altLang="zh-TW" sz="2400" dirty="0" smtClean="0">
                <a:solidFill>
                  <a:srgbClr val="4070A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&lt;</a:t>
            </a:r>
            <a:r>
              <a:rPr lang="en-US" altLang="zh-TW" sz="2400" dirty="0" err="1" smtClean="0">
                <a:solidFill>
                  <a:srgbClr val="4070A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input_directory_path</a:t>
            </a:r>
            <a:r>
              <a:rPr lang="en-US" altLang="zh-TW" sz="2400" dirty="0">
                <a:solidFill>
                  <a:srgbClr val="4070A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&gt;</a:t>
            </a:r>
            <a:r>
              <a:rPr lang="en-US" altLang="zh-TW" sz="2400" dirty="0"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val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counts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textFile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flatMap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=&gt;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line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split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" 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map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=&gt;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reduceByKey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_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_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counts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saveAsTextFile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"</a:t>
            </a:r>
            <a:r>
              <a:rPr lang="en-US" altLang="zh-TW" sz="2400" dirty="0">
                <a:solidFill>
                  <a:srgbClr val="4070A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&lt;</a:t>
            </a:r>
            <a:r>
              <a:rPr lang="en-US" altLang="zh-TW" sz="2400" dirty="0" err="1">
                <a:solidFill>
                  <a:srgbClr val="4070A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input_directory_path</a:t>
            </a:r>
            <a:r>
              <a:rPr lang="en-US" altLang="zh-TW" sz="2400" dirty="0">
                <a:solidFill>
                  <a:srgbClr val="4070A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&gt;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83568" y="4314940"/>
            <a:ext cx="7926052" cy="1541427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val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count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sc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parallelize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NUM_SAMPLES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filter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_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=&gt;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     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val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math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random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solidFill>
                  <a:srgbClr val="333333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     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val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math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random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1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count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println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"Pi is roughly ${4.0 * count / NUM_SAMPLES}"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5724128" y="1628800"/>
            <a:ext cx="288032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012160" y="121920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HDFS location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96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Spark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Prediction </a:t>
            </a:r>
            <a:r>
              <a:rPr lang="en-US" altLang="zh-TW" dirty="0"/>
              <a:t>with Logistic </a:t>
            </a:r>
            <a:r>
              <a:rPr lang="en-US" altLang="zh-TW" dirty="0" smtClean="0"/>
              <a:t>Regression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536476" y="1988840"/>
            <a:ext cx="8147248" cy="4126751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// Every record of this DataFrame contains the label and </a:t>
            </a:r>
            <a:endParaRPr kumimoji="0" lang="en-US" altLang="zh-TW" sz="2200" b="0" i="1" u="none" strike="noStrike" cap="none" normalizeH="0" baseline="0" dirty="0" smtClean="0">
              <a:ln>
                <a:noFill/>
              </a:ln>
              <a:solidFill>
                <a:srgbClr val="60A0B0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// features represented by a vector. </a:t>
            </a:r>
            <a:endParaRPr kumimoji="0" lang="en-US" altLang="zh-TW" sz="2200" b="0" i="1" u="none" strike="noStrike" cap="none" normalizeH="0" baseline="0" dirty="0" smtClean="0">
              <a:ln>
                <a:noFill/>
              </a:ln>
              <a:solidFill>
                <a:srgbClr val="60A0B0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val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df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sqlContext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createDataFrame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toDF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"label"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"features"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endParaRPr kumimoji="0" lang="en-US" altLang="zh-TW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// Set parameters for the algorithm. </a:t>
            </a:r>
            <a:endParaRPr kumimoji="0" lang="en-US" altLang="zh-TW" sz="2200" b="0" i="1" u="none" strike="noStrike" cap="none" normalizeH="0" baseline="0" dirty="0" smtClean="0">
              <a:ln>
                <a:noFill/>
              </a:ln>
              <a:solidFill>
                <a:srgbClr val="60A0B0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// Here, we limit the number of iterations to 10. </a:t>
            </a:r>
            <a:endParaRPr kumimoji="0" lang="en-US" altLang="zh-TW" sz="2200" b="0" i="1" u="none" strike="noStrike" cap="none" normalizeH="0" baseline="0" dirty="0" smtClean="0">
              <a:ln>
                <a:noFill/>
              </a:ln>
              <a:solidFill>
                <a:srgbClr val="60A0B0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val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lr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new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LogisticRegression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setMaxIter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40A07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10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endParaRPr kumimoji="0" lang="en-US" altLang="zh-TW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// Fit the model to the data. </a:t>
            </a:r>
            <a:endParaRPr kumimoji="0" lang="en-US" altLang="zh-TW" sz="2200" b="0" i="1" u="none" strike="noStrike" cap="none" normalizeH="0" baseline="0" dirty="0" smtClean="0">
              <a:ln>
                <a:noFill/>
              </a:ln>
              <a:solidFill>
                <a:srgbClr val="60A0B0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val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model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lr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fit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endParaRPr kumimoji="0" lang="en-US" altLang="zh-TW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// Inspect the model: get the feature weights. </a:t>
            </a:r>
            <a:endParaRPr kumimoji="0" lang="en-US" altLang="zh-TW" sz="2200" b="0" i="1" u="none" strike="noStrike" cap="none" normalizeH="0" baseline="0" dirty="0" smtClean="0">
              <a:ln>
                <a:noFill/>
              </a:ln>
              <a:solidFill>
                <a:srgbClr val="60A0B0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val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weights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=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 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model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weights </a:t>
            </a:r>
            <a:endParaRPr kumimoji="0" lang="en-US" altLang="zh-TW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0" i="1" u="none" strike="noStrike" cap="none" normalizeH="0" baseline="0" dirty="0" smtClean="0">
                <a:ln>
                  <a:noFill/>
                </a:ln>
                <a:solidFill>
                  <a:srgbClr val="60A0B0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// Given a dataset, predict each point's label, and show the results. </a:t>
            </a:r>
            <a:endParaRPr kumimoji="0" lang="en-US" altLang="zh-TW" sz="2200" b="0" i="1" u="none" strike="noStrike" cap="none" normalizeH="0" baseline="0" dirty="0" smtClean="0">
              <a:ln>
                <a:noFill/>
              </a:ln>
              <a:solidFill>
                <a:srgbClr val="60A0B0"/>
              </a:solidFill>
              <a:effectLst/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model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transform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show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zh-TW" altLang="zh-TW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4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Advanced </a:t>
            </a:r>
            <a:r>
              <a:rPr lang="en-US" altLang="zh-TW" dirty="0" err="1" smtClean="0"/>
              <a:t>Prog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8" name="文字版面配置區 6"/>
          <p:cNvSpPr txBox="1">
            <a:spLocks/>
          </p:cNvSpPr>
          <p:nvPr/>
        </p:nvSpPr>
        <p:spPr>
          <a:xfrm>
            <a:off x="1552128" y="2060849"/>
            <a:ext cx="7772400" cy="2346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100" b="1" dirty="0"/>
              <a:t>Custom </a:t>
            </a:r>
            <a:r>
              <a:rPr lang="en-US" altLang="zh-TW" sz="2100" b="1" dirty="0" smtClean="0"/>
              <a:t>key &amp; value </a:t>
            </a:r>
            <a:r>
              <a:rPr lang="en-US" altLang="zh-TW" sz="2100" b="1" dirty="0"/>
              <a:t>types</a:t>
            </a:r>
          </a:p>
          <a:p>
            <a:r>
              <a:rPr lang="en-US" altLang="zh-TW" sz="2100" b="1" dirty="0">
                <a:solidFill>
                  <a:schemeClr val="bg1">
                    <a:lumMod val="50000"/>
                  </a:schemeClr>
                </a:solidFill>
              </a:rPr>
              <a:t>Combiner</a:t>
            </a:r>
          </a:p>
          <a:p>
            <a:r>
              <a:rPr lang="en-US" altLang="zh-TW" sz="2100" b="1" dirty="0" err="1" smtClean="0">
                <a:solidFill>
                  <a:schemeClr val="bg1">
                    <a:lumMod val="50000"/>
                  </a:schemeClr>
                </a:solidFill>
              </a:rPr>
              <a:t>Partitioner</a:t>
            </a:r>
            <a:endParaRPr lang="en-US" altLang="zh-TW" sz="2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</a:rPr>
              <a:t>GroupingComparator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</a:rPr>
              <a:t>SortComparator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 Value Types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sz="2800" i="1" dirty="0" smtClean="0"/>
              <a:t>Value in </a:t>
            </a:r>
            <a:r>
              <a:rPr lang="en-US" altLang="zh-TW" sz="2800" dirty="0" smtClean="0"/>
              <a:t>3-dimensional coordinate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struct</a:t>
            </a:r>
            <a:r>
              <a:rPr lang="en-US" altLang="zh-TW" sz="2400" dirty="0" smtClean="0"/>
              <a:t>  point3d { float x; float y; float z; }</a:t>
            </a:r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Implement </a:t>
            </a:r>
            <a:r>
              <a:rPr lang="en-US" altLang="zh-TW" sz="2800" i="1" dirty="0" smtClean="0"/>
              <a:t>Writable</a:t>
            </a:r>
            <a:r>
              <a:rPr lang="en-US" altLang="zh-TW" sz="2800" dirty="0" smtClean="0"/>
              <a:t> interface 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write: data serialization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err="1" smtClean="0"/>
              <a:t>readFields</a:t>
            </a:r>
            <a:r>
              <a:rPr lang="en-US" altLang="zh-TW" sz="2400" dirty="0" smtClean="0"/>
              <a:t>: data de-serialization</a:t>
            </a:r>
            <a:endParaRPr lang="zh-TW" altLang="en-US" sz="2400" dirty="0" smtClean="0"/>
          </a:p>
          <a:p>
            <a:pPr lvl="1">
              <a:spcBef>
                <a:spcPts val="0"/>
              </a:spcBef>
            </a:pPr>
            <a:endParaRPr lang="en-US" altLang="zh-TW" sz="2400" dirty="0" smtClean="0"/>
          </a:p>
          <a:p>
            <a:pPr marL="0" indent="0">
              <a:spcBef>
                <a:spcPts val="0"/>
              </a:spcBef>
              <a:buNone/>
            </a:pPr>
            <a:endParaRPr lang="zh-TW" alt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251520" y="3429000"/>
            <a:ext cx="8640960" cy="302433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100" b="1" dirty="0" smtClean="0">
                <a:solidFill>
                  <a:schemeClr val="tx1"/>
                </a:solidFill>
              </a:rPr>
              <a:t>public class 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Point3D implements Writable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{ </a:t>
            </a:r>
          </a:p>
          <a:p>
            <a:r>
              <a:rPr lang="en-US" altLang="zh-TW" sz="2100" b="1" dirty="0" smtClean="0">
                <a:solidFill>
                  <a:schemeClr val="tx1"/>
                </a:solidFill>
              </a:rPr>
              <a:t>     private float x; </a:t>
            </a:r>
            <a:r>
              <a:rPr lang="en-US" altLang="zh-TW" sz="2100" b="1" dirty="0">
                <a:solidFill>
                  <a:schemeClr val="tx1"/>
                </a:solidFill>
              </a:rPr>
              <a:t>private 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float y; </a:t>
            </a:r>
            <a:r>
              <a:rPr lang="en-US" altLang="zh-TW" sz="2100" b="1" dirty="0">
                <a:solidFill>
                  <a:schemeClr val="tx1"/>
                </a:solidFill>
              </a:rPr>
              <a:t>private 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float z; </a:t>
            </a:r>
          </a:p>
          <a:p>
            <a:r>
              <a:rPr lang="en-US" altLang="zh-TW" sz="2100" b="1" dirty="0">
                <a:solidFill>
                  <a:schemeClr val="tx1"/>
                </a:solidFill>
              </a:rPr>
              <a:t> 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   public 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Point3D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(float x, float y, float z)  { 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this.x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= x; 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this.y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= y; 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this.z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= z; }  </a:t>
            </a:r>
          </a:p>
          <a:p>
            <a:r>
              <a:rPr lang="en-US" altLang="zh-TW" sz="2100" b="1" dirty="0">
                <a:solidFill>
                  <a:schemeClr val="tx1"/>
                </a:solidFill>
              </a:rPr>
              <a:t> 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   public void 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write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(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DataOutput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out) throws 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IOException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{ </a:t>
            </a:r>
          </a:p>
          <a:p>
            <a:r>
              <a:rPr lang="en-US" altLang="zh-TW" sz="2100" b="1" dirty="0">
                <a:solidFill>
                  <a:schemeClr val="tx1"/>
                </a:solidFill>
              </a:rPr>
              <a:t>	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out.writeFloat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(x); 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out.writeFloat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(y); 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out.writeFloat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(z); </a:t>
            </a:r>
          </a:p>
          <a:p>
            <a:r>
              <a:rPr lang="en-US" altLang="zh-TW" sz="2100" b="1" dirty="0">
                <a:solidFill>
                  <a:schemeClr val="tx1"/>
                </a:solidFill>
              </a:rPr>
              <a:t> 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   } </a:t>
            </a:r>
          </a:p>
          <a:p>
            <a:r>
              <a:rPr lang="en-US" altLang="zh-TW" sz="2100" b="1" dirty="0">
                <a:solidFill>
                  <a:schemeClr val="tx1"/>
                </a:solidFill>
              </a:rPr>
              <a:t> 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   public void </a:t>
            </a:r>
            <a:r>
              <a:rPr lang="en-US" altLang="zh-TW" sz="2100" b="1" dirty="0" err="1" smtClean="0">
                <a:solidFill>
                  <a:srgbClr val="FF0000"/>
                </a:solidFill>
              </a:rPr>
              <a:t>readFields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(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DataInput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in) throws 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IOException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TW" sz="2100" b="1" dirty="0">
                <a:solidFill>
                  <a:schemeClr val="tx1"/>
                </a:solidFill>
              </a:rPr>
              <a:t>	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{ x = 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in.readFloat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(); y = 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in.readFloat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(); z = </a:t>
            </a:r>
            <a:r>
              <a:rPr lang="en-US" altLang="zh-TW" sz="2100" b="1" dirty="0" err="1" smtClean="0">
                <a:solidFill>
                  <a:schemeClr val="tx1"/>
                </a:solidFill>
              </a:rPr>
              <a:t>in.readFloat</a:t>
            </a:r>
            <a:r>
              <a:rPr lang="en-US" altLang="zh-TW" sz="2100" b="1" dirty="0" smtClean="0">
                <a:solidFill>
                  <a:schemeClr val="tx1"/>
                </a:solidFill>
              </a:rPr>
              <a:t>(); } </a:t>
            </a:r>
          </a:p>
          <a:p>
            <a:r>
              <a:rPr lang="en-US" altLang="zh-TW" sz="2100" b="1" dirty="0" smtClean="0">
                <a:solidFill>
                  <a:schemeClr val="tx1"/>
                </a:solidFill>
              </a:rPr>
              <a:t>}</a:t>
            </a:r>
            <a:endParaRPr lang="zh-TW" altLang="en-US" sz="2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 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939336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Import classes </a:t>
            </a:r>
            <a:r>
              <a:rPr lang="en-US" altLang="zh-TW" sz="2400" dirty="0">
                <a:solidFill>
                  <a:schemeClr val="tx1"/>
                </a:solidFill>
              </a:rPr>
              <a:t>in “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org.apache.hadoop.mapreduce</a:t>
            </a:r>
            <a:r>
              <a:rPr lang="en-US" altLang="zh-TW" sz="2400" b="1" i="1" dirty="0">
                <a:solidFill>
                  <a:schemeClr val="tx1"/>
                </a:solidFill>
              </a:rPr>
              <a:t>”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package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chemeClr val="tx1"/>
                </a:solidFill>
              </a:rPr>
              <a:t>import </a:t>
            </a:r>
            <a:r>
              <a:rPr lang="en-US" altLang="zh-TW" sz="2000" b="1" dirty="0" err="1">
                <a:solidFill>
                  <a:schemeClr val="tx1"/>
                </a:solidFill>
              </a:rPr>
              <a:t>java.io.IOException</a:t>
            </a:r>
            <a:r>
              <a:rPr lang="en-US" altLang="zh-TW" sz="2000" b="1" dirty="0">
                <a:solidFill>
                  <a:schemeClr val="tx1"/>
                </a:solidFill>
              </a:rPr>
              <a:t>; import </a:t>
            </a:r>
            <a:r>
              <a:rPr lang="en-US" altLang="zh-TW" sz="2000" b="1" dirty="0" err="1">
                <a:solidFill>
                  <a:schemeClr val="tx1"/>
                </a:solidFill>
              </a:rPr>
              <a:t>java.util.StringTokenizer</a:t>
            </a:r>
            <a:r>
              <a:rPr lang="en-US" altLang="zh-TW" sz="2000" b="1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import </a:t>
            </a:r>
            <a:r>
              <a:rPr lang="en-US" altLang="zh-TW" sz="2000" b="1" dirty="0" err="1">
                <a:solidFill>
                  <a:schemeClr val="tx1"/>
                </a:solidFill>
              </a:rPr>
              <a:t>org.apache.hadoop.conf.Configuration</a:t>
            </a:r>
            <a:r>
              <a:rPr lang="en-US" altLang="zh-TW" sz="2000" b="1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import </a:t>
            </a:r>
            <a:r>
              <a:rPr lang="en-US" altLang="zh-TW" sz="2000" b="1" dirty="0" err="1">
                <a:solidFill>
                  <a:schemeClr val="tx1"/>
                </a:solidFill>
              </a:rPr>
              <a:t>org.apache.hadoop.fs.Path</a:t>
            </a:r>
            <a:r>
              <a:rPr lang="en-US" altLang="zh-TW" sz="2000" b="1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import </a:t>
            </a:r>
            <a:r>
              <a:rPr lang="en-US" altLang="zh-TW" sz="2000" b="1" dirty="0" err="1">
                <a:solidFill>
                  <a:schemeClr val="tx1"/>
                </a:solidFill>
              </a:rPr>
              <a:t>org.apache.hadoop.io.IntWritable</a:t>
            </a:r>
            <a:r>
              <a:rPr lang="en-US" altLang="zh-TW" sz="2000" b="1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import </a:t>
            </a:r>
            <a:r>
              <a:rPr lang="en-US" altLang="zh-TW" sz="2000" b="1" dirty="0" err="1">
                <a:solidFill>
                  <a:schemeClr val="tx1"/>
                </a:solidFill>
              </a:rPr>
              <a:t>org.apache.hadoop.io.Text</a:t>
            </a:r>
            <a:r>
              <a:rPr lang="en-US" altLang="zh-TW" sz="2000" b="1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import </a:t>
            </a:r>
            <a:r>
              <a:rPr lang="en-US" altLang="zh-TW" sz="2000" b="1" dirty="0" err="1">
                <a:solidFill>
                  <a:schemeClr val="tx1"/>
                </a:solidFill>
              </a:rPr>
              <a:t>org.apache.hadoop.</a:t>
            </a:r>
            <a:r>
              <a:rPr lang="en-US" altLang="zh-TW" sz="2000" b="1" dirty="0" err="1">
                <a:solidFill>
                  <a:srgbClr val="FF0000"/>
                </a:solidFill>
              </a:rPr>
              <a:t>mapreduce</a:t>
            </a:r>
            <a:r>
              <a:rPr lang="en-US" altLang="zh-TW" sz="2000" b="1" dirty="0" err="1">
                <a:solidFill>
                  <a:schemeClr val="tx1"/>
                </a:solidFill>
              </a:rPr>
              <a:t>.Job</a:t>
            </a:r>
            <a:r>
              <a:rPr lang="en-US" altLang="zh-TW" sz="2000" b="1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import </a:t>
            </a:r>
            <a:r>
              <a:rPr lang="en-US" altLang="zh-TW" sz="2000" b="1" dirty="0" err="1">
                <a:solidFill>
                  <a:schemeClr val="tx1"/>
                </a:solidFill>
              </a:rPr>
              <a:t>org.apache.hadoop.</a:t>
            </a:r>
            <a:r>
              <a:rPr lang="en-US" altLang="zh-TW" sz="2000" b="1" dirty="0" err="1">
                <a:solidFill>
                  <a:srgbClr val="FF0000"/>
                </a:solidFill>
              </a:rPr>
              <a:t>mapreduce</a:t>
            </a:r>
            <a:r>
              <a:rPr lang="en-US" altLang="zh-TW" sz="2000" b="1" dirty="0" err="1">
                <a:solidFill>
                  <a:schemeClr val="tx1"/>
                </a:solidFill>
              </a:rPr>
              <a:t>.Mapper</a:t>
            </a:r>
            <a:r>
              <a:rPr lang="en-US" altLang="zh-TW" sz="2000" b="1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import </a:t>
            </a:r>
            <a:r>
              <a:rPr lang="en-US" altLang="zh-TW" sz="2000" b="1" dirty="0" err="1">
                <a:solidFill>
                  <a:schemeClr val="tx1"/>
                </a:solidFill>
              </a:rPr>
              <a:t>org.apache.hadoop.</a:t>
            </a:r>
            <a:r>
              <a:rPr lang="en-US" altLang="zh-TW" sz="2000" b="1" dirty="0" err="1">
                <a:solidFill>
                  <a:srgbClr val="FF0000"/>
                </a:solidFill>
              </a:rPr>
              <a:t>mapreduce</a:t>
            </a:r>
            <a:r>
              <a:rPr lang="en-US" altLang="zh-TW" sz="2000" b="1" dirty="0" err="1">
                <a:solidFill>
                  <a:schemeClr val="tx1"/>
                </a:solidFill>
              </a:rPr>
              <a:t>.Reducer</a:t>
            </a:r>
            <a:r>
              <a:rPr lang="en-US" altLang="zh-TW" sz="2000" b="1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import </a:t>
            </a:r>
            <a:r>
              <a:rPr lang="en-US" altLang="zh-TW" sz="2000" b="1" dirty="0" err="1">
                <a:solidFill>
                  <a:schemeClr val="tx1"/>
                </a:solidFill>
              </a:rPr>
              <a:t>org.apache.hadoop.</a:t>
            </a:r>
            <a:r>
              <a:rPr lang="en-US" altLang="zh-TW" sz="2000" b="1" dirty="0" err="1">
                <a:solidFill>
                  <a:srgbClr val="FF0000"/>
                </a:solidFill>
              </a:rPr>
              <a:t>mapreduce</a:t>
            </a:r>
            <a:r>
              <a:rPr lang="en-US" altLang="zh-TW" sz="2000" b="1" dirty="0" err="1">
                <a:solidFill>
                  <a:schemeClr val="tx1"/>
                </a:solidFill>
              </a:rPr>
              <a:t>.lib.input.FileInputFormat</a:t>
            </a:r>
            <a:r>
              <a:rPr lang="en-US" altLang="zh-TW" sz="2000" b="1" dirty="0">
                <a:solidFill>
                  <a:schemeClr val="tx1"/>
                </a:solidFill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Import </a:t>
            </a:r>
            <a:r>
              <a:rPr lang="en-US" altLang="zh-TW" sz="2000" b="1" dirty="0" err="1">
                <a:solidFill>
                  <a:schemeClr val="tx1"/>
                </a:solidFill>
              </a:rPr>
              <a:t>org.apache.hadoop.</a:t>
            </a:r>
            <a:r>
              <a:rPr lang="en-US" altLang="zh-TW" sz="2000" b="1" dirty="0" err="1">
                <a:solidFill>
                  <a:srgbClr val="FF0000"/>
                </a:solidFill>
              </a:rPr>
              <a:t>mapreduce</a:t>
            </a:r>
            <a:r>
              <a:rPr lang="en-US" altLang="zh-TW" sz="2000" b="1" dirty="0" err="1">
                <a:solidFill>
                  <a:schemeClr val="tx1"/>
                </a:solidFill>
              </a:rPr>
              <a:t>.lib.output.FileOutputFormat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chemeClr val="tx1"/>
                </a:solidFill>
              </a:rPr>
              <a:t>[Other necessary classes called by your code ……]</a:t>
            </a:r>
          </a:p>
          <a:p>
            <a:pPr>
              <a:spcBef>
                <a:spcPts val="0"/>
              </a:spcBef>
            </a:pPr>
            <a:endParaRPr lang="en-US" altLang="zh-TW" sz="20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chemeClr val="tx1"/>
                </a:solidFill>
              </a:rPr>
              <a:t>Notice: 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FF0000"/>
                </a:solidFill>
              </a:rPr>
              <a:t>“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mapreduce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”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package it not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interchangable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with “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mapred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”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package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chemeClr val="tx1"/>
                </a:solidFill>
              </a:rPr>
              <a:t>Prevent using “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Deprecated</a:t>
            </a:r>
            <a:r>
              <a:rPr lang="en-US" altLang="zh-TW" sz="2000" b="1" dirty="0" smtClean="0"/>
              <a:t>”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methods </a:t>
            </a:r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8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 Key Types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i="1" dirty="0" smtClean="0"/>
              <a:t>Key in </a:t>
            </a:r>
            <a:r>
              <a:rPr lang="en-US" altLang="zh-TW" dirty="0" smtClean="0"/>
              <a:t>3-dimensional coordinate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 point3d { float x; float y; float z; }</a:t>
            </a:r>
            <a:endParaRPr lang="en-US" altLang="zh-TW" sz="3200" dirty="0" smtClean="0"/>
          </a:p>
          <a:p>
            <a:pPr>
              <a:spcBef>
                <a:spcPts val="1200"/>
              </a:spcBef>
            </a:pPr>
            <a:r>
              <a:rPr lang="en-US" altLang="zh-TW" dirty="0" smtClean="0"/>
              <a:t>Implement all functions in the </a:t>
            </a:r>
            <a:r>
              <a:rPr lang="en-US" altLang="zh-TW" b="1" i="1" dirty="0" smtClean="0"/>
              <a:t>writable</a:t>
            </a:r>
            <a:r>
              <a:rPr lang="en-US" altLang="zh-TW" dirty="0" smtClean="0"/>
              <a:t> interface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write(), </a:t>
            </a:r>
            <a:r>
              <a:rPr lang="en-US" altLang="zh-TW" dirty="0" err="1" smtClean="0"/>
              <a:t>readFields</a:t>
            </a:r>
            <a:r>
              <a:rPr lang="en-US" altLang="zh-TW" dirty="0" smtClean="0"/>
              <a:t>()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/>
              <a:t>Implement additional functions in the </a:t>
            </a:r>
            <a:r>
              <a:rPr lang="en-US" altLang="zh-TW" b="1" i="1" dirty="0" err="1" smtClean="0"/>
              <a:t>writablecomparable</a:t>
            </a:r>
            <a:r>
              <a:rPr lang="en-US" altLang="zh-TW" dirty="0" smtClean="0"/>
              <a:t> interface</a:t>
            </a:r>
          </a:p>
          <a:p>
            <a:pPr lvl="1">
              <a:spcBef>
                <a:spcPts val="0"/>
              </a:spcBef>
            </a:pPr>
            <a:r>
              <a:rPr lang="en-US" altLang="zh-TW" dirty="0" err="1" smtClean="0"/>
              <a:t>compareTo</a:t>
            </a:r>
            <a:r>
              <a:rPr lang="en-US" altLang="zh-TW" dirty="0" smtClean="0"/>
              <a:t>(): used for </a:t>
            </a:r>
            <a:r>
              <a:rPr lang="en-US" altLang="zh-TW" b="1" dirty="0" smtClean="0"/>
              <a:t>sorting</a:t>
            </a:r>
          </a:p>
          <a:p>
            <a:pPr lvl="2">
              <a:spcBef>
                <a:spcPts val="0"/>
              </a:spcBef>
            </a:pPr>
            <a:r>
              <a:rPr lang="en-US" altLang="zh-TW" dirty="0"/>
              <a:t>Compares this object with the specified object for order. Returns a negative integer, zero, or a positive integer as this object is less than, equal to, or greater than the specified object.</a:t>
            </a:r>
            <a:endParaRPr lang="en-US" altLang="zh-TW" b="1" dirty="0" smtClean="0"/>
          </a:p>
          <a:p>
            <a:pPr lvl="1">
              <a:spcBef>
                <a:spcPts val="0"/>
              </a:spcBef>
            </a:pPr>
            <a:r>
              <a:rPr lang="en-US" altLang="zh-TW" dirty="0" err="1" smtClean="0"/>
              <a:t>hashCode</a:t>
            </a:r>
            <a:r>
              <a:rPr lang="en-US" altLang="zh-TW" dirty="0" smtClean="0"/>
              <a:t>(): used for </a:t>
            </a:r>
            <a:r>
              <a:rPr lang="en-US" altLang="zh-TW" b="1" dirty="0" smtClean="0"/>
              <a:t>partitioning</a:t>
            </a:r>
          </a:p>
          <a:p>
            <a:pPr lvl="1">
              <a:spcBef>
                <a:spcPts val="0"/>
              </a:spcBef>
            </a:pPr>
            <a:endParaRPr lang="en-US" altLang="zh-TW" sz="2400" dirty="0" smtClean="0"/>
          </a:p>
          <a:p>
            <a:pPr lvl="1">
              <a:spcBef>
                <a:spcPts val="0"/>
              </a:spcBef>
            </a:pPr>
            <a:endParaRPr lang="en-US" altLang="zh-TW" sz="2400" dirty="0" smtClean="0"/>
          </a:p>
          <a:p>
            <a:pPr lvl="1">
              <a:spcBef>
                <a:spcPts val="0"/>
              </a:spcBef>
            </a:pPr>
            <a:endParaRPr lang="en-US" altLang="zh-TW" sz="2400" dirty="0" smtClean="0"/>
          </a:p>
          <a:p>
            <a:pPr lvl="1">
              <a:spcBef>
                <a:spcPts val="0"/>
              </a:spcBef>
            </a:pPr>
            <a:endParaRPr lang="zh-TW" altLang="en-US" sz="2400" dirty="0" smtClean="0"/>
          </a:p>
          <a:p>
            <a:pPr lvl="1">
              <a:spcBef>
                <a:spcPts val="0"/>
              </a:spcBef>
            </a:pPr>
            <a:endParaRPr lang="en-US" altLang="zh-TW" sz="2400" dirty="0" smtClean="0"/>
          </a:p>
          <a:p>
            <a:pPr marL="0" indent="0">
              <a:spcBef>
                <a:spcPts val="0"/>
              </a:spcBef>
              <a:buNone/>
            </a:pPr>
            <a:endParaRPr lang="zh-TW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052736"/>
            <a:ext cx="8532440" cy="561662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chemeClr val="tx1"/>
                </a:solidFill>
              </a:rPr>
              <a:t>public class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Point3D implements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WritableComparable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&lt;Point3D&gt;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{ 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</a:rPr>
              <a:t>     </a:t>
            </a:r>
            <a:r>
              <a:rPr lang="en-US" altLang="zh-TW" sz="2000" b="1" dirty="0">
                <a:solidFill>
                  <a:schemeClr val="tx1"/>
                </a:solidFill>
              </a:rPr>
              <a:t>private float x; private float y; private float z;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r>
              <a:rPr lang="en-US" altLang="zh-TW" sz="2000" b="1" dirty="0">
                <a:solidFill>
                  <a:schemeClr val="tx1"/>
                </a:solidFill>
              </a:rPr>
              <a:t>     public 3DPoint (){x=0.0f; y=0.0f; z=0.0f;}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     </a:t>
            </a:r>
            <a:r>
              <a:rPr lang="en-US" altLang="zh-TW" sz="2000" b="1" dirty="0">
                <a:solidFill>
                  <a:srgbClr val="FF0000"/>
                </a:solidFill>
              </a:rPr>
              <a:t>public void set(float x, float y, float z)  { </a:t>
            </a:r>
            <a:r>
              <a:rPr lang="en-US" altLang="zh-TW" sz="2000" b="1" dirty="0" err="1">
                <a:solidFill>
                  <a:srgbClr val="FF0000"/>
                </a:solidFill>
              </a:rPr>
              <a:t>this.x</a:t>
            </a:r>
            <a:r>
              <a:rPr lang="en-US" altLang="zh-TW" sz="2000" b="1" dirty="0">
                <a:solidFill>
                  <a:srgbClr val="FF0000"/>
                </a:solidFill>
              </a:rPr>
              <a:t> = x; </a:t>
            </a:r>
            <a:r>
              <a:rPr lang="en-US" altLang="zh-TW" sz="2000" b="1" dirty="0" err="1">
                <a:solidFill>
                  <a:srgbClr val="FF0000"/>
                </a:solidFill>
              </a:rPr>
              <a:t>this.y</a:t>
            </a:r>
            <a:r>
              <a:rPr lang="en-US" altLang="zh-TW" sz="2000" b="1" dirty="0">
                <a:solidFill>
                  <a:srgbClr val="FF0000"/>
                </a:solidFill>
              </a:rPr>
              <a:t> = y; </a:t>
            </a:r>
            <a:r>
              <a:rPr lang="en-US" altLang="zh-TW" sz="2000" b="1" dirty="0" err="1">
                <a:solidFill>
                  <a:srgbClr val="FF0000"/>
                </a:solidFill>
              </a:rPr>
              <a:t>this.z</a:t>
            </a:r>
            <a:r>
              <a:rPr lang="en-US" altLang="zh-TW" sz="2000" b="1" dirty="0">
                <a:solidFill>
                  <a:srgbClr val="FF0000"/>
                </a:solidFill>
              </a:rPr>
              <a:t> = z; }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</a:rPr>
              <a:t>     public float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distanceFromOrigin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() { </a:t>
            </a:r>
          </a:p>
          <a:p>
            <a:r>
              <a:rPr lang="en-US" altLang="zh-TW" sz="2000" b="1" dirty="0" smtClean="0">
                <a:solidFill>
                  <a:schemeClr val="tx1"/>
                </a:solidFill>
              </a:rPr>
              <a:t>	return (float)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Math.sqrt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(x*x + y*y + z*z); 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} 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public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compareTo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(Point3D other) { 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float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myDistance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=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distanceFromOrigin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(); 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float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otherDistance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=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other.distanceFromOrigin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(); 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return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Float.compare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myDistance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otherDistance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); 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} </a:t>
            </a:r>
          </a:p>
          <a:p>
            <a:r>
              <a:rPr lang="en-US" altLang="zh-TW" sz="2000" b="1" dirty="0" smtClean="0">
                <a:solidFill>
                  <a:schemeClr val="tx1"/>
                </a:solidFill>
              </a:rPr>
              <a:t>     public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hashCode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() { 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	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return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Float.floatToIntBits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(x) ^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Float.floatToIntBits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(y) ^ 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	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Float.floatToIntBits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(z); 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// overwrite other methods in Writable interface:  write </a:t>
            </a:r>
            <a:r>
              <a:rPr lang="en-US" altLang="zh-TW" sz="2000" b="1" dirty="0">
                <a:solidFill>
                  <a:srgbClr val="FF0000"/>
                </a:solidFill>
              </a:rPr>
              <a:t>&amp;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readFields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</a:rPr>
              <a:t>}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 Key Types</a:t>
            </a:r>
            <a:endParaRPr lang="zh-TW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0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Case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TW" dirty="0" smtClean="0"/>
              <a:t>Given a list of 3D-coordinates, sort them in order in each of the output file:</a:t>
            </a:r>
          </a:p>
          <a:p>
            <a:pPr lvl="1"/>
            <a:r>
              <a:rPr lang="en-US" altLang="zh-TW" b="1" dirty="0" smtClean="0"/>
              <a:t>key type</a:t>
            </a:r>
            <a:r>
              <a:rPr lang="en-US" altLang="zh-TW" dirty="0" smtClean="0"/>
              <a:t>: Point3D</a:t>
            </a:r>
          </a:p>
          <a:p>
            <a:pPr lvl="1"/>
            <a:r>
              <a:rPr lang="en-US" altLang="zh-TW" b="1" dirty="0" smtClean="0"/>
              <a:t>Value type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NullWritable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Mapper</a:t>
            </a:r>
            <a:r>
              <a:rPr lang="en-US" altLang="zh-TW" dirty="0" smtClean="0"/>
              <a:t>: map each line to {&lt;</a:t>
            </a:r>
            <a:r>
              <a:rPr lang="en-US" altLang="zh-TW" dirty="0" err="1" smtClean="0"/>
              <a:t>x,y,z</a:t>
            </a:r>
            <a:r>
              <a:rPr lang="en-US" altLang="zh-TW" dirty="0" smtClean="0"/>
              <a:t>&gt;, Null}</a:t>
            </a:r>
          </a:p>
          <a:p>
            <a:pPr lvl="1"/>
            <a:r>
              <a:rPr lang="en-US" altLang="zh-TW" b="1" dirty="0" smtClean="0"/>
              <a:t>Reducer</a:t>
            </a:r>
            <a:r>
              <a:rPr lang="en-US" altLang="zh-TW" dirty="0" smtClean="0"/>
              <a:t>: write key to file</a:t>
            </a:r>
          </a:p>
          <a:p>
            <a:pPr lvl="1"/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sym typeface="Wingdings" pitchFamily="2" charset="2"/>
              </a:rPr>
              <a:t>Data is sorted </a:t>
            </a:r>
            <a:r>
              <a:rPr lang="en-US" altLang="zh-TW" b="1" dirty="0" smtClean="0">
                <a:solidFill>
                  <a:srgbClr val="FF0000"/>
                </a:solidFill>
              </a:rPr>
              <a:t>automatically by Key in the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MapReduce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process</a:t>
            </a:r>
          </a:p>
          <a:p>
            <a:pPr lvl="1"/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196752"/>
            <a:ext cx="8532440" cy="4392488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public class TestPoint3D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{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public static class </a:t>
            </a:r>
            <a:r>
              <a:rPr lang="en-US" altLang="zh-TW" sz="2000" b="1" dirty="0" err="1">
                <a:solidFill>
                  <a:schemeClr val="tx1"/>
                </a:solidFill>
              </a:rPr>
              <a:t>TokenizerMapper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 extends Mapper&lt;Object, Text, Point3D, </a:t>
            </a:r>
            <a:r>
              <a:rPr lang="en-US" altLang="zh-TW" sz="2000" b="1" dirty="0" err="1">
                <a:solidFill>
                  <a:schemeClr val="tx1"/>
                </a:solidFill>
              </a:rPr>
              <a:t>NullWritable</a:t>
            </a:r>
            <a:r>
              <a:rPr lang="en-US" altLang="zh-TW" sz="2000" b="1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private Point3D point = new Point3D();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public void map(Object key, Text value, Context </a:t>
            </a:r>
            <a:r>
              <a:rPr lang="en-US" altLang="zh-TW" sz="2000" b="1" dirty="0" err="1">
                <a:solidFill>
                  <a:schemeClr val="tx1"/>
                </a:solidFill>
              </a:rPr>
              <a:t>context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              ) throws </a:t>
            </a:r>
            <a:r>
              <a:rPr lang="en-US" altLang="zh-TW" sz="2000" b="1" dirty="0" err="1">
                <a:solidFill>
                  <a:schemeClr val="tx1"/>
                </a:solidFill>
              </a:rPr>
              <a:t>IOException</a:t>
            </a:r>
            <a:r>
              <a:rPr lang="en-US" altLang="zh-TW" sz="2000" b="1" dirty="0">
                <a:solidFill>
                  <a:schemeClr val="tx1"/>
                </a:solidFill>
              </a:rPr>
              <a:t>, </a:t>
            </a:r>
            <a:r>
              <a:rPr lang="en-US" altLang="zh-TW" sz="2000" b="1" dirty="0" err="1">
                <a:solidFill>
                  <a:schemeClr val="tx1"/>
                </a:solidFill>
              </a:rPr>
              <a:t>InterruptedException</a:t>
            </a:r>
            <a:r>
              <a:rPr lang="en-US" altLang="zh-TW" sz="2000" b="1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  String line  = </a:t>
            </a:r>
            <a:r>
              <a:rPr lang="en-US" altLang="zh-TW" sz="2000" b="1" dirty="0" err="1">
                <a:solidFill>
                  <a:schemeClr val="tx1"/>
                </a:solidFill>
              </a:rPr>
              <a:t>value.toString</a:t>
            </a:r>
            <a:r>
              <a:rPr lang="en-US" altLang="zh-TW" sz="2000" b="1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  String[] tokens = </a:t>
            </a:r>
            <a:r>
              <a:rPr lang="en-US" altLang="zh-TW" sz="2000" b="1" dirty="0" err="1">
                <a:solidFill>
                  <a:schemeClr val="tx1"/>
                </a:solidFill>
              </a:rPr>
              <a:t>line.split</a:t>
            </a:r>
            <a:r>
              <a:rPr lang="en-US" altLang="zh-TW" sz="2000" b="1" dirty="0">
                <a:solidFill>
                  <a:schemeClr val="tx1"/>
                </a:solidFill>
              </a:rPr>
              <a:t>(",");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  float x = </a:t>
            </a:r>
            <a:r>
              <a:rPr lang="en-US" altLang="zh-TW" sz="2000" b="1" dirty="0" err="1">
                <a:solidFill>
                  <a:schemeClr val="tx1"/>
                </a:solidFill>
              </a:rPr>
              <a:t>Float.parseFloat</a:t>
            </a:r>
            <a:r>
              <a:rPr lang="en-US" altLang="zh-TW" sz="2000" b="1" dirty="0">
                <a:solidFill>
                  <a:schemeClr val="tx1"/>
                </a:solidFill>
              </a:rPr>
              <a:t>(tokens[0]);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  float y = </a:t>
            </a:r>
            <a:r>
              <a:rPr lang="en-US" altLang="zh-TW" sz="2000" b="1" dirty="0" err="1">
                <a:solidFill>
                  <a:schemeClr val="tx1"/>
                </a:solidFill>
              </a:rPr>
              <a:t>Float.parseFloat</a:t>
            </a:r>
            <a:r>
              <a:rPr lang="en-US" altLang="zh-TW" sz="2000" b="1" dirty="0">
                <a:solidFill>
                  <a:schemeClr val="tx1"/>
                </a:solidFill>
              </a:rPr>
              <a:t>(tokens[1]);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  float z = </a:t>
            </a:r>
            <a:r>
              <a:rPr lang="en-US" altLang="zh-TW" sz="2000" b="1" dirty="0" err="1">
                <a:solidFill>
                  <a:schemeClr val="tx1"/>
                </a:solidFill>
              </a:rPr>
              <a:t>Float.parseFloat</a:t>
            </a:r>
            <a:r>
              <a:rPr lang="en-US" altLang="zh-TW" sz="2000" b="1" dirty="0">
                <a:solidFill>
                  <a:schemeClr val="tx1"/>
                </a:solidFill>
              </a:rPr>
              <a:t>(tokens[2]);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  </a:t>
            </a:r>
            <a:r>
              <a:rPr lang="en-US" altLang="zh-TW" sz="2000" b="1" dirty="0" err="1">
                <a:solidFill>
                  <a:srgbClr val="FF0000"/>
                </a:solidFill>
              </a:rPr>
              <a:t>point.set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en-US" altLang="zh-TW" sz="2000" b="1" dirty="0" err="1">
                <a:solidFill>
                  <a:srgbClr val="FF0000"/>
                </a:solidFill>
              </a:rPr>
              <a:t>x,y,z</a:t>
            </a:r>
            <a:r>
              <a:rPr lang="en-US" altLang="zh-TW" sz="2000" b="1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 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context.write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point, </a:t>
            </a:r>
            <a:r>
              <a:rPr lang="en-US" altLang="zh-TW" sz="2000" b="1" dirty="0" err="1">
                <a:solidFill>
                  <a:srgbClr val="FF0000"/>
                </a:solidFill>
              </a:rPr>
              <a:t>NullWritable.get</a:t>
            </a:r>
            <a:r>
              <a:rPr lang="en-US" altLang="zh-TW" sz="2000" b="1" dirty="0">
                <a:solidFill>
                  <a:srgbClr val="FF0000"/>
                </a:solidFill>
              </a:rPr>
              <a:t>()</a:t>
            </a:r>
            <a:r>
              <a:rPr lang="en-US" altLang="zh-TW" sz="2000" b="1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7" name="Rectangle 4"/>
          <p:cNvSpPr/>
          <p:nvPr/>
        </p:nvSpPr>
        <p:spPr>
          <a:xfrm>
            <a:off x="395536" y="5589240"/>
            <a:ext cx="853244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000" b="1" dirty="0" smtClean="0">
                <a:solidFill>
                  <a:schemeClr val="tx1"/>
                </a:solidFill>
                <a:latin typeface="+mj-lt"/>
              </a:rPr>
              <a:t>main(): </a:t>
            </a: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+mj-lt"/>
              </a:rPr>
              <a:t>job.setOutputKeyClass</a:t>
            </a:r>
            <a:r>
              <a:rPr lang="en-US" altLang="zh-TW" sz="20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000" b="1" dirty="0" smtClean="0">
                <a:solidFill>
                  <a:srgbClr val="FF0000"/>
                </a:solidFill>
                <a:latin typeface="+mj-lt"/>
              </a:rPr>
              <a:t>Point3D.class</a:t>
            </a:r>
            <a:r>
              <a:rPr lang="en-US" altLang="zh-TW" sz="2000" b="1" dirty="0">
                <a:solidFill>
                  <a:schemeClr val="tx1"/>
                </a:solidFill>
                <a:latin typeface="+mj-lt"/>
              </a:rPr>
              <a:t>);</a:t>
            </a:r>
            <a:endParaRPr lang="zh-TW" altLang="en-US" sz="20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+mj-lt"/>
              </a:rPr>
              <a:t>job.setOutputValueClass</a:t>
            </a:r>
            <a:r>
              <a:rPr lang="en-US" altLang="zh-TW" sz="20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j-lt"/>
              </a:rPr>
              <a:t>NullWritable.class</a:t>
            </a:r>
            <a:r>
              <a:rPr lang="en-US" altLang="zh-TW" sz="2000" b="1" dirty="0" smtClean="0">
                <a:solidFill>
                  <a:schemeClr val="tx1"/>
                </a:solidFill>
                <a:latin typeface="+mj-lt"/>
              </a:rPr>
              <a:t>);</a:t>
            </a:r>
            <a:endParaRPr lang="zh-TW" altLang="en-US" sz="20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+mj-lt"/>
              </a:rPr>
              <a:t>job.setMapClass</a:t>
            </a:r>
            <a:r>
              <a:rPr lang="en-US" altLang="zh-TW" sz="20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+mj-lt"/>
              </a:rPr>
              <a:t>Tokenizer.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j-lt"/>
              </a:rPr>
              <a:t>class</a:t>
            </a:r>
            <a:r>
              <a:rPr lang="en-US" altLang="zh-TW" sz="2000" b="1" dirty="0" smtClean="0">
                <a:solidFill>
                  <a:schemeClr val="tx1"/>
                </a:solidFill>
                <a:latin typeface="+mj-lt"/>
              </a:rPr>
              <a:t>);</a:t>
            </a:r>
            <a:endParaRPr lang="zh-TW" alt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Point3D Sorting Example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092280" y="1484784"/>
            <a:ext cx="1440160" cy="15121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Input file: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0,0,0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1,0,2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4,4,4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2,2,2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280" y="3717032"/>
            <a:ext cx="1440160" cy="15121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Output file: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0,0,0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1,0,2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2,2,2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4,4,4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7524328" y="3140968"/>
            <a:ext cx="576064" cy="43204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Advanced </a:t>
            </a:r>
            <a:r>
              <a:rPr lang="en-US" altLang="zh-TW" dirty="0" err="1" smtClean="0"/>
              <a:t>Prog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8" name="文字版面配置區 6"/>
          <p:cNvSpPr txBox="1">
            <a:spLocks/>
          </p:cNvSpPr>
          <p:nvPr/>
        </p:nvSpPr>
        <p:spPr>
          <a:xfrm>
            <a:off x="1552128" y="2060849"/>
            <a:ext cx="7772400" cy="2346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Custom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</a:rPr>
              <a:t>key &amp; value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types</a:t>
            </a:r>
          </a:p>
          <a:p>
            <a:r>
              <a:rPr lang="en-US" altLang="zh-TW" b="1" dirty="0"/>
              <a:t>Combiner</a:t>
            </a:r>
          </a:p>
          <a:p>
            <a:r>
              <a:rPr lang="en-US" altLang="zh-TW" b="1" dirty="0" err="1" smtClean="0"/>
              <a:t>Partitioner</a:t>
            </a:r>
            <a:endParaRPr lang="en-US" altLang="zh-TW" b="1" dirty="0"/>
          </a:p>
          <a:p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</a:rPr>
              <a:t>GroupingComparator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</a:rPr>
              <a:t>SortComparator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3"/>
          <p:cNvSpPr/>
          <p:nvPr/>
        </p:nvSpPr>
        <p:spPr>
          <a:xfrm>
            <a:off x="2878934" y="1937994"/>
            <a:ext cx="3025214" cy="3880990"/>
          </a:xfrm>
          <a:prstGeom prst="rect">
            <a:avLst/>
          </a:prstGeom>
          <a:solidFill>
            <a:srgbClr val="99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Map Phase: </a:t>
            </a:r>
            <a:r>
              <a:rPr lang="en-US" altLang="zh-TW" dirty="0" err="1"/>
              <a:t>Partitioner</a:t>
            </a:r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55</a:t>
            </a:fld>
            <a:endParaRPr lang="zh-TW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2164794"/>
            <a:ext cx="648072" cy="34563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 cat dog deer pig bear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pig bear cat dog egg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603" y="1124744"/>
            <a:ext cx="1344149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400" dirty="0" smtClean="0"/>
              <a:t>Input fie</a:t>
            </a:r>
          </a:p>
          <a:p>
            <a:pPr>
              <a:lnSpc>
                <a:spcPts val="2400"/>
              </a:lnSpc>
            </a:pPr>
            <a:r>
              <a:rPr lang="en-US" altLang="zh-TW" sz="2400" dirty="0"/>
              <a:t>o</a:t>
            </a:r>
            <a:r>
              <a:rPr lang="en-US" altLang="zh-TW" sz="2400" dirty="0" smtClean="0"/>
              <a:t>n HDFS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63688" y="2020778"/>
            <a:ext cx="720080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 cat dog deer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3688" y="3316922"/>
            <a:ext cx="720080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 bear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pig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3688" y="4613066"/>
            <a:ext cx="720080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 cat dog egg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5661248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split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inputformat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987824" y="2020778"/>
            <a:ext cx="864096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og,1 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87824" y="3316922"/>
            <a:ext cx="864096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p</a:t>
            </a:r>
            <a:r>
              <a:rPr lang="en-US" altLang="zh-TW" b="1" dirty="0" smtClean="0">
                <a:solidFill>
                  <a:schemeClr val="tx1"/>
                </a:solidFill>
              </a:rPr>
              <a:t>ig,1 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87824" y="4613066"/>
            <a:ext cx="864096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1720" y="5661248"/>
            <a:ext cx="1466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map </a:t>
            </a:r>
            <a:r>
              <a:rPr lang="en-US" altLang="zh-TW" sz="2000" dirty="0" smtClean="0"/>
              <a:t>(mapper)</a:t>
            </a:r>
            <a:endParaRPr lang="zh-TW" altLang="en-US" sz="2000" dirty="0"/>
          </a:p>
        </p:txBody>
      </p:sp>
      <p:cxnSp>
        <p:nvCxnSpPr>
          <p:cNvPr id="36" name="Straight Arrow Connector 35"/>
          <p:cNvCxnSpPr>
            <a:stCxn id="11" idx="3"/>
            <a:endCxn id="13" idx="1"/>
          </p:cNvCxnSpPr>
          <p:nvPr/>
        </p:nvCxnSpPr>
        <p:spPr>
          <a:xfrm flipV="1">
            <a:off x="1115616" y="2596842"/>
            <a:ext cx="64807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3"/>
            <a:endCxn id="14" idx="1"/>
          </p:cNvCxnSpPr>
          <p:nvPr/>
        </p:nvCxnSpPr>
        <p:spPr>
          <a:xfrm>
            <a:off x="1115616" y="3892986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6" idx="1"/>
          </p:cNvCxnSpPr>
          <p:nvPr/>
        </p:nvCxnSpPr>
        <p:spPr>
          <a:xfrm>
            <a:off x="1115616" y="3892986"/>
            <a:ext cx="64807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  <a:endCxn id="24" idx="1"/>
          </p:cNvCxnSpPr>
          <p:nvPr/>
        </p:nvCxnSpPr>
        <p:spPr>
          <a:xfrm>
            <a:off x="2483768" y="259684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25" idx="1"/>
          </p:cNvCxnSpPr>
          <p:nvPr/>
        </p:nvCxnSpPr>
        <p:spPr>
          <a:xfrm>
            <a:off x="2483768" y="389298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3"/>
            <a:endCxn id="26" idx="1"/>
          </p:cNvCxnSpPr>
          <p:nvPr/>
        </p:nvCxnSpPr>
        <p:spPr>
          <a:xfrm>
            <a:off x="2483768" y="5189130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1840" y="5661248"/>
            <a:ext cx="2336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partition</a:t>
            </a:r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partitioner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4788024" y="2020778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 dog ,1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88024" y="2884874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88024" y="3316922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88024" y="3892986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88024" y="4613066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88024" y="547716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156176" y="2164794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56176" y="2740858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156176" y="3460938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56176" y="403700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156176" y="4613066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156176" y="547716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851920" y="2596842"/>
            <a:ext cx="936104" cy="2592288"/>
            <a:chOff x="4139952" y="2433082"/>
            <a:chExt cx="504056" cy="259228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4139952" y="2433082"/>
              <a:ext cx="50405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4139952" y="3729226"/>
              <a:ext cx="50405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139952" y="5025370"/>
              <a:ext cx="50405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/>
          <p:nvPr/>
        </p:nvCxnSpPr>
        <p:spPr>
          <a:xfrm>
            <a:off x="5652120" y="259684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652120" y="389298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652120" y="5189130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92080" y="5673442"/>
            <a:ext cx="1466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Combine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2000" dirty="0" smtClean="0"/>
              <a:t>(combiner)</a:t>
            </a:r>
            <a:endParaRPr lang="zh-TW" alt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275855" y="1182207"/>
            <a:ext cx="2940327" cy="73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80"/>
              </a:lnSpc>
            </a:pPr>
            <a:r>
              <a:rPr lang="en-US" altLang="zh-TW" sz="2400" dirty="0" smtClean="0"/>
              <a:t>Local Memory/Buffer on each Mapper</a:t>
            </a:r>
            <a:endParaRPr lang="zh-TW" alt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308304" y="1157843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Temp file</a:t>
            </a:r>
          </a:p>
          <a:p>
            <a:r>
              <a:rPr lang="en-US" altLang="zh-TW" sz="2400" dirty="0" smtClean="0"/>
              <a:t>on local disk</a:t>
            </a:r>
            <a:endParaRPr lang="zh-TW" alt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7524328" y="2164794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524328" y="2740858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524328" y="3460938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524328" y="403700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524328" y="4613066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524328" y="547716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020272" y="259684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020272" y="389298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020272" y="5189130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948264" y="567344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store</a:t>
            </a:r>
            <a:endParaRPr lang="zh-TW" alt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2735796" y="1052736"/>
            <a:ext cx="36004" cy="46805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272300" y="1052736"/>
            <a:ext cx="36004" cy="46805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Phase: </a:t>
            </a:r>
            <a:r>
              <a:rPr lang="en-US" altLang="zh-TW" dirty="0" err="1"/>
              <a:t>Partitioner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err="1" smtClean="0"/>
              <a:t>Partitioner</a:t>
            </a:r>
            <a:r>
              <a:rPr lang="en-US" altLang="zh-TW" sz="2800" dirty="0" smtClean="0"/>
              <a:t> decides </a:t>
            </a:r>
            <a:r>
              <a:rPr lang="en-US" altLang="zh-TW" sz="2800" dirty="0"/>
              <a:t>which  intermediate </a:t>
            </a:r>
            <a:r>
              <a:rPr lang="en-US" altLang="zh-TW" sz="2800" dirty="0" smtClean="0"/>
              <a:t> (K,V) pair is sent to </a:t>
            </a:r>
            <a:r>
              <a:rPr lang="en-US" altLang="zh-TW" sz="2800" dirty="0" smtClean="0">
                <a:solidFill>
                  <a:srgbClr val="FF0000"/>
                </a:solidFill>
              </a:rPr>
              <a:t>which reducer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The total number of partitions is the same as the number of reduce tasks for the job.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Default </a:t>
            </a:r>
            <a:r>
              <a:rPr lang="en-US" altLang="zh-TW" sz="2800" dirty="0" err="1" smtClean="0"/>
              <a:t>partitioner</a:t>
            </a:r>
            <a:r>
              <a:rPr lang="en-US" altLang="zh-TW" sz="2800" dirty="0" smtClean="0"/>
              <a:t>: “</a:t>
            </a:r>
            <a:r>
              <a:rPr lang="en-US" altLang="zh-TW" sz="2800" b="1" dirty="0" err="1" smtClean="0"/>
              <a:t>HashPartitioner</a:t>
            </a:r>
            <a:r>
              <a:rPr lang="en-US" altLang="zh-TW" sz="2800" b="1" dirty="0" smtClean="0"/>
              <a:t>”</a:t>
            </a:r>
            <a:endParaRPr lang="en-US" altLang="zh-TW" sz="2800" b="1" dirty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Write a custom </a:t>
            </a:r>
            <a:r>
              <a:rPr lang="en-US" altLang="zh-TW" sz="2800" dirty="0" err="1" smtClean="0"/>
              <a:t>Partitioner</a:t>
            </a:r>
            <a:r>
              <a:rPr lang="en-US" altLang="zh-TW" sz="2800" dirty="0" smtClean="0"/>
              <a:t>:</a:t>
            </a:r>
          </a:p>
          <a:p>
            <a:pPr>
              <a:lnSpc>
                <a:spcPct val="90000"/>
              </a:lnSpc>
            </a:pPr>
            <a:endParaRPr lang="zh-TW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323528" y="4005064"/>
            <a:ext cx="8676456" cy="158417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public class 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+mj-lt"/>
              </a:rPr>
              <a:t>MyPartitioner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 implements 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+mj-lt"/>
              </a:rPr>
              <a:t>Partitioner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&lt;Point3D, </a:t>
            </a: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Writable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&gt; {</a:t>
            </a:r>
            <a:endParaRPr lang="zh-TW" altLang="en-US" sz="22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public </a:t>
            </a:r>
            <a:r>
              <a:rPr lang="en-US" altLang="zh-TW" sz="2200" b="1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+mj-lt"/>
              </a:rPr>
              <a:t>getPartition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(Point3D </a:t>
            </a: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key, Writable value, </a:t>
            </a:r>
            <a:r>
              <a:rPr lang="en-US" altLang="zh-TW" sz="2200" b="1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+mj-lt"/>
              </a:rPr>
              <a:t>numPart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{</a:t>
            </a:r>
            <a:endParaRPr lang="zh-TW" altLang="en-US" sz="22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+mj-lt"/>
              </a:rPr>
              <a:t>                </a:t>
            </a: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return 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+mj-lt"/>
              </a:rPr>
              <a:t>Math.abs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+mj-lt"/>
              </a:rPr>
              <a:t>key.</a:t>
            </a:r>
            <a:r>
              <a:rPr lang="en-US" altLang="zh-TW" sz="2200" b="1" dirty="0" err="1" smtClean="0">
                <a:solidFill>
                  <a:srgbClr val="FF0000"/>
                </a:solidFill>
                <a:latin typeface="+mj-lt"/>
              </a:rPr>
              <a:t>hashCode</a:t>
            </a: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()) % </a:t>
            </a:r>
            <a:r>
              <a:rPr lang="en-US" altLang="zh-TW" sz="2200" b="1" dirty="0" err="1" smtClean="0">
                <a:solidFill>
                  <a:srgbClr val="FF0000"/>
                </a:solidFill>
                <a:latin typeface="+mj-lt"/>
              </a:rPr>
              <a:t>numPart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;</a:t>
            </a:r>
            <a:endParaRPr lang="zh-TW" altLang="en-US" sz="22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zh-TW" altLang="en-US" sz="2200" b="1" dirty="0">
                <a:solidFill>
                  <a:schemeClr val="tx1"/>
                </a:solidFill>
                <a:latin typeface="+mj-lt"/>
              </a:rPr>
              <a:t>        </a:t>
            </a: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}</a:t>
            </a:r>
            <a:endParaRPr lang="zh-TW" altLang="en-US" sz="22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5589240"/>
            <a:ext cx="8676456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main(){</a:t>
            </a:r>
            <a:endParaRPr lang="zh-TW" altLang="en-US" sz="21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100" b="1" dirty="0" err="1" smtClean="0">
                <a:solidFill>
                  <a:schemeClr val="tx1"/>
                </a:solidFill>
                <a:latin typeface="+mj-lt"/>
              </a:rPr>
              <a:t>job.setPartitionerClass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100" b="1" dirty="0" err="1" smtClean="0">
                <a:solidFill>
                  <a:srgbClr val="FF0000"/>
                </a:solidFill>
                <a:latin typeface="+mj-lt"/>
              </a:rPr>
              <a:t>MyPartitioner.class</a:t>
            </a:r>
            <a:r>
              <a:rPr lang="en-US" altLang="zh-TW" sz="2100" b="1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TW" sz="2100" b="1" dirty="0">
                <a:solidFill>
                  <a:schemeClr val="tx1"/>
                </a:solidFill>
                <a:latin typeface="+mj-lt"/>
              </a:rPr>
              <a:t>}</a:t>
            </a:r>
            <a:endParaRPr lang="zh-TW" altLang="en-US" sz="2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7092280" y="4941168"/>
            <a:ext cx="1656184" cy="576064"/>
          </a:xfrm>
          <a:prstGeom prst="wedgeRectCallout">
            <a:avLst>
              <a:gd name="adj1" fmla="val 3850"/>
              <a:gd name="adj2" fmla="val -9959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Total number of partitions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3"/>
          <p:cNvSpPr/>
          <p:nvPr/>
        </p:nvSpPr>
        <p:spPr>
          <a:xfrm>
            <a:off x="4572000" y="1916832"/>
            <a:ext cx="2592288" cy="3880990"/>
          </a:xfrm>
          <a:prstGeom prst="rect">
            <a:avLst/>
          </a:prstGeom>
          <a:solidFill>
            <a:srgbClr val="99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Map Phase: </a:t>
            </a:r>
            <a:r>
              <a:rPr lang="en-US" altLang="zh-TW" dirty="0" smtClean="0"/>
              <a:t>Combiner</a:t>
            </a:r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57</a:t>
            </a:fld>
            <a:endParaRPr lang="zh-TW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7544" y="2164794"/>
            <a:ext cx="648072" cy="34563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 cat dog deer pig bear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pig bear cat dog egg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603" y="1124744"/>
            <a:ext cx="1344149" cy="71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TW" sz="2400" dirty="0" smtClean="0"/>
              <a:t>Input fie</a:t>
            </a:r>
          </a:p>
          <a:p>
            <a:pPr>
              <a:lnSpc>
                <a:spcPts val="2400"/>
              </a:lnSpc>
            </a:pPr>
            <a:r>
              <a:rPr lang="en-US" altLang="zh-TW" sz="2400" dirty="0"/>
              <a:t>o</a:t>
            </a:r>
            <a:r>
              <a:rPr lang="en-US" altLang="zh-TW" sz="2400" dirty="0" smtClean="0"/>
              <a:t>n HDFS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63688" y="2020778"/>
            <a:ext cx="720080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 cat dog deer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63688" y="3316922"/>
            <a:ext cx="720080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 bear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pig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3688" y="4613066"/>
            <a:ext cx="720080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 cat dog egg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5661248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split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inputformat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987824" y="2020778"/>
            <a:ext cx="864096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og,1 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87824" y="3316922"/>
            <a:ext cx="864096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p</a:t>
            </a:r>
            <a:r>
              <a:rPr lang="en-US" altLang="zh-TW" b="1" dirty="0" smtClean="0">
                <a:solidFill>
                  <a:schemeClr val="tx1"/>
                </a:solidFill>
              </a:rPr>
              <a:t>ig,1 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87824" y="4613066"/>
            <a:ext cx="864096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d</a:t>
            </a:r>
            <a:r>
              <a:rPr lang="en-US" altLang="zh-TW" b="1" dirty="0" smtClean="0">
                <a:solidFill>
                  <a:schemeClr val="tx1"/>
                </a:solidFill>
              </a:rPr>
              <a:t>og,1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1720" y="5661248"/>
            <a:ext cx="1466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map </a:t>
            </a:r>
            <a:r>
              <a:rPr lang="en-US" altLang="zh-TW" sz="2000" dirty="0" smtClean="0"/>
              <a:t>(mapper)</a:t>
            </a:r>
            <a:endParaRPr lang="zh-TW" altLang="en-US" sz="2000" dirty="0"/>
          </a:p>
        </p:txBody>
      </p:sp>
      <p:cxnSp>
        <p:nvCxnSpPr>
          <p:cNvPr id="36" name="Straight Arrow Connector 35"/>
          <p:cNvCxnSpPr>
            <a:stCxn id="11" idx="3"/>
            <a:endCxn id="13" idx="1"/>
          </p:cNvCxnSpPr>
          <p:nvPr/>
        </p:nvCxnSpPr>
        <p:spPr>
          <a:xfrm flipV="1">
            <a:off x="1115616" y="2596842"/>
            <a:ext cx="64807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3"/>
            <a:endCxn id="14" idx="1"/>
          </p:cNvCxnSpPr>
          <p:nvPr/>
        </p:nvCxnSpPr>
        <p:spPr>
          <a:xfrm>
            <a:off x="1115616" y="3892986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6" idx="1"/>
          </p:cNvCxnSpPr>
          <p:nvPr/>
        </p:nvCxnSpPr>
        <p:spPr>
          <a:xfrm>
            <a:off x="1115616" y="3892986"/>
            <a:ext cx="64807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  <a:endCxn id="24" idx="1"/>
          </p:cNvCxnSpPr>
          <p:nvPr/>
        </p:nvCxnSpPr>
        <p:spPr>
          <a:xfrm>
            <a:off x="2483768" y="259684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25" idx="1"/>
          </p:cNvCxnSpPr>
          <p:nvPr/>
        </p:nvCxnSpPr>
        <p:spPr>
          <a:xfrm>
            <a:off x="2483768" y="389298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3"/>
            <a:endCxn id="26" idx="1"/>
          </p:cNvCxnSpPr>
          <p:nvPr/>
        </p:nvCxnSpPr>
        <p:spPr>
          <a:xfrm>
            <a:off x="2483768" y="5189130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1840" y="5661248"/>
            <a:ext cx="2336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partition</a:t>
            </a:r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partitioner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4788024" y="2020778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 dog ,1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88024" y="2884874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88024" y="3316922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88024" y="3892986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88024" y="4613066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88024" y="547716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156176" y="2164794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56176" y="2740858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156176" y="3460938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56176" y="403700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156176" y="4613066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156176" y="547716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3851920" y="2596842"/>
            <a:ext cx="936104" cy="2592288"/>
            <a:chOff x="4139952" y="2433082"/>
            <a:chExt cx="504056" cy="2592288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4139952" y="2433082"/>
              <a:ext cx="50405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4139952" y="3729226"/>
              <a:ext cx="50405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139952" y="5025370"/>
              <a:ext cx="50405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/>
          <p:nvPr/>
        </p:nvCxnSpPr>
        <p:spPr>
          <a:xfrm>
            <a:off x="5652120" y="259684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652120" y="389298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652120" y="5189130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292080" y="5673442"/>
            <a:ext cx="1466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Combine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sz="2000" dirty="0" smtClean="0"/>
              <a:t>(combiner)</a:t>
            </a:r>
            <a:endParaRPr lang="zh-TW" alt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275855" y="1182207"/>
            <a:ext cx="2940327" cy="73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80"/>
              </a:lnSpc>
            </a:pPr>
            <a:r>
              <a:rPr lang="en-US" altLang="zh-TW" sz="2400" dirty="0" smtClean="0"/>
              <a:t>Local Memory/Buffer on each Mapper</a:t>
            </a:r>
            <a:endParaRPr lang="zh-TW" alt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308304" y="1157843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Temp file</a:t>
            </a:r>
          </a:p>
          <a:p>
            <a:r>
              <a:rPr lang="en-US" altLang="zh-TW" sz="2400" dirty="0" smtClean="0"/>
              <a:t>on local disk</a:t>
            </a:r>
            <a:endParaRPr lang="zh-TW" alt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7524328" y="2164794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524328" y="2740858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524328" y="3460938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524328" y="403700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524328" y="4613066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524328" y="547716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020272" y="259684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020272" y="3892986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020272" y="5189130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948264" y="567344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store</a:t>
            </a:r>
            <a:endParaRPr lang="zh-TW" alt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2735796" y="1052736"/>
            <a:ext cx="36004" cy="46805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272300" y="1052736"/>
            <a:ext cx="36004" cy="46805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Phase: Combiner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An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OPTIONAL </a:t>
                </a:r>
                <a:r>
                  <a:rPr lang="en-US" altLang="zh-TW" b="1" dirty="0" smtClean="0"/>
                  <a:t>optimization </a:t>
                </a:r>
                <a:r>
                  <a:rPr lang="en-US" altLang="zh-TW" dirty="0" smtClean="0"/>
                  <a:t>step in mapping phase</a:t>
                </a:r>
              </a:p>
              <a:p>
                <a:pPr lvl="1"/>
                <a:r>
                  <a:rPr lang="en-US" altLang="zh-TW" dirty="0" smtClean="0"/>
                  <a:t>Combiner combines map-outputs before being sent  to the reducers </a:t>
                </a:r>
                <a:r>
                  <a:rPr lang="en-US" altLang="zh-TW" dirty="0" smtClean="0">
                    <a:sym typeface="Wingdings" pitchFamily="2" charset="2"/>
                  </a:rPr>
                  <a:t> reduce intermediate file size and transfer time</a:t>
                </a:r>
              </a:p>
              <a:p>
                <a:pPr lvl="1"/>
                <a:r>
                  <a:rPr lang="en-US" altLang="zh-TW" dirty="0" smtClean="0">
                    <a:sym typeface="Wingdings" pitchFamily="2" charset="2"/>
                  </a:rPr>
                  <a:t>Combiner could be run </a:t>
                </a:r>
                <a:r>
                  <a:rPr lang="en-US" altLang="zh-TW" b="1" dirty="0" smtClean="0">
                    <a:sym typeface="Wingdings" pitchFamily="2" charset="2"/>
                  </a:rPr>
                  <a:t>many</a:t>
                </a:r>
                <a:r>
                  <a:rPr lang="en-US" altLang="zh-TW" dirty="0" smtClean="0">
                    <a:sym typeface="Wingdings" pitchFamily="2" charset="2"/>
                  </a:rPr>
                  <a:t> or </a:t>
                </a:r>
                <a:r>
                  <a:rPr lang="en-US" altLang="zh-TW" b="1" dirty="0" smtClean="0">
                    <a:sym typeface="Wingdings" pitchFamily="2" charset="2"/>
                  </a:rPr>
                  <a:t>ZERO</a:t>
                </a:r>
                <a:r>
                  <a:rPr lang="en-US" altLang="zh-TW" dirty="0" smtClean="0">
                    <a:sym typeface="Wingdings" pitchFamily="2" charset="2"/>
                  </a:rPr>
                  <a:t> time  program results can’t depend on combiner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&lt;K,V&gt; data type must be the </a:t>
                </a:r>
                <a:r>
                  <a:rPr lang="en-US" altLang="zh-TW" b="1" dirty="0" smtClean="0"/>
                  <a:t>same</a:t>
                </a:r>
                <a:r>
                  <a:rPr lang="en-US" altLang="zh-TW" dirty="0" smtClean="0"/>
                  <a:t> for INPUT &amp; OUTPUT</a:t>
                </a:r>
              </a:p>
              <a:p>
                <a:pPr lvl="2"/>
                <a:r>
                  <a:rPr lang="en-US" altLang="zh-TW" sz="2400" dirty="0" smtClean="0">
                    <a:latin typeface="Cambria Math" pitchFamily="18" charset="0"/>
                    <a:ea typeface="Cambria Math" pitchFamily="18" charset="0"/>
                  </a:rPr>
                  <a:t>Reducer can emit a different output type to file</a:t>
                </a:r>
              </a:p>
              <a:p>
                <a:pPr lvl="1"/>
                <a:r>
                  <a:rPr lang="en-US" altLang="zh-TW" dirty="0" smtClean="0"/>
                  <a:t>Reducer and combiner could be but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NOT ALWAYS</a:t>
                </a:r>
                <a:r>
                  <a:rPr lang="en-US" altLang="zh-TW" dirty="0" smtClean="0"/>
                  <a:t> the same</a:t>
                </a:r>
              </a:p>
              <a:p>
                <a:pPr lvl="2"/>
                <a:r>
                  <a:rPr lang="en-US" altLang="zh-TW" sz="2400" dirty="0" smtClean="0"/>
                  <a:t>E.g.: compute the </a:t>
                </a:r>
                <a:r>
                  <a:rPr lang="en-US" altLang="zh-TW" sz="2400" dirty="0" err="1" smtClean="0"/>
                  <a:t>avg</a:t>
                </a:r>
                <a:r>
                  <a:rPr lang="en-US" altLang="zh-TW" sz="2400" dirty="0" smtClean="0"/>
                  <a:t> of each key</a:t>
                </a:r>
              </a:p>
              <a:p>
                <a:pPr lvl="2"/>
                <a:r>
                  <a:rPr lang="en-US" altLang="zh-TW" sz="2400" dirty="0" smtClean="0"/>
                  <a:t>MEAN({1,2,3,4,5})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mbria Math"/>
                        <a:ea typeface="Cambria Math"/>
                      </a:rPr>
                      <m:t>MEAN</m:t>
                    </m:r>
                    <m:r>
                      <m:rPr>
                        <m:nor/>
                      </m:rPr>
                      <a:rPr lang="en-US" altLang="zh-TW" sz="2400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MEAN</m:t>
                    </m:r>
                    <m:r>
                      <m:rPr>
                        <m:nor/>
                      </m:rPr>
                      <a:rPr lang="en-US" altLang="zh-TW" sz="2400" dirty="0"/>
                      <m:t>({1,2}),</m:t>
                    </m:r>
                    <m:r>
                      <m:rPr>
                        <m:nor/>
                      </m:rPr>
                      <a:rPr lang="en-US" altLang="zh-TW" sz="2400" dirty="0"/>
                      <m:t>MEAN</m:t>
                    </m:r>
                    <m:r>
                      <m:rPr>
                        <m:nor/>
                      </m:rPr>
                      <a:rPr lang="en-US" altLang="zh-TW" sz="2400" dirty="0"/>
                      <m:t>({3,4,5}))</m:t>
                    </m:r>
                  </m:oMath>
                </a14:m>
                <a:endParaRPr lang="en-US" altLang="zh-TW" sz="2400" dirty="0" smtClean="0"/>
              </a:p>
              <a:p>
                <a:pPr lvl="1"/>
                <a:r>
                  <a:rPr lang="en-US" altLang="zh-TW" dirty="0" smtClean="0"/>
                  <a:t>Some problem can be difficult to apply combiner</a:t>
                </a:r>
              </a:p>
              <a:p>
                <a:pPr lvl="2"/>
                <a:r>
                  <a:rPr lang="en-US" altLang="zh-TW" sz="2400" dirty="0" smtClean="0"/>
                  <a:t>E.g.: Find the median value of each key</a:t>
                </a:r>
                <a:endParaRPr lang="en-US" altLang="zh-TW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686800" cy="5257800"/>
              </a:xfrm>
              <a:blipFill rotWithShape="1">
                <a:blip r:embed="rId2"/>
                <a:stretch>
                  <a:fillRect l="-1193" t="-1160" b="-16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39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Advanced </a:t>
            </a:r>
            <a:r>
              <a:rPr lang="en-US" altLang="zh-TW" dirty="0" err="1" smtClean="0"/>
              <a:t>Prog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8" name="文字版面配置區 6"/>
          <p:cNvSpPr txBox="1">
            <a:spLocks/>
          </p:cNvSpPr>
          <p:nvPr/>
        </p:nvSpPr>
        <p:spPr>
          <a:xfrm>
            <a:off x="1552128" y="2060849"/>
            <a:ext cx="7772400" cy="2346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None/>
              <a:defRPr sz="2000" kern="120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Custom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</a:rPr>
              <a:t>key &amp; value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types</a:t>
            </a:r>
          </a:p>
          <a:p>
            <a:r>
              <a:rPr lang="en-US" altLang="zh-TW" sz="2100" b="1" dirty="0">
                <a:solidFill>
                  <a:schemeClr val="bg1">
                    <a:lumMod val="50000"/>
                  </a:schemeClr>
                </a:solidFill>
              </a:rPr>
              <a:t>Combiner</a:t>
            </a:r>
          </a:p>
          <a:p>
            <a:r>
              <a:rPr lang="en-US" altLang="zh-TW" sz="2100" b="1" dirty="0" err="1" smtClean="0">
                <a:solidFill>
                  <a:schemeClr val="bg1">
                    <a:lumMod val="50000"/>
                  </a:schemeClr>
                </a:solidFill>
              </a:rPr>
              <a:t>Partitioner</a:t>
            </a:r>
            <a:endParaRPr lang="en-US" altLang="zh-TW" sz="21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2100" b="1" dirty="0" err="1"/>
              <a:t>GroupingComparator</a:t>
            </a:r>
            <a:endParaRPr lang="en-US" altLang="zh-TW" sz="2100" b="1" dirty="0"/>
          </a:p>
          <a:p>
            <a:r>
              <a:rPr lang="en-US" altLang="zh-TW" sz="2100" b="1" dirty="0" err="1" smtClean="0"/>
              <a:t>SortComparator</a:t>
            </a:r>
            <a:endParaRPr lang="en-US" altLang="zh-TW" sz="2100" b="1" dirty="0"/>
          </a:p>
        </p:txBody>
      </p:sp>
    </p:spTree>
    <p:extLst>
      <p:ext uri="{BB962C8B-B14F-4D97-AF65-F5344CB8AC3E}">
        <p14:creationId xmlns:p14="http://schemas.microsoft.com/office/powerpoint/2010/main" val="8163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 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 Classes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400" b="1" dirty="0" err="1" smtClean="0"/>
              <a:t>Configureation</a:t>
            </a:r>
            <a:endParaRPr lang="en-US" altLang="zh-TW" sz="2400" b="1" dirty="0" smtClean="0"/>
          </a:p>
          <a:p>
            <a:pPr lvl="1">
              <a:spcBef>
                <a:spcPts val="0"/>
              </a:spcBef>
            </a:pPr>
            <a:r>
              <a:rPr lang="en-US" altLang="zh-TW" sz="2000" dirty="0" err="1" smtClean="0"/>
              <a:t>Hadoop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/>
              <a:t>cluster</a:t>
            </a:r>
            <a:r>
              <a:rPr lang="en-US" altLang="zh-TW" sz="2000" dirty="0" smtClean="0"/>
              <a:t> configuration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 smtClean="0"/>
              <a:t>Job</a:t>
            </a:r>
            <a:endParaRPr lang="en-US" altLang="zh-TW" sz="2400" b="1" dirty="0"/>
          </a:p>
          <a:p>
            <a:pPr lvl="1">
              <a:spcBef>
                <a:spcPts val="0"/>
              </a:spcBef>
            </a:pPr>
            <a:r>
              <a:rPr lang="en-US" altLang="zh-TW" sz="2000" dirty="0"/>
              <a:t>the primary interface for a user to describe a </a:t>
            </a:r>
            <a:r>
              <a:rPr lang="en-US" altLang="zh-TW" sz="2000" dirty="0" smtClean="0"/>
              <a:t>map-reduce </a:t>
            </a:r>
            <a:r>
              <a:rPr lang="en-US" altLang="zh-TW" sz="2000" b="1" dirty="0"/>
              <a:t>job</a:t>
            </a:r>
            <a:r>
              <a:rPr lang="en-US" altLang="zh-TW" sz="2000" dirty="0"/>
              <a:t> to the </a:t>
            </a:r>
            <a:r>
              <a:rPr lang="en-US" altLang="zh-TW" sz="2000" dirty="0" err="1"/>
              <a:t>Hadoop</a:t>
            </a:r>
            <a:r>
              <a:rPr lang="en-US" altLang="zh-TW" sz="2000" dirty="0"/>
              <a:t> framework for execution</a:t>
            </a:r>
            <a:endParaRPr lang="en-US" altLang="zh-TW" sz="2000" dirty="0" smtClean="0"/>
          </a:p>
          <a:p>
            <a:pPr>
              <a:spcBef>
                <a:spcPts val="0"/>
              </a:spcBef>
            </a:pPr>
            <a:r>
              <a:rPr lang="en-US" altLang="zh-TW" sz="2400" b="1" dirty="0" smtClean="0"/>
              <a:t>Mapper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maps input &lt;K,V&gt; pairs to intermediate &lt;K,V&gt; pairs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 smtClean="0"/>
              <a:t>Reducer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reduces intermediate values to a smaller set of values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 err="1" smtClean="0"/>
              <a:t>Partitioner</a:t>
            </a:r>
            <a:endParaRPr lang="en-US" altLang="zh-TW" sz="2400" b="1" dirty="0" smtClean="0"/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partitions the key of intermediate &lt;K,V&gt; pairs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to reducer</a:t>
            </a:r>
          </a:p>
          <a:p>
            <a:pPr>
              <a:spcBef>
                <a:spcPts val="0"/>
              </a:spcBef>
            </a:pPr>
            <a:r>
              <a:rPr lang="en-US" altLang="zh-TW" sz="2400" b="1" dirty="0" smtClean="0"/>
              <a:t>Combiner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combine map-outputs &lt;K,V&gt; pairs before being sent to reducers</a:t>
            </a:r>
            <a:endParaRPr lang="en-US" altLang="zh-TW" sz="2400" dirty="0" smtClean="0"/>
          </a:p>
          <a:p>
            <a:pPr>
              <a:spcBef>
                <a:spcPts val="0"/>
              </a:spcBef>
            </a:pPr>
            <a:r>
              <a:rPr lang="en-US" altLang="zh-TW" sz="2400" b="1" dirty="0" err="1" smtClean="0"/>
              <a:t>RecordReader</a:t>
            </a:r>
            <a:r>
              <a:rPr lang="en-US" altLang="zh-TW" sz="2400" b="1" dirty="0" smtClean="0"/>
              <a:t>/</a:t>
            </a:r>
            <a:r>
              <a:rPr lang="en-US" altLang="zh-TW" sz="2400" b="1" dirty="0" err="1" smtClean="0"/>
              <a:t>RecordWriter</a:t>
            </a:r>
            <a:endParaRPr lang="en-US" altLang="zh-TW" sz="2400" b="1" dirty="0" smtClean="0"/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Read input file &amp; write output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0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3"/>
          <p:cNvSpPr/>
          <p:nvPr/>
        </p:nvSpPr>
        <p:spPr>
          <a:xfrm>
            <a:off x="1835696" y="2099756"/>
            <a:ext cx="2592288" cy="3440123"/>
          </a:xfrm>
          <a:prstGeom prst="rect">
            <a:avLst/>
          </a:prstGeom>
          <a:solidFill>
            <a:srgbClr val="99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Reduce Phase: </a:t>
            </a:r>
            <a:r>
              <a:rPr lang="en-US" altLang="zh-TW" dirty="0" err="1" smtClean="0"/>
              <a:t>sortComparator</a:t>
            </a:r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979712" y="2204864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9712" y="4509120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9712" y="2780928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9712" y="479715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9712" y="3356992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79712" y="5085184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6512" y="1124744"/>
            <a:ext cx="1800200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TW" sz="2400" dirty="0" smtClean="0"/>
              <a:t>Temp file  Mapper’s </a:t>
            </a:r>
          </a:p>
          <a:p>
            <a:pPr>
              <a:lnSpc>
                <a:spcPts val="2000"/>
              </a:lnSpc>
            </a:pPr>
            <a:r>
              <a:rPr lang="en-US" altLang="zh-TW" sz="2400" dirty="0" smtClean="0"/>
              <a:t>local disk</a:t>
            </a:r>
            <a:endParaRPr lang="zh-TW" alt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79512" y="2164794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512" y="2740858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12" y="3460938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9512" y="403700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4613066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9512" y="547716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475656" y="1288504"/>
            <a:ext cx="36004" cy="45414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0" idx="1"/>
          </p:cNvCxnSpPr>
          <p:nvPr/>
        </p:nvCxnSpPr>
        <p:spPr>
          <a:xfrm>
            <a:off x="1043608" y="2452826"/>
            <a:ext cx="936104" cy="40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1" idx="1"/>
          </p:cNvCxnSpPr>
          <p:nvPr/>
        </p:nvCxnSpPr>
        <p:spPr>
          <a:xfrm>
            <a:off x="1043608" y="2884874"/>
            <a:ext cx="936104" cy="1768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12" idx="1"/>
          </p:cNvCxnSpPr>
          <p:nvPr/>
        </p:nvCxnSpPr>
        <p:spPr>
          <a:xfrm flipV="1">
            <a:off x="1043608" y="3068960"/>
            <a:ext cx="936104" cy="6800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13" idx="1"/>
          </p:cNvCxnSpPr>
          <p:nvPr/>
        </p:nvCxnSpPr>
        <p:spPr>
          <a:xfrm>
            <a:off x="1043608" y="4181018"/>
            <a:ext cx="936104" cy="7601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14" idx="1"/>
          </p:cNvCxnSpPr>
          <p:nvPr/>
        </p:nvCxnSpPr>
        <p:spPr>
          <a:xfrm flipV="1">
            <a:off x="1043608" y="3789040"/>
            <a:ext cx="936104" cy="1256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3"/>
            <a:endCxn id="15" idx="1"/>
          </p:cNvCxnSpPr>
          <p:nvPr/>
        </p:nvCxnSpPr>
        <p:spPr>
          <a:xfrm flipV="1">
            <a:off x="1043608" y="5229200"/>
            <a:ext cx="936104" cy="3919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9512" y="5877272"/>
            <a:ext cx="22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fetch&amp;shuffle</a:t>
            </a:r>
            <a:endParaRPr lang="zh-TW" alt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3419872" y="2204864"/>
            <a:ext cx="864096" cy="2016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19872" y="4509119"/>
            <a:ext cx="864096" cy="9160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35696" y="5539879"/>
            <a:ext cx="2251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mergesort</a:t>
            </a:r>
            <a:endParaRPr lang="en-US" altLang="zh-TW" sz="2400" dirty="0" smtClean="0"/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sortComparator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cxnSp>
        <p:nvCxnSpPr>
          <p:cNvPr id="52" name="Straight Arrow Connector 51"/>
          <p:cNvCxnSpPr>
            <a:endCxn id="45" idx="1"/>
          </p:cNvCxnSpPr>
          <p:nvPr/>
        </p:nvCxnSpPr>
        <p:spPr>
          <a:xfrm>
            <a:off x="2843808" y="3212976"/>
            <a:ext cx="60006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43808" y="4941168"/>
            <a:ext cx="60006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87824" y="5539879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</a:t>
            </a:r>
            <a:r>
              <a:rPr lang="en-US" altLang="zh-TW" sz="2400" dirty="0" smtClean="0"/>
              <a:t>roup</a:t>
            </a:r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groupingComparator</a:t>
            </a:r>
            <a:r>
              <a:rPr lang="en-US" altLang="zh-TW" sz="2000" dirty="0"/>
              <a:t>)</a:t>
            </a:r>
            <a:endParaRPr lang="en-US" altLang="zh-TW" sz="20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4932040" y="2708920"/>
            <a:ext cx="1152128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bear,&lt;1,1&gt;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r>
              <a:rPr lang="en-US" altLang="zh-TW" b="1" dirty="0" smtClean="0">
                <a:solidFill>
                  <a:schemeClr val="tx1"/>
                </a:solidFill>
              </a:rPr>
              <a:t>at,&lt;1,1&gt;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dog,&lt;1,2,1&gt;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32040" y="4525380"/>
            <a:ext cx="1152128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deer,&lt;1&gt;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egg,&lt;1&gt;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pig,&lt;2&gt;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283968" y="3212976"/>
            <a:ext cx="648072" cy="1728192"/>
            <a:chOff x="4427984" y="3212976"/>
            <a:chExt cx="720080" cy="1728192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4427984" y="49411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27984" y="321297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588224" y="270892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bear,2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cat,2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88224" y="452538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084168" y="3212976"/>
            <a:ext cx="504056" cy="1728192"/>
            <a:chOff x="4427984" y="3212976"/>
            <a:chExt cx="720080" cy="1728192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4427984" y="49411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427984" y="321297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084168" y="5539879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dirty="0" smtClean="0"/>
              <a:t>educe</a:t>
            </a:r>
          </a:p>
          <a:p>
            <a:pPr algn="ctr"/>
            <a:r>
              <a:rPr lang="en-US" altLang="zh-TW" sz="2000" dirty="0" smtClean="0"/>
              <a:t>(reducer)</a:t>
            </a:r>
            <a:endParaRPr lang="zh-TW" alt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8028384" y="270892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bear,2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cat,2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028384" y="452538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452320" y="3212976"/>
            <a:ext cx="576064" cy="1728192"/>
            <a:chOff x="4427984" y="3212976"/>
            <a:chExt cx="720080" cy="1728192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4427984" y="49411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427984" y="321297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 flipH="1">
            <a:off x="7699876" y="1340768"/>
            <a:ext cx="40476" cy="41363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75856" y="1300698"/>
            <a:ext cx="306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Local Memory/Buffer on each Reducer</a:t>
            </a:r>
            <a:endParaRPr lang="zh-TW" alt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7699876" y="126876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Output file</a:t>
            </a:r>
          </a:p>
          <a:p>
            <a:r>
              <a:rPr lang="en-US" altLang="zh-TW" sz="2400" dirty="0"/>
              <a:t>o</a:t>
            </a:r>
            <a:r>
              <a:rPr lang="en-US" altLang="zh-TW" sz="2400" dirty="0" smtClean="0"/>
              <a:t>n HDFS</a:t>
            </a:r>
            <a:endParaRPr lang="zh-TW" alt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7308304" y="5539879"/>
            <a:ext cx="1835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dirty="0" smtClean="0"/>
              <a:t>rite</a:t>
            </a:r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outputformat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24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Phase: </a:t>
            </a:r>
            <a:r>
              <a:rPr lang="en-US" altLang="zh-TW" dirty="0" err="1"/>
              <a:t>sortComparator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K</a:t>
            </a:r>
            <a:r>
              <a:rPr lang="en-US" altLang="zh-TW" dirty="0" smtClean="0"/>
              <a:t>,V&gt; pairs are sorted by </a:t>
            </a:r>
            <a:r>
              <a:rPr lang="en-US" altLang="zh-TW" b="1" i="1" dirty="0" smtClean="0"/>
              <a:t>key</a:t>
            </a:r>
            <a:r>
              <a:rPr lang="en-US" altLang="zh-TW" dirty="0" smtClean="0"/>
              <a:t> using a comparator class called </a:t>
            </a:r>
            <a:r>
              <a:rPr lang="en-US" altLang="zh-TW" dirty="0"/>
              <a:t>the </a:t>
            </a:r>
            <a:r>
              <a:rPr lang="en-US" altLang="zh-TW" b="1" dirty="0" err="1"/>
              <a:t>sortComparator</a:t>
            </a:r>
            <a:endParaRPr lang="en-US" altLang="zh-TW" b="1" dirty="0"/>
          </a:p>
          <a:p>
            <a:pPr lvl="1"/>
            <a:r>
              <a:rPr lang="en-US" altLang="zh-TW" dirty="0" smtClean="0"/>
              <a:t>The comparator can be set by “</a:t>
            </a:r>
            <a:r>
              <a:rPr lang="en-US" altLang="zh-TW" b="1" dirty="0" err="1" smtClean="0"/>
              <a:t>job.setSortComparatorClass</a:t>
            </a:r>
            <a:r>
              <a:rPr lang="en-US" altLang="zh-TW" b="1" dirty="0" smtClean="0"/>
              <a:t>()</a:t>
            </a:r>
            <a:r>
              <a:rPr lang="en-US" altLang="zh-TW" dirty="0" smtClean="0"/>
              <a:t>”</a:t>
            </a:r>
          </a:p>
          <a:p>
            <a:pPr lvl="1"/>
            <a:r>
              <a:rPr lang="en-US" altLang="zh-TW" dirty="0" smtClean="0"/>
              <a:t>The comparator must implement the “</a:t>
            </a:r>
            <a:r>
              <a:rPr lang="en-US" altLang="zh-TW" b="1" i="1" dirty="0" err="1">
                <a:solidFill>
                  <a:srgbClr val="FF0000"/>
                </a:solidFill>
              </a:rPr>
              <a:t>r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awComparator</a:t>
            </a:r>
            <a:r>
              <a:rPr lang="en-US" altLang="zh-TW" i="1" dirty="0" smtClean="0"/>
              <a:t>” </a:t>
            </a:r>
            <a:r>
              <a:rPr lang="en-US" altLang="zh-TW" b="1" dirty="0"/>
              <a:t>interface</a:t>
            </a:r>
            <a:r>
              <a:rPr lang="en-US" altLang="zh-TW" dirty="0"/>
              <a:t> </a:t>
            </a:r>
            <a:r>
              <a:rPr lang="en-US" altLang="zh-TW" i="1" dirty="0" smtClean="0"/>
              <a:t>or extend “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writeComparator</a:t>
            </a:r>
            <a:r>
              <a:rPr lang="en-US" altLang="zh-TW" i="1" dirty="0" smtClean="0"/>
              <a:t>” </a:t>
            </a:r>
            <a:r>
              <a:rPr lang="en-US" altLang="zh-TW" b="1" i="1" dirty="0" smtClean="0"/>
              <a:t>class</a:t>
            </a:r>
          </a:p>
          <a:p>
            <a:pPr lvl="2"/>
            <a:r>
              <a:rPr lang="en-US" altLang="zh-TW" sz="2400" dirty="0" smtClean="0">
                <a:solidFill>
                  <a:srgbClr val="FF0000"/>
                </a:solidFill>
                <a:latin typeface="Cambria" pitchFamily="18" charset="0"/>
              </a:rPr>
              <a:t>Override the function: </a:t>
            </a:r>
            <a:r>
              <a:rPr lang="en-US" altLang="zh-TW" sz="2400" b="1" dirty="0" smtClean="0">
                <a:solidFill>
                  <a:srgbClr val="FF0000"/>
                </a:solidFill>
                <a:latin typeface="Cambria" pitchFamily="18" charset="0"/>
              </a:rPr>
              <a:t>compare</a:t>
            </a:r>
          </a:p>
          <a:p>
            <a:r>
              <a:rPr lang="en-US" altLang="zh-TW" dirty="0" smtClean="0"/>
              <a:t>Implementation: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Mergesort</a:t>
            </a:r>
            <a:r>
              <a:rPr lang="en-US" altLang="zh-TW" dirty="0" smtClean="0"/>
              <a:t> </a:t>
            </a:r>
            <a:r>
              <a:rPr lang="en-US" altLang="zh-TW" dirty="0"/>
              <a:t>is used by the framework to effectively merge the output from mappers, and sort the result in one stage</a:t>
            </a:r>
          </a:p>
          <a:p>
            <a:pPr lvl="2"/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2420888"/>
            <a:ext cx="8352928" cy="338437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200" b="1" dirty="0">
                <a:solidFill>
                  <a:srgbClr val="002060"/>
                </a:solidFill>
              </a:rPr>
              <a:t>public static class </a:t>
            </a:r>
            <a:r>
              <a:rPr lang="en-US" altLang="zh-TW" sz="2200" b="1" dirty="0" err="1" smtClean="0">
                <a:solidFill>
                  <a:srgbClr val="002060"/>
                </a:solidFill>
              </a:rPr>
              <a:t>MySortComprator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 </a:t>
            </a:r>
            <a:r>
              <a:rPr lang="en-US" altLang="zh-TW" sz="2200" b="1" dirty="0">
                <a:solidFill>
                  <a:srgbClr val="FF0000"/>
                </a:solidFill>
              </a:rPr>
              <a:t>extends </a:t>
            </a:r>
            <a:r>
              <a:rPr lang="en-US" altLang="zh-TW" sz="2200" b="1" dirty="0" err="1">
                <a:solidFill>
                  <a:srgbClr val="FF0000"/>
                </a:solidFill>
              </a:rPr>
              <a:t>WritableComparator</a:t>
            </a:r>
            <a:r>
              <a:rPr lang="en-US" altLang="zh-TW" sz="2200" b="1" dirty="0">
                <a:solidFill>
                  <a:srgbClr val="002060"/>
                </a:solidFill>
              </a:rPr>
              <a:t> {</a:t>
            </a:r>
            <a:endParaRPr lang="zh-TW" altLang="en-US" sz="22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200" b="1" dirty="0" smtClean="0">
                <a:solidFill>
                  <a:srgbClr val="002060"/>
                </a:solidFill>
              </a:rPr>
              <a:t>      </a:t>
            </a:r>
            <a:r>
              <a:rPr lang="en-US" altLang="zh-TW" sz="2200" b="1" dirty="0">
                <a:solidFill>
                  <a:srgbClr val="002060"/>
                </a:solidFill>
              </a:rPr>
              <a:t>protected </a:t>
            </a:r>
            <a:r>
              <a:rPr lang="en-US" altLang="zh-TW" sz="2200" b="1" dirty="0" err="1" smtClean="0">
                <a:solidFill>
                  <a:srgbClr val="002060"/>
                </a:solidFill>
              </a:rPr>
              <a:t>MySortComprator</a:t>
            </a:r>
            <a:r>
              <a:rPr lang="en-US" altLang="zh-TW" sz="2200" b="1" dirty="0">
                <a:solidFill>
                  <a:srgbClr val="002060"/>
                </a:solidFill>
              </a:rPr>
              <a:t>() 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{</a:t>
            </a:r>
            <a:r>
              <a:rPr lang="zh-TW" altLang="en-US" sz="2200" b="1" dirty="0" smtClean="0">
                <a:solidFill>
                  <a:srgbClr val="002060"/>
                </a:solidFill>
              </a:rPr>
              <a:t> </a:t>
            </a:r>
            <a:r>
              <a:rPr lang="en-US" altLang="zh-TW" sz="2200" b="1" dirty="0">
                <a:solidFill>
                  <a:srgbClr val="002060"/>
                </a:solidFill>
              </a:rPr>
              <a:t>super(</a:t>
            </a:r>
            <a:r>
              <a:rPr lang="en-US" altLang="zh-TW" sz="2200" b="1" dirty="0" err="1">
                <a:solidFill>
                  <a:srgbClr val="002060"/>
                </a:solidFill>
              </a:rPr>
              <a:t>Text.class</a:t>
            </a:r>
            <a:r>
              <a:rPr lang="en-US" altLang="zh-TW" sz="2200" b="1" dirty="0">
                <a:solidFill>
                  <a:srgbClr val="002060"/>
                </a:solidFill>
              </a:rPr>
              <a:t>, true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); }</a:t>
            </a:r>
            <a:endParaRPr lang="zh-TW" altLang="en-US" sz="22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200" b="1" dirty="0" smtClean="0">
                <a:solidFill>
                  <a:srgbClr val="002060"/>
                </a:solidFill>
              </a:rPr>
              <a:t>      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public </a:t>
            </a:r>
            <a:r>
              <a:rPr lang="en-US" altLang="zh-TW" sz="2200" b="1" dirty="0" err="1">
                <a:solidFill>
                  <a:srgbClr val="002060"/>
                </a:solidFill>
              </a:rPr>
              <a:t>int</a:t>
            </a:r>
            <a:r>
              <a:rPr lang="en-US" altLang="zh-TW" sz="2200" b="1" dirty="0">
                <a:solidFill>
                  <a:srgbClr val="002060"/>
                </a:solidFill>
              </a:rPr>
              <a:t> compare(</a:t>
            </a:r>
            <a:r>
              <a:rPr lang="en-US" altLang="zh-TW" sz="2200" b="1" dirty="0" err="1">
                <a:solidFill>
                  <a:srgbClr val="002060"/>
                </a:solidFill>
              </a:rPr>
              <a:t>WritableComparable</a:t>
            </a:r>
            <a:r>
              <a:rPr lang="en-US" altLang="zh-TW" sz="2200" b="1" dirty="0">
                <a:solidFill>
                  <a:srgbClr val="002060"/>
                </a:solidFill>
              </a:rPr>
              <a:t> w1, </a:t>
            </a:r>
            <a:endParaRPr lang="en-US" altLang="zh-TW" sz="2200" b="1" dirty="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200" b="1" dirty="0">
                <a:solidFill>
                  <a:srgbClr val="002060"/>
                </a:solidFill>
              </a:rPr>
              <a:t>	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		</a:t>
            </a:r>
            <a:r>
              <a:rPr lang="en-US" altLang="zh-TW" sz="2200" b="1" dirty="0" err="1" smtClean="0">
                <a:solidFill>
                  <a:srgbClr val="002060"/>
                </a:solidFill>
              </a:rPr>
              <a:t>WritableComparable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 </a:t>
            </a:r>
            <a:r>
              <a:rPr lang="en-US" altLang="zh-TW" sz="2200" b="1" dirty="0">
                <a:solidFill>
                  <a:srgbClr val="002060"/>
                </a:solidFill>
              </a:rPr>
              <a:t>w2) 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{</a:t>
            </a:r>
            <a:endParaRPr lang="zh-TW" altLang="en-US" sz="22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200" b="1" dirty="0" smtClean="0">
                <a:solidFill>
                  <a:srgbClr val="002060"/>
                </a:solidFill>
              </a:rPr>
              <a:t>	Text </a:t>
            </a:r>
            <a:r>
              <a:rPr lang="en-US" altLang="zh-TW" sz="2200" b="1" dirty="0">
                <a:solidFill>
                  <a:srgbClr val="002060"/>
                </a:solidFill>
              </a:rPr>
              <a:t>t1 = (Text) w1;</a:t>
            </a:r>
            <a:endParaRPr lang="zh-TW" altLang="en-US" sz="22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200" b="1" dirty="0">
                <a:solidFill>
                  <a:srgbClr val="002060"/>
                </a:solidFill>
              </a:rPr>
              <a:t>	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Text </a:t>
            </a:r>
            <a:r>
              <a:rPr lang="en-US" altLang="zh-TW" sz="2200" b="1" dirty="0">
                <a:solidFill>
                  <a:srgbClr val="002060"/>
                </a:solidFill>
              </a:rPr>
              <a:t>t2 = (Text) w2;</a:t>
            </a:r>
            <a:endParaRPr lang="zh-TW" altLang="en-US" sz="22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200" b="1" dirty="0">
                <a:solidFill>
                  <a:srgbClr val="002060"/>
                </a:solidFill>
              </a:rPr>
              <a:t>	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String</a:t>
            </a:r>
            <a:r>
              <a:rPr lang="en-US" altLang="zh-TW" sz="2200" b="1" dirty="0">
                <a:solidFill>
                  <a:srgbClr val="002060"/>
                </a:solidFill>
              </a:rPr>
              <a:t>[] t1Items = t1.toString().split(":");</a:t>
            </a:r>
            <a:endParaRPr lang="zh-TW" altLang="en-US" sz="22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200" b="1" dirty="0">
                <a:solidFill>
                  <a:srgbClr val="002060"/>
                </a:solidFill>
              </a:rPr>
              <a:t>	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String</a:t>
            </a:r>
            <a:r>
              <a:rPr lang="en-US" altLang="zh-TW" sz="2200" b="1" dirty="0">
                <a:solidFill>
                  <a:srgbClr val="002060"/>
                </a:solidFill>
              </a:rPr>
              <a:t>[] t2Items = t2.toString().split(":");</a:t>
            </a:r>
            <a:endParaRPr lang="zh-TW" altLang="en-US" sz="22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zh-TW" altLang="en-US" sz="2200" b="1" dirty="0">
                <a:solidFill>
                  <a:srgbClr val="002060"/>
                </a:solidFill>
              </a:rPr>
              <a:t>	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return </a:t>
            </a:r>
            <a:r>
              <a:rPr lang="en-US" altLang="zh-TW" sz="2200" b="1" dirty="0">
                <a:solidFill>
                  <a:srgbClr val="002060"/>
                </a:solidFill>
              </a:rPr>
              <a:t>t1Items[0]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.</a:t>
            </a:r>
            <a:r>
              <a:rPr lang="en-US" altLang="zh-TW" sz="2200" b="1" dirty="0" err="1" smtClean="0">
                <a:solidFill>
                  <a:srgbClr val="002060"/>
                </a:solidFill>
              </a:rPr>
              <a:t>compareTo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(t2Items[0]);</a:t>
            </a:r>
          </a:p>
          <a:p>
            <a:pPr>
              <a:lnSpc>
                <a:spcPct val="90000"/>
              </a:lnSpc>
            </a:pPr>
            <a:r>
              <a:rPr lang="en-US" altLang="zh-TW" sz="2200" b="1" dirty="0">
                <a:solidFill>
                  <a:srgbClr val="002060"/>
                </a:solidFill>
              </a:rPr>
              <a:t> </a:t>
            </a:r>
            <a:r>
              <a:rPr lang="en-US" altLang="zh-TW" sz="2200" b="1" dirty="0" smtClean="0">
                <a:solidFill>
                  <a:srgbClr val="002060"/>
                </a:solidFill>
              </a:rPr>
              <a:t>     }</a:t>
            </a:r>
            <a:endParaRPr lang="zh-TW" altLang="en-US" sz="22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200" b="1" dirty="0" smtClean="0">
                <a:solidFill>
                  <a:srgbClr val="002060"/>
                </a:solidFill>
              </a:rPr>
              <a:t>}</a:t>
            </a:r>
            <a:endParaRPr lang="zh-TW" altLang="en-US" sz="2200" b="1" dirty="0">
              <a:solidFill>
                <a:srgbClr val="002060"/>
              </a:solidFill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395536" y="5805264"/>
            <a:ext cx="83529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main(){</a:t>
            </a:r>
            <a:endParaRPr lang="zh-TW" altLang="en-US" sz="22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200" b="1" dirty="0" err="1" smtClean="0">
                <a:solidFill>
                  <a:schemeClr val="tx1"/>
                </a:solidFill>
                <a:latin typeface="+mj-lt"/>
              </a:rPr>
              <a:t>job.setSortComparatorClass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200" b="1" dirty="0" err="1" smtClean="0">
                <a:solidFill>
                  <a:srgbClr val="FF0000"/>
                </a:solidFill>
                <a:latin typeface="+mj-lt"/>
              </a:rPr>
              <a:t>MySortComparator.class</a:t>
            </a:r>
            <a:r>
              <a:rPr lang="en-US" altLang="zh-TW" sz="2200" b="1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TW" sz="2200" b="1" dirty="0">
                <a:solidFill>
                  <a:schemeClr val="tx1"/>
                </a:solidFill>
                <a:latin typeface="+mj-lt"/>
              </a:rPr>
              <a:t>}</a:t>
            </a:r>
            <a:endParaRPr lang="zh-TW" altLang="en-US" sz="2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Phase: </a:t>
            </a:r>
            <a:r>
              <a:rPr lang="en-US" altLang="zh-TW" dirty="0" err="1"/>
              <a:t>sortComparator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800" dirty="0" smtClean="0"/>
              <a:t>Let keys in the form of &lt;string1&gt;:&lt;string2&gt;</a:t>
            </a:r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Sort keys in the ascending order of &lt;string1&gt;</a:t>
            </a:r>
            <a:endParaRPr lang="zh-TW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62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4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3"/>
          <p:cNvSpPr/>
          <p:nvPr/>
        </p:nvSpPr>
        <p:spPr>
          <a:xfrm>
            <a:off x="3203848" y="2099756"/>
            <a:ext cx="3060340" cy="3440123"/>
          </a:xfrm>
          <a:prstGeom prst="rect">
            <a:avLst/>
          </a:prstGeom>
          <a:solidFill>
            <a:srgbClr val="99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80" y="274638"/>
            <a:ext cx="8686800" cy="868362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Reduce Phase: </a:t>
            </a:r>
            <a:r>
              <a:rPr lang="en-US" altLang="zh-TW" dirty="0" err="1" smtClean="0"/>
              <a:t>groupingComparator</a:t>
            </a:r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979712" y="2204864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9712" y="4509120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9712" y="2780928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9712" y="479715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9712" y="3356992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79712" y="5085184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6512" y="1124744"/>
            <a:ext cx="1800200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TW" sz="2400" dirty="0" smtClean="0"/>
              <a:t>Temp file  Mapper’s </a:t>
            </a:r>
          </a:p>
          <a:p>
            <a:pPr>
              <a:lnSpc>
                <a:spcPts val="2000"/>
              </a:lnSpc>
            </a:pPr>
            <a:r>
              <a:rPr lang="en-US" altLang="zh-TW" sz="2400" dirty="0" smtClean="0"/>
              <a:t>local disk</a:t>
            </a:r>
            <a:endParaRPr lang="zh-TW" alt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79512" y="2164794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 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512" y="2740858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9512" y="3460938"/>
            <a:ext cx="86409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9512" y="403700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512" y="4613066"/>
            <a:ext cx="864096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9512" y="5477162"/>
            <a:ext cx="86409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475656" y="1288504"/>
            <a:ext cx="36004" cy="454144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0" idx="1"/>
          </p:cNvCxnSpPr>
          <p:nvPr/>
        </p:nvCxnSpPr>
        <p:spPr>
          <a:xfrm>
            <a:off x="1043608" y="2452826"/>
            <a:ext cx="936104" cy="40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1" idx="1"/>
          </p:cNvCxnSpPr>
          <p:nvPr/>
        </p:nvCxnSpPr>
        <p:spPr>
          <a:xfrm>
            <a:off x="1043608" y="2884874"/>
            <a:ext cx="936104" cy="1768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12" idx="1"/>
          </p:cNvCxnSpPr>
          <p:nvPr/>
        </p:nvCxnSpPr>
        <p:spPr>
          <a:xfrm flipV="1">
            <a:off x="1043608" y="3068960"/>
            <a:ext cx="936104" cy="6800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13" idx="1"/>
          </p:cNvCxnSpPr>
          <p:nvPr/>
        </p:nvCxnSpPr>
        <p:spPr>
          <a:xfrm>
            <a:off x="1043608" y="4181018"/>
            <a:ext cx="936104" cy="7601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14" idx="1"/>
          </p:cNvCxnSpPr>
          <p:nvPr/>
        </p:nvCxnSpPr>
        <p:spPr>
          <a:xfrm flipV="1">
            <a:off x="1043608" y="3789040"/>
            <a:ext cx="936104" cy="1256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3"/>
            <a:endCxn id="15" idx="1"/>
          </p:cNvCxnSpPr>
          <p:nvPr/>
        </p:nvCxnSpPr>
        <p:spPr>
          <a:xfrm flipV="1">
            <a:off x="1043608" y="5229200"/>
            <a:ext cx="936104" cy="3919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9512" y="5877272"/>
            <a:ext cx="22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fetch&amp;shuffle</a:t>
            </a:r>
            <a:endParaRPr lang="zh-TW" alt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3419872" y="2204864"/>
            <a:ext cx="864096" cy="2016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bear,1 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dog,2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19872" y="4509119"/>
            <a:ext cx="864096" cy="9160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35696" y="5539879"/>
            <a:ext cx="2251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mergesort</a:t>
            </a:r>
            <a:endParaRPr lang="en-US" altLang="zh-TW" sz="2400" dirty="0" smtClean="0"/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sortComparator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cxnSp>
        <p:nvCxnSpPr>
          <p:cNvPr id="52" name="Straight Arrow Connector 51"/>
          <p:cNvCxnSpPr>
            <a:endCxn id="45" idx="1"/>
          </p:cNvCxnSpPr>
          <p:nvPr/>
        </p:nvCxnSpPr>
        <p:spPr>
          <a:xfrm>
            <a:off x="2843808" y="3212976"/>
            <a:ext cx="60006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843808" y="4941168"/>
            <a:ext cx="60006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87824" y="5539879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</a:t>
            </a:r>
            <a:r>
              <a:rPr lang="en-US" altLang="zh-TW" sz="2400" dirty="0" smtClean="0"/>
              <a:t>roup</a:t>
            </a:r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groupingComparator</a:t>
            </a:r>
            <a:r>
              <a:rPr lang="en-US" altLang="zh-TW" sz="2000" dirty="0"/>
              <a:t>)</a:t>
            </a:r>
            <a:endParaRPr lang="en-US" altLang="zh-TW" sz="20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4932040" y="2708920"/>
            <a:ext cx="1152128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bear,&lt;1,1&gt;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r>
              <a:rPr lang="en-US" altLang="zh-TW" b="1" dirty="0" smtClean="0">
                <a:solidFill>
                  <a:schemeClr val="tx1"/>
                </a:solidFill>
              </a:rPr>
              <a:t>at,&lt;1,1&gt;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dog,&lt;1,2,1&gt;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32040" y="4525380"/>
            <a:ext cx="1152128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deer,&lt;1&gt;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egg,&lt;1&gt;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pig,&lt;2&gt;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283968" y="3212976"/>
            <a:ext cx="648072" cy="1728192"/>
            <a:chOff x="4427984" y="3212976"/>
            <a:chExt cx="720080" cy="1728192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4427984" y="49411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27984" y="321297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588224" y="270892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bear,2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cat,2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88224" y="452538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084168" y="3212976"/>
            <a:ext cx="504056" cy="1728192"/>
            <a:chOff x="4427984" y="3212976"/>
            <a:chExt cx="720080" cy="1728192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4427984" y="49411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427984" y="321297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084168" y="5539879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dirty="0" smtClean="0"/>
              <a:t>educe</a:t>
            </a:r>
          </a:p>
          <a:p>
            <a:pPr algn="ctr"/>
            <a:r>
              <a:rPr lang="en-US" altLang="zh-TW" sz="2000" dirty="0" smtClean="0"/>
              <a:t>(reducer)</a:t>
            </a:r>
            <a:endParaRPr lang="zh-TW" alt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8028384" y="270892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bear,2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cat,2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dog,4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028384" y="4525380"/>
            <a:ext cx="864096" cy="919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deer,1</a:t>
            </a:r>
            <a:endParaRPr lang="zh-TW" alt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egg,1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pig,2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452320" y="3212976"/>
            <a:ext cx="576064" cy="1728192"/>
            <a:chOff x="4427984" y="3212976"/>
            <a:chExt cx="720080" cy="1728192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4427984" y="4941168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427984" y="3212976"/>
              <a:ext cx="72008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 flipH="1">
            <a:off x="7699876" y="1340768"/>
            <a:ext cx="40476" cy="41363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75856" y="1300698"/>
            <a:ext cx="306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Local Memory/Buffer on each Reducer</a:t>
            </a:r>
            <a:endParaRPr lang="zh-TW" alt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7699876" y="126876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Output file</a:t>
            </a:r>
          </a:p>
          <a:p>
            <a:r>
              <a:rPr lang="en-US" altLang="zh-TW" sz="2400" dirty="0"/>
              <a:t>o</a:t>
            </a:r>
            <a:r>
              <a:rPr lang="en-US" altLang="zh-TW" sz="2400" dirty="0" smtClean="0"/>
              <a:t>n HDFS</a:t>
            </a:r>
            <a:endParaRPr lang="zh-TW" alt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7308304" y="5539879"/>
            <a:ext cx="1835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dirty="0" smtClean="0"/>
              <a:t>rite</a:t>
            </a:r>
          </a:p>
          <a:p>
            <a:pPr algn="ctr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outputformat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47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Reduce Phase: </a:t>
            </a:r>
            <a:r>
              <a:rPr lang="en-US" altLang="zh-TW" dirty="0" err="1" smtClean="0"/>
              <a:t>groupingComparator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K,V&gt; pairs  </a:t>
            </a:r>
            <a:r>
              <a:rPr lang="en-US" altLang="zh-TW" dirty="0" smtClean="0"/>
              <a:t>are </a:t>
            </a:r>
            <a:r>
              <a:rPr lang="en-US" altLang="zh-TW" dirty="0"/>
              <a:t>grouped </a:t>
            </a:r>
            <a:r>
              <a:rPr lang="en-US" altLang="zh-TW" dirty="0" smtClean="0"/>
              <a:t>together if their </a:t>
            </a:r>
            <a:r>
              <a:rPr lang="en-US" altLang="zh-TW" b="1" i="1" dirty="0" smtClean="0"/>
              <a:t>keys</a:t>
            </a:r>
            <a:r>
              <a:rPr lang="en-US" altLang="zh-TW" dirty="0" smtClean="0"/>
              <a:t> are compared as equal by using a comparator called </a:t>
            </a:r>
            <a:r>
              <a:rPr lang="en-US" altLang="zh-TW" b="1" dirty="0" err="1"/>
              <a:t>groupingComparator</a:t>
            </a:r>
            <a:endParaRPr lang="en-US" altLang="zh-TW" b="1" dirty="0"/>
          </a:p>
          <a:p>
            <a:pPr lvl="1"/>
            <a:r>
              <a:rPr lang="en-US" altLang="zh-TW" dirty="0"/>
              <a:t>The comparator can be set by “</a:t>
            </a:r>
            <a:r>
              <a:rPr lang="en-US" altLang="zh-TW" b="1" dirty="0" err="1" smtClean="0">
                <a:solidFill>
                  <a:srgbClr val="FF0000"/>
                </a:solidFill>
              </a:rPr>
              <a:t>job.setGroupingComparatorClass</a:t>
            </a:r>
            <a:r>
              <a:rPr lang="en-US" altLang="zh-TW" b="1" dirty="0" smtClean="0">
                <a:solidFill>
                  <a:srgbClr val="FF0000"/>
                </a:solidFill>
              </a:rPr>
              <a:t>()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en-US" altLang="zh-TW" dirty="0"/>
              <a:t>The comparator must implement the “</a:t>
            </a:r>
            <a:r>
              <a:rPr lang="en-US" altLang="zh-TW" b="1" i="1" dirty="0" err="1">
                <a:solidFill>
                  <a:srgbClr val="FF0000"/>
                </a:solidFill>
              </a:rPr>
              <a:t>rawComparator</a:t>
            </a:r>
            <a:r>
              <a:rPr lang="en-US" altLang="zh-TW" i="1" dirty="0"/>
              <a:t>” </a:t>
            </a:r>
            <a:r>
              <a:rPr lang="en-US" altLang="zh-TW" b="1" dirty="0"/>
              <a:t>interface</a:t>
            </a:r>
            <a:r>
              <a:rPr lang="en-US" altLang="zh-TW" dirty="0"/>
              <a:t> </a:t>
            </a:r>
            <a:r>
              <a:rPr lang="en-US" altLang="zh-TW" i="1" dirty="0"/>
              <a:t>or extend “</a:t>
            </a:r>
            <a:r>
              <a:rPr lang="en-US" altLang="zh-TW" b="1" i="1" dirty="0" err="1">
                <a:solidFill>
                  <a:srgbClr val="FF0000"/>
                </a:solidFill>
              </a:rPr>
              <a:t>writeComparator</a:t>
            </a:r>
            <a:r>
              <a:rPr lang="en-US" altLang="zh-TW" i="1" dirty="0"/>
              <a:t>” </a:t>
            </a:r>
            <a:r>
              <a:rPr lang="en-US" altLang="zh-TW" b="1" i="1" dirty="0"/>
              <a:t>class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  <a:latin typeface="Cambria" pitchFamily="18" charset="0"/>
              </a:rPr>
              <a:t>Override the function: </a:t>
            </a:r>
            <a:r>
              <a:rPr lang="en-US" altLang="zh-TW" sz="2400" b="1" dirty="0">
                <a:solidFill>
                  <a:srgbClr val="FF0000"/>
                </a:solidFill>
                <a:latin typeface="Cambria" pitchFamily="18" charset="0"/>
              </a:rPr>
              <a:t>compare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r>
              <a:rPr lang="en-US" altLang="zh-TW" dirty="0"/>
              <a:t>If multiple keys </a:t>
            </a:r>
            <a:r>
              <a:rPr lang="en-US" altLang="zh-TW" dirty="0" smtClean="0"/>
              <a:t>in </a:t>
            </a:r>
            <a:r>
              <a:rPr lang="en-US" altLang="zh-TW" dirty="0"/>
              <a:t>the same group, 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sortComparator</a:t>
            </a:r>
            <a:r>
              <a:rPr lang="en-US" altLang="zh-TW" dirty="0">
                <a:solidFill>
                  <a:srgbClr val="FF0000"/>
                </a:solidFill>
              </a:rPr>
              <a:t>” is used to decide the key </a:t>
            </a:r>
            <a:r>
              <a:rPr lang="en-US" altLang="zh-TW" dirty="0" smtClean="0">
                <a:solidFill>
                  <a:srgbClr val="FF0000"/>
                </a:solidFill>
              </a:rPr>
              <a:t>for </a:t>
            </a:r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group</a:t>
            </a:r>
          </a:p>
          <a:p>
            <a:pPr lvl="1"/>
            <a:r>
              <a:rPr lang="pt-BR" altLang="zh-TW" dirty="0" smtClean="0"/>
              <a:t>Input: &lt;A1, V1&gt;, &lt;A2, V2&gt;, &lt;A3, V3&gt;, &lt;B1, V4&gt;, &lt;B2, V5&gt;</a:t>
            </a:r>
          </a:p>
          <a:p>
            <a:pPr lvl="1"/>
            <a:r>
              <a:rPr lang="en-US" altLang="zh-TW" dirty="0" smtClean="0"/>
              <a:t>Grouping comparator to just compare the first letter</a:t>
            </a:r>
            <a:endParaRPr lang="en-US" altLang="zh-TW" dirty="0"/>
          </a:p>
          <a:p>
            <a:pPr lvl="1"/>
            <a:r>
              <a:rPr lang="en-US" altLang="zh-TW" dirty="0" smtClean="0"/>
              <a:t>Output: (A1, {V1,V2,V3}); (B1, {V4,V5});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2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5535" y="5733256"/>
            <a:ext cx="8424935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chemeClr val="tx1"/>
                </a:solidFill>
                <a:latin typeface="+mj-lt"/>
              </a:rPr>
              <a:t>main(){</a:t>
            </a:r>
            <a:endParaRPr lang="zh-TW" altLang="en-US" sz="24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400" b="1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altLang="zh-TW" sz="2400" b="1" dirty="0" err="1" smtClean="0">
                <a:solidFill>
                  <a:schemeClr val="tx1"/>
                </a:solidFill>
                <a:latin typeface="+mj-lt"/>
              </a:rPr>
              <a:t>job.setGroupingComparatorClass</a:t>
            </a:r>
            <a:r>
              <a:rPr lang="en-US" altLang="zh-TW" sz="2400" b="1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+mj-lt"/>
              </a:rPr>
              <a:t>MyGroupComp.class</a:t>
            </a:r>
            <a:r>
              <a:rPr lang="en-US" altLang="zh-TW" sz="2400" b="1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>
                <a:solidFill>
                  <a:schemeClr val="tx1"/>
                </a:solidFill>
                <a:latin typeface="+mj-lt"/>
              </a:rPr>
              <a:t>}</a:t>
            </a:r>
            <a:endParaRPr lang="zh-TW" alt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5680" y="274638"/>
            <a:ext cx="8686800" cy="868362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Reduce Phase: </a:t>
            </a:r>
            <a:r>
              <a:rPr lang="en-US" altLang="zh-TW" dirty="0" err="1" smtClean="0"/>
              <a:t>groupingComparator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040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Only </a:t>
            </a:r>
            <a:r>
              <a:rPr lang="en-US" altLang="zh-TW" dirty="0"/>
              <a:t>compare the first letter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08790" y="1628800"/>
            <a:ext cx="8411681" cy="410445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>
                <a:solidFill>
                  <a:srgbClr val="002060"/>
                </a:solidFill>
              </a:rPr>
              <a:t>public static class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TW" sz="2400" b="1" dirty="0" err="1" smtClean="0">
                <a:solidFill>
                  <a:srgbClr val="002060"/>
                </a:solidFill>
              </a:rPr>
              <a:t>MyGroupComp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extends </a:t>
            </a:r>
            <a:r>
              <a:rPr lang="en-US" altLang="zh-TW" sz="2400" b="1" dirty="0" err="1">
                <a:solidFill>
                  <a:srgbClr val="FF0000"/>
                </a:solidFill>
              </a:rPr>
              <a:t>WritableComparator</a:t>
            </a:r>
            <a:r>
              <a:rPr lang="en-US" altLang="zh-TW" sz="2400" b="1" dirty="0">
                <a:solidFill>
                  <a:srgbClr val="002060"/>
                </a:solidFill>
              </a:rPr>
              <a:t> {</a:t>
            </a:r>
            <a:endParaRPr lang="zh-TW" altLang="en-US" sz="2400" b="1" dirty="0">
              <a:solidFill>
                <a:srgbClr val="002060"/>
              </a:solidFill>
            </a:endParaRPr>
          </a:p>
          <a:p>
            <a:r>
              <a:rPr lang="zh-TW" altLang="en-US" sz="2400" b="1" dirty="0" smtClean="0">
                <a:solidFill>
                  <a:srgbClr val="002060"/>
                </a:solidFill>
              </a:rPr>
              <a:t>      </a:t>
            </a:r>
            <a:r>
              <a:rPr lang="en-US" altLang="zh-TW" sz="2400" b="1" dirty="0">
                <a:solidFill>
                  <a:srgbClr val="002060"/>
                </a:solidFill>
              </a:rPr>
              <a:t>protected </a:t>
            </a:r>
            <a:r>
              <a:rPr lang="en-US" altLang="zh-TW" sz="2400" b="1" dirty="0" err="1">
                <a:solidFill>
                  <a:srgbClr val="002060"/>
                </a:solidFill>
              </a:rPr>
              <a:t>MyGroupCom</a:t>
            </a:r>
            <a:r>
              <a:rPr lang="en-US" altLang="zh-TW" sz="2400" b="1" dirty="0">
                <a:solidFill>
                  <a:srgbClr val="002060"/>
                </a:solidFill>
              </a:rPr>
              <a:t>()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{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super(</a:t>
            </a:r>
            <a:r>
              <a:rPr lang="en-US" altLang="zh-TW" sz="2400" b="1" dirty="0" err="1">
                <a:solidFill>
                  <a:srgbClr val="FF0000"/>
                </a:solidFill>
              </a:rPr>
              <a:t>Text</a:t>
            </a:r>
            <a:r>
              <a:rPr lang="en-US" altLang="zh-TW" sz="2400" b="1" dirty="0" err="1">
                <a:solidFill>
                  <a:srgbClr val="002060"/>
                </a:solidFill>
              </a:rPr>
              <a:t>.class</a:t>
            </a:r>
            <a:r>
              <a:rPr lang="en-US" altLang="zh-TW" sz="2400" b="1" dirty="0">
                <a:solidFill>
                  <a:srgbClr val="002060"/>
                </a:solidFill>
              </a:rPr>
              <a:t>, true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); }</a:t>
            </a:r>
            <a:endParaRPr lang="zh-TW" altLang="en-US" sz="2400" b="1" dirty="0">
              <a:solidFill>
                <a:srgbClr val="002060"/>
              </a:solidFill>
            </a:endParaRPr>
          </a:p>
          <a:p>
            <a:r>
              <a:rPr lang="zh-TW" altLang="en-US" sz="2400" b="1" dirty="0" smtClean="0">
                <a:solidFill>
                  <a:srgbClr val="002060"/>
                </a:solidFill>
              </a:rPr>
              <a:t>    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public </a:t>
            </a:r>
            <a:r>
              <a:rPr lang="en-US" altLang="zh-TW" sz="2400" b="1" dirty="0" err="1">
                <a:solidFill>
                  <a:srgbClr val="002060"/>
                </a:solidFill>
              </a:rPr>
              <a:t>int</a:t>
            </a:r>
            <a:r>
              <a:rPr lang="en-US" altLang="zh-TW" sz="2400" b="1" dirty="0">
                <a:solidFill>
                  <a:srgbClr val="002060"/>
                </a:solidFill>
              </a:rPr>
              <a:t> compare(</a:t>
            </a:r>
            <a:r>
              <a:rPr lang="en-US" altLang="zh-TW" sz="2400" b="1" dirty="0" err="1">
                <a:solidFill>
                  <a:srgbClr val="002060"/>
                </a:solidFill>
              </a:rPr>
              <a:t>WritableComparable</a:t>
            </a:r>
            <a:r>
              <a:rPr lang="en-US" altLang="zh-TW" sz="2400" b="1" dirty="0">
                <a:solidFill>
                  <a:srgbClr val="002060"/>
                </a:solidFill>
              </a:rPr>
              <a:t> w1,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					 </a:t>
            </a:r>
            <a:r>
              <a:rPr lang="en-US" altLang="zh-TW" sz="2400" b="1" dirty="0" err="1" smtClean="0">
                <a:solidFill>
                  <a:srgbClr val="002060"/>
                </a:solidFill>
              </a:rPr>
              <a:t>WritableComparable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w2)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{</a:t>
            </a:r>
            <a:endParaRPr lang="zh-TW" altLang="en-US" sz="2400" b="1" dirty="0">
              <a:solidFill>
                <a:srgbClr val="002060"/>
              </a:solidFill>
            </a:endParaRPr>
          </a:p>
          <a:p>
            <a:r>
              <a:rPr lang="en-US" altLang="zh-TW" sz="2400" b="1" dirty="0" smtClean="0">
                <a:solidFill>
                  <a:srgbClr val="002060"/>
                </a:solidFill>
              </a:rPr>
              <a:t>	Text </a:t>
            </a:r>
            <a:r>
              <a:rPr lang="en-US" altLang="zh-TW" sz="2400" b="1" dirty="0">
                <a:solidFill>
                  <a:srgbClr val="002060"/>
                </a:solidFill>
              </a:rPr>
              <a:t>t1 = </a:t>
            </a:r>
            <a:r>
              <a:rPr lang="en-US" altLang="zh-TW" sz="2400" b="1" dirty="0">
                <a:solidFill>
                  <a:srgbClr val="FF0000"/>
                </a:solidFill>
              </a:rPr>
              <a:t>(Text) </a:t>
            </a:r>
            <a:r>
              <a:rPr lang="en-US" altLang="zh-TW" sz="2400" b="1" dirty="0">
                <a:solidFill>
                  <a:srgbClr val="002060"/>
                </a:solidFill>
              </a:rPr>
              <a:t>w1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;</a:t>
            </a:r>
            <a:r>
              <a:rPr lang="zh-TW" altLang="en-US" sz="2400" b="1" dirty="0">
                <a:solidFill>
                  <a:srgbClr val="002060"/>
                </a:solidFill>
              </a:rPr>
              <a:t>	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	Text </a:t>
            </a:r>
            <a:r>
              <a:rPr lang="en-US" altLang="zh-TW" sz="2400" b="1" dirty="0">
                <a:solidFill>
                  <a:srgbClr val="002060"/>
                </a:solidFill>
              </a:rPr>
              <a:t>t2 = </a:t>
            </a:r>
            <a:r>
              <a:rPr lang="en-US" altLang="zh-TW" sz="2400" b="1" dirty="0">
                <a:solidFill>
                  <a:srgbClr val="FF0000"/>
                </a:solidFill>
              </a:rPr>
              <a:t>(Text)</a:t>
            </a:r>
            <a:r>
              <a:rPr lang="en-US" altLang="zh-TW" sz="2400" b="1" dirty="0">
                <a:solidFill>
                  <a:srgbClr val="002060"/>
                </a:solidFill>
              </a:rPr>
              <a:t> w2;</a:t>
            </a:r>
            <a:endParaRPr lang="zh-TW" altLang="en-US" sz="2400" b="1" dirty="0">
              <a:solidFill>
                <a:srgbClr val="002060"/>
              </a:solidFill>
            </a:endParaRPr>
          </a:p>
          <a:p>
            <a:r>
              <a:rPr lang="zh-TW" altLang="en-US" sz="2400" b="1" dirty="0">
                <a:solidFill>
                  <a:srgbClr val="002060"/>
                </a:solidFill>
              </a:rPr>
              <a:t>	</a:t>
            </a:r>
            <a:r>
              <a:rPr lang="en-US" altLang="zh-TW" sz="2400" b="1" dirty="0" err="1" smtClean="0">
                <a:solidFill>
                  <a:srgbClr val="002060"/>
                </a:solidFill>
              </a:rPr>
              <a:t>int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 t1char </a:t>
            </a:r>
            <a:r>
              <a:rPr lang="en-US" altLang="zh-TW" sz="2400" b="1" dirty="0">
                <a:solidFill>
                  <a:srgbClr val="002060"/>
                </a:solidFill>
              </a:rPr>
              <a:t>=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t1.charAt(0);</a:t>
            </a:r>
            <a:r>
              <a:rPr lang="zh-TW" altLang="en-US" sz="2400" b="1" dirty="0">
                <a:solidFill>
                  <a:srgbClr val="002060"/>
                </a:solidFill>
              </a:rPr>
              <a:t>	</a:t>
            </a:r>
            <a:r>
              <a:rPr lang="en-US" altLang="zh-TW" sz="2400" b="1" dirty="0" err="1" smtClean="0">
                <a:solidFill>
                  <a:srgbClr val="002060"/>
                </a:solidFill>
              </a:rPr>
              <a:t>int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 t2char </a:t>
            </a:r>
            <a:r>
              <a:rPr lang="en-US" altLang="zh-TW" sz="2400" b="1" dirty="0">
                <a:solidFill>
                  <a:srgbClr val="002060"/>
                </a:solidFill>
              </a:rPr>
              <a:t>=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t2.charAt(0);</a:t>
            </a:r>
          </a:p>
          <a:p>
            <a:r>
              <a:rPr lang="zh-TW" altLang="en-US" sz="2400" b="1" dirty="0">
                <a:solidFill>
                  <a:srgbClr val="002060"/>
                </a:solidFill>
              </a:rPr>
              <a:t>	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if (t1char &lt; t2char) return -1;</a:t>
            </a:r>
          </a:p>
          <a:p>
            <a:r>
              <a:rPr lang="zh-TW" altLang="en-US" sz="2400" b="1" dirty="0">
                <a:solidFill>
                  <a:srgbClr val="002060"/>
                </a:solidFill>
              </a:rPr>
              <a:t>	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else if </a:t>
            </a:r>
            <a:r>
              <a:rPr lang="en-US" altLang="zh-TW" sz="2400" b="1" dirty="0">
                <a:solidFill>
                  <a:srgbClr val="002060"/>
                </a:solidFill>
              </a:rPr>
              <a:t>(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t1char &gt; t2char</a:t>
            </a:r>
            <a:r>
              <a:rPr lang="en-US" altLang="zh-TW" sz="2400" b="1" dirty="0">
                <a:solidFill>
                  <a:srgbClr val="002060"/>
                </a:solidFill>
              </a:rPr>
              <a:t>) return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1</a:t>
            </a:r>
            <a:r>
              <a:rPr lang="en-US" altLang="zh-TW" sz="2400" b="1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TW" sz="2400" b="1" dirty="0" smtClean="0">
                <a:solidFill>
                  <a:srgbClr val="002060"/>
                </a:solidFill>
              </a:rPr>
              <a:t>	else return 0;</a:t>
            </a:r>
          </a:p>
          <a:p>
            <a:r>
              <a:rPr lang="en-US" altLang="zh-TW" sz="2400" b="1" dirty="0">
                <a:solidFill>
                  <a:srgbClr val="002060"/>
                </a:solidFill>
              </a:rPr>
              <a:t>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      }</a:t>
            </a:r>
          </a:p>
          <a:p>
            <a:r>
              <a:rPr lang="en-US" altLang="zh-TW" sz="2400" b="1" dirty="0" smtClean="0">
                <a:solidFill>
                  <a:srgbClr val="002060"/>
                </a:solidFill>
              </a:rPr>
              <a:t>}</a:t>
            </a:r>
            <a:endParaRPr lang="zh-TW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Secondarysort</a:t>
            </a:r>
            <a:r>
              <a:rPr lang="en-US" altLang="zh-TW" dirty="0" smtClean="0"/>
              <a:t> example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6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 err="1" smtClean="0"/>
              <a:t>SecondarySort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800" dirty="0" smtClean="0"/>
              <a:t>What is </a:t>
            </a:r>
            <a:r>
              <a:rPr lang="en-US" altLang="zh-TW" sz="2800" dirty="0" err="1" smtClean="0"/>
              <a:t>SecondarySort</a:t>
            </a:r>
            <a:r>
              <a:rPr lang="en-US" altLang="zh-TW" sz="2800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en-US" altLang="zh-TW" sz="2400" b="1" dirty="0" smtClean="0">
                <a:solidFill>
                  <a:srgbClr val="FF0000"/>
                </a:solidFill>
              </a:rPr>
              <a:t>Sorting </a:t>
            </a:r>
            <a:r>
              <a:rPr lang="en-US" altLang="zh-TW" sz="2400" b="1" dirty="0">
                <a:solidFill>
                  <a:srgbClr val="FF0000"/>
                </a:solidFill>
              </a:rPr>
              <a:t>values</a:t>
            </a:r>
            <a:r>
              <a:rPr lang="en-US" altLang="zh-TW" sz="2400" dirty="0"/>
              <a:t> associated with a key in the reduce phase</a:t>
            </a:r>
            <a:endParaRPr lang="en-US" altLang="zh-TW" sz="2400" dirty="0" smtClean="0"/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Examples: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Input: A </a:t>
            </a:r>
            <a:r>
              <a:rPr lang="en-US" altLang="zh-TW" sz="2400" dirty="0"/>
              <a:t>dump of the temperature </a:t>
            </a:r>
            <a:r>
              <a:rPr lang="en-US" altLang="zh-TW" sz="2400" dirty="0" smtClean="0"/>
              <a:t>data with 4 columns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2400" dirty="0"/>
              <a:t>	year, month, day, </a:t>
            </a:r>
            <a:r>
              <a:rPr lang="en-US" altLang="zh-TW" sz="2400" dirty="0" err="1" smtClean="0"/>
              <a:t>daily_temperature</a:t>
            </a:r>
            <a:endParaRPr lang="en-US" altLang="zh-TW" sz="2400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altLang="zh-TW" sz="2400" dirty="0" smtClean="0"/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Output: The </a:t>
            </a:r>
            <a:r>
              <a:rPr lang="en-US" altLang="zh-TW" sz="2400" dirty="0"/>
              <a:t>temperature for every </a:t>
            </a:r>
            <a:endParaRPr lang="en-US" altLang="zh-TW" sz="24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year-month</a:t>
            </a:r>
            <a:r>
              <a:rPr lang="en-US" altLang="zh-TW" sz="2400" dirty="0"/>
              <a:t> with the values sorted </a:t>
            </a:r>
            <a:endParaRPr lang="en-US" altLang="zh-TW" sz="24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in </a:t>
            </a:r>
            <a:r>
              <a:rPr lang="en-US" altLang="zh-TW" sz="2400" dirty="0"/>
              <a:t>ascending order. </a:t>
            </a:r>
            <a:endParaRPr lang="en-US" altLang="zh-TW" sz="2400" dirty="0" smtClean="0"/>
          </a:p>
          <a:p>
            <a:pPr lvl="1">
              <a:spcBef>
                <a:spcPts val="0"/>
              </a:spcBef>
            </a:pPr>
            <a:endParaRPr lang="en-US" altLang="zh-TW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67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516216" y="3284984"/>
            <a:ext cx="1944216" cy="19141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2012</a:t>
            </a:r>
            <a:r>
              <a:rPr lang="en-US" altLang="zh-TW" dirty="0">
                <a:solidFill>
                  <a:schemeClr val="tx1"/>
                </a:solidFill>
              </a:rPr>
              <a:t>, 01, 01, 5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2012</a:t>
            </a:r>
            <a:r>
              <a:rPr lang="en-US" altLang="zh-TW" dirty="0">
                <a:solidFill>
                  <a:schemeClr val="tx1"/>
                </a:solidFill>
              </a:rPr>
              <a:t>, 01, 02, 45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2012</a:t>
            </a:r>
            <a:r>
              <a:rPr lang="en-US" altLang="zh-TW" dirty="0">
                <a:solidFill>
                  <a:schemeClr val="tx1"/>
                </a:solidFill>
              </a:rPr>
              <a:t>, 01, 03, </a:t>
            </a:r>
            <a:r>
              <a:rPr lang="en-US" altLang="zh-TW" dirty="0" smtClean="0">
                <a:solidFill>
                  <a:schemeClr val="tx1"/>
                </a:solidFill>
              </a:rPr>
              <a:t>35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2001, 11, 01, 46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2001</a:t>
            </a:r>
            <a:r>
              <a:rPr lang="en-US" altLang="zh-TW" dirty="0">
                <a:solidFill>
                  <a:schemeClr val="tx1"/>
                </a:solidFill>
              </a:rPr>
              <a:t>, 11, 02, 47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2001</a:t>
            </a:r>
            <a:r>
              <a:rPr lang="en-US" altLang="zh-TW" dirty="0">
                <a:solidFill>
                  <a:schemeClr val="tx1"/>
                </a:solidFill>
              </a:rPr>
              <a:t>, 11, 03, </a:t>
            </a:r>
            <a:r>
              <a:rPr lang="en-US" altLang="zh-TW" dirty="0" smtClean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0" name="矩形 19"/>
          <p:cNvSpPr/>
          <p:nvPr/>
        </p:nvSpPr>
        <p:spPr>
          <a:xfrm>
            <a:off x="1475656" y="4767134"/>
            <a:ext cx="4608512" cy="8221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2012-01: 5, 35, 45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2001-11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 smtClean="0">
                <a:solidFill>
                  <a:schemeClr val="tx1"/>
                </a:solidFill>
              </a:rPr>
              <a:t>46, 47, 48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2131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 err="1" smtClean="0"/>
              <a:t>SecondarySort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800" dirty="0" smtClean="0"/>
              <a:t>Soltion1: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/>
              <a:t>having the reducer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buffer </a:t>
            </a:r>
            <a:r>
              <a:rPr lang="en-US" altLang="zh-TW" sz="2400" b="1" dirty="0">
                <a:solidFill>
                  <a:srgbClr val="FF0000"/>
                </a:solidFill>
              </a:rPr>
              <a:t>all of the values</a:t>
            </a:r>
            <a:r>
              <a:rPr lang="en-US" altLang="zh-TW" sz="2400" dirty="0"/>
              <a:t> for a given </a:t>
            </a:r>
            <a:r>
              <a:rPr lang="en-US" altLang="zh-TW" sz="2400" i="1" dirty="0"/>
              <a:t>key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/>
              <a:t>then doing an </a:t>
            </a:r>
            <a:r>
              <a:rPr lang="en-US" altLang="zh-TW" sz="2400" b="1" dirty="0">
                <a:solidFill>
                  <a:srgbClr val="FF0000"/>
                </a:solidFill>
              </a:rPr>
              <a:t>in-reducer sort</a:t>
            </a:r>
            <a:r>
              <a:rPr lang="en-US" altLang="zh-TW" sz="2400" dirty="0"/>
              <a:t> on the values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2400" dirty="0">
                <a:sym typeface="Wingdings" pitchFamily="2" charset="2"/>
              </a:rPr>
              <a:t></a:t>
            </a:r>
            <a:r>
              <a:rPr lang="en-US" altLang="zh-TW" sz="2400" dirty="0">
                <a:solidFill>
                  <a:srgbClr val="FF0000"/>
                </a:solidFill>
              </a:rPr>
              <a:t>might cause the reducer to run out of memory </a:t>
            </a:r>
            <a:endParaRPr lang="en-US" altLang="zh-TW" sz="2400" dirty="0" smtClean="0"/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Solution2: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Trick </a:t>
            </a:r>
            <a:r>
              <a:rPr lang="en-US" altLang="zh-TW" sz="2400" dirty="0" err="1" smtClean="0"/>
              <a:t>MapReduce</a:t>
            </a:r>
            <a:r>
              <a:rPr lang="en-US" altLang="zh-TW" sz="2400" dirty="0" smtClean="0"/>
              <a:t> to sort </a:t>
            </a:r>
            <a:r>
              <a:rPr lang="en-US" altLang="zh-TW" sz="2400" dirty="0"/>
              <a:t>the reducer </a:t>
            </a:r>
            <a:r>
              <a:rPr lang="en-US" altLang="zh-TW" sz="2400" dirty="0" smtClean="0"/>
              <a:t>values</a:t>
            </a:r>
          </a:p>
          <a:p>
            <a:pPr lvl="1">
              <a:spcBef>
                <a:spcPts val="0"/>
              </a:spcBef>
            </a:pPr>
            <a:r>
              <a:rPr lang="en-US" altLang="zh-TW" sz="2400" i="1" dirty="0">
                <a:solidFill>
                  <a:srgbClr val="FF0000"/>
                </a:solidFill>
              </a:rPr>
              <a:t>Value-to-Key Conversion</a:t>
            </a:r>
            <a:r>
              <a:rPr lang="en-US" altLang="zh-TW" sz="2400" dirty="0">
                <a:solidFill>
                  <a:srgbClr val="FF0000"/>
                </a:solidFill>
              </a:rPr>
              <a:t> design </a:t>
            </a:r>
            <a:r>
              <a:rPr lang="en-US" altLang="zh-TW" sz="2400" dirty="0" smtClean="0">
                <a:solidFill>
                  <a:srgbClr val="FF0000"/>
                </a:solidFill>
              </a:rPr>
              <a:t>pattern</a:t>
            </a:r>
            <a:r>
              <a:rPr lang="en-US" altLang="zh-TW" sz="2400" dirty="0" smtClean="0"/>
              <a:t>: “Creating </a:t>
            </a:r>
            <a:r>
              <a:rPr lang="en-US" altLang="zh-TW" sz="2400" dirty="0"/>
              <a:t>a </a:t>
            </a:r>
            <a:r>
              <a:rPr lang="en-US" altLang="zh-TW" sz="2400" b="1" dirty="0">
                <a:solidFill>
                  <a:srgbClr val="FF0000"/>
                </a:solidFill>
              </a:rPr>
              <a:t>composite key</a:t>
            </a:r>
            <a:r>
              <a:rPr lang="en-US" altLang="zh-TW" sz="2400" dirty="0"/>
              <a:t> by adding a part of, or the entire value to, the natural key to achieve your sorting </a:t>
            </a:r>
            <a:r>
              <a:rPr lang="en-US" altLang="zh-TW" sz="2400" dirty="0" smtClean="0"/>
              <a:t>objectives”</a:t>
            </a:r>
          </a:p>
          <a:p>
            <a:pPr lvl="1">
              <a:spcBef>
                <a:spcPts val="0"/>
              </a:spcBef>
            </a:pPr>
            <a:endParaRPr lang="en-US" altLang="zh-TW" sz="24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35696" y="5157192"/>
            <a:ext cx="2088232" cy="43204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K1:yearMonth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5157192"/>
            <a:ext cx="2088232" cy="4320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K2:temperature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0192" y="5157192"/>
            <a:ext cx="208823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V:day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35696" y="5877272"/>
            <a:ext cx="208823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835696" y="573325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923928" y="573325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067944" y="5877272"/>
            <a:ext cx="432048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067944" y="573325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388424" y="5733256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267744" y="55387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Natural key</a:t>
            </a:r>
            <a:endParaRPr lang="zh-TW" altLang="en-US" sz="2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436096" y="554917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Natural value</a:t>
            </a:r>
            <a:endParaRPr lang="zh-TW" altLang="en-US" sz="2000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835696" y="6309320"/>
            <a:ext cx="432048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835696" y="6165304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156176" y="6165304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203848" y="5981218"/>
            <a:ext cx="1908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Composite key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18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652120" y="3501008"/>
            <a:ext cx="1944216" cy="15925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i="0" dirty="0" err="1" smtClean="0"/>
              <a:t>SecondarySort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8152"/>
            <a:ext cx="8686800" cy="27649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800" dirty="0" smtClean="0"/>
              <a:t>Implementation details:</a:t>
            </a:r>
          </a:p>
          <a:p>
            <a:pPr lvl="1">
              <a:spcBef>
                <a:spcPts val="0"/>
              </a:spcBef>
            </a:pPr>
            <a:r>
              <a:rPr lang="en-US" altLang="zh-TW" sz="2400" dirty="0" smtClean="0"/>
              <a:t>Map </a:t>
            </a:r>
            <a:r>
              <a:rPr lang="en-US" altLang="zh-TW" sz="2400" dirty="0"/>
              <a:t>Output Key: </a:t>
            </a:r>
            <a:r>
              <a:rPr lang="en-US" altLang="zh-TW" sz="2400" dirty="0" smtClean="0">
                <a:solidFill>
                  <a:srgbClr val="FF0000"/>
                </a:solidFill>
              </a:rPr>
              <a:t>{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yearMonth</a:t>
            </a:r>
            <a:r>
              <a:rPr lang="en-US" altLang="zh-TW" sz="2400" dirty="0" smtClean="0">
                <a:solidFill>
                  <a:srgbClr val="FF0000"/>
                </a:solidFill>
              </a:rPr>
              <a:t>}+{temperature}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TW" sz="2400" dirty="0"/>
              <a:t>Map Output Value: </a:t>
            </a:r>
            <a:r>
              <a:rPr lang="en-US" altLang="zh-TW" sz="2400" dirty="0" smtClean="0"/>
              <a:t>temperature</a:t>
            </a:r>
            <a:endParaRPr lang="en-US" altLang="zh-TW" sz="2400" dirty="0"/>
          </a:p>
          <a:p>
            <a:pPr lvl="1">
              <a:spcBef>
                <a:spcPts val="0"/>
              </a:spcBef>
            </a:pPr>
            <a:r>
              <a:rPr lang="en-US" altLang="zh-TW" sz="2400" dirty="0" err="1"/>
              <a:t>Partitioner</a:t>
            </a:r>
            <a:r>
              <a:rPr lang="en-US" altLang="zh-TW" sz="2400" dirty="0"/>
              <a:t>: </a:t>
            </a:r>
            <a:r>
              <a:rPr lang="en-US" altLang="zh-TW" sz="2400" dirty="0">
                <a:solidFill>
                  <a:srgbClr val="FF0000"/>
                </a:solidFill>
              </a:rPr>
              <a:t>by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yearMonth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TW" sz="2400" dirty="0" err="1" smtClean="0"/>
              <a:t>sortComparator</a:t>
            </a:r>
            <a:r>
              <a:rPr lang="en-US" altLang="zh-TW" sz="2400" dirty="0"/>
              <a:t>: </a:t>
            </a:r>
            <a:r>
              <a:rPr lang="en-US" altLang="zh-TW" sz="2400" dirty="0">
                <a:solidFill>
                  <a:srgbClr val="FF0000"/>
                </a:solidFill>
              </a:rPr>
              <a:t>by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yearMonth</a:t>
            </a:r>
            <a:r>
              <a:rPr lang="en-US" altLang="zh-TW" sz="2400" dirty="0" smtClean="0">
                <a:solidFill>
                  <a:srgbClr val="FF0000"/>
                </a:solidFill>
              </a:rPr>
              <a:t> and </a:t>
            </a:r>
            <a:r>
              <a:rPr lang="en-US" altLang="zh-TW" sz="2400" dirty="0">
                <a:solidFill>
                  <a:srgbClr val="FF0000"/>
                </a:solidFill>
              </a:rPr>
              <a:t>then </a:t>
            </a:r>
            <a:r>
              <a:rPr lang="en-US" altLang="zh-TW" sz="2400" dirty="0" smtClean="0">
                <a:solidFill>
                  <a:srgbClr val="FF0000"/>
                </a:solidFill>
              </a:rPr>
              <a:t>ascending temp.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TW" sz="2400" dirty="0" err="1" smtClean="0"/>
              <a:t>groupingComparator</a:t>
            </a:r>
            <a:r>
              <a:rPr lang="en-US" altLang="zh-TW" sz="2400" dirty="0"/>
              <a:t>: </a:t>
            </a:r>
            <a:r>
              <a:rPr lang="en-US" altLang="zh-TW" sz="2400" dirty="0">
                <a:solidFill>
                  <a:srgbClr val="FF0000"/>
                </a:solidFill>
              </a:rPr>
              <a:t>by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yearMonth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1520" y="3573016"/>
            <a:ext cx="1368152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2000,12,04,20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2000,11,01,30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2000,12,02,10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2000,11,01,10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2000,11,24,40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1800" y="3573016"/>
            <a:ext cx="1728192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((2000-12,20),  20)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((2000-11,30),  30)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((2000-12,10),  10)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((2000-11,10),  10)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((2000-11,40),  40)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85378" y="3581400"/>
            <a:ext cx="1666942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((2000-11,30),  30)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((2000-11,10),  10)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((2000-11,40),  40)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77306" y="4481500"/>
            <a:ext cx="1675014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((2000-12,20),   20)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((2000-12,20),   10)</a:t>
            </a:r>
          </a:p>
        </p:txBody>
      </p:sp>
      <p:sp>
        <p:nvSpPr>
          <p:cNvPr id="13" name="矩形 12"/>
          <p:cNvSpPr/>
          <p:nvPr/>
        </p:nvSpPr>
        <p:spPr>
          <a:xfrm>
            <a:off x="5929394" y="5301208"/>
            <a:ext cx="1666942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((2000-11,10),  10)</a:t>
            </a:r>
          </a:p>
          <a:p>
            <a:r>
              <a:rPr lang="en-US" altLang="zh-TW" sz="1600" b="1" dirty="0">
                <a:solidFill>
                  <a:schemeClr val="tx1"/>
                </a:solidFill>
              </a:rPr>
              <a:t>((2000-11,30),  30)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((2000-11,40),  40)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21322" y="6165304"/>
            <a:ext cx="1675014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((2000-12,20),   10)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((2000-12,20),   20)</a:t>
            </a:r>
          </a:p>
        </p:txBody>
      </p:sp>
      <p:sp>
        <p:nvSpPr>
          <p:cNvPr id="15" name="矩形 14"/>
          <p:cNvSpPr/>
          <p:nvPr/>
        </p:nvSpPr>
        <p:spPr>
          <a:xfrm>
            <a:off x="2627784" y="5589240"/>
            <a:ext cx="2376264" cy="396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((2000-11,10),  [10,30,40])</a:t>
            </a:r>
          </a:p>
        </p:txBody>
      </p:sp>
      <p:sp>
        <p:nvSpPr>
          <p:cNvPr id="16" name="矩形 15"/>
          <p:cNvSpPr/>
          <p:nvPr/>
        </p:nvSpPr>
        <p:spPr>
          <a:xfrm>
            <a:off x="2617672" y="6057292"/>
            <a:ext cx="238637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((2000-12,20),   [10,20])</a:t>
            </a:r>
          </a:p>
        </p:txBody>
      </p:sp>
      <p:sp>
        <p:nvSpPr>
          <p:cNvPr id="17" name="矩形 16"/>
          <p:cNvSpPr/>
          <p:nvPr/>
        </p:nvSpPr>
        <p:spPr>
          <a:xfrm>
            <a:off x="117616" y="5661248"/>
            <a:ext cx="164607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2000-11, 10,30,40</a:t>
            </a:r>
          </a:p>
          <a:p>
            <a:r>
              <a:rPr lang="en-US" altLang="zh-TW" sz="1600" b="1" dirty="0" smtClean="0">
                <a:solidFill>
                  <a:schemeClr val="tx1"/>
                </a:solidFill>
              </a:rPr>
              <a:t>2000-12, 10,20</a:t>
            </a: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763688" y="4005064"/>
            <a:ext cx="864096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4644008" y="4005064"/>
            <a:ext cx="864096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0800000">
            <a:off x="5056914" y="5769561"/>
            <a:ext cx="728464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迴轉箭號 22"/>
          <p:cNvSpPr/>
          <p:nvPr/>
        </p:nvSpPr>
        <p:spPr>
          <a:xfrm rot="5400000">
            <a:off x="7042769" y="4675633"/>
            <a:ext cx="2115246" cy="864096"/>
          </a:xfrm>
          <a:prstGeom prst="uturnArrow">
            <a:avLst>
              <a:gd name="adj1" fmla="val 32470"/>
              <a:gd name="adj2" fmla="val 25000"/>
              <a:gd name="adj3" fmla="val 25000"/>
              <a:gd name="adj4" fmla="val 43750"/>
              <a:gd name="adj5" fmla="val 9740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向右箭號 25"/>
          <p:cNvSpPr/>
          <p:nvPr/>
        </p:nvSpPr>
        <p:spPr>
          <a:xfrm rot="10800000">
            <a:off x="1827312" y="5733256"/>
            <a:ext cx="728464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63688" y="446905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Map</a:t>
            </a:r>
            <a:endParaRPr lang="zh-TW" altLang="en-US" sz="2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499992" y="4469050"/>
            <a:ext cx="113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Partition</a:t>
            </a:r>
            <a:endParaRPr lang="zh-TW" altLang="en-US" sz="2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96336" y="3540002"/>
            <a:ext cx="1224136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TW" sz="2000" dirty="0" smtClean="0"/>
              <a:t>Shuffle &amp; Sort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076056" y="5373216"/>
            <a:ext cx="113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Group</a:t>
            </a:r>
            <a:endParaRPr lang="zh-TW" altLang="en-US" sz="2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691680" y="5373216"/>
            <a:ext cx="1133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Reduce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Job Class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800" dirty="0" smtClean="0"/>
              <a:t>configure a job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Specify the class for mapper, reducer, combiner, etc.</a:t>
            </a:r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submit the job</a:t>
            </a:r>
          </a:p>
          <a:p>
            <a:pPr lvl="1">
              <a:spcBef>
                <a:spcPts val="0"/>
              </a:spcBef>
            </a:pPr>
            <a:r>
              <a:rPr lang="en-US" altLang="zh-TW" sz="2400" b="1" dirty="0"/>
              <a:t>Submit the job to the cluster and </a:t>
            </a:r>
            <a:r>
              <a:rPr lang="en-US" altLang="zh-TW" sz="2400" b="1" dirty="0">
                <a:solidFill>
                  <a:srgbClr val="FF0000"/>
                </a:solidFill>
              </a:rPr>
              <a:t>return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immediately</a:t>
            </a:r>
          </a:p>
          <a:p>
            <a:pPr lvl="1">
              <a:spcBef>
                <a:spcPts val="0"/>
              </a:spcBef>
            </a:pPr>
            <a:r>
              <a:rPr lang="en-US" altLang="zh-TW" sz="2400" b="1" dirty="0" smtClean="0"/>
              <a:t>Or </a:t>
            </a:r>
            <a:r>
              <a:rPr lang="en-US" altLang="zh-TW" sz="2400" b="1" dirty="0"/>
              <a:t>s</a:t>
            </a:r>
            <a:r>
              <a:rPr lang="en-US" altLang="zh-TW" sz="2400" b="1" dirty="0" smtClean="0"/>
              <a:t>ubmit </a:t>
            </a:r>
            <a:r>
              <a:rPr lang="en-US" altLang="zh-TW" sz="2400" b="1" dirty="0"/>
              <a:t>the job to the cluster and </a:t>
            </a:r>
            <a:r>
              <a:rPr lang="en-US" altLang="zh-TW" sz="2400" b="1" dirty="0">
                <a:solidFill>
                  <a:srgbClr val="FF0000"/>
                </a:solidFill>
              </a:rPr>
              <a:t>wait for it to finish</a:t>
            </a:r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control its execution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Set the number of max attempts to run a reduce or map task.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Set scheduling priority.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Kill the running job, or specific task.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Turn speculative execution on or off for this job.</a:t>
            </a:r>
          </a:p>
          <a:p>
            <a:pPr>
              <a:spcBef>
                <a:spcPts val="0"/>
              </a:spcBef>
            </a:pPr>
            <a:r>
              <a:rPr lang="en-US" altLang="zh-TW" sz="2800" dirty="0" smtClean="0"/>
              <a:t>query its </a:t>
            </a:r>
            <a:r>
              <a:rPr lang="en-US" altLang="zh-TW" sz="2800" dirty="0"/>
              <a:t>state</a:t>
            </a:r>
            <a:r>
              <a:rPr lang="en-US" altLang="zh-TW" sz="28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/>
              <a:t>Get the </a:t>
            </a:r>
            <a:r>
              <a:rPr lang="en-US" altLang="zh-TW" sz="2000" i="1" dirty="0"/>
              <a:t>progress</a:t>
            </a:r>
            <a:r>
              <a:rPr lang="en-US" altLang="zh-TW" sz="2000" dirty="0"/>
              <a:t> of the job's </a:t>
            </a:r>
            <a:r>
              <a:rPr lang="en-US" altLang="zh-TW" sz="2000" dirty="0" smtClean="0"/>
              <a:t>map-tasks or reduce-tasks (between 0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1).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 smtClean="0"/>
              <a:t>Returns </a:t>
            </a:r>
            <a:r>
              <a:rPr lang="en-US" altLang="zh-TW" sz="2000" dirty="0"/>
              <a:t>the current state of the Job</a:t>
            </a:r>
            <a:r>
              <a:rPr lang="en-US" altLang="zh-TW" sz="20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/>
              <a:t>Get start time of the job</a:t>
            </a:r>
            <a:r>
              <a:rPr lang="en-US" altLang="zh-TW" sz="20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altLang="zh-TW" sz="2000" dirty="0"/>
              <a:t>Check if the job completed successfully.</a:t>
            </a:r>
            <a:endParaRPr lang="zh-TW" altLang="en-US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1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Distributed system lecture slides from </a:t>
            </a:r>
            <a:r>
              <a:rPr lang="en-US" altLang="zh-TW" dirty="0"/>
              <a:t>Gregory </a:t>
            </a:r>
            <a:r>
              <a:rPr lang="en-US" altLang="zh-TW" dirty="0" err="1"/>
              <a:t>Kesden</a:t>
            </a:r>
            <a:endParaRPr lang="en-US" altLang="zh-TW" dirty="0"/>
          </a:p>
          <a:p>
            <a:r>
              <a:rPr lang="en-US" altLang="zh-TW" dirty="0" smtClean="0"/>
              <a:t>Jeffrey </a:t>
            </a:r>
            <a:r>
              <a:rPr lang="en-US" altLang="zh-TW" dirty="0"/>
              <a:t>Dean and Sanjay </a:t>
            </a:r>
            <a:r>
              <a:rPr lang="en-US" altLang="zh-TW" dirty="0" err="1"/>
              <a:t>Ghemawat</a:t>
            </a:r>
            <a:r>
              <a:rPr lang="en-US" altLang="zh-TW" dirty="0"/>
              <a:t>. </a:t>
            </a:r>
            <a:r>
              <a:rPr lang="en-US" altLang="zh-TW" dirty="0" err="1"/>
              <a:t>MapReduce</a:t>
            </a:r>
            <a:r>
              <a:rPr lang="en-US" altLang="zh-TW" dirty="0"/>
              <a:t>: Simplified Data Processing on Large Clusters. Proceedings of the 6th Symposium on Operating System Design and Implementation (OSDI 2004), pages </a:t>
            </a:r>
            <a:r>
              <a:rPr lang="en-US" altLang="zh-TW" dirty="0" smtClean="0"/>
              <a:t>137-150</a:t>
            </a:r>
          </a:p>
          <a:p>
            <a:r>
              <a:rPr lang="en-US" altLang="zh-TW" dirty="0" err="1"/>
              <a:t>Hadoop</a:t>
            </a:r>
            <a:r>
              <a:rPr lang="en-US" altLang="zh-TW" dirty="0"/>
              <a:t> tutorial:</a:t>
            </a:r>
          </a:p>
          <a:p>
            <a:pPr lvl="1"/>
            <a:r>
              <a:rPr lang="en-US" altLang="zh-TW" dirty="0"/>
              <a:t>https://hadoop.apache.org/docs/current/hadoop-mapreduce-client/hadoop-mapreduce-client-core/MapReduceTutorial.html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Job Creation &amp; Submission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67544" y="1125538"/>
          <a:ext cx="849694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16">
                <a:tc>
                  <a:txBody>
                    <a:bodyPr/>
                    <a:lstStyle/>
                    <a:p>
                      <a:r>
                        <a:rPr lang="en-US" altLang="zh-TW" sz="2200" dirty="0" smtClean="0"/>
                        <a:t>  Method</a:t>
                      </a:r>
                      <a:endParaRPr lang="zh-TW" altLang="en-US" sz="2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TW" sz="2200" dirty="0" smtClean="0"/>
                        <a:t>  Description</a:t>
                      </a:r>
                      <a:endParaRPr lang="zh-TW" altLang="en-US" sz="2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16"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getInstance</a:t>
                      </a:r>
                      <a:endParaRPr lang="en-US" altLang="zh-TW" sz="1800" b="1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TW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jobName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 marL="90000" marR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new </a:t>
                      </a:r>
                      <a:r>
                        <a:rPr lang="en-US" altLang="zh-TW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 a given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jobName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TW" altLang="en-US" sz="2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16"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setJarByClass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&lt;?&gt; 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dirty="0"/>
                    </a:p>
                  </a:txBody>
                  <a:tcPr marL="90000" marR="0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Jar by finding where a given class came from.</a:t>
                      </a:r>
                      <a:endParaRPr lang="zh-TW" altLang="en-US" sz="2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16"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 the job to the cluster and return immediately. 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(non-blocking call)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16"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waitForCompletion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verbose)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 the job to the cluster and wait for it to finish. </a:t>
                      </a:r>
                      <a:r>
                        <a:rPr lang="en-US" altLang="zh-TW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(blocking call)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899592" y="4509120"/>
            <a:ext cx="136815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dk1"/>
                </a:solidFill>
              </a:rPr>
              <a:t>submit</a:t>
            </a:r>
            <a:r>
              <a:rPr lang="en-US" altLang="zh-TW" dirty="0">
                <a:solidFill>
                  <a:schemeClr val="dk1"/>
                </a:solidFill>
              </a:rPr>
              <a:t>()</a:t>
            </a:r>
            <a:endParaRPr lang="en-US" altLang="zh-TW" sz="2200" dirty="0">
              <a:solidFill>
                <a:schemeClr val="dk1"/>
              </a:solidFill>
            </a:endParaRPr>
          </a:p>
        </p:txBody>
      </p:sp>
      <p:sp>
        <p:nvSpPr>
          <p:cNvPr id="7" name="流程圖: 多重文件 6"/>
          <p:cNvSpPr/>
          <p:nvPr/>
        </p:nvSpPr>
        <p:spPr>
          <a:xfrm>
            <a:off x="3131840" y="5193196"/>
            <a:ext cx="1008112" cy="9001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tasks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75856" y="472514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Job</a:t>
            </a:r>
            <a:endParaRPr lang="zh-TW" altLang="en-US" sz="2000" b="1" dirty="0"/>
          </a:p>
        </p:txBody>
      </p:sp>
      <p:cxnSp>
        <p:nvCxnSpPr>
          <p:cNvPr id="10" name="弧形接點 9"/>
          <p:cNvCxnSpPr>
            <a:stCxn id="2" idx="6"/>
          </p:cNvCxnSpPr>
          <p:nvPr/>
        </p:nvCxnSpPr>
        <p:spPr>
          <a:xfrm>
            <a:off x="2267744" y="4833156"/>
            <a:ext cx="864096" cy="612068"/>
          </a:xfrm>
          <a:prstGeom prst="curvedConnector3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187624" y="41490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main()</a:t>
            </a:r>
            <a:endParaRPr lang="zh-TW" altLang="en-US" sz="2000" b="1" dirty="0"/>
          </a:p>
        </p:txBody>
      </p:sp>
      <p:sp>
        <p:nvSpPr>
          <p:cNvPr id="13" name="圓角矩形 12"/>
          <p:cNvSpPr/>
          <p:nvPr/>
        </p:nvSpPr>
        <p:spPr>
          <a:xfrm>
            <a:off x="579286" y="5517232"/>
            <a:ext cx="2016224" cy="5760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Query job status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Control execution</a:t>
            </a:r>
          </a:p>
        </p:txBody>
      </p:sp>
      <p:cxnSp>
        <p:nvCxnSpPr>
          <p:cNvPr id="15" name="直線單箭頭接點 14"/>
          <p:cNvCxnSpPr>
            <a:stCxn id="2" idx="4"/>
            <a:endCxn id="13" idx="0"/>
          </p:cNvCxnSpPr>
          <p:nvPr/>
        </p:nvCxnSpPr>
        <p:spPr>
          <a:xfrm>
            <a:off x="1583668" y="5157192"/>
            <a:ext cx="373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899592" y="6381328"/>
            <a:ext cx="1368152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dk1"/>
                </a:solidFill>
              </a:rPr>
              <a:t>exit</a:t>
            </a:r>
            <a:r>
              <a:rPr lang="en-US" altLang="zh-TW" dirty="0" smtClean="0">
                <a:solidFill>
                  <a:schemeClr val="dk1"/>
                </a:solidFill>
              </a:rPr>
              <a:t>()</a:t>
            </a:r>
            <a:endParaRPr lang="en-US" altLang="zh-TW" sz="2200" dirty="0">
              <a:solidFill>
                <a:schemeClr val="dk1"/>
              </a:solidFill>
            </a:endParaRPr>
          </a:p>
        </p:txBody>
      </p:sp>
      <p:cxnSp>
        <p:nvCxnSpPr>
          <p:cNvPr id="17" name="直線單箭頭接點 16"/>
          <p:cNvCxnSpPr>
            <a:stCxn id="13" idx="2"/>
            <a:endCxn id="16" idx="0"/>
          </p:cNvCxnSpPr>
          <p:nvPr/>
        </p:nvCxnSpPr>
        <p:spPr>
          <a:xfrm flipH="1">
            <a:off x="1583668" y="6093296"/>
            <a:ext cx="373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20"/>
          <p:cNvCxnSpPr>
            <a:stCxn id="7" idx="2"/>
            <a:endCxn id="16" idx="6"/>
          </p:cNvCxnSpPr>
          <p:nvPr/>
        </p:nvCxnSpPr>
        <p:spPr>
          <a:xfrm rot="5400000">
            <a:off x="2647699" y="5679255"/>
            <a:ext cx="538143" cy="1298051"/>
          </a:xfrm>
          <a:prstGeom prst="curved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23"/>
          <p:cNvSpPr/>
          <p:nvPr/>
        </p:nvSpPr>
        <p:spPr>
          <a:xfrm>
            <a:off x="2595510" y="5625244"/>
            <a:ext cx="396044" cy="3600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572000" y="4509120"/>
            <a:ext cx="1944216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dk1"/>
                </a:solidFill>
              </a:rPr>
              <a:t>waitFor</a:t>
            </a:r>
            <a:endParaRPr lang="en-US" altLang="zh-TW" b="1" dirty="0" smtClean="0">
              <a:solidFill>
                <a:schemeClr val="dk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dk1"/>
                </a:solidFill>
              </a:rPr>
              <a:t>Completion</a:t>
            </a:r>
            <a:r>
              <a:rPr lang="en-US" altLang="zh-TW" dirty="0" smtClean="0">
                <a:solidFill>
                  <a:schemeClr val="dk1"/>
                </a:solidFill>
              </a:rPr>
              <a:t>()</a:t>
            </a:r>
            <a:endParaRPr lang="en-US" altLang="zh-TW" sz="2200" dirty="0">
              <a:solidFill>
                <a:schemeClr val="dk1"/>
              </a:solidFill>
            </a:endParaRPr>
          </a:p>
        </p:txBody>
      </p:sp>
      <p:sp>
        <p:nvSpPr>
          <p:cNvPr id="29" name="流程圖: 多重文件 28"/>
          <p:cNvSpPr/>
          <p:nvPr/>
        </p:nvSpPr>
        <p:spPr>
          <a:xfrm>
            <a:off x="7236296" y="4941168"/>
            <a:ext cx="1008112" cy="9001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tasks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380312" y="458112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Job</a:t>
            </a:r>
            <a:endParaRPr lang="zh-TW" altLang="en-US" sz="2000" b="1" dirty="0"/>
          </a:p>
        </p:txBody>
      </p:sp>
      <p:cxnSp>
        <p:nvCxnSpPr>
          <p:cNvPr id="31" name="弧形接點 30"/>
          <p:cNvCxnSpPr>
            <a:stCxn id="28" idx="6"/>
          </p:cNvCxnSpPr>
          <p:nvPr/>
        </p:nvCxnSpPr>
        <p:spPr>
          <a:xfrm>
            <a:off x="6516216" y="4833156"/>
            <a:ext cx="720080" cy="360040"/>
          </a:xfrm>
          <a:prstGeom prst="curved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076056" y="414908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main()</a:t>
            </a:r>
            <a:endParaRPr lang="zh-TW" altLang="en-US" sz="2000" b="1" dirty="0"/>
          </a:p>
        </p:txBody>
      </p:sp>
      <p:sp>
        <p:nvSpPr>
          <p:cNvPr id="35" name="橢圓 34"/>
          <p:cNvSpPr/>
          <p:nvPr/>
        </p:nvSpPr>
        <p:spPr>
          <a:xfrm>
            <a:off x="4860032" y="6381328"/>
            <a:ext cx="1368152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dk1"/>
                </a:solidFill>
              </a:rPr>
              <a:t>exit</a:t>
            </a:r>
            <a:r>
              <a:rPr lang="en-US" altLang="zh-TW" dirty="0" smtClean="0">
                <a:solidFill>
                  <a:schemeClr val="dk1"/>
                </a:solidFill>
              </a:rPr>
              <a:t>()</a:t>
            </a:r>
            <a:endParaRPr lang="en-US" altLang="zh-TW" sz="2200" dirty="0">
              <a:solidFill>
                <a:schemeClr val="dk1"/>
              </a:solidFill>
            </a:endParaRPr>
          </a:p>
        </p:txBody>
      </p:sp>
      <p:cxnSp>
        <p:nvCxnSpPr>
          <p:cNvPr id="37" name="弧形接點 36"/>
          <p:cNvCxnSpPr>
            <a:endCxn id="50" idx="3"/>
          </p:cNvCxnSpPr>
          <p:nvPr/>
        </p:nvCxnSpPr>
        <p:spPr>
          <a:xfrm rot="10800000" flipV="1">
            <a:off x="6699967" y="5571238"/>
            <a:ext cx="485143" cy="3060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8" idx="4"/>
            <a:endCxn id="50" idx="0"/>
          </p:cNvCxnSpPr>
          <p:nvPr/>
        </p:nvCxnSpPr>
        <p:spPr>
          <a:xfrm>
            <a:off x="5544108" y="5157192"/>
            <a:ext cx="3730" cy="504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508104" y="5229200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blocked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4395710" y="5661248"/>
            <a:ext cx="2304256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Get execution results</a:t>
            </a:r>
          </a:p>
        </p:txBody>
      </p:sp>
      <p:cxnSp>
        <p:nvCxnSpPr>
          <p:cNvPr id="55" name="直線單箭頭接點 54"/>
          <p:cNvCxnSpPr>
            <a:stCxn id="50" idx="2"/>
            <a:endCxn id="35" idx="0"/>
          </p:cNvCxnSpPr>
          <p:nvPr/>
        </p:nvCxnSpPr>
        <p:spPr>
          <a:xfrm flipH="1">
            <a:off x="5544108" y="6093296"/>
            <a:ext cx="373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323528" y="4221088"/>
          <a:ext cx="849694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51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Method</a:t>
                      </a:r>
                      <a:endParaRPr lang="zh-TW" altLang="en-US" sz="1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Description</a:t>
                      </a:r>
                      <a:endParaRPr lang="zh-TW" alt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13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setPriority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JobPriority</a:t>
                      </a:r>
                      <a:r>
                        <a:rPr lang="en-US" sz="1800" dirty="0"/>
                        <a:t> </a:t>
                      </a:r>
                      <a:r>
                        <a:rPr lang="en-US" sz="1800" dirty="0" err="1"/>
                        <a:t>prio</a:t>
                      </a:r>
                      <a:r>
                        <a:rPr lang="en-US" sz="1800" dirty="0"/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High/Low/Normal/</a:t>
                      </a:r>
                      <a:r>
                        <a:rPr lang="en-US" altLang="zh-TW" sz="1800" dirty="0" err="1" smtClean="0"/>
                        <a:t>Very_High</a:t>
                      </a:r>
                      <a:r>
                        <a:rPr lang="en-US" altLang="zh-TW" sz="1800" dirty="0" smtClean="0"/>
                        <a:t>/</a:t>
                      </a:r>
                      <a:r>
                        <a:rPr lang="en-US" altLang="zh-TW" sz="1800" dirty="0" err="1" smtClean="0"/>
                        <a:t>Very_Low</a:t>
                      </a:r>
                      <a:endParaRPr lang="zh-TW" alt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48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setNumReduceTasks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 n)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Set the requisite number of reduce tasks for this job.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(notice: no method for map</a:t>
                      </a:r>
                      <a:r>
                        <a:rPr lang="en-US" altLang="zh-TW" sz="1800" baseline="0" dirty="0" smtClean="0">
                          <a:solidFill>
                            <a:srgbClr val="FF0000"/>
                          </a:solidFill>
                        </a:rPr>
                        <a:t> tasks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513"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setSpeculativeExecution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flag)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 speculative execution on or off for this job.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513"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killJob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 the running job.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513"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killTask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TaskAttemptID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taskId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Kill indicated task attempt.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Query &amp; Control Job Execution</a:t>
            </a:r>
            <a:endParaRPr lang="zh-TW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zh-TW" smtClean="0"/>
              <a:t>Parallel Programming – NTHU LSA Lab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ECDBE1-4BE6-4847-865D-D88385F534C3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23528" y="1243013"/>
          <a:ext cx="849694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Method</a:t>
                      </a:r>
                      <a:endParaRPr lang="zh-TW" altLang="en-US" sz="1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Description</a:t>
                      </a:r>
                      <a:endParaRPr lang="zh-TW" altLang="en-US" sz="18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59"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getStartTime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 time of the job.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59"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getFinishTime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finish time of the job.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859">
                <a:tc>
                  <a:txBody>
                    <a:bodyPr/>
                    <a:lstStyle/>
                    <a:p>
                      <a:r>
                        <a:rPr lang="en-US" altLang="zh-TW" sz="1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getStatus</a:t>
                      </a:r>
                      <a:r>
                        <a:rPr lang="en-US" altLang="zh-TW" sz="1800" dirty="0" smtClean="0"/>
                        <a:t>()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JobStatus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contain all the current job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info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53"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mapProgress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reduceProgress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the </a:t>
                      </a:r>
                      <a:r>
                        <a:rPr lang="en-US" altLang="zh-TW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job.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as a float between 0.0 and 1.0.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859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getCounters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the counters object for this job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859">
                <a:tc>
                  <a:txBody>
                    <a:bodyPr/>
                    <a:lstStyle/>
                    <a:p>
                      <a:r>
                        <a:rPr lang="en-US" altLang="zh-TW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isComplete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if the job is finished or not.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Calibri"/>
        <a:ea typeface="PMingLiU"/>
        <a:cs typeface=""/>
      </a:majorFont>
      <a:minorFont>
        <a:latin typeface="Calibri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34522</TotalTime>
  <Words>4813</Words>
  <Application>Microsoft Office PowerPoint</Application>
  <PresentationFormat>如螢幕大小 (4:3)</PresentationFormat>
  <Paragraphs>1298</Paragraphs>
  <Slides>70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82" baseType="lpstr">
      <vt:lpstr>Arial Unicode MS</vt:lpstr>
      <vt:lpstr>Menlo</vt:lpstr>
      <vt:lpstr>新細明體</vt:lpstr>
      <vt:lpstr>新細明體</vt:lpstr>
      <vt:lpstr>Arial</vt:lpstr>
      <vt:lpstr>Arial Black</vt:lpstr>
      <vt:lpstr>Calibri</vt:lpstr>
      <vt:lpstr>Cambria</vt:lpstr>
      <vt:lpstr>Cambria Math</vt:lpstr>
      <vt:lpstr>Times New Roman</vt:lpstr>
      <vt:lpstr>Wingdings</vt:lpstr>
      <vt:lpstr>Theme1</vt:lpstr>
      <vt:lpstr>Chap11 &amp; Lab6:  Hadoop Implementation</vt:lpstr>
      <vt:lpstr>Outline</vt:lpstr>
      <vt:lpstr>Hadoop Implementation</vt:lpstr>
      <vt:lpstr>Hadoop Runtime</vt:lpstr>
      <vt:lpstr>Import hadoop package</vt:lpstr>
      <vt:lpstr>Main Hadoop Classes</vt:lpstr>
      <vt:lpstr>Job Class</vt:lpstr>
      <vt:lpstr>Job Creation &amp; Submission</vt:lpstr>
      <vt:lpstr>Query &amp; Control Job Execution</vt:lpstr>
      <vt:lpstr>Example</vt:lpstr>
      <vt:lpstr>Job Configuration on Compute Functions</vt:lpstr>
      <vt:lpstr>Map Phase Steps</vt:lpstr>
      <vt:lpstr>Reduce Phase Steps</vt:lpstr>
      <vt:lpstr>Job Configuration on Data Type</vt:lpstr>
      <vt:lpstr>How many Map/Reduce Tasks?</vt:lpstr>
      <vt:lpstr>Input/Output Format Class</vt:lpstr>
      <vt:lpstr>Key-Value Pair Class</vt:lpstr>
      <vt:lpstr>WordCount: Main()</vt:lpstr>
      <vt:lpstr>Mapper</vt:lpstr>
      <vt:lpstr>Mapper</vt:lpstr>
      <vt:lpstr>Reducer</vt:lpstr>
      <vt:lpstr>Reducer</vt:lpstr>
      <vt:lpstr>Outline</vt:lpstr>
      <vt:lpstr>Hands-on Lab</vt:lpstr>
      <vt:lpstr>Basic HDFS Commands</vt:lpstr>
      <vt:lpstr>Steps to Prepare Input Files</vt:lpstr>
      <vt:lpstr>Steps to Prepare Input Files</vt:lpstr>
      <vt:lpstr>Steps to Compile &amp; Run Jobs</vt:lpstr>
      <vt:lpstr>Steps to Compile &amp; Run Jobs</vt:lpstr>
      <vt:lpstr>Steps to Check Output Results</vt:lpstr>
      <vt:lpstr>Hadoop Job Log</vt:lpstr>
      <vt:lpstr>Hadoop Web UI</vt:lpstr>
      <vt:lpstr>Cluster Hadoop Status</vt:lpstr>
      <vt:lpstr>Cluster Hadoop Status</vt:lpstr>
      <vt:lpstr>Cluster Hadoop Status</vt:lpstr>
      <vt:lpstr>Job Tracker</vt:lpstr>
      <vt:lpstr>Job History Server</vt:lpstr>
      <vt:lpstr>Job History Server</vt:lpstr>
      <vt:lpstr>Cheat Sheet Hive for SQL Users</vt:lpstr>
      <vt:lpstr>Hands-on Lab: Hive</vt:lpstr>
      <vt:lpstr>Hands-on Lab: Hive</vt:lpstr>
      <vt:lpstr>Hands-on Lab</vt:lpstr>
      <vt:lpstr>Steps to Prepare Input Files</vt:lpstr>
      <vt:lpstr>Hands-on Lab: Spark</vt:lpstr>
      <vt:lpstr>Hands-on Lab: Spark</vt:lpstr>
      <vt:lpstr>Spark Examples</vt:lpstr>
      <vt:lpstr>Spark Examples</vt:lpstr>
      <vt:lpstr>Advanced Prog. </vt:lpstr>
      <vt:lpstr>Custom Value Types</vt:lpstr>
      <vt:lpstr>Custom Key Types</vt:lpstr>
      <vt:lpstr>Custom Key Types</vt:lpstr>
      <vt:lpstr>Use Case Example</vt:lpstr>
      <vt:lpstr>Point3D Sorting Example</vt:lpstr>
      <vt:lpstr>Advanced Prog. </vt:lpstr>
      <vt:lpstr>Map Phase: Partitioner</vt:lpstr>
      <vt:lpstr>Map Phase: Partitioner</vt:lpstr>
      <vt:lpstr>Map Phase: Combiner</vt:lpstr>
      <vt:lpstr>Map Phase: Combiner</vt:lpstr>
      <vt:lpstr>Advanced Prog. </vt:lpstr>
      <vt:lpstr>Reduce Phase: sortComparator</vt:lpstr>
      <vt:lpstr>Reduce Phase: sortComparator</vt:lpstr>
      <vt:lpstr>Reduce Phase: sortComparator</vt:lpstr>
      <vt:lpstr>Reduce Phase: groupingComparator</vt:lpstr>
      <vt:lpstr>Reduce Phase: groupingComparator</vt:lpstr>
      <vt:lpstr>Reduce Phase: groupingComparator</vt:lpstr>
      <vt:lpstr>Secondarysort example</vt:lpstr>
      <vt:lpstr>SecondarySort</vt:lpstr>
      <vt:lpstr>SecondarySort</vt:lpstr>
      <vt:lpstr>SecondarySort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tlcsmall3</dc:creator>
  <cp:lastModifiedBy>jerry chou</cp:lastModifiedBy>
  <cp:revision>1704</cp:revision>
  <dcterms:created xsi:type="dcterms:W3CDTF">2010-08-10T05:14:29Z</dcterms:created>
  <dcterms:modified xsi:type="dcterms:W3CDTF">2019-12-07T10:44:24Z</dcterms:modified>
</cp:coreProperties>
</file>