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Ubuntu Mono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1AF7E3-1D10-445F-AA21-683CADCD12CB}">
  <a:tblStyle styleId="{7C1AF7E3-1D10-445F-AA21-683CADCD12C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1CADE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1CADE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1CADE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CADE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Mono-bold.fntdata"/><Relationship Id="rId20" Type="http://schemas.openxmlformats.org/officeDocument/2006/relationships/slide" Target="slides/slide14.xml"/><Relationship Id="rId42" Type="http://schemas.openxmlformats.org/officeDocument/2006/relationships/font" Target="fonts/UbuntuMono-boldItalic.fntdata"/><Relationship Id="rId41" Type="http://schemas.openxmlformats.org/officeDocument/2006/relationships/font" Target="fonts/UbuntuMono-italic.fntdata"/><Relationship Id="rId22" Type="http://schemas.openxmlformats.org/officeDocument/2006/relationships/slide" Target="slides/slide16.xml"/><Relationship Id="rId44" Type="http://schemas.openxmlformats.org/officeDocument/2006/relationships/font" Target="fonts/Oswald-bold.fntdata"/><Relationship Id="rId21" Type="http://schemas.openxmlformats.org/officeDocument/2006/relationships/slide" Target="slides/slide15.xml"/><Relationship Id="rId43" Type="http://schemas.openxmlformats.org/officeDocument/2006/relationships/font" Target="fonts/Oswald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UbuntuMono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6cf0a2b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6cf0a2b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cf0a2b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cf0a2b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6cf0a2b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6cf0a2b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6cf0a2b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6cf0a2b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cf0a2b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cf0a2b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6cf0a2b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6cf0a2b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6cf0a2b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6cf0a2b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6cf0a2b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6cf0a2b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6cf0a2b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6cf0a2b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6cf0a2b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6cf0a2b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6cf0a2b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6cf0a2b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6cf0a2b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6cf0a2b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6cf0a2b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6cf0a2b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f6cf0a2b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f6cf0a2b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6cf0a2b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6cf0a2b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6cf0a2b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f6cf0a2b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6cf0a2b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6cf0a2b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6cf0a2b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6cf0a2b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6cf0a2b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6cf0a2b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6cf0a2b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6cf0a2b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6cf0a2bb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6cf0a2bb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6cf0a2b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6cf0a2b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6cf0a2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f6cf0a2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f6cf0a2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f6cf0a2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6cf0a2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6cf0a2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6cf0a2b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6cf0a2b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bf6c62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bf6c62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6cf0a2b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6cf0a2b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6cf0a2b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6cf0a2b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cf0a2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6cf0a2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obaxterm.mobatek.net/download-home-edition.html" TargetMode="External"/><Relationship Id="rId4" Type="http://schemas.openxmlformats.org/officeDocument/2006/relationships/hyperlink" Target="https://www.putty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open-mpi.org/papers/workshop-2006/hello.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apollo.cs.nthu.edu.tw/scoreboard/lab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pollo.cs.nthu.edu.tw/monitor" TargetMode="External"/><Relationship Id="rId4" Type="http://schemas.openxmlformats.org/officeDocument/2006/relationships/hyperlink" Target="http://apollo.cs.nthu.edu.tw/monito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2019/9/26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 with Unix systems {Linux,BSD</a:t>
            </a:r>
            <a:r>
              <a:rPr lang="zh-TW"/>
              <a:t>,macOS</a:t>
            </a:r>
            <a:r>
              <a:rPr lang="zh-TW"/>
              <a:t>}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</a:t>
            </a:r>
            <a:r>
              <a:rPr lang="zh-TW"/>
              <a:t>pen the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ssh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pp19s56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@apollo.cs.nthu.edu.tw</a:t>
            </a:r>
            <a:endParaRPr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will be asked to change password on the first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File transfer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 Mono"/>
              <a:buChar char="●"/>
            </a:pPr>
            <a:r>
              <a:rPr lang="zh-TW" sz="22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rsync -ahP mydir/ </a:t>
            </a:r>
            <a:r>
              <a:rPr i="1" lang="zh-TW" sz="22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pp19s56</a:t>
            </a:r>
            <a:r>
              <a:rPr lang="zh-TW" sz="22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@apollo.cs.nthu.edu.tw:mydir/</a:t>
            </a:r>
            <a:endParaRPr sz="22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 from windows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MobaXterm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http://mobaxterm.mobatek.net/download-home-edition.html</a:t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zh-TW">
                <a:solidFill>
                  <a:srgbClr val="CACACA"/>
                </a:solidFill>
              </a:rPr>
              <a:t>Putty</a:t>
            </a:r>
            <a:br>
              <a:rPr lang="zh-TW">
                <a:solidFill>
                  <a:srgbClr val="CACACA"/>
                </a:solidFill>
              </a:rPr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https://www.putty.org/</a:t>
            </a:r>
            <a:r>
              <a:rPr lang="zh-TW">
                <a:solidFill>
                  <a:srgbClr val="CACACA"/>
                </a:solidFill>
              </a:rPr>
              <a:t> </a:t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zh-TW">
                <a:solidFill>
                  <a:srgbClr val="CACACA"/>
                </a:solidFill>
              </a:rPr>
              <a:t>Windows 10 built-in</a:t>
            </a:r>
            <a:br>
              <a:rPr lang="zh-TW">
                <a:solidFill>
                  <a:srgbClr val="CACACA"/>
                </a:solidFill>
              </a:rPr>
            </a:br>
            <a:r>
              <a:rPr lang="zh-TW">
                <a:solidFill>
                  <a:srgbClr val="CACACA"/>
                </a:solidFill>
              </a:rPr>
              <a:t>You can directly type </a:t>
            </a:r>
            <a:r>
              <a:rPr lang="zh-TW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</a:t>
            </a:r>
            <a:r>
              <a:rPr lang="zh-TW">
                <a:solidFill>
                  <a:srgbClr val="CACACA"/>
                </a:solidFill>
              </a:rPr>
              <a:t> in cmd / powershell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Practice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Login to the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Notes: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 first login, you will be forced to reset your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want to change your password again, you can use:</a:t>
            </a:r>
            <a:br>
              <a:rPr lang="zh-TW"/>
            </a:b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passwd</a:t>
            </a:r>
            <a:endParaRPr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Platform introduction -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Login to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zh-TW">
                <a:solidFill>
                  <a:srgbClr val="D9D9D9"/>
                </a:solidFill>
              </a:rPr>
              <a:t>Compile &amp; execute program on apollo</a:t>
            </a:r>
            <a:endParaRPr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Lab - Approximate the value of π using MPI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Compilers on apollo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r>
              <a:rPr lang="zh-TW"/>
              <a:t> -- C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r>
              <a:rPr lang="zh-TW"/>
              <a:t> -- C++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-- MPI C compiler wrapper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-- MPI C++ compiler wrapper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 a hello world MPI program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compile a program, use:</a:t>
            </a:r>
            <a:br>
              <a:rPr lang="zh-TW"/>
            </a:b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mpicc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hello.c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-O3 -o 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hello</a:t>
            </a:r>
            <a:endParaRPr i="1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You can download the code at: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https://www.open-mpi.org/papers/workshop-2006/hello.c</a:t>
            </a:r>
            <a:r>
              <a:rPr lang="zh-TW">
                <a:solidFill>
                  <a:srgbClr val="CACACA"/>
                </a:solidFill>
              </a:rPr>
              <a:t> 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CACACA"/>
                </a:solidFill>
              </a:rPr>
              <a:t>Command</a:t>
            </a:r>
            <a:r>
              <a:rPr lang="zh-TW">
                <a:solidFill>
                  <a:srgbClr val="CACACA"/>
                </a:solidFill>
              </a:rPr>
              <a:t>: 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aria2c https://www.open-mpi.org/papers/workshop-2006/hello.c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a hello world MPI program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srun / sbatch / salloc:</a:t>
            </a:r>
            <a:endParaRPr/>
          </a:p>
          <a:p>
            <a:pPr indent="6731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$ srun -n 4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./hello</a:t>
            </a:r>
            <a:endParaRPr i="1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673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Hello, World.  I am 1 of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673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Hello, World.  I am 3 of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673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Hello, World.  I am 0 of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673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Hello, World.  I am 2 of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Practice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 the MPI hello world program.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Job priority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SLURM will favor: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short running</a:t>
            </a:r>
            <a:r>
              <a:rPr lang="zh-TW"/>
              <a:t> jobs (you can set time limit)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less resource demanding</a:t>
            </a:r>
            <a:r>
              <a:rPr lang="zh-TW"/>
              <a:t>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jobs </a:t>
            </a:r>
            <a:r>
              <a:rPr b="1" lang="zh-TW"/>
              <a:t>queued for a long time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users that </a:t>
            </a:r>
            <a:r>
              <a:rPr b="1" lang="zh-TW"/>
              <a:t>haven't run a lot of jobs recently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Job submission (srun)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srun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options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./executable args…</a:t>
            </a:r>
            <a:endParaRPr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31"/>
          <p:cNvGraphicFramePr/>
          <p:nvPr/>
        </p:nvGraphicFramePr>
        <p:xfrm>
          <a:off x="850588" y="1875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{7C1AF7E3-1D10-445F-AA21-683CADCD12CB}</a:tableStyleId>
              </a:tblPr>
              <a:tblGrid>
                <a:gridCol w="2056950"/>
                <a:gridCol w="5385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options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usage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-N </a:t>
                      </a:r>
                      <a:r>
                        <a:rPr i="1" lang="zh-TW" sz="1800"/>
                        <a:t>NODES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TW" sz="1800"/>
                        <a:t>NODES </a:t>
                      </a:r>
                      <a:r>
                        <a:rPr i="0" lang="zh-TW" sz="1800"/>
                        <a:t>is the number of nodes to run the job</a:t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-n </a:t>
                      </a:r>
                      <a:r>
                        <a:rPr i="1" lang="zh-TW" sz="1800"/>
                        <a:t>PROCESSES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TW" sz="1800"/>
                        <a:t>PROCESSES</a:t>
                      </a:r>
                      <a:r>
                        <a:rPr lang="zh-TW" sz="1800"/>
                        <a:t> is number of </a:t>
                      </a:r>
                      <a:r>
                        <a:rPr b="1" lang="zh-TW" sz="1800">
                          <a:solidFill>
                            <a:srgbClr val="FF0000"/>
                          </a:solidFill>
                        </a:rPr>
                        <a:t>total</a:t>
                      </a:r>
                      <a:r>
                        <a:rPr b="1" lang="zh-TW" sz="1800"/>
                        <a:t> </a:t>
                      </a:r>
                      <a:r>
                        <a:rPr b="1" lang="zh-TW" sz="1800">
                          <a:solidFill>
                            <a:srgbClr val="FF0000"/>
                          </a:solidFill>
                        </a:rPr>
                        <a:t>processes</a:t>
                      </a:r>
                      <a:r>
                        <a:rPr b="1" lang="zh-TW" sz="1800"/>
                        <a:t> </a:t>
                      </a:r>
                      <a:r>
                        <a:rPr lang="zh-TW" sz="1800"/>
                        <a:t>to launch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-c </a:t>
                      </a:r>
                      <a:r>
                        <a:rPr i="1" lang="zh-TW" sz="1800"/>
                        <a:t>CPUS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zh-TW" sz="1800"/>
                        <a:t>CPUS</a:t>
                      </a:r>
                      <a:r>
                        <a:rPr lang="zh-TW" sz="1800"/>
                        <a:t> is the number of cpus available to</a:t>
                      </a:r>
                      <a:r>
                        <a:rPr b="1" lang="zh-TW" sz="1800">
                          <a:solidFill>
                            <a:srgbClr val="FF0000"/>
                          </a:solidFill>
                        </a:rPr>
                        <a:t> each process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/>
                        <a:t>-t</a:t>
                      </a:r>
                      <a:r>
                        <a:rPr i="1" lang="zh-TW" sz="1800"/>
                        <a:t> TIME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rgbClr val="000000"/>
                          </a:solidFill>
                        </a:rPr>
                        <a:t>The time limit in "minutes" or "minutes:seconds"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zh-TW" sz="1800"/>
                        <a:t>-J </a:t>
                      </a:r>
                      <a:r>
                        <a:rPr i="1" lang="zh-TW" sz="1800"/>
                        <a:t>NAME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rgbClr val="000000"/>
                          </a:solidFill>
                        </a:rPr>
                        <a:t>The name of the job. Will be displayed on </a:t>
                      </a:r>
                      <a:r>
                        <a:rPr b="0" lang="zh-TW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squeue</a:t>
                      </a:r>
                      <a:endParaRPr b="0"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Conventions used in this slide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Descriptive text is serif.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Commands and codes are 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monospaced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Codes that require modifications to work are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italic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You do not need to turn in "Practice"s.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Job submission</a:t>
            </a:r>
            <a:r>
              <a:rPr lang="zh-TW"/>
              <a:t> (sbatch)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sbatch command to submit jobs in the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write a simple script to do that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writing the script, run the command </a:t>
            </a:r>
            <a:br>
              <a:rPr lang="zh-TW"/>
            </a:b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$ sbatch job.sh</a:t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876275" y="2290325"/>
            <a:ext cx="2654700" cy="1272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#!/bin/bash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#SBATCH -n 4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#SBATCH -N 2</a:t>
            </a:r>
            <a:endParaRPr sz="18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srun</a:t>
            </a:r>
            <a:r>
              <a:rPr lang="zh-TW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./hello_world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Job submission (sbatch)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sbatch also works without a script with the --wrap option: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$ sbatch -N 2 -n 4 --wrap="srun ./hello_world"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1002750" y="1850725"/>
            <a:ext cx="2654700" cy="124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#SBATCH -n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#SBATCH -N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srun</a:t>
            </a:r>
            <a:r>
              <a:rPr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./hello_world</a:t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1911675" y="3188525"/>
            <a:ext cx="5700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Job control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sinfo</a:t>
            </a:r>
            <a:br>
              <a:rPr lang="zh-TW"/>
            </a:br>
            <a:r>
              <a:rPr lang="zh-TW"/>
              <a:t>view status of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squeue</a:t>
            </a:r>
            <a:br>
              <a:rPr lang="zh-TW"/>
            </a:br>
            <a:r>
              <a:rPr lang="zh-TW"/>
              <a:t>view submitted jobs in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scancel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JOBID</a:t>
            </a:r>
            <a:br>
              <a:rPr lang="zh-TW"/>
            </a:br>
            <a:r>
              <a:rPr lang="zh-TW"/>
              <a:t>cancel a submitt job with its JOBID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smap -i 1</a:t>
            </a:r>
            <a:br>
              <a:rPr lang="zh-TW"/>
            </a:br>
            <a:r>
              <a:rPr lang="zh-TW"/>
              <a:t>view the jobs and partitions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squeue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13" y="1288988"/>
            <a:ext cx="6866174" cy="3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smap -i 1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06" y="1012837"/>
            <a:ext cx="7424781" cy="36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Practice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 MPI with sbatch</a:t>
            </a:r>
            <a:br>
              <a:rPr lang="zh-TW"/>
            </a:br>
            <a:r>
              <a:rPr lang="zh-TW"/>
              <a:t>with sbatch, using 4 nodes and 8 processes per node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Platform introduction - apollo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Login to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Compile &amp; execute program on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Lab - </a:t>
            </a:r>
            <a:r>
              <a:rPr lang="zh-TW"/>
              <a:t>Approximate the value of π using MPI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MPI_Send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int MPI_Send(const void *buf, </a:t>
            </a:r>
            <a:br>
              <a:rPr lang="zh-TW"/>
            </a:br>
            <a:r>
              <a:rPr lang="zh-TW"/>
              <a:t>				 int count, </a:t>
            </a:r>
            <a:br>
              <a:rPr lang="zh-TW"/>
            </a:br>
            <a:r>
              <a:rPr lang="zh-TW"/>
              <a:t>				 MPI_Datatype datatype, </a:t>
            </a:r>
            <a:br>
              <a:rPr lang="zh-TW"/>
            </a:br>
            <a:r>
              <a:rPr lang="zh-TW"/>
              <a:t>				 int dest, </a:t>
            </a:r>
            <a:br>
              <a:rPr lang="zh-TW"/>
            </a:br>
            <a:r>
              <a:rPr lang="zh-TW"/>
              <a:t>				 int tag,</a:t>
            </a:r>
            <a:br>
              <a:rPr lang="zh-TW"/>
            </a:br>
            <a:r>
              <a:rPr lang="zh-TW"/>
              <a:t>            		 MPI_Comm comm)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MPI_Recv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 MPI_Recv(void *buf, </a:t>
            </a:r>
            <a:br>
              <a:rPr lang="zh-TW"/>
            </a:br>
            <a:r>
              <a:rPr lang="zh-TW"/>
              <a:t>			int count, </a:t>
            </a:r>
            <a:br>
              <a:rPr lang="zh-TW"/>
            </a:br>
            <a:r>
              <a:rPr lang="zh-TW"/>
              <a:t>			MPI_Datatype datatype, 	</a:t>
            </a:r>
            <a:br>
              <a:rPr lang="zh-TW"/>
            </a:br>
            <a:r>
              <a:rPr lang="zh-TW"/>
              <a:t>			int source, </a:t>
            </a:r>
            <a:br>
              <a:rPr lang="zh-TW"/>
            </a:br>
            <a:r>
              <a:rPr lang="zh-TW"/>
              <a:t>			int tag,</a:t>
            </a:r>
            <a:br>
              <a:rPr lang="zh-TW"/>
            </a:br>
            <a:r>
              <a:rPr lang="zh-TW"/>
              <a:t>			MPI_Comm comm, MPI_Status *status)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MPI_Reduce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int MPI_Reduce(const void *sendbuf,</a:t>
            </a:r>
            <a:br>
              <a:rPr lang="zh-TW"/>
            </a:br>
            <a:r>
              <a:rPr lang="zh-TW"/>
              <a:t>                             void *recvbuf, int count,</a:t>
            </a:r>
            <a:br>
              <a:rPr lang="zh-TW"/>
            </a:br>
            <a:r>
              <a:rPr lang="zh-TW"/>
              <a:t>                             MPI_Datatype datatype, MPI_Op op, int root,</a:t>
            </a:r>
            <a:br>
              <a:rPr lang="zh-TW"/>
            </a:br>
            <a:r>
              <a:rPr lang="zh-TW"/>
              <a:t>                             MPI_Comm comm)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Useful commands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Login: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ssh pp19s56@apollo.cs.nthu.edu.tw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File transfer: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rsync -ahP mydir/ pp19s56@apollo.cs.nthu.edu.tw:mydir/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Editors: 		</a:t>
            </a:r>
            <a:r>
              <a:rPr lang="zh-TW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vim		emacs	nano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SLURM usage: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smap -i 1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Disk quota: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quota -s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Change password: 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passwd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Navigation: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	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cd		ls		vim			mv		rm		cp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Compilers: 	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gcc		g++		mpicc		mpicxx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Ubuntu Mono"/>
              <a:buChar char="●"/>
            </a:pPr>
            <a:r>
              <a:rPr lang="zh-TW" sz="1800"/>
              <a:t>Download a file: </a:t>
            </a:r>
            <a:r>
              <a:rPr lang="zh-TW" sz="1800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aria2c</a:t>
            </a:r>
            <a:endParaRPr sz="1800">
              <a:solidFill>
                <a:schemeClr val="accent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Approximate the value of π using MPI 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approximate the value of </a:t>
            </a:r>
            <a:br>
              <a:rPr lang="zh-TW"/>
            </a:br>
            <a:r>
              <a:rPr lang="zh-TW"/>
              <a:t>π using Riemann sum</a:t>
            </a:r>
            <a:br>
              <a:rPr lang="zh-TW"/>
            </a:br>
            <a:endParaRPr/>
          </a:p>
        </p:txBody>
      </p:sp>
      <p:pic>
        <p:nvPicPr>
          <p:cNvPr descr="「quarter circle integration」的圖片搜尋結果"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325" y="1397145"/>
            <a:ext cx="3196713" cy="286676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2"/>
          <p:cNvSpPr txBox="1"/>
          <p:nvPr/>
        </p:nvSpPr>
        <p:spPr>
          <a:xfrm>
            <a:off x="5472325" y="1969375"/>
            <a:ext cx="375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4" name="Google Shape;244;p42"/>
          <p:cNvSpPr txBox="1"/>
          <p:nvPr/>
        </p:nvSpPr>
        <p:spPr>
          <a:xfrm>
            <a:off x="7500325" y="3939200"/>
            <a:ext cx="375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45" name="Google Shape;245;p42"/>
          <p:cNvSpPr/>
          <p:nvPr/>
        </p:nvSpPr>
        <p:spPr>
          <a:xfrm>
            <a:off x="6997475" y="1565400"/>
            <a:ext cx="1320000" cy="613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 rectangles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608888"/>
            <a:ext cx="50577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spec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pi program should locate at ~/homework/lab1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 code &amp; Makefile locate at </a:t>
            </a:r>
            <a:r>
              <a:rPr lang="zh-TW"/>
              <a:t>/home/pp19/share/lab1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write with C/C++ (pi.c or pi.cc)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program should accept an argument N, which is the number of slices ( 1≤N≤10</a:t>
            </a:r>
            <a:r>
              <a:rPr baseline="30000" lang="zh-TW"/>
              <a:t>10</a:t>
            </a:r>
            <a:r>
              <a:rPr lang="zh-TW"/>
              <a:t> )</a:t>
            </a:r>
            <a:br>
              <a:rPr lang="zh-TW"/>
            </a:b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$ srun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options...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 ./pi </a:t>
            </a:r>
            <a:r>
              <a:rPr i="1"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your value of π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lab1-judge</a:t>
            </a:r>
            <a:r>
              <a:rPr lang="zh-TW"/>
              <a:t> to submit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Visit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http://apollo.cs.nthu.edu.tw/scoreboard/lab1</a:t>
            </a:r>
            <a:r>
              <a:rPr lang="zh-TW">
                <a:solidFill>
                  <a:srgbClr val="CACACA"/>
                </a:solidFill>
              </a:rPr>
              <a:t>  for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zh-TW">
                <a:solidFill>
                  <a:srgbClr val="D9D9D9"/>
                </a:solidFill>
              </a:rPr>
              <a:t>Platform introduction - apollo</a:t>
            </a:r>
            <a:endParaRPr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Login to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Compile &amp; execute program on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Lab - Approximate the value of π using MPI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Platform introduction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 nodes: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Intel X5670 </a:t>
            </a:r>
            <a:r>
              <a:rPr lang="zh-TW"/>
              <a:t>2x6 cores @ 2.93GHz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96GB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5.5TB shared RAID5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QDR Infiniband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workload scheduler: </a:t>
            </a:r>
            <a:r>
              <a:rPr lang="zh-TW">
                <a:solidFill>
                  <a:schemeClr val="accent5"/>
                </a:solidFill>
              </a:rPr>
              <a:t>SLURM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OS: Arch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Compilers: GCC 9.1.0, Clang 8.0.0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MPI: MVAPICH-2.3.1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Workload scheduler: 18.08.3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Available resources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 login node (200%CPU max)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16 compute nodes (1200% CPU max)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/>
              <a:t>Use 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smap -i 1</a:t>
            </a:r>
            <a:r>
              <a:rPr lang="zh-TW"/>
              <a:t> to view SLURM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Cluster monitor: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http://apollo.cs.nthu.edu.tw</a:t>
            </a:r>
            <a:r>
              <a:rPr lang="zh-TW" u="sng">
                <a:solidFill>
                  <a:schemeClr val="hlink"/>
                </a:solidFill>
                <a:hlinkClick r:id="rId4"/>
              </a:rPr>
              <a:t>/monitor</a:t>
            </a:r>
            <a:r>
              <a:rPr lang="zh-TW">
                <a:solidFill>
                  <a:srgbClr val="CACACA"/>
                </a:solidFill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48GB disk space per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</a:t>
            </a:r>
            <a:r>
              <a:rPr lang="zh-TW"/>
              <a:t> </a:t>
            </a:r>
            <a:r>
              <a:rPr lang="zh-TW">
                <a:solidFill>
                  <a:schemeClr val="accent6"/>
                </a:solidFill>
                <a:latin typeface="Ubuntu Mono"/>
                <a:ea typeface="Ubuntu Mono"/>
                <a:cs typeface="Ubuntu Mono"/>
                <a:sym typeface="Ubuntu Mono"/>
              </a:rPr>
              <a:t>quota -s</a:t>
            </a:r>
            <a:r>
              <a:rPr lang="zh-TW"/>
              <a:t> to view disk quota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Platform introduction -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zh-TW">
                <a:solidFill>
                  <a:srgbClr val="D9D9D9"/>
                </a:solidFill>
              </a:rPr>
              <a:t>Login to apollo</a:t>
            </a:r>
            <a:endParaRPr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Compile &amp; execute program on apollo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zh-TW">
                <a:solidFill>
                  <a:srgbClr val="666666"/>
                </a:solidFill>
              </a:rPr>
              <a:t>Lab - Approximate the value of π using MPI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Login information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工作站</a:t>
            </a:r>
            <a:r>
              <a:rPr lang="zh-TW"/>
              <a:t>：apollo.cs.nthu.edu.tw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帳號：已經寄信給同學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密碼：已經寄信給同學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48" y="699000"/>
            <a:ext cx="4440700" cy="37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