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Inconsolata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Overpass"/>
      <p:regular r:id="rId29"/>
      <p:bold r:id="rId30"/>
      <p:italic r:id="rId31"/>
      <p:boldItalic r:id="rId32"/>
    </p:embeddedFont>
    <p:embeddedFont>
      <p:font typeface="Average"/>
      <p:regular r:id="rId33"/>
    </p:embeddedFont>
    <p:embeddedFont>
      <p:font typeface="Ubuntu Mono"/>
      <p:regular r:id="rId34"/>
      <p:bold r:id="rId35"/>
      <p:italic r:id="rId36"/>
      <p:boldItalic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Inconsolata-bold.fntdata"/><Relationship Id="rId23" Type="http://schemas.openxmlformats.org/officeDocument/2006/relationships/font" Target="fonts/Inconsolat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-italic.fntdata"/><Relationship Id="rId30" Type="http://schemas.openxmlformats.org/officeDocument/2006/relationships/font" Target="fonts/Overpass-bold.fntdata"/><Relationship Id="rId11" Type="http://schemas.openxmlformats.org/officeDocument/2006/relationships/slide" Target="slides/slide7.xml"/><Relationship Id="rId33" Type="http://schemas.openxmlformats.org/officeDocument/2006/relationships/font" Target="fonts/Average-regular.fntdata"/><Relationship Id="rId10" Type="http://schemas.openxmlformats.org/officeDocument/2006/relationships/slide" Target="slides/slide6.xml"/><Relationship Id="rId32" Type="http://schemas.openxmlformats.org/officeDocument/2006/relationships/font" Target="fonts/Overpass-boldItalic.fntdata"/><Relationship Id="rId13" Type="http://schemas.openxmlformats.org/officeDocument/2006/relationships/slide" Target="slides/slide9.xml"/><Relationship Id="rId35" Type="http://schemas.openxmlformats.org/officeDocument/2006/relationships/font" Target="fonts/UbuntuMono-bold.fntdata"/><Relationship Id="rId12" Type="http://schemas.openxmlformats.org/officeDocument/2006/relationships/slide" Target="slides/slide8.xml"/><Relationship Id="rId34" Type="http://schemas.openxmlformats.org/officeDocument/2006/relationships/font" Target="fonts/UbuntuMono-regular.fntdata"/><Relationship Id="rId15" Type="http://schemas.openxmlformats.org/officeDocument/2006/relationships/slide" Target="slides/slide11.xml"/><Relationship Id="rId37" Type="http://schemas.openxmlformats.org/officeDocument/2006/relationships/font" Target="fonts/UbuntuMono-boldItalic.fntdata"/><Relationship Id="rId14" Type="http://schemas.openxmlformats.org/officeDocument/2006/relationships/slide" Target="slides/slide10.xml"/><Relationship Id="rId36" Type="http://schemas.openxmlformats.org/officeDocument/2006/relationships/font" Target="fonts/UbuntuMono-italic.fntdata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c8c77c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c8c77c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c8c77c7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c8c77c7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c8c77c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c8c77c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c8c77c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c8c77c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c8c77c7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c8c77c7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c8c77c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c8c77c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c8c77c7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c8c77c7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c8c77c7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c8c77c7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c8c77c7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c8c77c7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4e222ff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4e222ff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c8c77c7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c8c77c7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8ff341b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8ff341b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c8c77c7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c8c77c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dd0c590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dd0c590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90b4ac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90b4ac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916c1c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916c1c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dd0c59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dd0c59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verpass"/>
                <a:ea typeface="Overpass"/>
                <a:cs typeface="Overpass"/>
                <a:sym typeface="Overpass"/>
              </a:rPr>
              <a:t>Lab3</a:t>
            </a:r>
            <a:endParaRPr sz="4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verpass"/>
                <a:ea typeface="Overpass"/>
                <a:cs typeface="Overpass"/>
                <a:sym typeface="Overpass"/>
              </a:rPr>
              <a:t>Pthread &amp; OpenMP</a:t>
            </a:r>
            <a:endParaRPr sz="48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"/>
                <a:ea typeface="Overpass"/>
                <a:cs typeface="Overpass"/>
                <a:sym typeface="Overpass"/>
              </a:rPr>
              <a:t>17 Oct 2019</a:t>
            </a:r>
            <a:br>
              <a:rPr lang="en">
                <a:latin typeface="Overpass"/>
                <a:ea typeface="Overpass"/>
                <a:cs typeface="Overpass"/>
                <a:sym typeface="Overpass"/>
              </a:rPr>
            </a:br>
            <a:r>
              <a:rPr lang="en">
                <a:latin typeface="Overpass"/>
                <a:ea typeface="Overpass"/>
                <a:cs typeface="Overpass"/>
                <a:sym typeface="Overpass"/>
              </a:rPr>
              <a:t>Parallel Programming</a:t>
            </a:r>
            <a:endParaRPr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[Practice 1]</a:t>
            </a:r>
            <a:r>
              <a:rPr lang="en"/>
              <a:t> </a:t>
            </a:r>
            <a:r>
              <a:rPr lang="en"/>
              <a:t>approximate π using pthread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gcc 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pi_pthread.c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-o pi_pthread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-pthread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-lm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srun -c4 -n1 ./pi_pthread 4 500000000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                 Sequential pi at </a:t>
            </a:r>
            <a:r>
              <a:rPr lang="en" u="sng">
                <a:latin typeface="Inconsolata"/>
                <a:ea typeface="Inconsolata"/>
                <a:cs typeface="Inconsolata"/>
                <a:sym typeface="Inconsolata"/>
              </a:rPr>
              <a:t>/home/pp19/share/lab3/pi.c</a:t>
            </a:r>
            <a:endParaRPr u="sng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761525" y="2323700"/>
            <a:ext cx="1152000" cy="675000"/>
          </a:xfrm>
          <a:prstGeom prst="wedgeRoundRectCallout">
            <a:avLst>
              <a:gd fmla="val 11510" name="adj1"/>
              <a:gd fmla="val -106089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code filename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2552400" y="2274775"/>
            <a:ext cx="1152000" cy="675000"/>
          </a:xfrm>
          <a:prstGeom prst="wedgeRoundRectCallout">
            <a:avLst>
              <a:gd fmla="val -17357" name="adj1"/>
              <a:gd fmla="val -102000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executable</a:t>
            </a: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 filename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4240175" y="2274775"/>
            <a:ext cx="1402500" cy="675000"/>
          </a:xfrm>
          <a:prstGeom prst="wedgeRoundRectCallout">
            <a:avLst>
              <a:gd fmla="val -29561" name="adj1"/>
              <a:gd fmla="val -107333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we’re using pthread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37" name="Google Shape;137;p22"/>
          <p:cNvGrpSpPr/>
          <p:nvPr/>
        </p:nvGrpSpPr>
        <p:grpSpPr>
          <a:xfrm>
            <a:off x="1400400" y="4125550"/>
            <a:ext cx="1152000" cy="690838"/>
            <a:chOff x="2587325" y="3650525"/>
            <a:chExt cx="1152000" cy="690838"/>
          </a:xfrm>
        </p:grpSpPr>
        <p:sp>
          <p:nvSpPr>
            <p:cNvPr id="138" name="Google Shape;138;p22"/>
            <p:cNvSpPr/>
            <p:nvPr/>
          </p:nvSpPr>
          <p:spPr>
            <a:xfrm>
              <a:off x="2587325" y="3650525"/>
              <a:ext cx="1152000" cy="675000"/>
            </a:xfrm>
            <a:prstGeom prst="wedgeRoundRectCallout">
              <a:avLst>
                <a:gd fmla="val -68479" name="adj1"/>
                <a:gd fmla="val -158237" name="adj2"/>
                <a:gd fmla="val 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number of threads</a:t>
              </a:r>
              <a:endParaRPr b="1">
                <a:solidFill>
                  <a:schemeClr val="dk2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2587325" y="3666363"/>
              <a:ext cx="1152000" cy="675000"/>
            </a:xfrm>
            <a:prstGeom prst="wedgeRoundRectCallout">
              <a:avLst>
                <a:gd fmla="val 129201" name="adj1"/>
                <a:gd fmla="val -171207" name="adj2"/>
                <a:gd fmla="val 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number of threads</a:t>
              </a:r>
              <a:endParaRPr b="1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40" name="Google Shape;140;p22"/>
          <p:cNvSpPr/>
          <p:nvPr/>
        </p:nvSpPr>
        <p:spPr>
          <a:xfrm>
            <a:off x="3996000" y="3717125"/>
            <a:ext cx="1152000" cy="675000"/>
          </a:xfrm>
          <a:prstGeom prst="wedgeRoundRectCallout">
            <a:avLst>
              <a:gd fmla="val -43086" name="adj1"/>
              <a:gd fmla="val -95422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number of points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925" y="1722025"/>
            <a:ext cx="1829050" cy="15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Pthread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OpenMP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 + MPI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OpenMP programs on apollo: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</a:t>
            </a:r>
            <a:r>
              <a:rPr lang="en"/>
              <a:t>/home/pp19/share/lab3</a:t>
            </a:r>
            <a:r>
              <a:rPr lang="en"/>
              <a:t>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compile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gcc hello_omp.c -o hello_omp </a:t>
            </a:r>
            <a:r>
              <a:rPr b="1" lang="en" sz="2000" u="sng">
                <a:latin typeface="Inconsolata"/>
                <a:ea typeface="Inconsolata"/>
                <a:cs typeface="Inconsolata"/>
                <a:sym typeface="Inconsolata"/>
              </a:rPr>
              <a:t>-fopenmp</a:t>
            </a:r>
            <a:endParaRPr b="1" sz="2000" u="sng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execute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srun -c4</a:t>
            </a: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 -n1</a:t>
            </a:r>
            <a:r>
              <a:rPr b="1" lang="en" sz="2000">
                <a:latin typeface="Inconsolata"/>
                <a:ea typeface="Inconsolata"/>
                <a:cs typeface="Inconsolata"/>
                <a:sym typeface="Inconsolata"/>
              </a:rPr>
              <a:t> ./hello_omp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 u="sng">
                <a:latin typeface="Inconsolata"/>
                <a:ea typeface="Inconsolata"/>
                <a:cs typeface="Inconsolata"/>
                <a:sym typeface="Inconsolata"/>
              </a:rPr>
              <a:t>-c4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means </a:t>
            </a:r>
            <a:r>
              <a:rPr lang="en" sz="2000" u="sng">
                <a:latin typeface="Average"/>
                <a:ea typeface="Average"/>
                <a:cs typeface="Average"/>
                <a:sym typeface="Average"/>
              </a:rPr>
              <a:t>4 CPUs per process</a:t>
            </a:r>
            <a:br>
              <a:rPr lang="en" sz="2000" u="sng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 u="sng">
                <a:latin typeface="Inconsolata"/>
                <a:ea typeface="Inconsolata"/>
                <a:cs typeface="Inconsolata"/>
                <a:sym typeface="Inconsolata"/>
              </a:rPr>
              <a:t>-n1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means </a:t>
            </a:r>
            <a:r>
              <a:rPr lang="en" sz="2000" u="sng">
                <a:latin typeface="Average"/>
                <a:ea typeface="Average"/>
                <a:cs typeface="Average"/>
                <a:sym typeface="Average"/>
              </a:rPr>
              <a:t>1 process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You can use sbatch as well</a:t>
            </a:r>
            <a:br>
              <a:rPr lang="en" sz="2000"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Try different number of threads!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5903825" y="2387525"/>
            <a:ext cx="2583000" cy="1557000"/>
          </a:xfrm>
          <a:prstGeom prst="wedgeRoundRectCallout">
            <a:avLst>
              <a:gd fmla="val -124564" name="adj1"/>
              <a:gd fmla="val -10260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OpenMP automatically detects number of CPUs from SLURM (affinity)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So we don’t have to specify it again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prime numbers: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version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gcc -lm prime.c -o prime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srun ./prime 1000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srun ./prime 10000000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prime numbers: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[Practice 2] </a:t>
            </a:r>
            <a:r>
              <a:rPr lang="en"/>
              <a:t>OpenMP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1.	Modify the sequential prime.c with openmp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2.	</a:t>
            </a: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Try to see the effect of changing</a:t>
            </a:r>
            <a:b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	dynamic/static </a:t>
            </a:r>
            <a:r>
              <a:rPr b="1"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scheduling</a:t>
            </a:r>
            <a:b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r>
              <a:rPr b="1"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chunk size</a:t>
            </a:r>
            <a:b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	number of </a:t>
            </a:r>
            <a:r>
              <a:rPr b="1" lang="en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threads</a:t>
            </a:r>
            <a:endParaRPr b="1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[example commands]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gcc -lm omp_prime.c -o omp_prime </a:t>
            </a:r>
            <a:r>
              <a:rPr lang="en" sz="2000" u="sng">
                <a:latin typeface="Inconsolata"/>
                <a:ea typeface="Inconsolata"/>
                <a:cs typeface="Inconsolata"/>
                <a:sym typeface="Inconsolata"/>
              </a:rPr>
              <a:t>-fopenmp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srun </a:t>
            </a:r>
            <a:r>
              <a:rPr lang="en" sz="2000" u="sng">
                <a:latin typeface="Inconsolata"/>
                <a:ea typeface="Inconsolata"/>
                <a:cs typeface="Inconsolata"/>
                <a:sym typeface="Inconsolata"/>
              </a:rPr>
              <a:t>-c4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 u="sng">
                <a:latin typeface="Inconsolata"/>
                <a:ea typeface="Inconsolata"/>
                <a:cs typeface="Inconsolata"/>
                <a:sym typeface="Inconsolata"/>
              </a:rPr>
              <a:t>-n1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./omp_prime 10000000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775" y="541425"/>
            <a:ext cx="1625975" cy="13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Pthread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OpenMP + MPI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MPI and OpenMP program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mpicc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hello_hybrid.c -o hello_hybrid 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-fopenmp</a:t>
            </a:r>
            <a:endParaRPr sz="1800" u="sng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srun 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-c3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-n2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./hello_hybrid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203000" y="3893725"/>
            <a:ext cx="1152000" cy="675000"/>
          </a:xfrm>
          <a:prstGeom prst="wedgeRoundRectCallout">
            <a:avLst>
              <a:gd fmla="val 39714" name="adj1"/>
              <a:gd fmla="val -106000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3 threads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1477875" y="3850450"/>
            <a:ext cx="1242000" cy="675000"/>
          </a:xfrm>
          <a:prstGeom prst="wedgeRoundRectCallout">
            <a:avLst>
              <a:gd fmla="val -31982" name="adj1"/>
              <a:gd fmla="val -103333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2 processes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466225" y="2105800"/>
            <a:ext cx="1152000" cy="675000"/>
          </a:xfrm>
          <a:prstGeom prst="wedgeRoundRectCallout">
            <a:avLst>
              <a:gd fmla="val -19010" name="adj1"/>
              <a:gd fmla="val -79778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We’re using MPI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4653425" y="2147875"/>
            <a:ext cx="1585800" cy="675000"/>
          </a:xfrm>
          <a:prstGeom prst="wedgeRoundRectCallout">
            <a:avLst>
              <a:gd fmla="val -21207" name="adj1"/>
              <a:gd fmla="val -79778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We’re using OpenMP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MPI and OpenMP program: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srun -c3 -n2 -N2 ./hello_hybrid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Hello apollo32: rank  0/ 2, thread  0/ 3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Hello apollo32: rank  0/ 2, thread  1/ 3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Hello apollo32: rank  0/ 2, thread  2/ 3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Hello apollo33: rank  1/ 2, thread  0/ 3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Hello apollo33: rank  1/ 2, thread  1/ 3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Hello apollo33: rank  1/ 2, thread  1/ 3</a:t>
            </a:r>
            <a:endParaRPr sz="2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MPI and OpenMP program: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[Practice 3] </a:t>
            </a:r>
            <a:r>
              <a:rPr lang="en"/>
              <a:t>Approximate π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Use MPI and OpenMP to approximate π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(You can refer to your code in lab1)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mpi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cc hybrid_pi.c -o hybrid_pi </a:t>
            </a:r>
            <a:r>
              <a:rPr lang="en" sz="2000" u="sng">
                <a:latin typeface="Inconsolata"/>
                <a:ea typeface="Inconsolata"/>
                <a:cs typeface="Inconsolata"/>
                <a:sym typeface="Inconsolata"/>
              </a:rPr>
              <a:t>-fopenmp -lm</a:t>
            </a:r>
            <a:br>
              <a:rPr lang="en" sz="20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srun </a:t>
            </a:r>
            <a:r>
              <a:rPr lang="en" sz="2000" u="sng">
                <a:latin typeface="Inconsolata"/>
                <a:ea typeface="Inconsolata"/>
                <a:cs typeface="Inconsolata"/>
                <a:sym typeface="Inconsolata"/>
              </a:rPr>
              <a:t>-N2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 u="sng">
                <a:latin typeface="Inconsolata"/>
                <a:ea typeface="Inconsolata"/>
                <a:cs typeface="Inconsolata"/>
                <a:sym typeface="Inconsolata"/>
              </a:rPr>
              <a:t>-n6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2000" u="sng">
                <a:latin typeface="Inconsolata"/>
                <a:ea typeface="Inconsolata"/>
                <a:cs typeface="Inconsolata"/>
                <a:sym typeface="Inconsolata"/>
              </a:rPr>
              <a:t>-c4</a:t>
            </a:r>
            <a:r>
              <a:rPr lang="en" sz="2000">
                <a:latin typeface="Inconsolata"/>
                <a:ea typeface="Inconsolata"/>
                <a:cs typeface="Inconsolata"/>
                <a:sym typeface="Inconsolata"/>
              </a:rPr>
              <a:t> ./hybrid_pi 100000000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750" y="446300"/>
            <a:ext cx="1694225" cy="13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Lab3 Tasks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Practice 1: Approximate π using pthread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Practice 2: 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Practice 3: Approximate π using MPI &amp; OpenMP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r>
              <a:rPr lang="en">
                <a:latin typeface="Average"/>
                <a:ea typeface="Average"/>
                <a:cs typeface="Average"/>
                <a:sym typeface="Average"/>
              </a:rPr>
              <a:t>---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verage"/>
              <a:buChar char="●"/>
            </a:pPr>
            <a:r>
              <a:rPr b="1"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Deadline of the 3 practices is 10/24 23:59</a:t>
            </a:r>
            <a:endParaRPr b="1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Check and hand in your codes with </a:t>
            </a:r>
            <a:r>
              <a:rPr b="1" lang="en" u="sng">
                <a:latin typeface="Average"/>
                <a:ea typeface="Average"/>
                <a:cs typeface="Average"/>
                <a:sym typeface="Average"/>
              </a:rPr>
              <a:t>lab3-check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if you do not pass any of the practices in lab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If you do not come to lab3, you </a:t>
            </a:r>
            <a:r>
              <a:rPr b="1" lang="en" u="sng">
                <a:latin typeface="Average"/>
                <a:ea typeface="Average"/>
                <a:cs typeface="Average"/>
                <a:sym typeface="Average"/>
              </a:rPr>
              <a:t>DO NOT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have to DEMO your code to TAs. TA will check your code after deadline.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quick reference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91100" y="1468825"/>
            <a:ext cx="380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srun [flags] ./prog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============ or ============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#!/bin/bash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#SBATCH [flags]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srun ./prog  # (MPI)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./prog       # (non-MPI)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--------- run with: --------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sbatch job.sh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[flags]: 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-N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number of nodes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-n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number of processes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-c	</a:t>
            </a: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CPUs per process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-t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additional time limit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-J	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name of job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50" y="319900"/>
            <a:ext cx="1491400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Pthread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 + MPI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pthread programs on apollo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SYNOPSIS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#include &lt;pthread.h&gt;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int pthread_create(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    pthread_t *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thread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, const pthread_attr_t *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attr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,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    void *(*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start_routine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 (void *), void *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arg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   Compile and link with 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-pthread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132450" y="1573150"/>
            <a:ext cx="4603500" cy="345000"/>
          </a:xfrm>
          <a:prstGeom prst="wedgeRoundRectCallout">
            <a:avLst>
              <a:gd fmla="val -42272" name="adj1"/>
              <a:gd fmla="val 104638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Type `man pthread_create` in terminal to see this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pthread programs on apollo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 /home/pp19/share/lab3/hello_pthread.c 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compile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gcc hello_pthread.c -o hello_pthread </a:t>
            </a:r>
            <a:r>
              <a:rPr b="1" lang="en" u="sng">
                <a:latin typeface="Inconsolata"/>
                <a:ea typeface="Inconsolata"/>
                <a:cs typeface="Inconsolata"/>
                <a:sym typeface="Inconsolata"/>
              </a:rPr>
              <a:t>-pthread</a:t>
            </a:r>
            <a:endParaRPr b="1" u="sng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execute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srun -c4 -n1 ./hello_pthread 4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u="sng">
                <a:latin typeface="Inconsolata"/>
                <a:ea typeface="Inconsolata"/>
                <a:cs typeface="Inconsolata"/>
                <a:sym typeface="Inconsolata"/>
              </a:rPr>
              <a:t>-c4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means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4 CPUs per process</a:t>
            </a:r>
            <a:br>
              <a:rPr lang="en" u="sng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u="sng">
                <a:latin typeface="Inconsolata"/>
                <a:ea typeface="Inconsolata"/>
                <a:cs typeface="Inconsolata"/>
                <a:sym typeface="Inconsolata"/>
              </a:rPr>
              <a:t>-n1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means </a:t>
            </a:r>
            <a:r>
              <a:rPr lang="en" u="sng">
                <a:latin typeface="Average"/>
                <a:ea typeface="Average"/>
                <a:cs typeface="Average"/>
                <a:sym typeface="Average"/>
              </a:rPr>
              <a:t>1 process</a:t>
            </a:r>
            <a:br>
              <a:rPr lang="en" u="sng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Average"/>
                <a:ea typeface="Average"/>
                <a:cs typeface="Average"/>
                <a:sym typeface="Average"/>
              </a:rPr>
              <a:t>You can use sbatch as well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307100" y="3054825"/>
            <a:ext cx="1152000" cy="675000"/>
          </a:xfrm>
          <a:prstGeom prst="wedgeRoundRectCallout">
            <a:avLst>
              <a:gd fmla="val -31982" name="adj1"/>
              <a:gd fmla="val -103333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NOT</a:t>
            </a:r>
            <a:b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-lpthread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Pthread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Hello world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Mutex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OpenMP + MPI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276" y="288262"/>
            <a:ext cx="6717451" cy="45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#include &lt;pthread.h&gt;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pthread_mutex_t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mutex =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PTHREAD_MUTEX_INITIALIZER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int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pthread_mutex_lock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(pthread_mutex_t *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mutex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int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pthread_mutex_trylock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(pthread_mutex_t *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mutex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br>
              <a:rPr lang="en" sz="18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int </a:t>
            </a: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pthread_mutex_unlock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(pthread_mutex_t *</a:t>
            </a:r>
            <a:r>
              <a:rPr lang="en" sz="1800" u="sng">
                <a:latin typeface="Inconsolata"/>
                <a:ea typeface="Inconsolata"/>
                <a:cs typeface="Inconsolata"/>
                <a:sym typeface="Inconsolata"/>
              </a:rPr>
              <a:t>mutex</a:t>
            </a: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4391125" y="1123825"/>
            <a:ext cx="2213700" cy="345000"/>
          </a:xfrm>
          <a:prstGeom prst="wedgeRoundRectCallout">
            <a:avLst>
              <a:gd fmla="val -38568" name="adj1"/>
              <a:gd fmla="val 145659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man pthread_mutex_init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2145075" y="4139975"/>
            <a:ext cx="2300700" cy="345000"/>
          </a:xfrm>
          <a:prstGeom prst="wedgeRoundRectCallout">
            <a:avLst>
              <a:gd fmla="val -42752" name="adj1"/>
              <a:gd fmla="val -181406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m</a:t>
            </a:r>
            <a:r>
              <a:rPr b="1" lang="en">
                <a:solidFill>
                  <a:schemeClr val="lt1"/>
                </a:solidFill>
                <a:latin typeface="Ubuntu Mono"/>
                <a:ea typeface="Ubuntu Mono"/>
                <a:cs typeface="Ubuntu Mono"/>
                <a:sym typeface="Ubuntu Mono"/>
              </a:rPr>
              <a:t>an pthread_mutex_lock</a:t>
            </a:r>
            <a:endParaRPr b="1">
              <a:solidFill>
                <a:schemeClr val="lt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