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Merriweather Light"/>
      <p:regular r:id="rId29"/>
      <p:bold r:id="rId30"/>
      <p:italic r:id="rId31"/>
      <p:boldItalic r:id="rId32"/>
    </p:embeddedFont>
    <p:embeddedFont>
      <p:font typeface="Bitter"/>
      <p:regular r:id="rId33"/>
      <p:bold r:id="rId34"/>
      <p: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54785E-5FB3-432D-B0EF-1A041AF39F96}">
  <a:tblStyle styleId="{5B54785E-5FB3-432D-B0EF-1A041AF39F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Light-italic.fntdata"/><Relationship Id="rId30" Type="http://schemas.openxmlformats.org/officeDocument/2006/relationships/font" Target="fonts/MerriweatherLight-bold.fntdata"/><Relationship Id="rId11" Type="http://schemas.openxmlformats.org/officeDocument/2006/relationships/slide" Target="slides/slide5.xml"/><Relationship Id="rId33" Type="http://schemas.openxmlformats.org/officeDocument/2006/relationships/font" Target="fonts/Bitter-regular.fntdata"/><Relationship Id="rId10" Type="http://schemas.openxmlformats.org/officeDocument/2006/relationships/slide" Target="slides/slide4.xml"/><Relationship Id="rId32" Type="http://schemas.openxmlformats.org/officeDocument/2006/relationships/font" Target="fonts/Merriweather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Bitter-italic.fntdata"/><Relationship Id="rId12" Type="http://schemas.openxmlformats.org/officeDocument/2006/relationships/slide" Target="slides/slide6.xml"/><Relationship Id="rId34" Type="http://schemas.openxmlformats.org/officeDocument/2006/relationships/font" Target="fonts/Bitter-bold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17a7742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17a7742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17a7742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917a7742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17a7742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917a7742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17a7742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917a7742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917a7742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917a7742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17a7742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17a7742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917a7742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917a7742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917a7742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917a7742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17a7742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17a7742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17a774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17a774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917a774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917a774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917a774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917a774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17a7742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17a774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17a774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917a774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17a7742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917a7742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917a7742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917a7742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917a7742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917a7742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itter"/>
              <a:buNone/>
              <a:defRPr sz="4800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●"/>
              <a:defRPr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○"/>
              <a:defRPr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■"/>
              <a:defRPr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●"/>
              <a:defRPr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nvidia.com/cuda/cuda-c-best-practices-guide/index.html#coalesced-access-to-global-memory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Lab5 CUDA Advance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800">
                <a:latin typeface="Merriweather Light"/>
                <a:ea typeface="Merriweather Light"/>
                <a:cs typeface="Merriweather Light"/>
                <a:sym typeface="Merriweather Light"/>
              </a:rPr>
              <a:t>Nov, 2019 Parallel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Coalesced Memory Access</a:t>
            </a:r>
            <a:endParaRPr/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1305200" y="19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2" name="Google Shape;132;p22"/>
          <p:cNvGraphicFramePr/>
          <p:nvPr/>
        </p:nvGraphicFramePr>
        <p:xfrm>
          <a:off x="6723925" y="1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22"/>
          <p:cNvGraphicFramePr/>
          <p:nvPr/>
        </p:nvGraphicFramePr>
        <p:xfrm>
          <a:off x="6723925" y="18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22"/>
          <p:cNvGraphicFramePr/>
          <p:nvPr/>
        </p:nvGraphicFramePr>
        <p:xfrm>
          <a:off x="6723925" y="233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22"/>
          <p:cNvGraphicFramePr/>
          <p:nvPr/>
        </p:nvGraphicFramePr>
        <p:xfrm>
          <a:off x="6723925" y="280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2"/>
          <p:cNvSpPr txBox="1"/>
          <p:nvPr/>
        </p:nvSpPr>
        <p:spPr>
          <a:xfrm>
            <a:off x="7193825" y="13931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threadIdx.x = 0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7193825" y="1891225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threadIdx.x = 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7193825" y="2361125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threadIdx.x = 2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7193825" y="2831025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threadIdx.x = 3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818725" y="1221375"/>
            <a:ext cx="1813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Image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286500" y="3979675"/>
            <a:ext cx="2624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3 bytes * 32 threads = 96 bytes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Mixed-Precision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Use lower precision when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Use float to replace double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Use fp16 to replace float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Make sure using lower precision </a:t>
            </a:r>
            <a:r>
              <a:rPr lang="zh-TW"/>
              <a:t>does not</a:t>
            </a:r>
            <a:r>
              <a:rPr lang="zh-TW"/>
              <a:t> affect the 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Shared Memory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Shared memory is powerful when the data has </a:t>
            </a:r>
            <a:r>
              <a:rPr lang="zh-TW"/>
              <a:t>locality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Convolution is a good case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Shared Memory with Sobel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1199450" y="142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</a:tblGrid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t0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t1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t31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Google Shape;161;p25"/>
          <p:cNvGraphicFramePr/>
          <p:nvPr/>
        </p:nvGraphicFramePr>
        <p:xfrm>
          <a:off x="2125150" y="44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5"/>
          <p:cNvSpPr txBox="1"/>
          <p:nvPr/>
        </p:nvSpPr>
        <p:spPr>
          <a:xfrm>
            <a:off x="2671225" y="4476375"/>
            <a:ext cx="237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Required data by t0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Shared Memory with Sobel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1199450" y="142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</a:tblGrid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t0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t1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t31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0" name="Google Shape;170;p26"/>
          <p:cNvGraphicFramePr/>
          <p:nvPr/>
        </p:nvGraphicFramePr>
        <p:xfrm>
          <a:off x="2125150" y="44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26"/>
          <p:cNvSpPr txBox="1"/>
          <p:nvPr/>
        </p:nvSpPr>
        <p:spPr>
          <a:xfrm>
            <a:off x="2671225" y="4476375"/>
            <a:ext cx="237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Required data by t1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Shared Memory with Sobel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1199450" y="142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  <a:gridCol w="462850"/>
              </a:tblGrid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t0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t1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t31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0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9" name="Google Shape;179;p27"/>
          <p:cNvGraphicFramePr/>
          <p:nvPr/>
        </p:nvGraphicFramePr>
        <p:xfrm>
          <a:off x="2125150" y="44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7"/>
          <p:cNvSpPr txBox="1"/>
          <p:nvPr/>
        </p:nvSpPr>
        <p:spPr>
          <a:xfrm>
            <a:off x="2671225" y="4476375"/>
            <a:ext cx="2373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Required data by t31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Using Shared Memory in Sobel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Move the required data into shared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Compute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Update shared memory</a:t>
            </a:r>
            <a:endParaRPr/>
          </a:p>
        </p:txBody>
      </p:sp>
      <p:graphicFrame>
        <p:nvGraphicFramePr>
          <p:cNvPr id="187" name="Google Shape;187;p28"/>
          <p:cNvGraphicFramePr/>
          <p:nvPr/>
        </p:nvGraphicFramePr>
        <p:xfrm>
          <a:off x="1529625" y="221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</a:tblGrid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t0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t1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t31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Lab5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Optimize the sobel CUDA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TAs provide simple CUDA 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You are asked to accelerate it over </a:t>
            </a:r>
            <a:r>
              <a:rPr b="1" lang="zh-TW"/>
              <a:t>15x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Materials are under </a:t>
            </a:r>
            <a:r>
              <a:rPr lang="zh-TW">
                <a:latin typeface="Merriweather"/>
                <a:ea typeface="Merriweather"/>
                <a:cs typeface="Merriweather"/>
                <a:sym typeface="Merriweather"/>
              </a:rPr>
              <a:t>/home/pp19/shared/lab5</a:t>
            </a:r>
            <a:endParaRPr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Show your kernel time by nvprof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We accept little pixel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Validate your correctness by lab5-diff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Submission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Finish it before 11/24 23:59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can use </a:t>
            </a:r>
            <a:r>
              <a:rPr b="1" lang="zh-TW">
                <a:latin typeface="Merriweather"/>
                <a:ea typeface="Merriweather"/>
                <a:cs typeface="Merriweather"/>
                <a:sym typeface="Merriweather"/>
              </a:rPr>
              <a:t>lab5-simplerun </a:t>
            </a:r>
            <a:r>
              <a:rPr lang="zh-TW"/>
              <a:t>for pre-check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In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Demo your kernel time and correctness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Score = average(</a:t>
            </a:r>
            <a:b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	min(120, 100 * 9ms / your kernel time of candy.png),</a:t>
            </a:r>
            <a:b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	min(120, 100 * 30ms / your kernel time of jerry.png),</a:t>
            </a:r>
            <a:b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	min(120, 100 * 80ms / your kernel time of large-candy.png))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If you can’t finish it on class</a:t>
            </a:r>
            <a:endParaRPr>
              <a:latin typeface="Bitter"/>
              <a:ea typeface="Bitter"/>
              <a:cs typeface="Bitter"/>
              <a:sym typeface="Bitt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handout your [code, Makefile, report(1 page)] to ilms before </a:t>
            </a:r>
            <a:r>
              <a:rPr lang="zh-TW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  <a:t>11/</a:t>
            </a:r>
            <a:r>
              <a:rPr lang="zh-TW">
                <a:solidFill>
                  <a:srgbClr val="FF0000"/>
                </a:solidFill>
              </a:rPr>
              <a:t>24</a:t>
            </a:r>
            <a:r>
              <a:rPr lang="zh-TW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  <a:t> 23:59</a:t>
            </a:r>
            <a:endParaRPr>
              <a:solidFill>
                <a:srgbClr val="FF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Score = average(</a:t>
            </a:r>
            <a:b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	min(100, 100 * 9ms / your kernel time of candy.png),</a:t>
            </a:r>
            <a:b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	min(100, 100 * 30ms / your kernel time of jerry.png),</a:t>
            </a:r>
            <a:b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>
                <a:solidFill>
                  <a:srgbClr val="E06666"/>
                </a:solidFill>
                <a:latin typeface="Merriweather"/>
                <a:ea typeface="Merriweather"/>
                <a:cs typeface="Merriweather"/>
                <a:sym typeface="Merriweather"/>
              </a:rPr>
              <a:t>	min(100,  100 * 80ms / your kernel time of large-candy.png))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</a:t>
            </a:r>
            <a:r>
              <a:rPr lang="zh-TW"/>
              <a:t>oalesced Memory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Lower Precision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Shared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Lab5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In last lab, most of people parallelled the y-axis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Launch height / num_threads + 1 blocks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627000"/>
            <a:ext cx="53530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712" y="3349402"/>
            <a:ext cx="6228575" cy="130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Coalesced Memory Access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In short,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Concurrent memory accesses in a warp are continuous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Why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GPU has L2 (32 bytes), L1 (128 bytes) 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If memory accesses in a warp are continuous, it can utilize the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3"/>
              </a:rPr>
              <a:t>CUDA Best Practices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950" y="1872200"/>
            <a:ext cx="46101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Paralleling Y-axis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2384700" y="18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42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</a:tr>
              <a:tr h="42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3665400" y="1119550"/>
            <a:ext cx="1813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Image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6723925" y="1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7"/>
          <p:cNvGraphicFramePr/>
          <p:nvPr/>
        </p:nvGraphicFramePr>
        <p:xfrm>
          <a:off x="6723925" y="18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7"/>
          <p:cNvGraphicFramePr/>
          <p:nvPr/>
        </p:nvGraphicFramePr>
        <p:xfrm>
          <a:off x="6723925" y="233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6723925" y="280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{5B54785E-5FB3-432D-B0EF-1A041AF39F96}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7193825" y="13931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threadIdx.x = 0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193825" y="1891225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threadIdx.x = 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193825" y="2361125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threadIdx.x = 2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193825" y="2831025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tter"/>
                <a:ea typeface="Bitter"/>
                <a:cs typeface="Bitter"/>
                <a:sym typeface="Bitter"/>
              </a:rPr>
              <a:t>threadIdx.x = 3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Better Access Pattern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In thread level, we should parallel x-axis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Different with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How to parallel y-axis and x-axis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Use block to parallel 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Launch 2D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Combine both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Block &amp; Threads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672" y="1592272"/>
            <a:ext cx="6086649" cy="12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650" y="3313813"/>
            <a:ext cx="63627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2D Block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50" y="3471325"/>
            <a:ext cx="6821301" cy="4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8" y="1757363"/>
            <a:ext cx="79343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2D Block &amp; 2D threads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1638300"/>
            <a:ext cx="41719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1700400" y="3097400"/>
            <a:ext cx="59265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Bitter"/>
                <a:ea typeface="Bitter"/>
                <a:cs typeface="Bitter"/>
                <a:sym typeface="Bitter"/>
              </a:rPr>
              <a:t>Practice x, y index by yourself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