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rvo"/>
      <p:regular r:id="rId27"/>
      <p:bold r:id="rId28"/>
      <p:italic r:id="rId29"/>
      <p:boldItalic r:id="rId30"/>
    </p:embeddedFont>
    <p:embeddedFont>
      <p:font typeface="Roboto Condensed"/>
      <p:regular r:id="rId31"/>
      <p:bold r:id="rId32"/>
      <p:italic r:id="rId33"/>
      <p:boldItalic r:id="rId34"/>
    </p:embeddedFont>
    <p:embeddedFont>
      <p:font typeface="Roboto Condensed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2C1088-4236-430F-8E40-39BF6CB9343F}">
  <a:tblStyle styleId="{2C2C1088-4236-430F-8E40-39BF6CB934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rvo-bold.fntdata"/><Relationship Id="rId27" Type="http://schemas.openxmlformats.org/officeDocument/2006/relationships/font" Target="fonts/Arv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v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-regular.fntdata"/><Relationship Id="rId30" Type="http://schemas.openxmlformats.org/officeDocument/2006/relationships/font" Target="fonts/Arvo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Condensed-italic.fntdata"/><Relationship Id="rId10" Type="http://schemas.openxmlformats.org/officeDocument/2006/relationships/slide" Target="slides/slide4.xml"/><Relationship Id="rId32" Type="http://schemas.openxmlformats.org/officeDocument/2006/relationships/font" Target="fonts/RobotoCondensed-bold.fntdata"/><Relationship Id="rId13" Type="http://schemas.openxmlformats.org/officeDocument/2006/relationships/slide" Target="slides/slide7.xml"/><Relationship Id="rId35" Type="http://schemas.openxmlformats.org/officeDocument/2006/relationships/font" Target="fonts/RobotoCondensedLight-regular.fntdata"/><Relationship Id="rId12" Type="http://schemas.openxmlformats.org/officeDocument/2006/relationships/slide" Target="slides/slide6.xml"/><Relationship Id="rId34" Type="http://schemas.openxmlformats.org/officeDocument/2006/relationships/font" Target="fonts/RobotoCondensed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CondensedLight-italic.fntdata"/><Relationship Id="rId14" Type="http://schemas.openxmlformats.org/officeDocument/2006/relationships/slide" Target="slides/slide8.xml"/><Relationship Id="rId36" Type="http://schemas.openxmlformats.org/officeDocument/2006/relationships/font" Target="fonts/RobotoCondensed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Condensed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19ad6cbf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19ad6cbf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314dfea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3314dfea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314dfe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3314dfe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3314dfea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3314dfea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3314dfea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3314dfea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3314dfea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3314dfea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3314dfea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3314dfea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3314dfea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3314dfea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3314dfea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3314dfea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3314dfea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3314dfea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3314dfea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3314dfea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ebedad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ebedad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50578e5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50578e5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3314dfe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3314dfe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3314dfe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3314dfe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314dfe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314dfe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3314dfe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3314dfe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50578e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50578e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3314dfe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3314dfe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3314dfea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3314dfea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hpac.rwth-aachen.de/teaching/sem-accg-16/slides/08.Schmitz-GGC_Autovec.pdf" TargetMode="External"/><Relationship Id="rId4" Type="http://schemas.openxmlformats.org/officeDocument/2006/relationships/hyperlink" Target="https://llvm.org/docs/Vectorizers.html" TargetMode="External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oftware.intel.com/sites/landingpage/IntrinsicsGuide/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Vectorization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17 Oct 2019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Parallel Programming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 Instruction Sets</a:t>
            </a:r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814275" y="1539975"/>
            <a:ext cx="76014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AVX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Advanced Vector eXtensions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More bits: More data could be calculated at a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More registers: More complex calculation is supported</a:t>
            </a:r>
            <a:endParaRPr/>
          </a:p>
        </p:txBody>
      </p:sp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59" name="Google Shape;259;p22"/>
          <p:cNvGraphicFramePr/>
          <p:nvPr/>
        </p:nvGraphicFramePr>
        <p:xfrm>
          <a:off x="987700" y="2228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{2C2C1088-4236-430F-8E40-39BF6CB9343F}</a:tableStyleId>
              </a:tblPr>
              <a:tblGrid>
                <a:gridCol w="1108075"/>
                <a:gridCol w="3030250"/>
                <a:gridCol w="3030250"/>
              </a:tblGrid>
              <a:tr h="55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Width</a:t>
                      </a:r>
                      <a:endParaRPr sz="1800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256-bit vector instructions</a:t>
                      </a:r>
                      <a:endParaRPr sz="1800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512-bit vector instructions</a:t>
                      </a:r>
                      <a:endParaRPr sz="1800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Version</a:t>
                      </a:r>
                      <a:endParaRPr sz="1800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AVX, AVX2(extension of AVX)</a:t>
                      </a:r>
                      <a:endParaRPr sz="1800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AVX512</a:t>
                      </a:r>
                      <a:endParaRPr sz="1800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Register</a:t>
                      </a:r>
                      <a:endParaRPr sz="1800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16 (</a:t>
                      </a:r>
                      <a:r>
                        <a:rPr lang="zh-TW" sz="1800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YMM00~YMM15)</a:t>
                      </a:r>
                      <a:endParaRPr sz="1800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32 (</a:t>
                      </a:r>
                      <a:r>
                        <a:rPr lang="zh-TW" sz="1800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ZMM00~ZMM31)</a:t>
                      </a:r>
                      <a:endParaRPr sz="1800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Check Hardware Support</a:t>
            </a:r>
            <a:endParaRPr/>
          </a:p>
        </p:txBody>
      </p:sp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814275" y="1327350"/>
            <a:ext cx="802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Linux command: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lscpu | grep -i $instruction_set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where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$instruction_set</a:t>
            </a:r>
            <a:r>
              <a:rPr lang="zh-TW"/>
              <a:t> could be mmx, sse, sse2, sse3, ssse3, sse4_1, sse4_2, avx, avx2, avx512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Most CPUs released after 2011 support AVX instructions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</p:txBody>
      </p:sp>
      <p:sp>
        <p:nvSpPr>
          <p:cNvPr id="266" name="Google Shape;266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7" name="Google Shape;2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00" y="2965125"/>
            <a:ext cx="8022600" cy="1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Automatic Vectorization</a:t>
            </a:r>
            <a:endParaRPr/>
          </a:p>
        </p:txBody>
      </p:sp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814275" y="1415525"/>
            <a:ext cx="80424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GCC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Vectorization is enabled by the flag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-ftree-vectorize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Enabled by default with flag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-O3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Add compiler flag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-fopt-info-vec-all</a:t>
            </a:r>
            <a:r>
              <a:rPr lang="zh-TW"/>
              <a:t> to see vectorization log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Add flag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-march=native</a:t>
            </a:r>
            <a:r>
              <a:rPr lang="zh-TW"/>
              <a:t> to use instructions supported by the local CPU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Add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#pragma GCC ivdep</a:t>
            </a:r>
            <a:r>
              <a:rPr lang="zh-TW"/>
              <a:t> to code to declare that there are no data dependency in the following loop</a:t>
            </a:r>
            <a:endParaRPr/>
          </a:p>
        </p:txBody>
      </p:sp>
      <p:sp>
        <p:nvSpPr>
          <p:cNvPr id="274" name="Google Shape;274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Automatic Vectorization</a:t>
            </a:r>
            <a:endParaRPr/>
          </a:p>
        </p:txBody>
      </p:sp>
      <p:sp>
        <p:nvSpPr>
          <p:cNvPr id="280" name="Google Shape;280;p2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zh-TW"/>
            </a:b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See more: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LLVM Compiler: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</p:txBody>
      </p:sp>
      <p:sp>
        <p:nvSpPr>
          <p:cNvPr id="281" name="Google Shape;281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450" y="1425889"/>
            <a:ext cx="7729095" cy="202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idx="1" type="body"/>
          </p:nvPr>
        </p:nvSpPr>
        <p:spPr>
          <a:xfrm>
            <a:off x="810450" y="1491000"/>
            <a:ext cx="75231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Intel Intrinsics Guide: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Check the instruction</a:t>
            </a:r>
            <a:br>
              <a:rPr lang="zh-TW"/>
            </a:br>
            <a:r>
              <a:rPr lang="zh-TW"/>
              <a:t>set you want to use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Use keyword to search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Check the variable type &amp; operation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Procedure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Load data from memory to the special registers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Perform vector instructions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Save data from the special registers to memory</a:t>
            </a:r>
            <a:endParaRPr/>
          </a:p>
        </p:txBody>
      </p:sp>
      <p:sp>
        <p:nvSpPr>
          <p:cNvPr id="288" name="Google Shape;288;p2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289" name="Google Shape;289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625" y="-1"/>
            <a:ext cx="4787372" cy="247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296" name="Google Shape;296;p2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Original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8" name="Google Shape;2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339263"/>
            <a:ext cx="8393175" cy="13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814275" y="1327350"/>
            <a:ext cx="76212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Check CPU support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Up to SSE4.2, no FMA (on apollo)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Load data from memory to the special registers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Use 128-bit instruction set &amp; integer ⇒ __m128i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Load data </a:t>
            </a:r>
            <a:r>
              <a:rPr lang="zh-TW" sz="1400"/>
              <a:t>(check Intel Intrinsics Guide)</a:t>
            </a:r>
            <a:r>
              <a:rPr lang="zh-TW"/>
              <a:t> ⇒ _mm_lddqu_si128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06" name="Google Shape;3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651" y="3291850"/>
            <a:ext cx="6840452" cy="1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814275" y="1327350"/>
            <a:ext cx="73761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zh-TW"/>
              <a:t>Perform vector instructions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No FMA ⇒ cannot do multiplication and addition in 1 instruction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Perform multiplication first, then addition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14" name="Google Shape;314;p29"/>
          <p:cNvGrpSpPr/>
          <p:nvPr/>
        </p:nvGrpSpPr>
        <p:grpSpPr>
          <a:xfrm>
            <a:off x="317000" y="2846550"/>
            <a:ext cx="8509976" cy="1789952"/>
            <a:chOff x="0" y="2295450"/>
            <a:chExt cx="8509976" cy="1789952"/>
          </a:xfrm>
        </p:grpSpPr>
        <p:pic>
          <p:nvPicPr>
            <p:cNvPr id="315" name="Google Shape;31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295451"/>
              <a:ext cx="5621623" cy="1789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21631" y="2295450"/>
              <a:ext cx="2888345" cy="1789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322" name="Google Shape;322;p30"/>
          <p:cNvSpPr txBox="1"/>
          <p:nvPr>
            <p:ph idx="1" type="body"/>
          </p:nvPr>
        </p:nvSpPr>
        <p:spPr>
          <a:xfrm>
            <a:off x="814275" y="1327350"/>
            <a:ext cx="68037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zh-TW"/>
              <a:t>Save data from the special registers to memory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24" name="Google Shape;3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75" y="2235698"/>
            <a:ext cx="7377251" cy="20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32" name="Google Shape;3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421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1"/>
          <p:cNvSpPr/>
          <p:nvPr/>
        </p:nvSpPr>
        <p:spPr>
          <a:xfrm>
            <a:off x="4692850" y="293925"/>
            <a:ext cx="4066800" cy="528900"/>
          </a:xfrm>
          <a:prstGeom prst="wedgeRoundRectCallout">
            <a:avLst>
              <a:gd fmla="val -59155" name="adj1"/>
              <a:gd fmla="val -38887" name="adj2"/>
              <a:gd fmla="val 0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Roboto Condensed"/>
                <a:ea typeface="Roboto Condensed"/>
                <a:cs typeface="Roboto Condensed"/>
                <a:sym typeface="Roboto Condensed"/>
              </a:rPr>
              <a:t>Promise the vectorized loop is aligned to 128 bits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4943200" y="3650000"/>
            <a:ext cx="2806200" cy="528900"/>
          </a:xfrm>
          <a:prstGeom prst="wedgeRoundRectCallout">
            <a:avLst>
              <a:gd fmla="val -62179" name="adj1"/>
              <a:gd fmla="val 58258" name="adj2"/>
              <a:gd fmla="val 0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Roboto Condensed"/>
                <a:ea typeface="Roboto Condensed"/>
                <a:cs typeface="Roboto Condensed"/>
                <a:sym typeface="Roboto Condensed"/>
              </a:rPr>
              <a:t>Dealing with the remaining data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4477750" y="2515588"/>
            <a:ext cx="4497000" cy="764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Check example code at /home/pp19/share/lab3/vectorization/array.c</a:t>
            </a:r>
            <a:endParaRPr sz="19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CPU Execute an Instruction</a:t>
            </a:r>
            <a:endParaRPr/>
          </a:p>
        </p:txBody>
      </p:sp>
      <p:sp>
        <p:nvSpPr>
          <p:cNvPr id="198" name="Google Shape;198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9" name="Google Shape;1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175"/>
            <a:ext cx="3679925" cy="36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725" y="1311175"/>
            <a:ext cx="3480878" cy="348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Hint</a:t>
            </a:r>
            <a:endParaRPr/>
          </a:p>
        </p:txBody>
      </p:sp>
      <p:sp>
        <p:nvSpPr>
          <p:cNvPr id="341" name="Google Shape;341;p32"/>
          <p:cNvSpPr txBox="1"/>
          <p:nvPr>
            <p:ph idx="1" type="body"/>
          </p:nvPr>
        </p:nvSpPr>
        <p:spPr>
          <a:xfrm>
            <a:off x="814275" y="1327350"/>
            <a:ext cx="74370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Theoretically, use SIMD instruction can improve performance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With SSE instruction, it could be about 2x~8x faster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SSE~AVX2</a:t>
            </a:r>
            <a:r>
              <a:rPr lang="zh-TW"/>
              <a:t> intrinsics is supported by gcc, but only Intel Compiler supports AVX512 intrinsics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Try it by yourself!!!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Take advantage of auto-vectorization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You can use any intrinsics in your homework</a:t>
            </a:r>
            <a:endParaRPr/>
          </a:p>
        </p:txBody>
      </p:sp>
      <p:sp>
        <p:nvSpPr>
          <p:cNvPr id="342" name="Google Shape;342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When to use Vector Instruction Set?</a:t>
            </a:r>
            <a:endParaRPr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814275" y="1327350"/>
            <a:ext cx="74409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A part of codes which are executed many times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In a loop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There are no data dependency between each iteration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Data dependency: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In iteration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zh-TW"/>
              <a:t>, it needs the result of iteration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i-1</a:t>
            </a:r>
            <a:r>
              <a:rPr lang="zh-TW"/>
              <a:t> to calculate its result</a:t>
            </a:r>
            <a:endParaRPr/>
          </a:p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When to use Vector Instruction Set?</a:t>
            </a:r>
            <a:endParaRPr/>
          </a:p>
        </p:txBody>
      </p:sp>
      <p:sp>
        <p:nvSpPr>
          <p:cNvPr id="213" name="Google Shape;213;p16"/>
          <p:cNvSpPr txBox="1"/>
          <p:nvPr>
            <p:ph idx="1" type="body"/>
          </p:nvPr>
        </p:nvSpPr>
        <p:spPr>
          <a:xfrm>
            <a:off x="814275" y="1445125"/>
            <a:ext cx="74508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Vectorizable</a:t>
            </a:r>
            <a:br>
              <a:rPr lang="zh-TW"/>
            </a:br>
            <a:br>
              <a:rPr lang="zh-TW"/>
            </a:br>
            <a:br>
              <a:rPr lang="zh-TW"/>
            </a:b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Some observations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In each iteration, the result of a[i] is independent with each other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The same instructions are executed many times on different data</a:t>
            </a:r>
            <a:endParaRPr/>
          </a:p>
        </p:txBody>
      </p:sp>
      <p:sp>
        <p:nvSpPr>
          <p:cNvPr id="214" name="Google Shape;214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5" name="Google Shape;2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00" y="1649553"/>
            <a:ext cx="7111324" cy="1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When to use Vector Instruction Set?</a:t>
            </a:r>
            <a:endParaRPr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814275" y="1327350"/>
            <a:ext cx="6132600" cy="3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Non-vectorizable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3" name="Google Shape;2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350" y="1749300"/>
            <a:ext cx="6135297" cy="3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Vector Instruction Sets</a:t>
            </a:r>
            <a:endParaRPr/>
          </a:p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814275" y="1602175"/>
            <a:ext cx="76470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MMX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FMA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AVX</a:t>
            </a:r>
            <a:endParaRPr/>
          </a:p>
        </p:txBody>
      </p: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Vector Instruction Sets</a:t>
            </a:r>
            <a:endParaRPr/>
          </a:p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814275" y="1602175"/>
            <a:ext cx="76470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MMX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Streaming SIMD Extensions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Versions: SSE, SSE2, SSE3, SSSE3, SSE4.1, SSE4.2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Calculate 128-bit data in an instruction (include integer &amp; floating point)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>
                <a:highlight>
                  <a:srgbClr val="FFFFFF"/>
                </a:highlight>
              </a:rPr>
              <a:t>8x 16-bit short						⇐ 8x faster</a:t>
            </a:r>
            <a:endParaRPr>
              <a:highlight>
                <a:srgbClr val="FFFFFF"/>
              </a:highlight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>
                <a:highlight>
                  <a:srgbClr val="FFFFFF"/>
                </a:highlight>
              </a:rPr>
              <a:t>4x 32-bit integer					⇐ 4x faster</a:t>
            </a:r>
            <a:endParaRPr>
              <a:highlight>
                <a:srgbClr val="FFFFFF"/>
              </a:highlight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>
                <a:highlight>
                  <a:srgbClr val="FFFFFF"/>
                </a:highlight>
              </a:rPr>
              <a:t>4x 32-bit floating-point number		⇐ 4x faster</a:t>
            </a:r>
            <a:endParaRPr>
              <a:highlight>
                <a:srgbClr val="FFFFFF"/>
              </a:highlight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>
                <a:highlight>
                  <a:srgbClr val="FFFFFF"/>
                </a:highlight>
              </a:rPr>
              <a:t>2x 64-bit double-point number		⇐ 2x faster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 Instruction Sets</a:t>
            </a:r>
            <a:endParaRPr/>
          </a:p>
        </p:txBody>
      </p:sp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814275" y="1327350"/>
            <a:ext cx="72543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16 r</a:t>
            </a:r>
            <a:r>
              <a:rPr lang="zh-TW"/>
              <a:t>egisters (XMM00~XMM15)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SSE: only 32-bit floating point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SSE2: double, long long, int, char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Newer SSE only adds more kinds of instruction</a:t>
            </a:r>
            <a:endParaRPr/>
          </a:p>
        </p:txBody>
      </p:sp>
      <p:sp>
        <p:nvSpPr>
          <p:cNvPr id="244" name="Google Shape;244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 Instruction Sets</a:t>
            </a:r>
            <a:endParaRPr/>
          </a:p>
        </p:txBody>
      </p:sp>
      <p:sp>
        <p:nvSpPr>
          <p:cNvPr id="250" name="Google Shape;250;p21"/>
          <p:cNvSpPr txBox="1"/>
          <p:nvPr>
            <p:ph idx="1" type="body"/>
          </p:nvPr>
        </p:nvSpPr>
        <p:spPr>
          <a:xfrm>
            <a:off x="814275" y="1596300"/>
            <a:ext cx="77649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FMA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Fused Multiply–Add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i="1" lang="zh-TW" u="sng"/>
              <a:t>a</a:t>
            </a:r>
            <a:r>
              <a:rPr lang="zh-TW"/>
              <a:t> = b * c + 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Versions: FMA4, FMA3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128-bit and 256-bit of FMA operations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FMA4: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4-operand instructions, only supported by AMD CPU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FMA3: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3-operand instructions (</a:t>
            </a:r>
            <a:r>
              <a:rPr i="1" lang="zh-TW" u="sng"/>
              <a:t>a</a:t>
            </a:r>
            <a:r>
              <a:rPr i="1" lang="zh-TW"/>
              <a:t> </a:t>
            </a:r>
            <a:r>
              <a:rPr lang="zh-TW"/>
              <a:t>could only be </a:t>
            </a:r>
            <a:r>
              <a:rPr i="1" lang="zh-TW"/>
              <a:t>b, c, </a:t>
            </a:r>
            <a:r>
              <a:rPr lang="zh-TW"/>
              <a:t>or</a:t>
            </a:r>
            <a:r>
              <a:rPr i="1" lang="zh-TW"/>
              <a:t> d</a:t>
            </a:r>
            <a:r>
              <a:rPr lang="zh-TW"/>
              <a:t>)</a:t>
            </a:r>
            <a:br>
              <a:rPr lang="zh-TW"/>
            </a:br>
            <a:r>
              <a:rPr lang="zh-TW"/>
              <a:t>Ex: b = b * c + d</a:t>
            </a:r>
            <a:endParaRPr/>
          </a:p>
        </p:txBody>
      </p:sp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